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79" r:id="rId2"/>
    <p:sldId id="305" r:id="rId3"/>
    <p:sldId id="380" r:id="rId4"/>
    <p:sldId id="395" r:id="rId5"/>
    <p:sldId id="393" r:id="rId6"/>
    <p:sldId id="394" r:id="rId7"/>
    <p:sldId id="396" r:id="rId8"/>
    <p:sldId id="381" r:id="rId9"/>
    <p:sldId id="397" r:id="rId10"/>
    <p:sldId id="398" r:id="rId11"/>
    <p:sldId id="401" r:id="rId12"/>
    <p:sldId id="404" r:id="rId13"/>
    <p:sldId id="402" r:id="rId14"/>
    <p:sldId id="405" r:id="rId15"/>
    <p:sldId id="407" r:id="rId16"/>
    <p:sldId id="406" r:id="rId17"/>
    <p:sldId id="403" r:id="rId18"/>
    <p:sldId id="412" r:id="rId19"/>
    <p:sldId id="411" r:id="rId20"/>
    <p:sldId id="408" r:id="rId21"/>
    <p:sldId id="409" r:id="rId22"/>
    <p:sldId id="414" r:id="rId23"/>
    <p:sldId id="413" r:id="rId24"/>
    <p:sldId id="400" r:id="rId25"/>
    <p:sldId id="262" r:id="rId26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022">
          <p15:clr>
            <a:srgbClr val="A4A3A4"/>
          </p15:clr>
        </p15:guide>
        <p15:guide id="2" pos="181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0FF7"/>
    <a:srgbClr val="000066"/>
    <a:srgbClr val="000000"/>
    <a:srgbClr val="004C22"/>
    <a:srgbClr val="FFFF00"/>
    <a:srgbClr val="660033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291" autoAdjust="0"/>
  </p:normalViewPr>
  <p:slideViewPr>
    <p:cSldViewPr>
      <p:cViewPr varScale="1">
        <p:scale>
          <a:sx n="141" d="100"/>
          <a:sy n="141" d="100"/>
        </p:scale>
        <p:origin x="762" y="114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50" d="100"/>
          <a:sy n="150" d="100"/>
        </p:scale>
        <p:origin x="-1242" y="-90"/>
      </p:cViewPr>
      <p:guideLst>
        <p:guide orient="horz" pos="1022"/>
        <p:guide pos="181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25F2B4-B324-4CAC-8A2F-FF69F25E4553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3081338"/>
            <a:ext cx="2498725" cy="1635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265488" y="3081338"/>
            <a:ext cx="2498725" cy="1635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11E0C-8B9B-41FC-B184-4FF371462B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3573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B9B35-F45A-47AC-9643-A0E3E76F2CC3}" type="datetimeFigureOut">
              <a:rPr lang="ru-RU" smtClean="0"/>
              <a:t>03.12.2020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801813" y="242888"/>
            <a:ext cx="2162175" cy="121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41463"/>
            <a:ext cx="4613275" cy="14605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1338"/>
            <a:ext cx="2498725" cy="1635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1338"/>
            <a:ext cx="2498725" cy="1635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D2DC9-084F-4B8F-B0A3-1529236EF0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711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1">
                <a:solidFill>
                  <a:srgbClr val="2365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88290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9387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48" y="71163"/>
            <a:ext cx="5650865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257166" y="159367"/>
            <a:ext cx="252729" cy="252729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4" y="0"/>
                </a:moveTo>
                <a:lnTo>
                  <a:pt x="0" y="0"/>
                </a:lnTo>
                <a:lnTo>
                  <a:pt x="0" y="252464"/>
                </a:lnTo>
                <a:lnTo>
                  <a:pt x="252464" y="252464"/>
                </a:lnTo>
                <a:lnTo>
                  <a:pt x="2524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2437" y="132463"/>
            <a:ext cx="4900931" cy="3154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435" y="660989"/>
            <a:ext cx="157406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5868" y="660989"/>
            <a:ext cx="157406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9301" y="660989"/>
            <a:ext cx="1574064" cy="1612223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7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2435" y="2356547"/>
            <a:ext cx="1574064" cy="453679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2078" indent="-72078">
              <a:buFont typeface="Arial" panose="020B0604020202020204" pitchFamily="34" charset="0"/>
              <a:buChar char="•"/>
              <a:defRPr sz="700"/>
            </a:lvl2pPr>
            <a:lvl3pPr marL="144157" indent="-72078">
              <a:defRPr sz="700"/>
            </a:lvl3pPr>
            <a:lvl4pPr marL="252274" indent="-108118">
              <a:defRPr sz="700"/>
            </a:lvl4pPr>
            <a:lvl5pPr marL="360392" indent="-108118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5868" y="2356547"/>
            <a:ext cx="1574064" cy="453679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2078" indent="-72078">
              <a:buFont typeface="Arial" panose="020B0604020202020204" pitchFamily="34" charset="0"/>
              <a:buChar char="•"/>
              <a:defRPr sz="700"/>
            </a:lvl2pPr>
            <a:lvl3pPr marL="144157" indent="-72078">
              <a:defRPr sz="700"/>
            </a:lvl3pPr>
            <a:lvl4pPr marL="252274" indent="-108118">
              <a:defRPr sz="700"/>
            </a:lvl4pPr>
            <a:lvl5pPr marL="360392" indent="-108118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9301" y="2356547"/>
            <a:ext cx="1574064" cy="453679"/>
          </a:xfrm>
        </p:spPr>
        <p:txBody>
          <a:bodyPr>
            <a:noAutofit/>
          </a:bodyPr>
          <a:lstStyle>
            <a:lvl1pPr marL="0" indent="0">
              <a:buNone/>
              <a:defRPr sz="700"/>
            </a:lvl1pPr>
            <a:lvl2pPr marL="72078" indent="-72078">
              <a:buFont typeface="Arial" panose="020B0604020202020204" pitchFamily="34" charset="0"/>
              <a:buChar char="•"/>
              <a:defRPr sz="700"/>
            </a:lvl2pPr>
            <a:lvl3pPr marL="144157" indent="-72078">
              <a:defRPr sz="700"/>
            </a:lvl3pPr>
            <a:lvl4pPr marL="252274" indent="-108118">
              <a:defRPr sz="700"/>
            </a:lvl4pPr>
            <a:lvl5pPr marL="360392" indent="-108118">
              <a:defRPr sz="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2437" y="441662"/>
            <a:ext cx="4900931" cy="192287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9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74231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840" y="536168"/>
            <a:ext cx="5650865" cy="2649220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28" y="24434"/>
                </a:lnTo>
                <a:lnTo>
                  <a:pt x="5626328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6848" y="71163"/>
            <a:ext cx="5650865" cy="42925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10" y="0"/>
                </a:moveTo>
                <a:lnTo>
                  <a:pt x="0" y="0"/>
                </a:lnTo>
                <a:lnTo>
                  <a:pt x="0" y="428871"/>
                </a:lnTo>
                <a:lnTo>
                  <a:pt x="5650710" y="428871"/>
                </a:lnTo>
                <a:lnTo>
                  <a:pt x="565071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0752" y="102424"/>
            <a:ext cx="5164295" cy="3435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7313" y="781128"/>
            <a:ext cx="4531172" cy="2094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1">
                <a:solidFill>
                  <a:srgbClr val="2365C7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1059" y="-4903"/>
            <a:ext cx="5757972" cy="736891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30FF7"/>
          </a:solidFill>
        </p:spPr>
        <p:txBody>
          <a:bodyPr wrap="square" lIns="0" tIns="0" rIns="0" bIns="0" rtlCol="0"/>
          <a:lstStyle/>
          <a:p>
            <a:endParaRPr sz="1100"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1144556" y="1705017"/>
            <a:ext cx="3146351" cy="411840"/>
          </a:xfrm>
          <a:prstGeom prst="rect">
            <a:avLst/>
          </a:prstGeom>
        </p:spPr>
        <p:txBody>
          <a:bodyPr vert="horz" wrap="square" lIns="0" tIns="13966" rIns="0" bIns="0" rtlCol="0">
            <a:spAutoFit/>
          </a:bodyPr>
          <a:lstStyle/>
          <a:p>
            <a:pPr marL="12696">
              <a:lnSpc>
                <a:spcPts val="2794"/>
              </a:lnSpc>
            </a:pPr>
            <a:r>
              <a:rPr lang="ru-RU" sz="4400" b="1" spc="5" dirty="0">
                <a:solidFill>
                  <a:srgbClr val="030FF7"/>
                </a:solidFill>
                <a:latin typeface="Arial"/>
                <a:cs typeface="Arial"/>
              </a:rPr>
              <a:t>РЕКИ </a:t>
            </a:r>
            <a:endParaRPr lang="ru-RU" sz="4400" dirty="0">
              <a:solidFill>
                <a:srgbClr val="030FF7"/>
              </a:solidFill>
              <a:latin typeface="Arial"/>
              <a:cs typeface="Arial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240674" y="1165225"/>
            <a:ext cx="310613" cy="122912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030FF7"/>
          </a:solidFill>
        </p:spPr>
        <p:txBody>
          <a:bodyPr wrap="square" lIns="0" tIns="0" rIns="0" bIns="0" rtlCol="0"/>
          <a:lstStyle/>
          <a:p>
            <a:endParaRPr sz="1100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4744614" y="74223"/>
            <a:ext cx="603664" cy="603885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00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4753477" y="64628"/>
            <a:ext cx="603664" cy="603885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1100"/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4983650" y="38680"/>
            <a:ext cx="173292" cy="354580"/>
          </a:xfrm>
          <a:prstGeom prst="rect">
            <a:avLst/>
          </a:prstGeom>
        </p:spPr>
        <p:txBody>
          <a:bodyPr vert="horz" wrap="square" lIns="0" tIns="15871" rIns="0" bIns="0" rtlCol="0">
            <a:spAutoFit/>
          </a:bodyPr>
          <a:lstStyle/>
          <a:p>
            <a:pPr>
              <a:spcBef>
                <a:spcPts val="125"/>
              </a:spcBef>
            </a:pPr>
            <a:r>
              <a:rPr lang="ru-RU" sz="2200" b="1" spc="10" dirty="0">
                <a:solidFill>
                  <a:srgbClr val="FEFEFE"/>
                </a:solidFill>
                <a:latin typeface="Arial"/>
                <a:cs typeface="Arial"/>
              </a:rPr>
              <a:t>5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id="{065B57C3-CBC0-467B-8CE6-9C853CD5BC49}"/>
              </a:ext>
            </a:extLst>
          </p:cNvPr>
          <p:cNvSpPr txBox="1"/>
          <p:nvPr/>
        </p:nvSpPr>
        <p:spPr>
          <a:xfrm>
            <a:off x="4846013" y="366269"/>
            <a:ext cx="517093" cy="212234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lang="ru-RU" sz="1300" b="1" spc="-5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1300" b="1" dirty="0">
              <a:latin typeface="Arial"/>
              <a:cs typeface="Arial"/>
            </a:endParaRP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875047" y="194003"/>
            <a:ext cx="3379453" cy="537985"/>
          </a:xfrm>
          <a:prstGeom prst="rect">
            <a:avLst/>
          </a:prstGeom>
        </p:spPr>
        <p:txBody>
          <a:bodyPr vert="horz" wrap="square" lIns="0" tIns="14622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12715" defTabSz="915497">
              <a:spcBef>
                <a:spcPts val="114"/>
              </a:spcBef>
              <a:defRPr/>
            </a:pPr>
            <a:r>
              <a:rPr lang="ru-RU" kern="0" spc="10" dirty="0">
                <a:solidFill>
                  <a:sysClr val="window" lastClr="FFFFFF"/>
                </a:solidFill>
              </a:rPr>
              <a:t> География</a:t>
            </a:r>
            <a:endParaRPr lang="en-US" kern="0" spc="10" dirty="0">
              <a:solidFill>
                <a:sysClr val="window" lastClr="FFFFFF"/>
              </a:solidFill>
            </a:endParaRP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51515ADB-0A54-4D48-B21C-0D1BD48457B7}"/>
              </a:ext>
            </a:extLst>
          </p:cNvPr>
          <p:cNvSpPr/>
          <p:nvPr/>
        </p:nvSpPr>
        <p:spPr>
          <a:xfrm>
            <a:off x="329063" y="252871"/>
            <a:ext cx="335650" cy="464866"/>
          </a:xfrm>
          <a:custGeom>
            <a:avLst/>
            <a:gdLst/>
            <a:ahLst/>
            <a:cxnLst/>
            <a:rect l="l" t="t" r="r" b="b"/>
            <a:pathLst>
              <a:path w="335280" h="464184">
                <a:moveTo>
                  <a:pt x="311425" y="417294"/>
                </a:moveTo>
                <a:lnTo>
                  <a:pt x="71097" y="417294"/>
                </a:lnTo>
                <a:lnTo>
                  <a:pt x="67618" y="420771"/>
                </a:lnTo>
                <a:lnTo>
                  <a:pt x="67618" y="460180"/>
                </a:lnTo>
                <a:lnTo>
                  <a:pt x="71097" y="463657"/>
                </a:lnTo>
                <a:lnTo>
                  <a:pt x="311425" y="463657"/>
                </a:lnTo>
                <a:lnTo>
                  <a:pt x="314902" y="460180"/>
                </a:lnTo>
                <a:lnTo>
                  <a:pt x="314902" y="448203"/>
                </a:lnTo>
                <a:lnTo>
                  <a:pt x="83073" y="448203"/>
                </a:lnTo>
                <a:lnTo>
                  <a:pt x="83073" y="432748"/>
                </a:lnTo>
                <a:lnTo>
                  <a:pt x="314902" y="432748"/>
                </a:lnTo>
                <a:lnTo>
                  <a:pt x="314902" y="420771"/>
                </a:lnTo>
                <a:lnTo>
                  <a:pt x="311425" y="417294"/>
                </a:lnTo>
                <a:close/>
              </a:path>
              <a:path w="335280" h="464184">
                <a:moveTo>
                  <a:pt x="314902" y="432748"/>
                </a:moveTo>
                <a:lnTo>
                  <a:pt x="299448" y="432748"/>
                </a:lnTo>
                <a:lnTo>
                  <a:pt x="299448" y="448203"/>
                </a:lnTo>
                <a:lnTo>
                  <a:pt x="314902" y="448203"/>
                </a:lnTo>
                <a:lnTo>
                  <a:pt x="314902" y="432748"/>
                </a:lnTo>
                <a:close/>
              </a:path>
              <a:path w="335280" h="464184">
                <a:moveTo>
                  <a:pt x="195508" y="0"/>
                </a:moveTo>
                <a:lnTo>
                  <a:pt x="187008" y="0"/>
                </a:lnTo>
                <a:lnTo>
                  <a:pt x="183531" y="3477"/>
                </a:lnTo>
                <a:lnTo>
                  <a:pt x="183531" y="7725"/>
                </a:lnTo>
                <a:lnTo>
                  <a:pt x="135417" y="15996"/>
                </a:lnTo>
                <a:lnTo>
                  <a:pt x="91752" y="35545"/>
                </a:lnTo>
                <a:lnTo>
                  <a:pt x="54456" y="64705"/>
                </a:lnTo>
                <a:lnTo>
                  <a:pt x="25451" y="101810"/>
                </a:lnTo>
                <a:lnTo>
                  <a:pt x="6658" y="145194"/>
                </a:lnTo>
                <a:lnTo>
                  <a:pt x="0" y="193191"/>
                </a:lnTo>
                <a:lnTo>
                  <a:pt x="6658" y="241186"/>
                </a:lnTo>
                <a:lnTo>
                  <a:pt x="25451" y="284570"/>
                </a:lnTo>
                <a:lnTo>
                  <a:pt x="54456" y="321675"/>
                </a:lnTo>
                <a:lnTo>
                  <a:pt x="91752" y="350835"/>
                </a:lnTo>
                <a:lnTo>
                  <a:pt x="135417" y="370384"/>
                </a:lnTo>
                <a:lnTo>
                  <a:pt x="183531" y="378655"/>
                </a:lnTo>
                <a:lnTo>
                  <a:pt x="183531" y="417294"/>
                </a:lnTo>
                <a:lnTo>
                  <a:pt x="198986" y="417294"/>
                </a:lnTo>
                <a:lnTo>
                  <a:pt x="198986" y="363200"/>
                </a:lnTo>
                <a:lnTo>
                  <a:pt x="183531" y="363200"/>
                </a:lnTo>
                <a:lnTo>
                  <a:pt x="138337" y="357127"/>
                </a:lnTo>
                <a:lnTo>
                  <a:pt x="97726" y="339989"/>
                </a:lnTo>
                <a:lnTo>
                  <a:pt x="63319" y="313405"/>
                </a:lnTo>
                <a:lnTo>
                  <a:pt x="36736" y="278997"/>
                </a:lnTo>
                <a:lnTo>
                  <a:pt x="19598" y="238385"/>
                </a:lnTo>
                <a:lnTo>
                  <a:pt x="13525" y="193191"/>
                </a:lnTo>
                <a:lnTo>
                  <a:pt x="19598" y="147996"/>
                </a:lnTo>
                <a:lnTo>
                  <a:pt x="36724" y="107412"/>
                </a:lnTo>
                <a:lnTo>
                  <a:pt x="63319" y="72977"/>
                </a:lnTo>
                <a:lnTo>
                  <a:pt x="97726" y="46394"/>
                </a:lnTo>
                <a:lnTo>
                  <a:pt x="138337" y="29256"/>
                </a:lnTo>
                <a:lnTo>
                  <a:pt x="183531" y="23183"/>
                </a:lnTo>
                <a:lnTo>
                  <a:pt x="198986" y="23183"/>
                </a:lnTo>
                <a:lnTo>
                  <a:pt x="198986" y="3477"/>
                </a:lnTo>
                <a:lnTo>
                  <a:pt x="195508" y="0"/>
                </a:lnTo>
                <a:close/>
              </a:path>
              <a:path w="335280" h="464184">
                <a:moveTo>
                  <a:pt x="198986" y="23183"/>
                </a:moveTo>
                <a:lnTo>
                  <a:pt x="183531" y="23183"/>
                </a:lnTo>
                <a:lnTo>
                  <a:pt x="183531" y="46365"/>
                </a:lnTo>
                <a:lnTo>
                  <a:pt x="141817" y="54226"/>
                </a:lnTo>
                <a:lnTo>
                  <a:pt x="104370" y="75125"/>
                </a:lnTo>
                <a:lnTo>
                  <a:pt x="74062" y="106776"/>
                </a:lnTo>
                <a:lnTo>
                  <a:pt x="53770" y="146893"/>
                </a:lnTo>
                <a:lnTo>
                  <a:pt x="46367" y="193191"/>
                </a:lnTo>
                <a:lnTo>
                  <a:pt x="53028" y="239117"/>
                </a:lnTo>
                <a:lnTo>
                  <a:pt x="71837" y="278493"/>
                </a:lnTo>
                <a:lnTo>
                  <a:pt x="101032" y="309588"/>
                </a:lnTo>
                <a:lnTo>
                  <a:pt x="138850" y="330673"/>
                </a:lnTo>
                <a:lnTo>
                  <a:pt x="183531" y="340017"/>
                </a:lnTo>
                <a:lnTo>
                  <a:pt x="183531" y="363200"/>
                </a:lnTo>
                <a:lnTo>
                  <a:pt x="198986" y="363200"/>
                </a:lnTo>
                <a:lnTo>
                  <a:pt x="199104" y="339989"/>
                </a:lnTo>
                <a:lnTo>
                  <a:pt x="244724" y="329180"/>
                </a:lnTo>
                <a:lnTo>
                  <a:pt x="252263" y="324561"/>
                </a:lnTo>
                <a:lnTo>
                  <a:pt x="191260" y="324561"/>
                </a:lnTo>
                <a:lnTo>
                  <a:pt x="156991" y="319945"/>
                </a:lnTo>
                <a:lnTo>
                  <a:pt x="125611" y="306835"/>
                </a:lnTo>
                <a:lnTo>
                  <a:pt x="98632" y="286118"/>
                </a:lnTo>
                <a:lnTo>
                  <a:pt x="77565" y="258681"/>
                </a:lnTo>
                <a:lnTo>
                  <a:pt x="96984" y="248926"/>
                </a:lnTo>
                <a:lnTo>
                  <a:pt x="118873" y="248926"/>
                </a:lnTo>
                <a:lnTo>
                  <a:pt x="114829" y="244872"/>
                </a:lnTo>
                <a:lnTo>
                  <a:pt x="70516" y="244872"/>
                </a:lnTo>
                <a:lnTo>
                  <a:pt x="65867" y="232409"/>
                </a:lnTo>
                <a:lnTo>
                  <a:pt x="62522" y="219574"/>
                </a:lnTo>
                <a:lnTo>
                  <a:pt x="60517" y="206468"/>
                </a:lnTo>
                <a:lnTo>
                  <a:pt x="59889" y="193191"/>
                </a:lnTo>
                <a:lnTo>
                  <a:pt x="59987" y="185464"/>
                </a:lnTo>
                <a:lnTo>
                  <a:pt x="60664" y="177638"/>
                </a:lnTo>
                <a:lnTo>
                  <a:pt x="62014" y="170009"/>
                </a:lnTo>
                <a:lnTo>
                  <a:pt x="148081" y="170009"/>
                </a:lnTo>
                <a:lnTo>
                  <a:pt x="133398" y="155326"/>
                </a:lnTo>
                <a:lnTo>
                  <a:pt x="131371" y="154551"/>
                </a:lnTo>
                <a:lnTo>
                  <a:pt x="65589" y="154551"/>
                </a:lnTo>
                <a:lnTo>
                  <a:pt x="82571" y="119302"/>
                </a:lnTo>
                <a:lnTo>
                  <a:pt x="108573" y="91125"/>
                </a:lnTo>
                <a:lnTo>
                  <a:pt x="141603" y="71624"/>
                </a:lnTo>
                <a:lnTo>
                  <a:pt x="179669" y="62402"/>
                </a:lnTo>
                <a:lnTo>
                  <a:pt x="253050" y="62402"/>
                </a:lnTo>
                <a:lnTo>
                  <a:pt x="250146" y="60372"/>
                </a:lnTo>
                <a:lnTo>
                  <a:pt x="198986" y="47138"/>
                </a:lnTo>
                <a:lnTo>
                  <a:pt x="198986" y="23183"/>
                </a:lnTo>
                <a:close/>
              </a:path>
              <a:path w="335280" h="464184">
                <a:moveTo>
                  <a:pt x="312558" y="118907"/>
                </a:moveTo>
                <a:lnTo>
                  <a:pt x="299156" y="118907"/>
                </a:lnTo>
                <a:lnTo>
                  <a:pt x="319500" y="166940"/>
                </a:lnTo>
                <a:lnTo>
                  <a:pt x="319841" y="217291"/>
                </a:lnTo>
                <a:lnTo>
                  <a:pt x="301291" y="264092"/>
                </a:lnTo>
                <a:lnTo>
                  <a:pt x="264963" y="301475"/>
                </a:lnTo>
                <a:lnTo>
                  <a:pt x="229922" y="318669"/>
                </a:lnTo>
                <a:lnTo>
                  <a:pt x="191260" y="324561"/>
                </a:lnTo>
                <a:lnTo>
                  <a:pt x="252263" y="324561"/>
                </a:lnTo>
                <a:lnTo>
                  <a:pt x="283418" y="305469"/>
                </a:lnTo>
                <a:lnTo>
                  <a:pt x="312825" y="271469"/>
                </a:lnTo>
                <a:lnTo>
                  <a:pt x="330700" y="229768"/>
                </a:lnTo>
                <a:lnTo>
                  <a:pt x="334799" y="182952"/>
                </a:lnTo>
                <a:lnTo>
                  <a:pt x="321567" y="131792"/>
                </a:lnTo>
                <a:lnTo>
                  <a:pt x="312558" y="118907"/>
                </a:lnTo>
                <a:close/>
              </a:path>
              <a:path w="335280" h="464184">
                <a:moveTo>
                  <a:pt x="118873" y="248926"/>
                </a:moveTo>
                <a:lnTo>
                  <a:pt x="96984" y="248926"/>
                </a:lnTo>
                <a:lnTo>
                  <a:pt x="142383" y="294328"/>
                </a:lnTo>
                <a:lnTo>
                  <a:pt x="147308" y="294422"/>
                </a:lnTo>
                <a:lnTo>
                  <a:pt x="150303" y="291334"/>
                </a:lnTo>
                <a:lnTo>
                  <a:pt x="166629" y="275008"/>
                </a:lnTo>
                <a:lnTo>
                  <a:pt x="144893" y="275008"/>
                </a:lnTo>
                <a:lnTo>
                  <a:pt x="118873" y="248926"/>
                </a:lnTo>
                <a:close/>
              </a:path>
              <a:path w="335280" h="464184">
                <a:moveTo>
                  <a:pt x="148081" y="170009"/>
                </a:moveTo>
                <a:lnTo>
                  <a:pt x="126251" y="170009"/>
                </a:lnTo>
                <a:lnTo>
                  <a:pt x="188071" y="231829"/>
                </a:lnTo>
                <a:lnTo>
                  <a:pt x="144893" y="275008"/>
                </a:lnTo>
                <a:lnTo>
                  <a:pt x="166629" y="275008"/>
                </a:lnTo>
                <a:lnTo>
                  <a:pt x="207392" y="234245"/>
                </a:lnTo>
                <a:lnTo>
                  <a:pt x="207490" y="229320"/>
                </a:lnTo>
                <a:lnTo>
                  <a:pt x="204397" y="226325"/>
                </a:lnTo>
                <a:lnTo>
                  <a:pt x="148081" y="170009"/>
                </a:lnTo>
                <a:close/>
              </a:path>
              <a:path w="335280" h="464184">
                <a:moveTo>
                  <a:pt x="98046" y="231152"/>
                </a:moveTo>
                <a:lnTo>
                  <a:pt x="95050" y="232700"/>
                </a:lnTo>
                <a:lnTo>
                  <a:pt x="70516" y="244872"/>
                </a:lnTo>
                <a:lnTo>
                  <a:pt x="114829" y="244872"/>
                </a:lnTo>
                <a:lnTo>
                  <a:pt x="104033" y="234050"/>
                </a:lnTo>
                <a:lnTo>
                  <a:pt x="101621" y="231731"/>
                </a:lnTo>
                <a:lnTo>
                  <a:pt x="98046" y="231152"/>
                </a:lnTo>
                <a:close/>
              </a:path>
              <a:path w="335280" h="464184">
                <a:moveTo>
                  <a:pt x="201693" y="62402"/>
                </a:moveTo>
                <a:lnTo>
                  <a:pt x="179669" y="62402"/>
                </a:lnTo>
                <a:lnTo>
                  <a:pt x="128570" y="113403"/>
                </a:lnTo>
                <a:lnTo>
                  <a:pt x="128473" y="118328"/>
                </a:lnTo>
                <a:lnTo>
                  <a:pt x="131565" y="121324"/>
                </a:lnTo>
                <a:lnTo>
                  <a:pt x="188650" y="178412"/>
                </a:lnTo>
                <a:lnTo>
                  <a:pt x="193579" y="178509"/>
                </a:lnTo>
                <a:lnTo>
                  <a:pt x="196574" y="175417"/>
                </a:lnTo>
                <a:lnTo>
                  <a:pt x="212867" y="159091"/>
                </a:lnTo>
                <a:lnTo>
                  <a:pt x="191260" y="159091"/>
                </a:lnTo>
                <a:lnTo>
                  <a:pt x="148082" y="115912"/>
                </a:lnTo>
                <a:lnTo>
                  <a:pt x="201693" y="62402"/>
                </a:lnTo>
                <a:close/>
              </a:path>
              <a:path w="335280" h="464184">
                <a:moveTo>
                  <a:pt x="242939" y="107316"/>
                </a:moveTo>
                <a:lnTo>
                  <a:pt x="239943" y="110408"/>
                </a:lnTo>
                <a:lnTo>
                  <a:pt x="191260" y="159091"/>
                </a:lnTo>
                <a:lnTo>
                  <a:pt x="212867" y="159091"/>
                </a:lnTo>
                <a:lnTo>
                  <a:pt x="245160" y="126734"/>
                </a:lnTo>
                <a:lnTo>
                  <a:pt x="267097" y="126734"/>
                </a:lnTo>
                <a:lnTo>
                  <a:pt x="247863" y="107412"/>
                </a:lnTo>
                <a:lnTo>
                  <a:pt x="242939" y="107316"/>
                </a:lnTo>
                <a:close/>
              </a:path>
              <a:path w="335280" h="464184">
                <a:moveTo>
                  <a:pt x="267097" y="126734"/>
                </a:moveTo>
                <a:lnTo>
                  <a:pt x="245160" y="126734"/>
                </a:lnTo>
                <a:lnTo>
                  <a:pt x="265831" y="147502"/>
                </a:lnTo>
                <a:lnTo>
                  <a:pt x="270760" y="147600"/>
                </a:lnTo>
                <a:lnTo>
                  <a:pt x="273754" y="144508"/>
                </a:lnTo>
                <a:lnTo>
                  <a:pt x="289953" y="128182"/>
                </a:lnTo>
                <a:lnTo>
                  <a:pt x="268538" y="128182"/>
                </a:lnTo>
                <a:lnTo>
                  <a:pt x="267097" y="126734"/>
                </a:lnTo>
                <a:close/>
              </a:path>
              <a:path w="335280" h="464184">
                <a:moveTo>
                  <a:pt x="253050" y="62402"/>
                </a:moveTo>
                <a:lnTo>
                  <a:pt x="201693" y="62402"/>
                </a:lnTo>
                <a:lnTo>
                  <a:pt x="226707" y="66859"/>
                </a:lnTo>
                <a:lnTo>
                  <a:pt x="250182" y="75960"/>
                </a:lnTo>
                <a:lnTo>
                  <a:pt x="271485" y="89391"/>
                </a:lnTo>
                <a:lnTo>
                  <a:pt x="289980" y="106833"/>
                </a:lnTo>
                <a:lnTo>
                  <a:pt x="268538" y="128182"/>
                </a:lnTo>
                <a:lnTo>
                  <a:pt x="289953" y="128182"/>
                </a:lnTo>
                <a:lnTo>
                  <a:pt x="299156" y="118907"/>
                </a:lnTo>
                <a:lnTo>
                  <a:pt x="312558" y="118907"/>
                </a:lnTo>
                <a:lnTo>
                  <a:pt x="292178" y="89761"/>
                </a:lnTo>
                <a:lnTo>
                  <a:pt x="253050" y="62402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5497"/>
            <a:endParaRPr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7BBBEFBB-2F62-43EB-AF31-953972EFBEBF}"/>
              </a:ext>
            </a:extLst>
          </p:cNvPr>
          <p:cNvSpPr/>
          <p:nvPr/>
        </p:nvSpPr>
        <p:spPr>
          <a:xfrm>
            <a:off x="551287" y="422645"/>
            <a:ext cx="62299" cy="108745"/>
          </a:xfrm>
          <a:custGeom>
            <a:avLst/>
            <a:gdLst/>
            <a:ahLst/>
            <a:cxnLst/>
            <a:rect l="l" t="t" r="r" b="b"/>
            <a:pathLst>
              <a:path w="62229" h="108584">
                <a:moveTo>
                  <a:pt x="46944" y="0"/>
                </a:moveTo>
                <a:lnTo>
                  <a:pt x="44046" y="388"/>
                </a:lnTo>
                <a:lnTo>
                  <a:pt x="41704" y="2223"/>
                </a:lnTo>
                <a:lnTo>
                  <a:pt x="3186" y="33036"/>
                </a:lnTo>
                <a:lnTo>
                  <a:pt x="1061" y="34678"/>
                </a:lnTo>
                <a:lnTo>
                  <a:pt x="0" y="37288"/>
                </a:lnTo>
                <a:lnTo>
                  <a:pt x="288" y="39992"/>
                </a:lnTo>
                <a:lnTo>
                  <a:pt x="8500" y="105677"/>
                </a:lnTo>
                <a:lnTo>
                  <a:pt x="11686" y="108574"/>
                </a:lnTo>
                <a:lnTo>
                  <a:pt x="16517" y="108574"/>
                </a:lnTo>
                <a:lnTo>
                  <a:pt x="17481" y="108380"/>
                </a:lnTo>
                <a:lnTo>
                  <a:pt x="60177" y="91285"/>
                </a:lnTo>
                <a:lnTo>
                  <a:pt x="61001" y="90027"/>
                </a:lnTo>
                <a:lnTo>
                  <a:pt x="22021" y="90027"/>
                </a:lnTo>
                <a:lnTo>
                  <a:pt x="16035" y="42407"/>
                </a:lnTo>
                <a:lnTo>
                  <a:pt x="40184" y="23086"/>
                </a:lnTo>
                <a:lnTo>
                  <a:pt x="55742" y="23086"/>
                </a:lnTo>
                <a:lnTo>
                  <a:pt x="54187" y="7533"/>
                </a:lnTo>
                <a:lnTo>
                  <a:pt x="54090" y="4733"/>
                </a:lnTo>
                <a:lnTo>
                  <a:pt x="52257" y="2223"/>
                </a:lnTo>
                <a:lnTo>
                  <a:pt x="49550" y="1065"/>
                </a:lnTo>
                <a:lnTo>
                  <a:pt x="46944" y="0"/>
                </a:lnTo>
                <a:close/>
              </a:path>
              <a:path w="62229" h="108584">
                <a:moveTo>
                  <a:pt x="55742" y="23086"/>
                </a:moveTo>
                <a:lnTo>
                  <a:pt x="40184" y="23086"/>
                </a:lnTo>
                <a:lnTo>
                  <a:pt x="45882" y="80467"/>
                </a:lnTo>
                <a:lnTo>
                  <a:pt x="22021" y="90027"/>
                </a:lnTo>
                <a:lnTo>
                  <a:pt x="61001" y="90027"/>
                </a:lnTo>
                <a:lnTo>
                  <a:pt x="62204" y="88192"/>
                </a:lnTo>
                <a:lnTo>
                  <a:pt x="61916" y="84811"/>
                </a:lnTo>
                <a:lnTo>
                  <a:pt x="55742" y="23086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915497"/>
            <a:endParaRPr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527DD7-B310-4BC6-863B-CED131E00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4900" y="1069812"/>
            <a:ext cx="1703378" cy="167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705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54222"/>
            <a:ext cx="5765799" cy="461665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Что такое река?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98B79E-44B3-4B7C-90E3-C82E7400267E}"/>
              </a:ext>
            </a:extLst>
          </p:cNvPr>
          <p:cNvSpPr txBox="1"/>
          <p:nvPr/>
        </p:nvSpPr>
        <p:spPr>
          <a:xfrm>
            <a:off x="63499" y="528794"/>
            <a:ext cx="315639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i="1" u="sng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Река</a:t>
            </a:r>
            <a:r>
              <a:rPr lang="ru-RU" sz="20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это водный поток, движущийся по углублению, которое называется </a:t>
            </a:r>
            <a:r>
              <a:rPr lang="ru-RU" sz="2000" b="1" i="1" u="sng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руслом</a:t>
            </a:r>
            <a:r>
              <a:rPr lang="ru-RU" sz="2000" b="1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07A19B72-F8C9-45DD-8B50-1C320C51158C}"/>
              </a:ext>
            </a:extLst>
          </p:cNvPr>
          <p:cNvCxnSpPr>
            <a:cxnSpLocks/>
          </p:cNvCxnSpPr>
          <p:nvPr/>
        </p:nvCxnSpPr>
        <p:spPr>
          <a:xfrm>
            <a:off x="141663" y="1852233"/>
            <a:ext cx="3078233" cy="0"/>
          </a:xfrm>
          <a:prstGeom prst="line">
            <a:avLst/>
          </a:prstGeom>
          <a:ln>
            <a:solidFill>
              <a:srgbClr val="030F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83238881-511B-4BCA-92E0-8BA03D321384}"/>
              </a:ext>
            </a:extLst>
          </p:cNvPr>
          <p:cNvCxnSpPr/>
          <p:nvPr/>
        </p:nvCxnSpPr>
        <p:spPr>
          <a:xfrm>
            <a:off x="3292164" y="598239"/>
            <a:ext cx="0" cy="2395786"/>
          </a:xfrm>
          <a:prstGeom prst="line">
            <a:avLst/>
          </a:prstGeom>
          <a:ln>
            <a:solidFill>
              <a:srgbClr val="030F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F784AC3-FB2D-4F9E-8CAA-61F5F676E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1927231"/>
            <a:ext cx="1443567" cy="116477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EA065D-C189-47A9-9528-0ECBCBFA15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030" t="4711" r="13015" b="7730"/>
          <a:stretch/>
        </p:blipFill>
        <p:spPr>
          <a:xfrm>
            <a:off x="1731730" y="1927231"/>
            <a:ext cx="1501082" cy="11264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42F899-621D-4551-BFF0-31183C03A606}"/>
              </a:ext>
            </a:extLst>
          </p:cNvPr>
          <p:cNvSpPr txBox="1"/>
          <p:nvPr/>
        </p:nvSpPr>
        <p:spPr>
          <a:xfrm>
            <a:off x="3364433" y="1852233"/>
            <a:ext cx="22597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u="sng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Русло  реки </a:t>
            </a:r>
            <a:r>
              <a:rPr lang="ru-RU" sz="20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самое глубокое место речной долины</a:t>
            </a:r>
            <a:endParaRPr lang="en-US" sz="20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3612C71-098F-4614-9C73-14EEE4E00D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247"/>
          <a:stretch/>
        </p:blipFill>
        <p:spPr>
          <a:xfrm>
            <a:off x="3351517" y="598239"/>
            <a:ext cx="2344888" cy="132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7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6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24226"/>
            <a:ext cx="5765799" cy="492443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Речная долина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07BDDC-8C7C-458F-BE97-2E04FC934D2C}"/>
              </a:ext>
            </a:extLst>
          </p:cNvPr>
          <p:cNvSpPr txBox="1"/>
          <p:nvPr/>
        </p:nvSpPr>
        <p:spPr>
          <a:xfrm>
            <a:off x="101599" y="555625"/>
            <a:ext cx="247650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Исток</a:t>
            </a:r>
            <a:r>
              <a:rPr lang="ru-RU" sz="2400" b="1" i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начало реки, место, </a:t>
            </a:r>
          </a:p>
          <a:p>
            <a:pPr algn="ctr"/>
            <a:r>
              <a:rPr lang="ru-RU" sz="20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которого появляется постоянное течение воды </a:t>
            </a:r>
          </a:p>
          <a:p>
            <a:pPr algn="ctr"/>
            <a:r>
              <a:rPr lang="ru-RU" sz="20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русле.</a:t>
            </a:r>
            <a:endParaRPr lang="en-US" sz="2000" b="1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15D637-D31D-455B-9079-A05C39600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900" y="653224"/>
            <a:ext cx="3122376" cy="24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167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DE84C2D-C1F3-4C77-8D47-AEA05EC99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2" y="631825"/>
            <a:ext cx="2743199" cy="16224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EC1A684-A19D-48BD-A96A-438B64429F3B}"/>
              </a:ext>
            </a:extLst>
          </p:cNvPr>
          <p:cNvSpPr txBox="1"/>
          <p:nvPr/>
        </p:nvSpPr>
        <p:spPr>
          <a:xfrm>
            <a:off x="3187700" y="2204961"/>
            <a:ext cx="24765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Реки Средней Азии – Сырдарья и Амударья – берут начало в высокогорных ледниках и снегах.</a:t>
            </a:r>
            <a:endParaRPr lang="en-US" sz="1200" b="1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407" y="24226"/>
            <a:ext cx="5765799" cy="492443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Исток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6B71FB-6C65-49F4-86A9-C58C81EA4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0" y="631825"/>
            <a:ext cx="2743200" cy="16224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55A594-CF50-4D50-8E1D-50F221F51785}"/>
              </a:ext>
            </a:extLst>
          </p:cNvPr>
          <p:cNvSpPr txBox="1"/>
          <p:nvPr/>
        </p:nvSpPr>
        <p:spPr>
          <a:xfrm>
            <a:off x="158751" y="2254250"/>
            <a:ext cx="27050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Равнинная река Волга берет начало из родников  Валдайской возвышенности.</a:t>
            </a:r>
            <a:endParaRPr lang="en-US" sz="1400" b="1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E4B7D7-CE6C-4A3B-8F94-E1E707C19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5824" y="639710"/>
            <a:ext cx="708025" cy="708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20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24226"/>
            <a:ext cx="5765799" cy="492443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Речная долина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07BDDC-8C7C-458F-BE97-2E04FC934D2C}"/>
              </a:ext>
            </a:extLst>
          </p:cNvPr>
          <p:cNvSpPr txBox="1"/>
          <p:nvPr/>
        </p:nvSpPr>
        <p:spPr>
          <a:xfrm>
            <a:off x="25399" y="1012825"/>
            <a:ext cx="24765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Устье</a:t>
            </a:r>
            <a:r>
              <a:rPr lang="ru-RU" sz="2400" b="1" i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место впадения в тот или иной водный объект.</a:t>
            </a:r>
            <a:endParaRPr lang="en-US" sz="2000" b="1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15D637-D31D-455B-9079-A05C39600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900" y="653224"/>
            <a:ext cx="3122376" cy="24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78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24226"/>
            <a:ext cx="5765799" cy="492443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Речная долина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07BDDC-8C7C-458F-BE97-2E04FC934D2C}"/>
              </a:ext>
            </a:extLst>
          </p:cNvPr>
          <p:cNvSpPr txBox="1"/>
          <p:nvPr/>
        </p:nvSpPr>
        <p:spPr>
          <a:xfrm>
            <a:off x="25399" y="708025"/>
            <a:ext cx="2476501" cy="200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u="sng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Приток</a:t>
            </a:r>
            <a:r>
              <a:rPr lang="ru-RU" sz="2400" b="1" i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ru-RU" sz="20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водная артерия,  которая впадает в более крупную реку (правый, левый)</a:t>
            </a:r>
            <a:endParaRPr lang="en-US" sz="2000" b="1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15D637-D31D-455B-9079-A05C39600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900" y="653224"/>
            <a:ext cx="3122376" cy="241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91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24226"/>
            <a:ext cx="5765799" cy="492443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Речная система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87B45B0-A781-4337-818E-A9D68E07BB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305" y="708025"/>
            <a:ext cx="2359595" cy="22896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3A46B0B-21E7-4CF2-98F4-1F3D019E6FE8}"/>
              </a:ext>
            </a:extLst>
          </p:cNvPr>
          <p:cNvSpPr txBox="1"/>
          <p:nvPr/>
        </p:nvSpPr>
        <p:spPr>
          <a:xfrm>
            <a:off x="3414151" y="708025"/>
            <a:ext cx="220980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Главная река со всеми притоками образует </a:t>
            </a:r>
            <a:r>
              <a:rPr lang="ru-RU" sz="2400" b="1" i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речную систему</a:t>
            </a:r>
            <a:endParaRPr lang="en-US" sz="2000" b="1" i="1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44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750" y="88477"/>
            <a:ext cx="5702299" cy="423193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r>
              <a:rPr lang="ru-RU" sz="215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Речной бассейн и речные водоразделы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EFA5748-0577-4543-AE7D-7D9E5445EB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59" r="16536"/>
          <a:stretch/>
        </p:blipFill>
        <p:spPr>
          <a:xfrm>
            <a:off x="160020" y="699769"/>
            <a:ext cx="1828800" cy="2286000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45D6DF5-5938-42D0-AADE-DF5E2CCDAE8A}"/>
              </a:ext>
            </a:extLst>
          </p:cNvPr>
          <p:cNvSpPr/>
          <p:nvPr/>
        </p:nvSpPr>
        <p:spPr>
          <a:xfrm>
            <a:off x="2044700" y="603250"/>
            <a:ext cx="3589020" cy="990600"/>
          </a:xfrm>
          <a:prstGeom prst="round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Вся не успевшая впитаться  в почву  или испариться вода стекает в реки. Участок суши, с которого вода собирается  в определенную реку, называется речным бассейном. Реки отличаются по размерам бассейнов. Самый большой бассейн (7млн.км²) у реки Амазонка. </a:t>
            </a:r>
            <a:endParaRPr lang="en-US" sz="1100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617D2E7-760B-4AB5-A0B5-2440A5F21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4700" y="1651000"/>
            <a:ext cx="2068763" cy="141922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58984B6-BAB5-493D-A130-2EE3E09AC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3463" y="1675482"/>
            <a:ext cx="1492317" cy="1318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5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750" y="98425"/>
            <a:ext cx="5702299" cy="415498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Речной бассейн и речные водоразделы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50472E-BDE0-4E0F-85E9-E450DDF27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708" y="708025"/>
            <a:ext cx="2325791" cy="20574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0B7B4F-44F7-4DCC-BE17-DEE52CA41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00" y="708026"/>
            <a:ext cx="28194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890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750" y="98425"/>
            <a:ext cx="5702299" cy="415498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r>
              <a:rPr lang="ru-RU" sz="21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Речной бассейн и речные водоразделы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0D5702E-6066-4DCD-8734-C19FF7B46A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637654"/>
            <a:ext cx="3505199" cy="2280171"/>
          </a:xfrm>
          <a:prstGeom prst="rect">
            <a:avLst/>
          </a:prstGeom>
        </p:spPr>
      </p:pic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37AF705-9701-4BB1-9AB6-E4AD851849BD}"/>
              </a:ext>
            </a:extLst>
          </p:cNvPr>
          <p:cNvSpPr/>
          <p:nvPr/>
        </p:nvSpPr>
        <p:spPr>
          <a:xfrm>
            <a:off x="3873500" y="637654"/>
            <a:ext cx="1752600" cy="2432571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Бассейны двух соседних рек отделены друг от друга водоразделами. Линия водоразделов проходит по вершинам гор, а на равнинах по высшим отметкам местности.</a:t>
            </a:r>
            <a:endParaRPr lang="en-US" sz="1200" b="1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FFF44813-2538-4910-BBFD-83B2DCD0D951}"/>
              </a:ext>
            </a:extLst>
          </p:cNvPr>
          <p:cNvSpPr/>
          <p:nvPr/>
        </p:nvSpPr>
        <p:spPr>
          <a:xfrm>
            <a:off x="1282700" y="1317625"/>
            <a:ext cx="1447800" cy="838199"/>
          </a:xfrm>
          <a:custGeom>
            <a:avLst/>
            <a:gdLst>
              <a:gd name="connsiteX0" fmla="*/ 1144693 w 1144693"/>
              <a:gd name="connsiteY0" fmla="*/ 738321 h 765414"/>
              <a:gd name="connsiteX1" fmla="*/ 1009227 w 1144693"/>
              <a:gd name="connsiteY1" fmla="*/ 745094 h 765414"/>
              <a:gd name="connsiteX2" fmla="*/ 988907 w 1144693"/>
              <a:gd name="connsiteY2" fmla="*/ 758641 h 765414"/>
              <a:gd name="connsiteX3" fmla="*/ 941493 w 1144693"/>
              <a:gd name="connsiteY3" fmla="*/ 765414 h 765414"/>
              <a:gd name="connsiteX4" fmla="*/ 772160 w 1144693"/>
              <a:gd name="connsiteY4" fmla="*/ 758641 h 765414"/>
              <a:gd name="connsiteX5" fmla="*/ 745067 w 1144693"/>
              <a:gd name="connsiteY5" fmla="*/ 751867 h 765414"/>
              <a:gd name="connsiteX6" fmla="*/ 684107 w 1144693"/>
              <a:gd name="connsiteY6" fmla="*/ 704454 h 765414"/>
              <a:gd name="connsiteX7" fmla="*/ 663787 w 1144693"/>
              <a:gd name="connsiteY7" fmla="*/ 690907 h 765414"/>
              <a:gd name="connsiteX8" fmla="*/ 643467 w 1144693"/>
              <a:gd name="connsiteY8" fmla="*/ 684134 h 765414"/>
              <a:gd name="connsiteX9" fmla="*/ 629920 w 1144693"/>
              <a:gd name="connsiteY9" fmla="*/ 629947 h 765414"/>
              <a:gd name="connsiteX10" fmla="*/ 623147 w 1144693"/>
              <a:gd name="connsiteY10" fmla="*/ 602854 h 765414"/>
              <a:gd name="connsiteX11" fmla="*/ 602827 w 1144693"/>
              <a:gd name="connsiteY11" fmla="*/ 596081 h 765414"/>
              <a:gd name="connsiteX12" fmla="*/ 548640 w 1144693"/>
              <a:gd name="connsiteY12" fmla="*/ 535121 h 765414"/>
              <a:gd name="connsiteX13" fmla="*/ 528320 w 1144693"/>
              <a:gd name="connsiteY13" fmla="*/ 514801 h 765414"/>
              <a:gd name="connsiteX14" fmla="*/ 508000 w 1144693"/>
              <a:gd name="connsiteY14" fmla="*/ 494481 h 765414"/>
              <a:gd name="connsiteX15" fmla="*/ 487680 w 1144693"/>
              <a:gd name="connsiteY15" fmla="*/ 487707 h 765414"/>
              <a:gd name="connsiteX16" fmla="*/ 474133 w 1144693"/>
              <a:gd name="connsiteY16" fmla="*/ 467387 h 765414"/>
              <a:gd name="connsiteX17" fmla="*/ 440267 w 1144693"/>
              <a:gd name="connsiteY17" fmla="*/ 447067 h 765414"/>
              <a:gd name="connsiteX18" fmla="*/ 419947 w 1144693"/>
              <a:gd name="connsiteY18" fmla="*/ 426747 h 765414"/>
              <a:gd name="connsiteX19" fmla="*/ 406400 w 1144693"/>
              <a:gd name="connsiteY19" fmla="*/ 386107 h 765414"/>
              <a:gd name="connsiteX20" fmla="*/ 379307 w 1144693"/>
              <a:gd name="connsiteY20" fmla="*/ 345467 h 765414"/>
              <a:gd name="connsiteX21" fmla="*/ 352213 w 1144693"/>
              <a:gd name="connsiteY21" fmla="*/ 304827 h 765414"/>
              <a:gd name="connsiteX22" fmla="*/ 338667 w 1144693"/>
              <a:gd name="connsiteY22" fmla="*/ 284507 h 765414"/>
              <a:gd name="connsiteX23" fmla="*/ 318347 w 1144693"/>
              <a:gd name="connsiteY23" fmla="*/ 277734 h 765414"/>
              <a:gd name="connsiteX24" fmla="*/ 270933 w 1144693"/>
              <a:gd name="connsiteY24" fmla="*/ 210001 h 765414"/>
              <a:gd name="connsiteX25" fmla="*/ 230293 w 1144693"/>
              <a:gd name="connsiteY25" fmla="*/ 189681 h 765414"/>
              <a:gd name="connsiteX26" fmla="*/ 216747 w 1144693"/>
              <a:gd name="connsiteY26" fmla="*/ 169361 h 765414"/>
              <a:gd name="connsiteX27" fmla="*/ 155787 w 1144693"/>
              <a:gd name="connsiteY27" fmla="*/ 108401 h 765414"/>
              <a:gd name="connsiteX28" fmla="*/ 108373 w 1144693"/>
              <a:gd name="connsiteY28" fmla="*/ 47441 h 765414"/>
              <a:gd name="connsiteX29" fmla="*/ 94827 w 1144693"/>
              <a:gd name="connsiteY29" fmla="*/ 20347 h 765414"/>
              <a:gd name="connsiteX30" fmla="*/ 74507 w 1144693"/>
              <a:gd name="connsiteY30" fmla="*/ 6801 h 765414"/>
              <a:gd name="connsiteX31" fmla="*/ 0 w 1144693"/>
              <a:gd name="connsiteY31" fmla="*/ 27 h 765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144693" h="765414">
                <a:moveTo>
                  <a:pt x="1144693" y="738321"/>
                </a:moveTo>
                <a:cubicBezTo>
                  <a:pt x="1099538" y="740579"/>
                  <a:pt x="1054059" y="739246"/>
                  <a:pt x="1009227" y="745094"/>
                </a:cubicBezTo>
                <a:cubicBezTo>
                  <a:pt x="1001155" y="746147"/>
                  <a:pt x="996704" y="756302"/>
                  <a:pt x="988907" y="758641"/>
                </a:cubicBezTo>
                <a:cubicBezTo>
                  <a:pt x="973615" y="763228"/>
                  <a:pt x="957298" y="763156"/>
                  <a:pt x="941493" y="765414"/>
                </a:cubicBezTo>
                <a:cubicBezTo>
                  <a:pt x="885049" y="763156"/>
                  <a:pt x="828516" y="762528"/>
                  <a:pt x="772160" y="758641"/>
                </a:cubicBezTo>
                <a:cubicBezTo>
                  <a:pt x="762873" y="758001"/>
                  <a:pt x="752995" y="756746"/>
                  <a:pt x="745067" y="751867"/>
                </a:cubicBezTo>
                <a:cubicBezTo>
                  <a:pt x="723143" y="738375"/>
                  <a:pt x="705526" y="718734"/>
                  <a:pt x="684107" y="704454"/>
                </a:cubicBezTo>
                <a:cubicBezTo>
                  <a:pt x="677334" y="699938"/>
                  <a:pt x="671068" y="694548"/>
                  <a:pt x="663787" y="690907"/>
                </a:cubicBezTo>
                <a:cubicBezTo>
                  <a:pt x="657401" y="687714"/>
                  <a:pt x="650240" y="686392"/>
                  <a:pt x="643467" y="684134"/>
                </a:cubicBezTo>
                <a:lnTo>
                  <a:pt x="629920" y="629947"/>
                </a:lnTo>
                <a:cubicBezTo>
                  <a:pt x="627662" y="620916"/>
                  <a:pt x="631978" y="605798"/>
                  <a:pt x="623147" y="602854"/>
                </a:cubicBezTo>
                <a:lnTo>
                  <a:pt x="602827" y="596081"/>
                </a:lnTo>
                <a:cubicBezTo>
                  <a:pt x="578653" y="559821"/>
                  <a:pt x="595036" y="581517"/>
                  <a:pt x="548640" y="535121"/>
                </a:cubicBezTo>
                <a:lnTo>
                  <a:pt x="528320" y="514801"/>
                </a:lnTo>
                <a:cubicBezTo>
                  <a:pt x="521547" y="508028"/>
                  <a:pt x="517087" y="497510"/>
                  <a:pt x="508000" y="494481"/>
                </a:cubicBezTo>
                <a:lnTo>
                  <a:pt x="487680" y="487707"/>
                </a:lnTo>
                <a:cubicBezTo>
                  <a:pt x="483164" y="480934"/>
                  <a:pt x="480314" y="472685"/>
                  <a:pt x="474133" y="467387"/>
                </a:cubicBezTo>
                <a:cubicBezTo>
                  <a:pt x="464138" y="458819"/>
                  <a:pt x="450799" y="454966"/>
                  <a:pt x="440267" y="447067"/>
                </a:cubicBezTo>
                <a:cubicBezTo>
                  <a:pt x="432604" y="441320"/>
                  <a:pt x="426720" y="433520"/>
                  <a:pt x="419947" y="426747"/>
                </a:cubicBezTo>
                <a:cubicBezTo>
                  <a:pt x="415431" y="413200"/>
                  <a:pt x="414321" y="397988"/>
                  <a:pt x="406400" y="386107"/>
                </a:cubicBezTo>
                <a:cubicBezTo>
                  <a:pt x="397369" y="372560"/>
                  <a:pt x="384456" y="360912"/>
                  <a:pt x="379307" y="345467"/>
                </a:cubicBezTo>
                <a:cubicBezTo>
                  <a:pt x="367402" y="309756"/>
                  <a:pt x="380401" y="338653"/>
                  <a:pt x="352213" y="304827"/>
                </a:cubicBezTo>
                <a:cubicBezTo>
                  <a:pt x="347002" y="298573"/>
                  <a:pt x="345024" y="289592"/>
                  <a:pt x="338667" y="284507"/>
                </a:cubicBezTo>
                <a:cubicBezTo>
                  <a:pt x="333092" y="280047"/>
                  <a:pt x="325120" y="279992"/>
                  <a:pt x="318347" y="277734"/>
                </a:cubicBezTo>
                <a:cubicBezTo>
                  <a:pt x="313922" y="271097"/>
                  <a:pt x="280962" y="220030"/>
                  <a:pt x="270933" y="210001"/>
                </a:cubicBezTo>
                <a:cubicBezTo>
                  <a:pt x="257802" y="196870"/>
                  <a:pt x="246821" y="195190"/>
                  <a:pt x="230293" y="189681"/>
                </a:cubicBezTo>
                <a:cubicBezTo>
                  <a:pt x="225778" y="182908"/>
                  <a:pt x="222248" y="175362"/>
                  <a:pt x="216747" y="169361"/>
                </a:cubicBezTo>
                <a:cubicBezTo>
                  <a:pt x="197329" y="148177"/>
                  <a:pt x="171728" y="132311"/>
                  <a:pt x="155787" y="108401"/>
                </a:cubicBezTo>
                <a:cubicBezTo>
                  <a:pt x="123379" y="59791"/>
                  <a:pt x="140206" y="79274"/>
                  <a:pt x="108373" y="47441"/>
                </a:cubicBezTo>
                <a:cubicBezTo>
                  <a:pt x="103858" y="38410"/>
                  <a:pt x="101291" y="28104"/>
                  <a:pt x="94827" y="20347"/>
                </a:cubicBezTo>
                <a:cubicBezTo>
                  <a:pt x="89616" y="14093"/>
                  <a:pt x="82361" y="8943"/>
                  <a:pt x="74507" y="6801"/>
                </a:cubicBezTo>
                <a:cubicBezTo>
                  <a:pt x="46588" y="-813"/>
                  <a:pt x="26248" y="27"/>
                  <a:pt x="0" y="2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1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750" y="63661"/>
            <a:ext cx="5702299" cy="461665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Горные и равнинные реки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37AF705-9701-4BB1-9AB6-E4AD851849BD}"/>
              </a:ext>
            </a:extLst>
          </p:cNvPr>
          <p:cNvSpPr/>
          <p:nvPr/>
        </p:nvSpPr>
        <p:spPr>
          <a:xfrm>
            <a:off x="1739900" y="1470659"/>
            <a:ext cx="2309711" cy="161097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Горные реки отличаются от равнинных скоростью течения, долины узкие и глубокие. Выйдя на равнину горная река становиться равнинной. Примерами таких рек являются Амударья, Сырдарья, Зарафшан.</a:t>
            </a:r>
            <a:endParaRPr lang="en-US" sz="1100" b="1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63D62EB-3972-4D2D-9E8A-19BA145930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1412" y="660481"/>
            <a:ext cx="1500291" cy="111434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D04CAA-4CB9-4328-8315-01406E3456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486" y="1821720"/>
            <a:ext cx="1500291" cy="121593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A09EC5-433C-48DA-A1F7-17A45CF70C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734" y="660481"/>
            <a:ext cx="1500291" cy="112576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A4C84DF-9BBA-4C95-82A1-B1E8550EE1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734" y="1857492"/>
            <a:ext cx="1500291" cy="121099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8662C12-B636-4164-9AF3-263CD6EF1F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8679" y="677515"/>
            <a:ext cx="2280932" cy="793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58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750" y="63661"/>
            <a:ext cx="5702299" cy="461665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Горные и равнинные реки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37AF705-9701-4BB1-9AB6-E4AD851849BD}"/>
              </a:ext>
            </a:extLst>
          </p:cNvPr>
          <p:cNvSpPr/>
          <p:nvPr/>
        </p:nvSpPr>
        <p:spPr>
          <a:xfrm>
            <a:off x="1892300" y="590851"/>
            <a:ext cx="2057401" cy="2517215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Обломки горных пород, от песчинки до валунов, которые перемещает горная река, оседают на равнине и образуют толщу речных отложений осадочного типа. </a:t>
            </a:r>
          </a:p>
          <a:p>
            <a:pPr algn="ctr"/>
            <a:r>
              <a:rPr lang="ru-RU" sz="105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Абу </a:t>
            </a:r>
            <a:r>
              <a:rPr lang="ru-RU" sz="1050" b="1" dirty="0" err="1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Райхон</a:t>
            </a:r>
            <a:r>
              <a:rPr lang="ru-RU" sz="105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b="1" dirty="0" err="1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Беруни</a:t>
            </a:r>
            <a:r>
              <a:rPr lang="ru-RU" sz="105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одним из первых определил закономерности размыва, транспортировки и накопления речных отложений</a:t>
            </a:r>
            <a:endParaRPr lang="en-US" sz="1050" b="1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F5BF8C-45F4-47DD-A1BF-19F2FAF4C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3" y="574519"/>
            <a:ext cx="1689098" cy="129611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476FE48-22F6-4943-BEFF-529684AB1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2" y="1942841"/>
            <a:ext cx="1689098" cy="11652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D7F8E39-790F-42DF-BFB3-B237592AEF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3506" y="590851"/>
            <a:ext cx="1689098" cy="13519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BA1BD15-D79B-4ECA-B1EA-020DAF3F5C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3506" y="2008366"/>
            <a:ext cx="1665292" cy="109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0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750" y="63661"/>
            <a:ext cx="5702299" cy="461665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Горные и равнинные реки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37AF705-9701-4BB1-9AB6-E4AD851849BD}"/>
              </a:ext>
            </a:extLst>
          </p:cNvPr>
          <p:cNvSpPr/>
          <p:nvPr/>
        </p:nvSpPr>
        <p:spPr>
          <a:xfrm>
            <a:off x="1892300" y="590851"/>
            <a:ext cx="2057401" cy="2432571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долинах равнинных рек есть поймы.  Во время разливов вода оставляет на поймах плодородный ил. </a:t>
            </a:r>
          </a:p>
          <a:p>
            <a:pPr algn="ctr"/>
            <a:r>
              <a:rPr lang="ru-RU" sz="12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Пойма — это возвышающаяся над руслом часть речной долины, заливаемая водой только во время разливов рек</a:t>
            </a:r>
            <a:endParaRPr lang="en-US" sz="1200" b="1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9F5BF8C-45F4-47DD-A1BF-19F2FAF4C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3" y="574519"/>
            <a:ext cx="1689098" cy="129611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476FE48-22F6-4943-BEFF-529684AB1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2" y="1942841"/>
            <a:ext cx="1689098" cy="116522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D7F8E39-790F-42DF-BFB3-B237592AEF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3506" y="590851"/>
            <a:ext cx="1689098" cy="135199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BA1BD15-D79B-4ECA-B1EA-020DAF3F5C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3506" y="2008366"/>
            <a:ext cx="1665292" cy="109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0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750" y="63661"/>
            <a:ext cx="5702299" cy="461665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ВОДОПАДЫ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37AF705-9701-4BB1-9AB6-E4AD851849BD}"/>
              </a:ext>
            </a:extLst>
          </p:cNvPr>
          <p:cNvSpPr/>
          <p:nvPr/>
        </p:nvSpPr>
        <p:spPr>
          <a:xfrm>
            <a:off x="215900" y="655387"/>
            <a:ext cx="2057401" cy="890837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река встречает на своём пути крутые отвесные уступы твёрдых пород, то образуются водопады. </a:t>
            </a:r>
            <a:endParaRPr lang="en-US" sz="1100" b="1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FC9474-00A9-4E88-9495-DB387AE2A2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900" y="655387"/>
            <a:ext cx="3048000" cy="2285083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771ECA6-F331-4BB3-A8D6-ABAFAEACE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1698626"/>
            <a:ext cx="1968500" cy="133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19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750" y="63661"/>
            <a:ext cx="5702299" cy="461665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ВОДОПАДЫ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37AF705-9701-4BB1-9AB6-E4AD851849BD}"/>
              </a:ext>
            </a:extLst>
          </p:cNvPr>
          <p:cNvSpPr/>
          <p:nvPr/>
        </p:nvSpPr>
        <p:spPr>
          <a:xfrm>
            <a:off x="215900" y="567690"/>
            <a:ext cx="2286000" cy="1066800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Одним из самых больших по объему сбрасываемой воды является Ниагарский водопад в Северной Америке. Этот водопад падает с высоты 48 м</a:t>
            </a:r>
            <a:endParaRPr lang="en-US" sz="1100" b="1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643F415-683C-4A52-B046-DCC124544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60" y="1676854"/>
            <a:ext cx="2286000" cy="141303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3D5514-A8E8-45EB-AFFB-507049EBF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9840" y="567690"/>
            <a:ext cx="3096260" cy="252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1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750" y="63661"/>
            <a:ext cx="5702299" cy="461665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ВОДОПАДЫ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037AF705-9701-4BB1-9AB6-E4AD851849BD}"/>
              </a:ext>
            </a:extLst>
          </p:cNvPr>
          <p:cNvSpPr/>
          <p:nvPr/>
        </p:nvSpPr>
        <p:spPr>
          <a:xfrm>
            <a:off x="215900" y="594640"/>
            <a:ext cx="1828799" cy="1180185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Другой крупный водопад - Виктория находится </a:t>
            </a:r>
          </a:p>
          <a:p>
            <a:pPr algn="ctr"/>
            <a:r>
              <a:rPr lang="ru-RU" sz="12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Африке.</a:t>
            </a:r>
          </a:p>
          <a:p>
            <a:pPr algn="ctr"/>
            <a:r>
              <a:rPr lang="ru-RU" sz="12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Высота водопада – 120 м.</a:t>
            </a:r>
            <a:endParaRPr lang="en-US" sz="1200" b="1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E0F1C1F-0AB7-443A-9061-AD6C29050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1018" y="594640"/>
            <a:ext cx="1870320" cy="133258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8EE6E8E-47D8-41A0-B52D-4B1056D4B4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1018" y="1996539"/>
            <a:ext cx="1870320" cy="107368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550F0A-D7AA-4055-BB12-F52831E491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0899" y="1996539"/>
            <a:ext cx="1619111" cy="10736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18E5C63-67FF-4580-81B2-C86DA0BCC0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462" y="1996540"/>
            <a:ext cx="1900237" cy="107368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7120B6-6AB7-437C-A831-B2B7175184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0899" y="594640"/>
            <a:ext cx="1619111" cy="133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12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750" y="0"/>
            <a:ext cx="5702299" cy="523220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Питание рек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9106C5-141B-4400-996E-D41179C7FECA}"/>
              </a:ext>
            </a:extLst>
          </p:cNvPr>
          <p:cNvSpPr txBox="1"/>
          <p:nvPr/>
        </p:nvSpPr>
        <p:spPr>
          <a:xfrm>
            <a:off x="31750" y="525125"/>
            <a:ext cx="2743200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Роль климата в жизни рек. Реки зависят не только от рельефа, но и от климата. Он определяет густоту речной сети, полноводность рек и их поведение в течение года.</a:t>
            </a:r>
          </a:p>
          <a:p>
            <a:pPr algn="ctr"/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B0C4FB-C2F0-4F1E-A402-F4DC85251B78}"/>
              </a:ext>
            </a:extLst>
          </p:cNvPr>
          <p:cNvSpPr txBox="1"/>
          <p:nvPr/>
        </p:nvSpPr>
        <p:spPr>
          <a:xfrm>
            <a:off x="2654300" y="2519013"/>
            <a:ext cx="31106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Там, где осадки приносят больше влаги, чем её испаряется, много полноводных рек.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5F6574-C60C-4076-8541-2A3EEE591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0" y="1470026"/>
            <a:ext cx="2438400" cy="16002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2F3E5B-1529-4D91-AF3E-16E1C43485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6812" y="645979"/>
            <a:ext cx="2743200" cy="181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67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750" y="0"/>
            <a:ext cx="5702299" cy="523220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Питание рек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B0C4FB-C2F0-4F1E-A402-F4DC85251B78}"/>
              </a:ext>
            </a:extLst>
          </p:cNvPr>
          <p:cNvSpPr txBox="1"/>
          <p:nvPr/>
        </p:nvSpPr>
        <p:spPr>
          <a:xfrm>
            <a:off x="139700" y="555625"/>
            <a:ext cx="548640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Самая полноводная река в мире — </a:t>
            </a:r>
            <a:r>
              <a:rPr lang="ru-RU" sz="1200" b="1" i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Амазонка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. Ежегодно она выносит в Атлантический океан около 7000 км³ воды.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9D6CCC-B681-45D3-8562-A2AE8900E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1034307"/>
            <a:ext cx="2743200" cy="205587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184071-1984-4675-BB3A-A75553904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9100" y="1026052"/>
            <a:ext cx="2667000" cy="206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45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750" y="0"/>
            <a:ext cx="5702299" cy="523220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Питание рек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9106C5-141B-4400-996E-D41179C7FECA}"/>
              </a:ext>
            </a:extLst>
          </p:cNvPr>
          <p:cNvSpPr txBox="1"/>
          <p:nvPr/>
        </p:nvSpPr>
        <p:spPr>
          <a:xfrm>
            <a:off x="139700" y="117515"/>
            <a:ext cx="358140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500" b="1" dirty="0">
                <a:latin typeface="Arial" panose="020B0604020202020204" pitchFamily="34" charset="0"/>
                <a:cs typeface="Arial" panose="020B0604020202020204" pitchFamily="34" charset="0"/>
              </a:rPr>
              <a:t>Очень мало рек в пустынях. Некоторые из них даже пересыхают или «теряются» в песках.</a:t>
            </a:r>
          </a:p>
          <a:p>
            <a:endParaRPr lang="ru-RU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632EC0-9E5B-41A0-B151-391CB922960F}"/>
              </a:ext>
            </a:extLst>
          </p:cNvPr>
          <p:cNvSpPr txBox="1"/>
          <p:nvPr/>
        </p:nvSpPr>
        <p:spPr>
          <a:xfrm>
            <a:off x="3671147" y="1996863"/>
            <a:ext cx="219879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Полноводность рек в разные сезоны года неодинакова. Она зависит от питания реки.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367EFC-F2D0-4464-BB4D-E94D141A8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1546225"/>
            <a:ext cx="1676400" cy="158111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893A0B-9AC4-4C85-AC27-252B5D1AD7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4900" y="633472"/>
            <a:ext cx="1981200" cy="13699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BB7DFC7-3388-457B-ADAD-A684BFD38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5351" y="1548129"/>
            <a:ext cx="1703349" cy="157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25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750" y="63661"/>
            <a:ext cx="5702299" cy="461665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Питание рек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FD7B61-495F-4796-85DD-58E1AEF666FD}"/>
              </a:ext>
            </a:extLst>
          </p:cNvPr>
          <p:cNvSpPr txBox="1"/>
          <p:nvPr/>
        </p:nvSpPr>
        <p:spPr>
          <a:xfrm>
            <a:off x="46142" y="525326"/>
            <a:ext cx="565615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Питание реки — это способ поступления в неё влаги.</a:t>
            </a:r>
            <a:endParaRPr lang="en-US" sz="1600" b="1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C67EF7-841E-4A34-947E-15ED21951D37}"/>
              </a:ext>
            </a:extLst>
          </p:cNvPr>
          <p:cNvSpPr txBox="1"/>
          <p:nvPr/>
        </p:nvSpPr>
        <p:spPr>
          <a:xfrm>
            <a:off x="146475" y="2411748"/>
            <a:ext cx="55769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питании рек принимают участие дождевые, талые снеговые и ледниковые, а также подземные воды. Рек, которые имели бы один источник питания, в природе нет. Роль разных источников питания меняется по сезонам года. В зависимости от этого формируется режим рек.</a:t>
            </a:r>
            <a:endParaRPr lang="en-US" sz="1100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D492824-8027-4B1D-A7BB-C1C608309C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427"/>
          <a:stretch/>
        </p:blipFill>
        <p:spPr>
          <a:xfrm>
            <a:off x="152402" y="863880"/>
            <a:ext cx="2197098" cy="16287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2403FF2-42FA-4202-84D7-2174853A8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9501" y="863880"/>
            <a:ext cx="1143000" cy="81017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8D99AE4-44CF-4A2D-BF8B-BD3EE1610D3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276"/>
          <a:stretch/>
        </p:blipFill>
        <p:spPr>
          <a:xfrm>
            <a:off x="2349500" y="1698626"/>
            <a:ext cx="1143001" cy="76944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CB8F034-E9C9-46D4-8503-D0427B3898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9519" y="851216"/>
            <a:ext cx="2063879" cy="1616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99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750" y="63661"/>
            <a:ext cx="5702299" cy="461665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Разумное использование  воды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8386308-547B-45E6-86A9-7657411A8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631825"/>
            <a:ext cx="2285999" cy="12192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8684D3-AC21-4202-AED1-B83456230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1" y="1908598"/>
            <a:ext cx="2258058" cy="121920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3199286-C005-486A-92A7-586106A6AED7}"/>
              </a:ext>
            </a:extLst>
          </p:cNvPr>
          <p:cNvSpPr/>
          <p:nvPr/>
        </p:nvSpPr>
        <p:spPr>
          <a:xfrm>
            <a:off x="2594188" y="631825"/>
            <a:ext cx="3047999" cy="1295401"/>
          </a:xfrm>
          <a:prstGeom prst="round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Реки издавна служат человеку источником пресной воды. Чтобы разумно использовать водные запасы, в нашей стране сооружены водохранилища, каналы, арыки, из которых вода подается в засушливые земли.</a:t>
            </a:r>
            <a:endParaRPr lang="en-US" sz="1200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0955C7-6B88-4880-A2B4-11F34F7C4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900" y="2033725"/>
            <a:ext cx="1550214" cy="10890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43257F-9DF1-401F-8978-E547CE42AC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8187" y="2039764"/>
            <a:ext cx="1479972" cy="108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680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865259-12BE-4119-BE16-35E454702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752" y="143102"/>
            <a:ext cx="5164295" cy="215444"/>
          </a:xfrm>
        </p:spPr>
        <p:txBody>
          <a:bodyPr/>
          <a:lstStyle/>
          <a:p>
            <a:r>
              <a:rPr lang="ru-RU" sz="1400" dirty="0"/>
              <a:t>Какие части реки обозначены цифрами: 1,2,3,6,7,8,10,15 </a:t>
            </a:r>
            <a:endParaRPr lang="en-US" sz="1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5E3931-C4C4-448E-971C-4B458A4738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33"/>
          <a:stretch/>
        </p:blipFill>
        <p:spPr>
          <a:xfrm>
            <a:off x="281279" y="708025"/>
            <a:ext cx="2153909" cy="23505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C532FB-A9DA-4DBA-8C0F-0E138C9873D0}"/>
              </a:ext>
            </a:extLst>
          </p:cNvPr>
          <p:cNvSpPr txBox="1"/>
          <p:nvPr/>
        </p:nvSpPr>
        <p:spPr>
          <a:xfrm>
            <a:off x="2766907" y="522015"/>
            <a:ext cx="26111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 – 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2  - 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3 – 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6 – 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7 – 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8 – 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10 – 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15  -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911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865259-12BE-4119-BE16-35E454702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752" y="143102"/>
            <a:ext cx="5164295" cy="215444"/>
          </a:xfrm>
        </p:spPr>
        <p:txBody>
          <a:bodyPr/>
          <a:lstStyle/>
          <a:p>
            <a:r>
              <a:rPr lang="ru-RU" sz="1400" dirty="0"/>
              <a:t>Какие части реки обозначены цифрами: 1,2,3,6,7,8,10,15 </a:t>
            </a:r>
            <a:endParaRPr lang="en-US" sz="1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5E3931-C4C4-448E-971C-4B458A4738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33"/>
          <a:stretch/>
        </p:blipFill>
        <p:spPr>
          <a:xfrm>
            <a:off x="281279" y="708025"/>
            <a:ext cx="2153909" cy="23505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C532FB-A9DA-4DBA-8C0F-0E138C9873D0}"/>
              </a:ext>
            </a:extLst>
          </p:cNvPr>
          <p:cNvSpPr txBox="1"/>
          <p:nvPr/>
        </p:nvSpPr>
        <p:spPr>
          <a:xfrm>
            <a:off x="2766907" y="522015"/>
            <a:ext cx="261111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 – озеро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2 – правый приток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3 – ледник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6 – главная река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7 – болото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8 – родник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10 – левый приток</a:t>
            </a:r>
          </a:p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15 - устье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9612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1750" y="58096"/>
            <a:ext cx="5702299" cy="461665"/>
          </a:xfrm>
          <a:prstGeom prst="rect">
            <a:avLst/>
          </a:prstGeom>
          <a:solidFill>
            <a:srgbClr val="030FF7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Речная долина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1AAC68B-68F4-49A2-A1E5-978671BF0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62" y="784225"/>
            <a:ext cx="3038475" cy="20715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F7732D-DA62-421A-8AE0-CF0300E7C071}"/>
              </a:ext>
            </a:extLst>
          </p:cNvPr>
          <p:cNvSpPr txBox="1"/>
          <p:nvPr/>
        </p:nvSpPr>
        <p:spPr>
          <a:xfrm>
            <a:off x="3330575" y="631825"/>
            <a:ext cx="22955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Найдите на рисунке русло и долину реки.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57346B8D-D5E7-47BC-86A6-8D7659D3E64C}"/>
              </a:ext>
            </a:extLst>
          </p:cNvPr>
          <p:cNvCxnSpPr>
            <a:cxnSpLocks/>
          </p:cNvCxnSpPr>
          <p:nvPr/>
        </p:nvCxnSpPr>
        <p:spPr>
          <a:xfrm flipH="1">
            <a:off x="1587500" y="2155825"/>
            <a:ext cx="2295525" cy="30480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482C6C2-3034-4C85-BD26-F55052BC708C}"/>
              </a:ext>
            </a:extLst>
          </p:cNvPr>
          <p:cNvSpPr txBox="1"/>
          <p:nvPr/>
        </p:nvSpPr>
        <p:spPr>
          <a:xfrm>
            <a:off x="3820701" y="1932331"/>
            <a:ext cx="937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Русло </a:t>
            </a:r>
            <a:endParaRPr lang="en-US" b="1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9F0A58A9-641E-43A0-BE58-5A72A1BC21C2}"/>
              </a:ext>
            </a:extLst>
          </p:cNvPr>
          <p:cNvCxnSpPr/>
          <p:nvPr/>
        </p:nvCxnSpPr>
        <p:spPr>
          <a:xfrm flipH="1" flipV="1">
            <a:off x="3111500" y="1241425"/>
            <a:ext cx="457200" cy="7620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708919DD-B3ED-4901-90DE-05DBF1C95CBC}"/>
              </a:ext>
            </a:extLst>
          </p:cNvPr>
          <p:cNvCxnSpPr/>
          <p:nvPr/>
        </p:nvCxnSpPr>
        <p:spPr>
          <a:xfrm flipH="1">
            <a:off x="1892300" y="1307445"/>
            <a:ext cx="1676400" cy="100078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EEBA4C3-2BC2-4FD3-A3AB-13060A29F6CB}"/>
              </a:ext>
            </a:extLst>
          </p:cNvPr>
          <p:cNvSpPr txBox="1"/>
          <p:nvPr/>
        </p:nvSpPr>
        <p:spPr>
          <a:xfrm>
            <a:off x="3568700" y="1101090"/>
            <a:ext cx="14724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030F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Долина реки</a:t>
            </a:r>
            <a:endParaRPr lang="en-US" sz="1600" b="1" dirty="0">
              <a:solidFill>
                <a:srgbClr val="030FF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987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/>
      <p:bldP spid="1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2653" y="109175"/>
            <a:ext cx="2810748" cy="38600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</a:pPr>
            <a:r>
              <a:rPr lang="ru-RU" sz="2400" spc="15" dirty="0"/>
              <a:t> Задание </a:t>
            </a:r>
            <a:endParaRPr sz="2400" spc="5" dirty="0"/>
          </a:p>
        </p:txBody>
      </p:sp>
      <p:sp>
        <p:nvSpPr>
          <p:cNvPr id="5" name="object 5"/>
          <p:cNvSpPr/>
          <p:nvPr/>
        </p:nvSpPr>
        <p:spPr>
          <a:xfrm>
            <a:off x="328175" y="680283"/>
            <a:ext cx="1094105" cy="400050"/>
          </a:xfrm>
          <a:custGeom>
            <a:avLst/>
            <a:gdLst/>
            <a:ahLst/>
            <a:cxnLst/>
            <a:rect l="l" t="t" r="r" b="b"/>
            <a:pathLst>
              <a:path w="1094105" h="400050">
                <a:moveTo>
                  <a:pt x="1094026" y="0"/>
                </a:moveTo>
                <a:lnTo>
                  <a:pt x="279684" y="0"/>
                </a:lnTo>
                <a:lnTo>
                  <a:pt x="234473" y="3677"/>
                </a:lnTo>
                <a:lnTo>
                  <a:pt x="191527" y="14319"/>
                </a:lnTo>
                <a:lnTo>
                  <a:pt x="151434" y="31338"/>
                </a:lnTo>
                <a:lnTo>
                  <a:pt x="114782" y="54147"/>
                </a:lnTo>
                <a:lnTo>
                  <a:pt x="82156" y="82157"/>
                </a:lnTo>
                <a:lnTo>
                  <a:pt x="54146" y="114783"/>
                </a:lnTo>
                <a:lnTo>
                  <a:pt x="31338" y="151435"/>
                </a:lnTo>
                <a:lnTo>
                  <a:pt x="14319" y="191528"/>
                </a:lnTo>
                <a:lnTo>
                  <a:pt x="3677" y="234473"/>
                </a:lnTo>
                <a:lnTo>
                  <a:pt x="0" y="279684"/>
                </a:lnTo>
                <a:lnTo>
                  <a:pt x="0" y="399604"/>
                </a:lnTo>
                <a:lnTo>
                  <a:pt x="814341" y="399604"/>
                </a:lnTo>
                <a:lnTo>
                  <a:pt x="859553" y="395926"/>
                </a:lnTo>
                <a:lnTo>
                  <a:pt x="902499" y="385284"/>
                </a:lnTo>
                <a:lnTo>
                  <a:pt x="942592" y="368265"/>
                </a:lnTo>
                <a:lnTo>
                  <a:pt x="979244" y="345456"/>
                </a:lnTo>
                <a:lnTo>
                  <a:pt x="1011869" y="317446"/>
                </a:lnTo>
                <a:lnTo>
                  <a:pt x="1039880" y="284821"/>
                </a:lnTo>
                <a:lnTo>
                  <a:pt x="1062688" y="248168"/>
                </a:lnTo>
                <a:lnTo>
                  <a:pt x="1079706" y="208075"/>
                </a:lnTo>
                <a:lnTo>
                  <a:pt x="1090348" y="165130"/>
                </a:lnTo>
                <a:lnTo>
                  <a:pt x="1094026" y="119919"/>
                </a:lnTo>
                <a:lnTo>
                  <a:pt x="1094026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511300" y="684915"/>
            <a:ext cx="4114799" cy="1445973"/>
          </a:xfrm>
          <a:prstGeom prst="rect">
            <a:avLst/>
          </a:prstGeom>
        </p:spPr>
        <p:txBody>
          <a:bodyPr vert="horz" wrap="square" lIns="0" tIns="21590" rIns="0" bIns="0" rtlCol="0">
            <a:spAutoFit/>
          </a:bodyPr>
          <a:lstStyle/>
          <a:p>
            <a:pPr marL="12700" marR="5080">
              <a:lnSpc>
                <a:spcPts val="1410"/>
              </a:lnSpc>
              <a:spcBef>
                <a:spcPts val="170"/>
              </a:spcBef>
            </a:pPr>
            <a:r>
              <a:rPr lang="ru-RU" sz="2000" b="1" dirty="0">
                <a:solidFill>
                  <a:srgbClr val="00A650"/>
                </a:solidFill>
                <a:latin typeface="Arial"/>
                <a:cs typeface="Arial"/>
              </a:rPr>
              <a:t>Прочитать </a:t>
            </a:r>
          </a:p>
          <a:p>
            <a:pPr marL="12700" marR="5080">
              <a:lnSpc>
                <a:spcPts val="1410"/>
              </a:lnSpc>
              <a:spcBef>
                <a:spcPts val="170"/>
              </a:spcBef>
            </a:pPr>
            <a:endParaRPr lang="ru-RU" sz="2000" b="1" dirty="0">
              <a:solidFill>
                <a:srgbClr val="00A650"/>
              </a:solidFill>
              <a:latin typeface="Arial"/>
              <a:cs typeface="Arial"/>
            </a:endParaRPr>
          </a:p>
          <a:p>
            <a:pPr marL="12700" marR="5080">
              <a:lnSpc>
                <a:spcPts val="1410"/>
              </a:lnSpc>
              <a:spcBef>
                <a:spcPts val="170"/>
              </a:spcBef>
            </a:pPr>
            <a:r>
              <a:rPr lang="ru-RU" sz="2000" b="1" dirty="0">
                <a:solidFill>
                  <a:srgbClr val="00A650"/>
                </a:solidFill>
                <a:latin typeface="Arial"/>
                <a:cs typeface="Arial"/>
              </a:rPr>
              <a:t>§18</a:t>
            </a:r>
            <a:r>
              <a:rPr lang="ru-RU" sz="2400" b="1" dirty="0">
                <a:solidFill>
                  <a:srgbClr val="00A650"/>
                </a:solidFill>
                <a:latin typeface="Arial"/>
                <a:cs typeface="Arial"/>
              </a:rPr>
              <a:t>    </a:t>
            </a:r>
            <a:r>
              <a:rPr lang="ru-RU" sz="2000" b="1" dirty="0">
                <a:solidFill>
                  <a:srgbClr val="00A650"/>
                </a:solidFill>
                <a:latin typeface="Arial"/>
                <a:cs typeface="Arial"/>
              </a:rPr>
              <a:t>Реки.</a:t>
            </a:r>
          </a:p>
          <a:p>
            <a:pPr marL="12700" marR="5080">
              <a:lnSpc>
                <a:spcPts val="1410"/>
              </a:lnSpc>
              <a:spcBef>
                <a:spcPts val="170"/>
              </a:spcBef>
            </a:pPr>
            <a:endParaRPr lang="ru-RU" sz="2400" b="1" dirty="0">
              <a:solidFill>
                <a:srgbClr val="00A650"/>
              </a:solidFill>
              <a:latin typeface="Arial"/>
              <a:cs typeface="Arial"/>
            </a:endParaRPr>
          </a:p>
          <a:p>
            <a:pPr marL="12700" marR="5080">
              <a:lnSpc>
                <a:spcPts val="1410"/>
              </a:lnSpc>
              <a:spcBef>
                <a:spcPts val="170"/>
              </a:spcBef>
            </a:pPr>
            <a:r>
              <a:rPr lang="ru-RU" sz="2000" b="1" dirty="0">
                <a:solidFill>
                  <a:srgbClr val="00A650"/>
                </a:solidFill>
                <a:latin typeface="Arial"/>
                <a:cs typeface="Arial"/>
              </a:rPr>
              <a:t>Выполнить  письменно </a:t>
            </a:r>
          </a:p>
          <a:p>
            <a:pPr marL="12700" marR="5080">
              <a:lnSpc>
                <a:spcPts val="1410"/>
              </a:lnSpc>
              <a:spcBef>
                <a:spcPts val="170"/>
              </a:spcBef>
            </a:pPr>
            <a:endParaRPr lang="ru-RU" sz="2000" b="1" dirty="0">
              <a:solidFill>
                <a:srgbClr val="00A650"/>
              </a:solidFill>
              <a:latin typeface="Arial"/>
              <a:cs typeface="Arial"/>
            </a:endParaRPr>
          </a:p>
          <a:p>
            <a:pPr marL="12700" marR="5080">
              <a:lnSpc>
                <a:spcPts val="1410"/>
              </a:lnSpc>
              <a:spcBef>
                <a:spcPts val="170"/>
              </a:spcBef>
            </a:pPr>
            <a:r>
              <a:rPr lang="ru-RU" sz="2000" b="1" dirty="0">
                <a:solidFill>
                  <a:srgbClr val="00A650"/>
                </a:solidFill>
                <a:latin typeface="Arial"/>
                <a:cs typeface="Arial"/>
              </a:rPr>
              <a:t>задание 4 на стр. 66.</a:t>
            </a:r>
          </a:p>
        </p:txBody>
      </p:sp>
      <p:sp>
        <p:nvSpPr>
          <p:cNvPr id="9" name="object 9"/>
          <p:cNvSpPr/>
          <p:nvPr/>
        </p:nvSpPr>
        <p:spPr>
          <a:xfrm>
            <a:off x="1692274" y="2994025"/>
            <a:ext cx="3752850" cy="0"/>
          </a:xfrm>
          <a:custGeom>
            <a:avLst/>
            <a:gdLst/>
            <a:ahLst/>
            <a:cxnLst/>
            <a:rect l="l" t="t" r="r" b="b"/>
            <a:pathLst>
              <a:path w="3752850">
                <a:moveTo>
                  <a:pt x="0" y="0"/>
                </a:moveTo>
                <a:lnTo>
                  <a:pt x="3752683" y="0"/>
                </a:lnTo>
              </a:path>
            </a:pathLst>
          </a:custGeom>
          <a:ln w="6094">
            <a:solidFill>
              <a:srgbClr val="BBBD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50047" y="2407199"/>
            <a:ext cx="2465705" cy="310515"/>
          </a:xfrm>
          <a:custGeom>
            <a:avLst/>
            <a:gdLst/>
            <a:ahLst/>
            <a:cxnLst/>
            <a:rect l="l" t="t" r="r" b="b"/>
            <a:pathLst>
              <a:path w="2465704" h="310514">
                <a:moveTo>
                  <a:pt x="2465654" y="0"/>
                </a:moveTo>
                <a:lnTo>
                  <a:pt x="217180" y="0"/>
                </a:lnTo>
                <a:lnTo>
                  <a:pt x="167538" y="5762"/>
                </a:lnTo>
                <a:lnTo>
                  <a:pt x="121885" y="22161"/>
                </a:lnTo>
                <a:lnTo>
                  <a:pt x="81552" y="47868"/>
                </a:lnTo>
                <a:lnTo>
                  <a:pt x="47867" y="81553"/>
                </a:lnTo>
                <a:lnTo>
                  <a:pt x="22160" y="121886"/>
                </a:lnTo>
                <a:lnTo>
                  <a:pt x="5761" y="167537"/>
                </a:lnTo>
                <a:lnTo>
                  <a:pt x="0" y="217177"/>
                </a:lnTo>
                <a:lnTo>
                  <a:pt x="0" y="310299"/>
                </a:lnTo>
                <a:lnTo>
                  <a:pt x="2248472" y="310299"/>
                </a:lnTo>
                <a:lnTo>
                  <a:pt x="2298115" y="304537"/>
                </a:lnTo>
                <a:lnTo>
                  <a:pt x="2343767" y="288137"/>
                </a:lnTo>
                <a:lnTo>
                  <a:pt x="2384101" y="262430"/>
                </a:lnTo>
                <a:lnTo>
                  <a:pt x="2417786" y="228745"/>
                </a:lnTo>
                <a:lnTo>
                  <a:pt x="2443493" y="188412"/>
                </a:lnTo>
                <a:lnTo>
                  <a:pt x="2459892" y="142761"/>
                </a:lnTo>
                <a:lnTo>
                  <a:pt x="2465654" y="93121"/>
                </a:lnTo>
                <a:lnTo>
                  <a:pt x="2465654" y="0"/>
                </a:lnTo>
                <a:close/>
              </a:path>
            </a:pathLst>
          </a:custGeom>
          <a:solidFill>
            <a:srgbClr val="00A65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13" name="object 13"/>
          <p:cNvGrpSpPr/>
          <p:nvPr/>
        </p:nvGrpSpPr>
        <p:grpSpPr>
          <a:xfrm>
            <a:off x="377244" y="1199601"/>
            <a:ext cx="906780" cy="1353820"/>
            <a:chOff x="377244" y="1199601"/>
            <a:chExt cx="906780" cy="1353820"/>
          </a:xfrm>
        </p:grpSpPr>
        <p:sp>
          <p:nvSpPr>
            <p:cNvPr id="14" name="object 14"/>
            <p:cNvSpPr/>
            <p:nvPr/>
          </p:nvSpPr>
          <p:spPr>
            <a:xfrm>
              <a:off x="377240" y="1303972"/>
              <a:ext cx="906780" cy="1249680"/>
            </a:xfrm>
            <a:custGeom>
              <a:avLst/>
              <a:gdLst/>
              <a:ahLst/>
              <a:cxnLst/>
              <a:rect l="l" t="t" r="r" b="b"/>
              <a:pathLst>
                <a:path w="906780" h="1249680">
                  <a:moveTo>
                    <a:pt x="176110" y="102743"/>
                  </a:moveTo>
                  <a:lnTo>
                    <a:pt x="127190" y="102743"/>
                  </a:lnTo>
                  <a:lnTo>
                    <a:pt x="127190" y="937691"/>
                  </a:lnTo>
                  <a:lnTo>
                    <a:pt x="176110" y="937691"/>
                  </a:lnTo>
                  <a:lnTo>
                    <a:pt x="176110" y="102743"/>
                  </a:lnTo>
                  <a:close/>
                </a:path>
                <a:path w="906780" h="1249680">
                  <a:moveTo>
                    <a:pt x="699592" y="417474"/>
                  </a:moveTo>
                  <a:lnTo>
                    <a:pt x="334302" y="417474"/>
                  </a:lnTo>
                  <a:lnTo>
                    <a:pt x="334302" y="466407"/>
                  </a:lnTo>
                  <a:lnTo>
                    <a:pt x="699592" y="466407"/>
                  </a:lnTo>
                  <a:lnTo>
                    <a:pt x="699592" y="417474"/>
                  </a:lnTo>
                  <a:close/>
                </a:path>
                <a:path w="906780" h="1249680">
                  <a:moveTo>
                    <a:pt x="882230" y="1095870"/>
                  </a:moveTo>
                  <a:lnTo>
                    <a:pt x="102730" y="1095870"/>
                  </a:lnTo>
                  <a:lnTo>
                    <a:pt x="102730" y="1144803"/>
                  </a:lnTo>
                  <a:lnTo>
                    <a:pt x="882230" y="1144803"/>
                  </a:lnTo>
                  <a:lnTo>
                    <a:pt x="882230" y="1095870"/>
                  </a:lnTo>
                  <a:close/>
                </a:path>
                <a:path w="906780" h="1249680">
                  <a:moveTo>
                    <a:pt x="906691" y="0"/>
                  </a:moveTo>
                  <a:lnTo>
                    <a:pt x="752589" y="0"/>
                  </a:lnTo>
                  <a:lnTo>
                    <a:pt x="752589" y="48933"/>
                  </a:lnTo>
                  <a:lnTo>
                    <a:pt x="857770" y="48933"/>
                  </a:lnTo>
                  <a:lnTo>
                    <a:pt x="857770" y="963790"/>
                  </a:lnTo>
                  <a:lnTo>
                    <a:pt x="855586" y="974559"/>
                  </a:lnTo>
                  <a:lnTo>
                    <a:pt x="849642" y="983373"/>
                  </a:lnTo>
                  <a:lnTo>
                    <a:pt x="840828" y="989317"/>
                  </a:lnTo>
                  <a:lnTo>
                    <a:pt x="830046" y="991501"/>
                  </a:lnTo>
                  <a:lnTo>
                    <a:pt x="76631" y="991501"/>
                  </a:lnTo>
                  <a:lnTo>
                    <a:pt x="69392" y="991844"/>
                  </a:lnTo>
                  <a:lnTo>
                    <a:pt x="62344" y="992860"/>
                  </a:lnTo>
                  <a:lnTo>
                    <a:pt x="55499" y="994498"/>
                  </a:lnTo>
                  <a:lnTo>
                    <a:pt x="48907" y="996721"/>
                  </a:lnTo>
                  <a:lnTo>
                    <a:pt x="48907" y="76657"/>
                  </a:lnTo>
                  <a:lnTo>
                    <a:pt x="51092" y="65874"/>
                  </a:lnTo>
                  <a:lnTo>
                    <a:pt x="57035" y="57061"/>
                  </a:lnTo>
                  <a:lnTo>
                    <a:pt x="65849" y="51117"/>
                  </a:lnTo>
                  <a:lnTo>
                    <a:pt x="76631" y="48933"/>
                  </a:lnTo>
                  <a:lnTo>
                    <a:pt x="517753" y="48933"/>
                  </a:lnTo>
                  <a:lnTo>
                    <a:pt x="517753" y="0"/>
                  </a:lnTo>
                  <a:lnTo>
                    <a:pt x="76631" y="0"/>
                  </a:lnTo>
                  <a:lnTo>
                    <a:pt x="46837" y="6032"/>
                  </a:lnTo>
                  <a:lnTo>
                    <a:pt x="22466" y="22479"/>
                  </a:lnTo>
                  <a:lnTo>
                    <a:pt x="6032" y="46850"/>
                  </a:lnTo>
                  <a:lnTo>
                    <a:pt x="0" y="76657"/>
                  </a:lnTo>
                  <a:lnTo>
                    <a:pt x="0" y="1172527"/>
                  </a:lnTo>
                  <a:lnTo>
                    <a:pt x="6032" y="1202334"/>
                  </a:lnTo>
                  <a:lnTo>
                    <a:pt x="22466" y="1226693"/>
                  </a:lnTo>
                  <a:lnTo>
                    <a:pt x="46837" y="1243139"/>
                  </a:lnTo>
                  <a:lnTo>
                    <a:pt x="76631" y="1249172"/>
                  </a:lnTo>
                  <a:lnTo>
                    <a:pt x="882230" y="1249172"/>
                  </a:lnTo>
                  <a:lnTo>
                    <a:pt x="882230" y="1200238"/>
                  </a:lnTo>
                  <a:lnTo>
                    <a:pt x="76631" y="1200238"/>
                  </a:lnTo>
                  <a:lnTo>
                    <a:pt x="65849" y="1198067"/>
                  </a:lnTo>
                  <a:lnTo>
                    <a:pt x="57035" y="1192110"/>
                  </a:lnTo>
                  <a:lnTo>
                    <a:pt x="51092" y="1183309"/>
                  </a:lnTo>
                  <a:lnTo>
                    <a:pt x="48907" y="1172527"/>
                  </a:lnTo>
                  <a:lnTo>
                    <a:pt x="48907" y="1068158"/>
                  </a:lnTo>
                  <a:lnTo>
                    <a:pt x="51092" y="1057376"/>
                  </a:lnTo>
                  <a:lnTo>
                    <a:pt x="57035" y="1048562"/>
                  </a:lnTo>
                  <a:lnTo>
                    <a:pt x="65849" y="1042619"/>
                  </a:lnTo>
                  <a:lnTo>
                    <a:pt x="76631" y="1040434"/>
                  </a:lnTo>
                  <a:lnTo>
                    <a:pt x="830046" y="1040434"/>
                  </a:lnTo>
                  <a:lnTo>
                    <a:pt x="859853" y="1034402"/>
                  </a:lnTo>
                  <a:lnTo>
                    <a:pt x="884224" y="1017968"/>
                  </a:lnTo>
                  <a:lnTo>
                    <a:pt x="900658" y="993597"/>
                  </a:lnTo>
                  <a:lnTo>
                    <a:pt x="906691" y="963790"/>
                  </a:lnTo>
                  <a:lnTo>
                    <a:pt x="906691" y="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60984" y="1199603"/>
              <a:ext cx="492759" cy="1014730"/>
            </a:xfrm>
            <a:custGeom>
              <a:avLst/>
              <a:gdLst/>
              <a:ahLst/>
              <a:cxnLst/>
              <a:rect l="l" t="t" r="r" b="b"/>
              <a:pathLst>
                <a:path w="492759" h="1014730">
                  <a:moveTo>
                    <a:pt x="154927" y="965415"/>
                  </a:moveTo>
                  <a:lnTo>
                    <a:pt x="102743" y="965415"/>
                  </a:lnTo>
                  <a:lnTo>
                    <a:pt x="102743" y="1014349"/>
                  </a:lnTo>
                  <a:lnTo>
                    <a:pt x="154927" y="1014349"/>
                  </a:lnTo>
                  <a:lnTo>
                    <a:pt x="154927" y="965415"/>
                  </a:lnTo>
                  <a:close/>
                </a:path>
                <a:path w="492759" h="1014730">
                  <a:moveTo>
                    <a:pt x="259295" y="965415"/>
                  </a:moveTo>
                  <a:lnTo>
                    <a:pt x="207111" y="965415"/>
                  </a:lnTo>
                  <a:lnTo>
                    <a:pt x="207111" y="1014349"/>
                  </a:lnTo>
                  <a:lnTo>
                    <a:pt x="259295" y="1014349"/>
                  </a:lnTo>
                  <a:lnTo>
                    <a:pt x="259295" y="965415"/>
                  </a:lnTo>
                  <a:close/>
                </a:path>
                <a:path w="492759" h="1014730">
                  <a:moveTo>
                    <a:pt x="363664" y="965415"/>
                  </a:moveTo>
                  <a:lnTo>
                    <a:pt x="311480" y="965415"/>
                  </a:lnTo>
                  <a:lnTo>
                    <a:pt x="311480" y="1014349"/>
                  </a:lnTo>
                  <a:lnTo>
                    <a:pt x="363664" y="1014349"/>
                  </a:lnTo>
                  <a:lnTo>
                    <a:pt x="363664" y="965415"/>
                  </a:lnTo>
                  <a:close/>
                </a:path>
                <a:path w="492759" h="1014730">
                  <a:moveTo>
                    <a:pt x="466394" y="313105"/>
                  </a:moveTo>
                  <a:lnTo>
                    <a:pt x="0" y="313105"/>
                  </a:lnTo>
                  <a:lnTo>
                    <a:pt x="0" y="466407"/>
                  </a:lnTo>
                  <a:lnTo>
                    <a:pt x="466394" y="466407"/>
                  </a:lnTo>
                  <a:lnTo>
                    <a:pt x="466394" y="313105"/>
                  </a:lnTo>
                  <a:close/>
                </a:path>
                <a:path w="492759" h="1014730">
                  <a:moveTo>
                    <a:pt x="492493" y="50558"/>
                  </a:moveTo>
                  <a:lnTo>
                    <a:pt x="488518" y="30899"/>
                  </a:lnTo>
                  <a:lnTo>
                    <a:pt x="477672" y="14820"/>
                  </a:lnTo>
                  <a:lnTo>
                    <a:pt x="461594" y="3987"/>
                  </a:lnTo>
                  <a:lnTo>
                    <a:pt x="441934" y="0"/>
                  </a:lnTo>
                  <a:lnTo>
                    <a:pt x="337566" y="0"/>
                  </a:lnTo>
                  <a:lnTo>
                    <a:pt x="317906" y="3987"/>
                  </a:lnTo>
                  <a:lnTo>
                    <a:pt x="301840" y="14820"/>
                  </a:lnTo>
                  <a:lnTo>
                    <a:pt x="290995" y="30899"/>
                  </a:lnTo>
                  <a:lnTo>
                    <a:pt x="287007" y="50558"/>
                  </a:lnTo>
                  <a:lnTo>
                    <a:pt x="287007" y="257670"/>
                  </a:lnTo>
                  <a:lnTo>
                    <a:pt x="492493" y="257670"/>
                  </a:lnTo>
                  <a:lnTo>
                    <a:pt x="492493" y="50558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320975" y="2634669"/>
            <a:ext cx="1043940" cy="231775"/>
            <a:chOff x="320975" y="2634669"/>
            <a:chExt cx="1043940" cy="231775"/>
          </a:xfrm>
        </p:grpSpPr>
        <p:sp>
          <p:nvSpPr>
            <p:cNvPr id="17" name="object 17"/>
            <p:cNvSpPr/>
            <p:nvPr/>
          </p:nvSpPr>
          <p:spPr>
            <a:xfrm>
              <a:off x="320975" y="2634669"/>
              <a:ext cx="1043940" cy="231775"/>
            </a:xfrm>
            <a:custGeom>
              <a:avLst/>
              <a:gdLst/>
              <a:ahLst/>
              <a:cxnLst/>
              <a:rect l="l" t="t" r="r" b="b"/>
              <a:pathLst>
                <a:path w="1043940" h="231775">
                  <a:moveTo>
                    <a:pt x="989877" y="0"/>
                  </a:moveTo>
                  <a:lnTo>
                    <a:pt x="652305" y="0"/>
                  </a:lnTo>
                  <a:lnTo>
                    <a:pt x="652305" y="48930"/>
                  </a:lnTo>
                  <a:lnTo>
                    <a:pt x="940956" y="48930"/>
                  </a:lnTo>
                  <a:lnTo>
                    <a:pt x="940956" y="78277"/>
                  </a:lnTo>
                  <a:lnTo>
                    <a:pt x="94233" y="78277"/>
                  </a:lnTo>
                  <a:lnTo>
                    <a:pt x="42052" y="130463"/>
                  </a:lnTo>
                  <a:lnTo>
                    <a:pt x="0" y="130463"/>
                  </a:lnTo>
                  <a:lnTo>
                    <a:pt x="0" y="179391"/>
                  </a:lnTo>
                  <a:lnTo>
                    <a:pt x="42052" y="179391"/>
                  </a:lnTo>
                  <a:lnTo>
                    <a:pt x="94233" y="231576"/>
                  </a:lnTo>
                  <a:lnTo>
                    <a:pt x="678394" y="231576"/>
                  </a:lnTo>
                  <a:lnTo>
                    <a:pt x="678394" y="182648"/>
                  </a:lnTo>
                  <a:lnTo>
                    <a:pt x="114505" y="182648"/>
                  </a:lnTo>
                  <a:lnTo>
                    <a:pt x="86770" y="154926"/>
                  </a:lnTo>
                  <a:lnTo>
                    <a:pt x="114505" y="127209"/>
                  </a:lnTo>
                  <a:lnTo>
                    <a:pt x="989877" y="127209"/>
                  </a:lnTo>
                  <a:lnTo>
                    <a:pt x="989877" y="0"/>
                  </a:lnTo>
                  <a:close/>
                </a:path>
                <a:path w="1043940" h="231775">
                  <a:moveTo>
                    <a:pt x="781138" y="127209"/>
                  </a:moveTo>
                  <a:lnTo>
                    <a:pt x="732210" y="127209"/>
                  </a:lnTo>
                  <a:lnTo>
                    <a:pt x="732210" y="231576"/>
                  </a:lnTo>
                  <a:lnTo>
                    <a:pt x="989877" y="231576"/>
                  </a:lnTo>
                  <a:lnTo>
                    <a:pt x="989877" y="182648"/>
                  </a:lnTo>
                  <a:lnTo>
                    <a:pt x="781138" y="182648"/>
                  </a:lnTo>
                  <a:lnTo>
                    <a:pt x="781138" y="127209"/>
                  </a:lnTo>
                  <a:close/>
                </a:path>
                <a:path w="1043940" h="231775">
                  <a:moveTo>
                    <a:pt x="259293" y="127209"/>
                  </a:moveTo>
                  <a:lnTo>
                    <a:pt x="210366" y="127209"/>
                  </a:lnTo>
                  <a:lnTo>
                    <a:pt x="210366" y="182648"/>
                  </a:lnTo>
                  <a:lnTo>
                    <a:pt x="259293" y="182648"/>
                  </a:lnTo>
                  <a:lnTo>
                    <a:pt x="259293" y="127209"/>
                  </a:lnTo>
                  <a:close/>
                </a:path>
                <a:path w="1043940" h="231775">
                  <a:moveTo>
                    <a:pt x="989877" y="127209"/>
                  </a:moveTo>
                  <a:lnTo>
                    <a:pt x="940956" y="127209"/>
                  </a:lnTo>
                  <a:lnTo>
                    <a:pt x="940956" y="182648"/>
                  </a:lnTo>
                  <a:lnTo>
                    <a:pt x="989877" y="182648"/>
                  </a:lnTo>
                  <a:lnTo>
                    <a:pt x="989877" y="179391"/>
                  </a:lnTo>
                  <a:lnTo>
                    <a:pt x="1043687" y="179391"/>
                  </a:lnTo>
                  <a:lnTo>
                    <a:pt x="1043687" y="130463"/>
                  </a:lnTo>
                  <a:lnTo>
                    <a:pt x="989877" y="130463"/>
                  </a:lnTo>
                  <a:lnTo>
                    <a:pt x="989877" y="127209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53186" y="2712947"/>
              <a:ext cx="257810" cy="153670"/>
            </a:xfrm>
            <a:custGeom>
              <a:avLst/>
              <a:gdLst/>
              <a:ahLst/>
              <a:cxnLst/>
              <a:rect l="l" t="t" r="r" b="b"/>
              <a:pathLst>
                <a:path w="257809" h="153669">
                  <a:moveTo>
                    <a:pt x="257666" y="0"/>
                  </a:moveTo>
                  <a:lnTo>
                    <a:pt x="0" y="0"/>
                  </a:lnTo>
                  <a:lnTo>
                    <a:pt x="0" y="153299"/>
                  </a:lnTo>
                  <a:lnTo>
                    <a:pt x="257666" y="153299"/>
                  </a:lnTo>
                  <a:lnTo>
                    <a:pt x="257666" y="0"/>
                  </a:lnTo>
                  <a:close/>
                </a:path>
              </a:pathLst>
            </a:custGeom>
            <a:solidFill>
              <a:srgbClr val="0095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15996</TotalTime>
  <Words>662</Words>
  <Application>Microsoft Office PowerPoint</Application>
  <PresentationFormat>Произвольный</PresentationFormat>
  <Paragraphs>86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Какие части реки обозначены цифрами: 1,2,3,6,7,8,10,15 </vt:lpstr>
      <vt:lpstr>Какие части реки обозначены цифрами: 1,2,3,6,7,8,10,15 </vt:lpstr>
      <vt:lpstr>Презентация PowerPoint</vt:lpstr>
      <vt:lpstr> Задание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Русский язык</dc:title>
  <dc:creator>admin</dc:creator>
  <cp:lastModifiedBy>WINDOWS 10</cp:lastModifiedBy>
  <cp:revision>463</cp:revision>
  <dcterms:created xsi:type="dcterms:W3CDTF">2020-04-13T08:05:42Z</dcterms:created>
  <dcterms:modified xsi:type="dcterms:W3CDTF">2020-12-02T20:49:49Z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2020-04-13T00:00:00Z</vt:filetime>
  </property>
</Properties>
</file>