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9" r:id="rId2"/>
    <p:sldId id="305" r:id="rId3"/>
    <p:sldId id="380" r:id="rId4"/>
    <p:sldId id="395" r:id="rId5"/>
    <p:sldId id="393" r:id="rId6"/>
    <p:sldId id="394" r:id="rId7"/>
    <p:sldId id="396" r:id="rId8"/>
    <p:sldId id="381" r:id="rId9"/>
    <p:sldId id="397" r:id="rId10"/>
    <p:sldId id="398" r:id="rId11"/>
    <p:sldId id="401" r:id="rId12"/>
    <p:sldId id="404" r:id="rId13"/>
    <p:sldId id="402" r:id="rId14"/>
    <p:sldId id="405" r:id="rId15"/>
    <p:sldId id="407" r:id="rId16"/>
    <p:sldId id="406" r:id="rId17"/>
    <p:sldId id="403" r:id="rId18"/>
    <p:sldId id="412" r:id="rId19"/>
    <p:sldId id="411" r:id="rId20"/>
    <p:sldId id="408" r:id="rId21"/>
    <p:sldId id="409" r:id="rId22"/>
    <p:sldId id="414" r:id="rId23"/>
    <p:sldId id="413" r:id="rId24"/>
    <p:sldId id="400" r:id="rId25"/>
    <p:sldId id="262" r:id="rId2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FF7"/>
    <a:srgbClr val="000066"/>
    <a:srgbClr val="000000"/>
    <a:srgbClr val="004C22"/>
    <a:srgbClr val="FFFF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291" autoAdjust="0"/>
  </p:normalViewPr>
  <p:slideViewPr>
    <p:cSldViewPr>
      <p:cViewPr varScale="1">
        <p:scale>
          <a:sx n="141" d="100"/>
          <a:sy n="141" d="100"/>
        </p:scale>
        <p:origin x="762" y="114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9" y="-4903"/>
            <a:ext cx="5757972" cy="73689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44556" y="1705017"/>
            <a:ext cx="3146351" cy="411840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4400" b="1" spc="5" dirty="0">
                <a:solidFill>
                  <a:srgbClr val="030FF7"/>
                </a:solidFill>
                <a:latin typeface="Arial"/>
                <a:cs typeface="Arial"/>
              </a:rPr>
              <a:t>РЕКИ </a:t>
            </a:r>
            <a:endParaRPr lang="ru-RU" sz="4400" dirty="0">
              <a:solidFill>
                <a:srgbClr val="030FF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40674" y="1165225"/>
            <a:ext cx="310613" cy="122912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44614" y="74223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53477" y="64628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5047" y="194003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9063" y="252871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527DD7-B310-4BC6-863B-CED131E0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1069812"/>
            <a:ext cx="1703378" cy="16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98425"/>
            <a:ext cx="5702299" cy="415498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Речной бассейн и речные водоразделы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D5702E-6066-4DCD-8734-C19FF7B46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37654"/>
            <a:ext cx="3505199" cy="2280171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3873500" y="637654"/>
            <a:ext cx="1752600" cy="243257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Бассейны двух соседних рек отделены друг от друга водоразделами. Линия водоразделов проходит по вершинам гор, а на равнинах по высшим отметкам местности.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FFF44813-2538-4910-BBFD-83B2DCD0D951}"/>
              </a:ext>
            </a:extLst>
          </p:cNvPr>
          <p:cNvSpPr/>
          <p:nvPr/>
        </p:nvSpPr>
        <p:spPr>
          <a:xfrm>
            <a:off x="1282700" y="1317625"/>
            <a:ext cx="1447800" cy="838199"/>
          </a:xfrm>
          <a:custGeom>
            <a:avLst/>
            <a:gdLst>
              <a:gd name="connsiteX0" fmla="*/ 1144693 w 1144693"/>
              <a:gd name="connsiteY0" fmla="*/ 738321 h 765414"/>
              <a:gd name="connsiteX1" fmla="*/ 1009227 w 1144693"/>
              <a:gd name="connsiteY1" fmla="*/ 745094 h 765414"/>
              <a:gd name="connsiteX2" fmla="*/ 988907 w 1144693"/>
              <a:gd name="connsiteY2" fmla="*/ 758641 h 765414"/>
              <a:gd name="connsiteX3" fmla="*/ 941493 w 1144693"/>
              <a:gd name="connsiteY3" fmla="*/ 765414 h 765414"/>
              <a:gd name="connsiteX4" fmla="*/ 772160 w 1144693"/>
              <a:gd name="connsiteY4" fmla="*/ 758641 h 765414"/>
              <a:gd name="connsiteX5" fmla="*/ 745067 w 1144693"/>
              <a:gd name="connsiteY5" fmla="*/ 751867 h 765414"/>
              <a:gd name="connsiteX6" fmla="*/ 684107 w 1144693"/>
              <a:gd name="connsiteY6" fmla="*/ 704454 h 765414"/>
              <a:gd name="connsiteX7" fmla="*/ 663787 w 1144693"/>
              <a:gd name="connsiteY7" fmla="*/ 690907 h 765414"/>
              <a:gd name="connsiteX8" fmla="*/ 643467 w 1144693"/>
              <a:gd name="connsiteY8" fmla="*/ 684134 h 765414"/>
              <a:gd name="connsiteX9" fmla="*/ 629920 w 1144693"/>
              <a:gd name="connsiteY9" fmla="*/ 629947 h 765414"/>
              <a:gd name="connsiteX10" fmla="*/ 623147 w 1144693"/>
              <a:gd name="connsiteY10" fmla="*/ 602854 h 765414"/>
              <a:gd name="connsiteX11" fmla="*/ 602827 w 1144693"/>
              <a:gd name="connsiteY11" fmla="*/ 596081 h 765414"/>
              <a:gd name="connsiteX12" fmla="*/ 548640 w 1144693"/>
              <a:gd name="connsiteY12" fmla="*/ 535121 h 765414"/>
              <a:gd name="connsiteX13" fmla="*/ 528320 w 1144693"/>
              <a:gd name="connsiteY13" fmla="*/ 514801 h 765414"/>
              <a:gd name="connsiteX14" fmla="*/ 508000 w 1144693"/>
              <a:gd name="connsiteY14" fmla="*/ 494481 h 765414"/>
              <a:gd name="connsiteX15" fmla="*/ 487680 w 1144693"/>
              <a:gd name="connsiteY15" fmla="*/ 487707 h 765414"/>
              <a:gd name="connsiteX16" fmla="*/ 474133 w 1144693"/>
              <a:gd name="connsiteY16" fmla="*/ 467387 h 765414"/>
              <a:gd name="connsiteX17" fmla="*/ 440267 w 1144693"/>
              <a:gd name="connsiteY17" fmla="*/ 447067 h 765414"/>
              <a:gd name="connsiteX18" fmla="*/ 419947 w 1144693"/>
              <a:gd name="connsiteY18" fmla="*/ 426747 h 765414"/>
              <a:gd name="connsiteX19" fmla="*/ 406400 w 1144693"/>
              <a:gd name="connsiteY19" fmla="*/ 386107 h 765414"/>
              <a:gd name="connsiteX20" fmla="*/ 379307 w 1144693"/>
              <a:gd name="connsiteY20" fmla="*/ 345467 h 765414"/>
              <a:gd name="connsiteX21" fmla="*/ 352213 w 1144693"/>
              <a:gd name="connsiteY21" fmla="*/ 304827 h 765414"/>
              <a:gd name="connsiteX22" fmla="*/ 338667 w 1144693"/>
              <a:gd name="connsiteY22" fmla="*/ 284507 h 765414"/>
              <a:gd name="connsiteX23" fmla="*/ 318347 w 1144693"/>
              <a:gd name="connsiteY23" fmla="*/ 277734 h 765414"/>
              <a:gd name="connsiteX24" fmla="*/ 270933 w 1144693"/>
              <a:gd name="connsiteY24" fmla="*/ 210001 h 765414"/>
              <a:gd name="connsiteX25" fmla="*/ 230293 w 1144693"/>
              <a:gd name="connsiteY25" fmla="*/ 189681 h 765414"/>
              <a:gd name="connsiteX26" fmla="*/ 216747 w 1144693"/>
              <a:gd name="connsiteY26" fmla="*/ 169361 h 765414"/>
              <a:gd name="connsiteX27" fmla="*/ 155787 w 1144693"/>
              <a:gd name="connsiteY27" fmla="*/ 108401 h 765414"/>
              <a:gd name="connsiteX28" fmla="*/ 108373 w 1144693"/>
              <a:gd name="connsiteY28" fmla="*/ 47441 h 765414"/>
              <a:gd name="connsiteX29" fmla="*/ 94827 w 1144693"/>
              <a:gd name="connsiteY29" fmla="*/ 20347 h 765414"/>
              <a:gd name="connsiteX30" fmla="*/ 74507 w 1144693"/>
              <a:gd name="connsiteY30" fmla="*/ 6801 h 765414"/>
              <a:gd name="connsiteX31" fmla="*/ 0 w 1144693"/>
              <a:gd name="connsiteY31" fmla="*/ 27 h 76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44693" h="765414">
                <a:moveTo>
                  <a:pt x="1144693" y="738321"/>
                </a:moveTo>
                <a:cubicBezTo>
                  <a:pt x="1099538" y="740579"/>
                  <a:pt x="1054059" y="739246"/>
                  <a:pt x="1009227" y="745094"/>
                </a:cubicBezTo>
                <a:cubicBezTo>
                  <a:pt x="1001155" y="746147"/>
                  <a:pt x="996704" y="756302"/>
                  <a:pt x="988907" y="758641"/>
                </a:cubicBezTo>
                <a:cubicBezTo>
                  <a:pt x="973615" y="763228"/>
                  <a:pt x="957298" y="763156"/>
                  <a:pt x="941493" y="765414"/>
                </a:cubicBezTo>
                <a:cubicBezTo>
                  <a:pt x="885049" y="763156"/>
                  <a:pt x="828516" y="762528"/>
                  <a:pt x="772160" y="758641"/>
                </a:cubicBezTo>
                <a:cubicBezTo>
                  <a:pt x="762873" y="758001"/>
                  <a:pt x="752995" y="756746"/>
                  <a:pt x="745067" y="751867"/>
                </a:cubicBezTo>
                <a:cubicBezTo>
                  <a:pt x="723143" y="738375"/>
                  <a:pt x="705526" y="718734"/>
                  <a:pt x="684107" y="704454"/>
                </a:cubicBezTo>
                <a:cubicBezTo>
                  <a:pt x="677334" y="699938"/>
                  <a:pt x="671068" y="694548"/>
                  <a:pt x="663787" y="690907"/>
                </a:cubicBezTo>
                <a:cubicBezTo>
                  <a:pt x="657401" y="687714"/>
                  <a:pt x="650240" y="686392"/>
                  <a:pt x="643467" y="684134"/>
                </a:cubicBezTo>
                <a:lnTo>
                  <a:pt x="629920" y="629947"/>
                </a:lnTo>
                <a:cubicBezTo>
                  <a:pt x="627662" y="620916"/>
                  <a:pt x="631978" y="605798"/>
                  <a:pt x="623147" y="602854"/>
                </a:cubicBezTo>
                <a:lnTo>
                  <a:pt x="602827" y="596081"/>
                </a:lnTo>
                <a:cubicBezTo>
                  <a:pt x="578653" y="559821"/>
                  <a:pt x="595036" y="581517"/>
                  <a:pt x="548640" y="535121"/>
                </a:cubicBezTo>
                <a:lnTo>
                  <a:pt x="528320" y="514801"/>
                </a:lnTo>
                <a:cubicBezTo>
                  <a:pt x="521547" y="508028"/>
                  <a:pt x="517087" y="497510"/>
                  <a:pt x="508000" y="494481"/>
                </a:cubicBezTo>
                <a:lnTo>
                  <a:pt x="487680" y="487707"/>
                </a:lnTo>
                <a:cubicBezTo>
                  <a:pt x="483164" y="480934"/>
                  <a:pt x="480314" y="472685"/>
                  <a:pt x="474133" y="467387"/>
                </a:cubicBezTo>
                <a:cubicBezTo>
                  <a:pt x="464138" y="458819"/>
                  <a:pt x="450799" y="454966"/>
                  <a:pt x="440267" y="447067"/>
                </a:cubicBezTo>
                <a:cubicBezTo>
                  <a:pt x="432604" y="441320"/>
                  <a:pt x="426720" y="433520"/>
                  <a:pt x="419947" y="426747"/>
                </a:cubicBezTo>
                <a:cubicBezTo>
                  <a:pt x="415431" y="413200"/>
                  <a:pt x="414321" y="397988"/>
                  <a:pt x="406400" y="386107"/>
                </a:cubicBezTo>
                <a:cubicBezTo>
                  <a:pt x="397369" y="372560"/>
                  <a:pt x="384456" y="360912"/>
                  <a:pt x="379307" y="345467"/>
                </a:cubicBezTo>
                <a:cubicBezTo>
                  <a:pt x="367402" y="309756"/>
                  <a:pt x="380401" y="338653"/>
                  <a:pt x="352213" y="304827"/>
                </a:cubicBezTo>
                <a:cubicBezTo>
                  <a:pt x="347002" y="298573"/>
                  <a:pt x="345024" y="289592"/>
                  <a:pt x="338667" y="284507"/>
                </a:cubicBezTo>
                <a:cubicBezTo>
                  <a:pt x="333092" y="280047"/>
                  <a:pt x="325120" y="279992"/>
                  <a:pt x="318347" y="277734"/>
                </a:cubicBezTo>
                <a:cubicBezTo>
                  <a:pt x="313922" y="271097"/>
                  <a:pt x="280962" y="220030"/>
                  <a:pt x="270933" y="210001"/>
                </a:cubicBezTo>
                <a:cubicBezTo>
                  <a:pt x="257802" y="196870"/>
                  <a:pt x="246821" y="195190"/>
                  <a:pt x="230293" y="189681"/>
                </a:cubicBezTo>
                <a:cubicBezTo>
                  <a:pt x="225778" y="182908"/>
                  <a:pt x="222248" y="175362"/>
                  <a:pt x="216747" y="169361"/>
                </a:cubicBezTo>
                <a:cubicBezTo>
                  <a:pt x="197329" y="148177"/>
                  <a:pt x="171728" y="132311"/>
                  <a:pt x="155787" y="108401"/>
                </a:cubicBezTo>
                <a:cubicBezTo>
                  <a:pt x="123379" y="59791"/>
                  <a:pt x="140206" y="79274"/>
                  <a:pt x="108373" y="47441"/>
                </a:cubicBezTo>
                <a:cubicBezTo>
                  <a:pt x="103858" y="38410"/>
                  <a:pt x="101291" y="28104"/>
                  <a:pt x="94827" y="20347"/>
                </a:cubicBezTo>
                <a:cubicBezTo>
                  <a:pt x="89616" y="14093"/>
                  <a:pt x="82361" y="8943"/>
                  <a:pt x="74507" y="6801"/>
                </a:cubicBezTo>
                <a:cubicBezTo>
                  <a:pt x="46588" y="-813"/>
                  <a:pt x="26248" y="27"/>
                  <a:pt x="0" y="2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Горные и равнинные реки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1739900" y="1470659"/>
            <a:ext cx="2309711" cy="161097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Горные реки отличаются от равнинных скоростью течения, долины узкие и глубокие. Выйдя на равнину горная река становиться равнинной. Примерами таких рек являются Амударья, Сырдарья, Зарафшан.</a:t>
            </a:r>
            <a:endParaRPr lang="en-US" sz="11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3D62EB-3972-4D2D-9E8A-19BA1459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12" y="660481"/>
            <a:ext cx="1500291" cy="1114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D04CAA-4CB9-4328-8315-01406E34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86" y="1821720"/>
            <a:ext cx="1500291" cy="12159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A09EC5-433C-48DA-A1F7-17A45CF70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34" y="660481"/>
            <a:ext cx="1500291" cy="11257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4C84DF-9BBA-4C95-82A1-B1E8550EE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34" y="1857492"/>
            <a:ext cx="1500291" cy="12109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662C12-B636-4164-9AF3-263CD6EF1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679" y="677515"/>
            <a:ext cx="2280932" cy="7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8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Горные и равнинные реки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1892300" y="590851"/>
            <a:ext cx="2057401" cy="251721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Обломки горных пород, от песчинки до валунов, которые перемещает горная река, оседают на равнине и образуют толщу речных отложений осадочного типа. </a:t>
            </a:r>
          </a:p>
          <a:p>
            <a:pPr algn="ctr"/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Абу </a:t>
            </a:r>
            <a:r>
              <a:rPr lang="ru-RU" sz="105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Райхон</a:t>
            </a:r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Беруни</a:t>
            </a:r>
            <a:r>
              <a:rPr lang="ru-RU" sz="105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одним из первых определил закономерности размыва, транспортировки и накопления речных отложений</a:t>
            </a:r>
            <a:endParaRPr lang="en-US" sz="105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F5BF8C-45F4-47DD-A1BF-19F2FAF4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3" y="574519"/>
            <a:ext cx="1689098" cy="1296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76FE48-22F6-4943-BEFF-529684AB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2" y="1942841"/>
            <a:ext cx="1689098" cy="11652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F8E39-790F-42DF-BFB3-B237592AE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506" y="590851"/>
            <a:ext cx="1689098" cy="13519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A1BD15-D79B-4ECA-B1EA-020DAF3F5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506" y="2008366"/>
            <a:ext cx="1665292" cy="10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Горные и равнинные реки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1892300" y="590851"/>
            <a:ext cx="2057401" cy="243257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долинах равнинных рек есть поймы.  Во время разливов вода оставляет на поймах плодородный ил. </a:t>
            </a:r>
          </a:p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Пойма — это возвышающаяся над руслом часть речной долины, заливаемая водой только во время разливов рек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F5BF8C-45F4-47DD-A1BF-19F2FAF4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3" y="574519"/>
            <a:ext cx="1689098" cy="1296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76FE48-22F6-4943-BEFF-529684AB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2" y="1942841"/>
            <a:ext cx="1689098" cy="11652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F8E39-790F-42DF-BFB3-B237592AE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506" y="590851"/>
            <a:ext cx="1689098" cy="13519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A1BD15-D79B-4ECA-B1EA-020DAF3F5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506" y="2008366"/>
            <a:ext cx="1665292" cy="10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ВОДОПАДЫ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215900" y="655387"/>
            <a:ext cx="2057401" cy="8908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река встречает на своём пути крутые отвесные уступы твёрдых пород, то образуются водопады. </a:t>
            </a:r>
            <a:endParaRPr lang="en-US" sz="11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FC9474-00A9-4E88-9495-DB387AE2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655387"/>
            <a:ext cx="3048000" cy="22850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71ECA6-F331-4BB3-A8D6-ABAFAEAC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698626"/>
            <a:ext cx="1968500" cy="13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ВОДОПАДЫ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215900" y="567690"/>
            <a:ext cx="2286000" cy="10668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из самых больших по объему сбрасываемой воды является Ниагарский водопад в Северной Америке. Этот водопад падает с высоты 48 м</a:t>
            </a:r>
            <a:endParaRPr lang="en-US" sz="11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43F415-683C-4A52-B046-DCC124544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" y="1676854"/>
            <a:ext cx="2286000" cy="14130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D5514-A8E8-45EB-AFFB-507049EBF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40" y="567690"/>
            <a:ext cx="3096260" cy="25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ВОДОПАДЫ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7AF705-9701-4BB1-9AB6-E4AD851849BD}"/>
              </a:ext>
            </a:extLst>
          </p:cNvPr>
          <p:cNvSpPr/>
          <p:nvPr/>
        </p:nvSpPr>
        <p:spPr>
          <a:xfrm>
            <a:off x="215900" y="594640"/>
            <a:ext cx="1828799" cy="11801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Другой крупный водопад - Виктория находится </a:t>
            </a:r>
          </a:p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Африке.</a:t>
            </a:r>
          </a:p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водопада – 120 м.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1C1F-0AB7-443A-9061-AD6C2905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018" y="594640"/>
            <a:ext cx="1870320" cy="13325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E6E8E-47D8-41A0-B52D-4B1056D4B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018" y="1996539"/>
            <a:ext cx="1870320" cy="1073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550F0A-D7AA-4055-BB12-F52831E49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899" y="1996539"/>
            <a:ext cx="1619111" cy="10736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8E5C63-67FF-4580-81B2-C86DA0BCC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62" y="1996540"/>
            <a:ext cx="1900237" cy="10736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7120B6-6AB7-437C-A831-B2B717518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899" y="594640"/>
            <a:ext cx="1619111" cy="13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0"/>
            <a:ext cx="57022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Питание рек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106C5-141B-4400-996E-D41179C7FECA}"/>
              </a:ext>
            </a:extLst>
          </p:cNvPr>
          <p:cNvSpPr txBox="1"/>
          <p:nvPr/>
        </p:nvSpPr>
        <p:spPr>
          <a:xfrm>
            <a:off x="31750" y="525125"/>
            <a:ext cx="27432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Роль климата в жизни рек. Реки зависят не только от рельефа, но и от климата. Он определяет густоту речной сети, полноводность рек и их поведение в течение года.</a:t>
            </a: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0C4FB-C2F0-4F1E-A402-F4DC85251B78}"/>
              </a:ext>
            </a:extLst>
          </p:cNvPr>
          <p:cNvSpPr txBox="1"/>
          <p:nvPr/>
        </p:nvSpPr>
        <p:spPr>
          <a:xfrm>
            <a:off x="2654300" y="2519013"/>
            <a:ext cx="3110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Там, где осадки приносят больше влаги, чем её испаряется, много полноводных рек.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F6574-C60C-4076-8541-2A3EEE59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470026"/>
            <a:ext cx="2438400" cy="1600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F3E5B-1529-4D91-AF3E-16E1C434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12" y="645979"/>
            <a:ext cx="2743200" cy="1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0"/>
            <a:ext cx="57022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Питание рек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0C4FB-C2F0-4F1E-A402-F4DC85251B78}"/>
              </a:ext>
            </a:extLst>
          </p:cNvPr>
          <p:cNvSpPr txBox="1"/>
          <p:nvPr/>
        </p:nvSpPr>
        <p:spPr>
          <a:xfrm>
            <a:off x="139700" y="555625"/>
            <a:ext cx="54864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Самая полноводная река в мире — </a:t>
            </a:r>
            <a:r>
              <a:rPr lang="ru-RU" sz="12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Амазонка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. Ежегодно она выносит в Атлантический океан около 7000 км³ воды.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9D6CCC-B681-45D3-8562-A2AE8900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034307"/>
            <a:ext cx="2743200" cy="2055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84071-1984-4675-BB3A-A75553904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1026052"/>
            <a:ext cx="2667000" cy="20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0"/>
            <a:ext cx="57022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Питание рек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106C5-141B-4400-996E-D41179C7FECA}"/>
              </a:ext>
            </a:extLst>
          </p:cNvPr>
          <p:cNvSpPr txBox="1"/>
          <p:nvPr/>
        </p:nvSpPr>
        <p:spPr>
          <a:xfrm>
            <a:off x="139700" y="117515"/>
            <a:ext cx="3581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Очень мало рек в пустынях. Некоторые из них даже пересыхают или «теряются» в песках.</a:t>
            </a:r>
          </a:p>
          <a:p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32EC0-9E5B-41A0-B151-391CB922960F}"/>
              </a:ext>
            </a:extLst>
          </p:cNvPr>
          <p:cNvSpPr txBox="1"/>
          <p:nvPr/>
        </p:nvSpPr>
        <p:spPr>
          <a:xfrm>
            <a:off x="3671147" y="1996863"/>
            <a:ext cx="21987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Полноводность рек в разные сезоны года неодинакова. Она зависит от питания реки.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367EFC-F2D0-4464-BB4D-E94D141A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546225"/>
            <a:ext cx="1676400" cy="15811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893A0B-9AC4-4C85-AC27-252B5D1AD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633472"/>
            <a:ext cx="1981200" cy="13699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B7DFC7-3388-457B-ADAD-A684BFD3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351" y="1548129"/>
            <a:ext cx="1703349" cy="15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4222"/>
            <a:ext cx="57657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такое река?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98B79E-44B3-4B7C-90E3-C82E7400267E}"/>
              </a:ext>
            </a:extLst>
          </p:cNvPr>
          <p:cNvSpPr txBox="1"/>
          <p:nvPr/>
        </p:nvSpPr>
        <p:spPr>
          <a:xfrm>
            <a:off x="63499" y="528794"/>
            <a:ext cx="31563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</a:t>
            </a:r>
            <a:r>
              <a:rPr lang="ru-RU" sz="20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водный поток, движущийся по углублению, которое называется </a:t>
            </a:r>
            <a:r>
              <a:rPr lang="ru-RU" sz="2000" b="1" i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руслом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7A19B72-F8C9-45DD-8B50-1C320C51158C}"/>
              </a:ext>
            </a:extLst>
          </p:cNvPr>
          <p:cNvCxnSpPr>
            <a:cxnSpLocks/>
          </p:cNvCxnSpPr>
          <p:nvPr/>
        </p:nvCxnSpPr>
        <p:spPr>
          <a:xfrm>
            <a:off x="141663" y="1852233"/>
            <a:ext cx="3078233" cy="0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292164" y="598239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784AC3-FB2D-4F9E-8CAA-61F5F676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927231"/>
            <a:ext cx="1443567" cy="11647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A065D-C189-47A9-9528-0ECBCBFA1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0" t="4711" r="13015" b="7730"/>
          <a:stretch/>
        </p:blipFill>
        <p:spPr>
          <a:xfrm>
            <a:off x="1731730" y="1927231"/>
            <a:ext cx="1501082" cy="112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3364433" y="1852233"/>
            <a:ext cx="2259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Русло  реки </a:t>
            </a:r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самое глубокое место речной долины</a:t>
            </a:r>
            <a:endParaRPr lang="en-US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612C71-098F-4614-9C73-14EEE4E00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47"/>
          <a:stretch/>
        </p:blipFill>
        <p:spPr>
          <a:xfrm>
            <a:off x="3351517" y="598239"/>
            <a:ext cx="2344888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Питание рек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D7B61-495F-4796-85DD-58E1AEF666FD}"/>
              </a:ext>
            </a:extLst>
          </p:cNvPr>
          <p:cNvSpPr txBox="1"/>
          <p:nvPr/>
        </p:nvSpPr>
        <p:spPr>
          <a:xfrm>
            <a:off x="46142" y="525326"/>
            <a:ext cx="56561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Питание реки — это способ поступления в неё влаги.</a:t>
            </a:r>
            <a:endParaRPr lang="en-US" sz="16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67EF7-841E-4A34-947E-15ED21951D37}"/>
              </a:ext>
            </a:extLst>
          </p:cNvPr>
          <p:cNvSpPr txBox="1"/>
          <p:nvPr/>
        </p:nvSpPr>
        <p:spPr>
          <a:xfrm>
            <a:off x="146475" y="2411748"/>
            <a:ext cx="55769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питании рек принимают участие дождевые, талые снеговые и ледниковые, а также подземные воды. Рек, которые имели бы один источник питания, в природе нет. Роль разных источников питания меняется по сезонам года. В зависимости от этого формируется режим рек.</a:t>
            </a:r>
            <a:endParaRPr lang="en-US" sz="11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492824-8027-4B1D-A7BB-C1C608309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7"/>
          <a:stretch/>
        </p:blipFill>
        <p:spPr>
          <a:xfrm>
            <a:off x="152402" y="863880"/>
            <a:ext cx="2197098" cy="16287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403FF2-42FA-4202-84D7-2174853A8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1" y="863880"/>
            <a:ext cx="1143000" cy="8101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D99AE4-44CF-4A2D-BF8B-BD3EE1610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76"/>
          <a:stretch/>
        </p:blipFill>
        <p:spPr>
          <a:xfrm>
            <a:off x="2349500" y="1698626"/>
            <a:ext cx="1143001" cy="7694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B8F034-E9C9-46D4-8503-D0427B389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519" y="851216"/>
            <a:ext cx="2063879" cy="16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63661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Разумное использование  воды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386308-547B-45E6-86A9-7657411A8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5"/>
            <a:ext cx="2285999" cy="1219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8684D3-AC21-4202-AED1-B83456230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1" y="1908598"/>
            <a:ext cx="2258058" cy="12192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3199286-C005-486A-92A7-586106A6AED7}"/>
              </a:ext>
            </a:extLst>
          </p:cNvPr>
          <p:cNvSpPr/>
          <p:nvPr/>
        </p:nvSpPr>
        <p:spPr>
          <a:xfrm>
            <a:off x="2594188" y="631825"/>
            <a:ext cx="3047999" cy="129540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издавна служат человеку источником пресной воды. Чтобы разумно использовать водные запасы, в нашей стране сооружены водохранилища, каналы, арыки, из которых вода подается в засушливые земли.</a:t>
            </a:r>
            <a:endParaRPr lang="en-US" sz="12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0955C7-6B88-4880-A2B4-11F34F7C4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0" y="2033725"/>
            <a:ext cx="1550214" cy="1089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43257F-9DF1-401F-8978-E547CE42A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87" y="2039764"/>
            <a:ext cx="1479972" cy="10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65259-12BE-4119-BE16-35E45470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52" y="143102"/>
            <a:ext cx="5164295" cy="215444"/>
          </a:xfrm>
        </p:spPr>
        <p:txBody>
          <a:bodyPr/>
          <a:lstStyle/>
          <a:p>
            <a:r>
              <a:rPr lang="ru-RU" sz="1400" dirty="0"/>
              <a:t>Какие части реки обозначены цифрами: 1,2,3,6,7,8,10,15 </a:t>
            </a:r>
            <a:endParaRPr lang="en-US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5E3931-C4C4-448E-971C-4B458A47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281279" y="708025"/>
            <a:ext cx="2153909" cy="2350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532FB-A9DA-4DBA-8C0F-0E138C9873D0}"/>
              </a:ext>
            </a:extLst>
          </p:cNvPr>
          <p:cNvSpPr txBox="1"/>
          <p:nvPr/>
        </p:nvSpPr>
        <p:spPr>
          <a:xfrm>
            <a:off x="2766907" y="522015"/>
            <a:ext cx="26111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 -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 –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7 –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10 –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15  -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65259-12BE-4119-BE16-35E45470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52" y="143102"/>
            <a:ext cx="5164295" cy="215444"/>
          </a:xfrm>
        </p:spPr>
        <p:txBody>
          <a:bodyPr/>
          <a:lstStyle/>
          <a:p>
            <a:r>
              <a:rPr lang="ru-RU" sz="1400" dirty="0"/>
              <a:t>Какие части реки обозначены цифрами: 1,2,3,6,7,8,10,15 </a:t>
            </a:r>
            <a:endParaRPr lang="en-US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5E3931-C4C4-448E-971C-4B458A47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281279" y="708025"/>
            <a:ext cx="2153909" cy="2350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532FB-A9DA-4DBA-8C0F-0E138C9873D0}"/>
              </a:ext>
            </a:extLst>
          </p:cNvPr>
          <p:cNvSpPr txBox="1"/>
          <p:nvPr/>
        </p:nvSpPr>
        <p:spPr>
          <a:xfrm>
            <a:off x="2766907" y="522015"/>
            <a:ext cx="26111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 – озеро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– правый приток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 – ледник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 – главная река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7 – болото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8 – родник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10 – левый приток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15 - устье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61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58096"/>
            <a:ext cx="57022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Речная долина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AC68B-68F4-49A2-A1E5-978671BF0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62" y="784225"/>
            <a:ext cx="3038475" cy="2071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7732D-DA62-421A-8AE0-CF0300E7C071}"/>
              </a:ext>
            </a:extLst>
          </p:cNvPr>
          <p:cNvSpPr txBox="1"/>
          <p:nvPr/>
        </p:nvSpPr>
        <p:spPr>
          <a:xfrm>
            <a:off x="3330575" y="631825"/>
            <a:ext cx="2295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Найдите на рисунке русло и долину реки.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7346B8D-D5E7-47BC-86A6-8D7659D3E64C}"/>
              </a:ext>
            </a:extLst>
          </p:cNvPr>
          <p:cNvCxnSpPr>
            <a:cxnSpLocks/>
          </p:cNvCxnSpPr>
          <p:nvPr/>
        </p:nvCxnSpPr>
        <p:spPr>
          <a:xfrm flipH="1">
            <a:off x="1587500" y="2155825"/>
            <a:ext cx="2295525" cy="3048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82C6C2-3034-4C85-BD26-F55052BC708C}"/>
              </a:ext>
            </a:extLst>
          </p:cNvPr>
          <p:cNvSpPr txBox="1"/>
          <p:nvPr/>
        </p:nvSpPr>
        <p:spPr>
          <a:xfrm>
            <a:off x="3820701" y="1932331"/>
            <a:ext cx="9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Русло </a:t>
            </a:r>
            <a:endParaRPr lang="en-US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F0A58A9-641E-43A0-BE58-5A72A1BC21C2}"/>
              </a:ext>
            </a:extLst>
          </p:cNvPr>
          <p:cNvCxnSpPr/>
          <p:nvPr/>
        </p:nvCxnSpPr>
        <p:spPr>
          <a:xfrm flipH="1" flipV="1">
            <a:off x="3111500" y="1241425"/>
            <a:ext cx="457200" cy="76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08919DD-B3ED-4901-90DE-05DBF1C95CBC}"/>
              </a:ext>
            </a:extLst>
          </p:cNvPr>
          <p:cNvCxnSpPr/>
          <p:nvPr/>
        </p:nvCxnSpPr>
        <p:spPr>
          <a:xfrm flipH="1">
            <a:off x="1892300" y="1307445"/>
            <a:ext cx="1676400" cy="10007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EEBA4C3-2BC2-4FD3-A3AB-13060A29F6CB}"/>
              </a:ext>
            </a:extLst>
          </p:cNvPr>
          <p:cNvSpPr txBox="1"/>
          <p:nvPr/>
        </p:nvSpPr>
        <p:spPr>
          <a:xfrm>
            <a:off x="3568700" y="1101090"/>
            <a:ext cx="147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Долина реки</a:t>
            </a:r>
            <a:endParaRPr lang="en-US" sz="16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11300" y="684915"/>
            <a:ext cx="4114799" cy="1445973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§18</a:t>
            </a:r>
            <a:r>
              <a:rPr lang="ru-RU" sz="2400" b="1" dirty="0">
                <a:solidFill>
                  <a:srgbClr val="00A650"/>
                </a:solidFill>
                <a:latin typeface="Arial"/>
                <a:cs typeface="Arial"/>
              </a:rPr>
              <a:t>    </a:t>
            </a: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Реки.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4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письменно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задание 4 на стр. 66.</a:t>
            </a:r>
          </a:p>
        </p:txBody>
      </p:sp>
      <p:sp>
        <p:nvSpPr>
          <p:cNvPr id="9" name="object 9"/>
          <p:cNvSpPr/>
          <p:nvPr/>
        </p:nvSpPr>
        <p:spPr>
          <a:xfrm>
            <a:off x="1692274" y="29940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0047" y="2407199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226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Речная долина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7BDDC-8C7C-458F-BE97-2E04FC934D2C}"/>
              </a:ext>
            </a:extLst>
          </p:cNvPr>
          <p:cNvSpPr txBox="1"/>
          <p:nvPr/>
        </p:nvSpPr>
        <p:spPr>
          <a:xfrm>
            <a:off x="101599" y="555625"/>
            <a:ext cx="24765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Исток</a:t>
            </a:r>
            <a:r>
              <a:rPr lang="ru-RU" sz="2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начало реки, место, </a:t>
            </a:r>
          </a:p>
          <a:p>
            <a:pPr algn="ctr"/>
            <a:r>
              <a:rPr lang="ru-RU" sz="20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которого появляется постоянное течение воды </a:t>
            </a:r>
          </a:p>
          <a:p>
            <a:pPr algn="ctr"/>
            <a:r>
              <a:rPr lang="ru-RU" sz="20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русле.</a:t>
            </a:r>
            <a:endParaRPr lang="en-US" sz="20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15D637-D31D-455B-9079-A05C3960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653224"/>
            <a:ext cx="3122376" cy="24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E84C2D-C1F3-4C77-8D47-AEA05EC9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2" y="631825"/>
            <a:ext cx="2743199" cy="1622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1A684-A19D-48BD-A96A-438B64429F3B}"/>
              </a:ext>
            </a:extLst>
          </p:cNvPr>
          <p:cNvSpPr txBox="1"/>
          <p:nvPr/>
        </p:nvSpPr>
        <p:spPr>
          <a:xfrm>
            <a:off x="3187700" y="2204961"/>
            <a:ext cx="247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Средней Азии – Сырдарья и Амударья – берут начало в высокогорных ледниках и снегах.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07" y="24226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B71FB-6C65-49F4-86A9-C58C81EA4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631825"/>
            <a:ext cx="2743200" cy="1622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55A594-CF50-4D50-8E1D-50F221F51785}"/>
              </a:ext>
            </a:extLst>
          </p:cNvPr>
          <p:cNvSpPr txBox="1"/>
          <p:nvPr/>
        </p:nvSpPr>
        <p:spPr>
          <a:xfrm>
            <a:off x="158751" y="2254250"/>
            <a:ext cx="270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Равнинная река Волга берет начало из родников  Валдайской возвышенности.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E4B7D7-CE6C-4A3B-8F94-E1E707C1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824" y="639710"/>
            <a:ext cx="708025" cy="7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0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226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Речная долина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7BDDC-8C7C-458F-BE97-2E04FC934D2C}"/>
              </a:ext>
            </a:extLst>
          </p:cNvPr>
          <p:cNvSpPr txBox="1"/>
          <p:nvPr/>
        </p:nvSpPr>
        <p:spPr>
          <a:xfrm>
            <a:off x="25399" y="1012825"/>
            <a:ext cx="24765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Устье</a:t>
            </a:r>
            <a:r>
              <a:rPr lang="ru-RU" sz="2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место впадения в тот или иной водный объект.</a:t>
            </a:r>
            <a:endParaRPr lang="en-US" sz="20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15D637-D31D-455B-9079-A05C3960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653224"/>
            <a:ext cx="3122376" cy="24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226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Речная долина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7BDDC-8C7C-458F-BE97-2E04FC934D2C}"/>
              </a:ext>
            </a:extLst>
          </p:cNvPr>
          <p:cNvSpPr txBox="1"/>
          <p:nvPr/>
        </p:nvSpPr>
        <p:spPr>
          <a:xfrm>
            <a:off x="25399" y="708025"/>
            <a:ext cx="24765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Приток</a:t>
            </a:r>
            <a:r>
              <a:rPr lang="ru-RU" sz="2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водная артерия,  которая впадает в более крупную реку (правый, левый)</a:t>
            </a:r>
            <a:endParaRPr lang="en-US" sz="20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15D637-D31D-455B-9079-A05C3960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653224"/>
            <a:ext cx="3122376" cy="24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226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Речная система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7B45B0-A781-4337-818E-A9D68E07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5" y="708025"/>
            <a:ext cx="2359595" cy="2289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46B0B-21E7-4CF2-98F4-1F3D019E6FE8}"/>
              </a:ext>
            </a:extLst>
          </p:cNvPr>
          <p:cNvSpPr txBox="1"/>
          <p:nvPr/>
        </p:nvSpPr>
        <p:spPr>
          <a:xfrm>
            <a:off x="3414151" y="708025"/>
            <a:ext cx="2209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река со всеми притоками образует </a:t>
            </a:r>
            <a:r>
              <a:rPr lang="ru-RU" sz="2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речную систему</a:t>
            </a:r>
            <a:endParaRPr lang="en-US" sz="20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88477"/>
            <a:ext cx="5702299" cy="42319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1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Речной бассейн и речные водоразделы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FA5748-0577-4543-AE7D-7D9E5445E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9" r="16536"/>
          <a:stretch/>
        </p:blipFill>
        <p:spPr>
          <a:xfrm>
            <a:off x="160020" y="699769"/>
            <a:ext cx="1828800" cy="2286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45D6DF5-5938-42D0-AADE-DF5E2CCDAE8A}"/>
              </a:ext>
            </a:extLst>
          </p:cNvPr>
          <p:cNvSpPr/>
          <p:nvPr/>
        </p:nvSpPr>
        <p:spPr>
          <a:xfrm>
            <a:off x="2044700" y="603250"/>
            <a:ext cx="3589020" cy="9906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не успевшая впитаться  в почву  или испариться вода стекает в реки. Участок суши, с которого вода собирается  в определенную реку, называется речным бассейном. Реки отличаются по размерам бассейнов. Самый большой бассейн (7млн.км²) у реки Амазонка. </a:t>
            </a:r>
            <a:endParaRPr lang="en-US" sz="1100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17D2E7-760B-4AB5-A0B5-2440A5F21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1651000"/>
            <a:ext cx="2068763" cy="14192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984B6-BAB5-493D-A130-2EE3E09AC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463" y="1675482"/>
            <a:ext cx="1492317" cy="13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50" y="98425"/>
            <a:ext cx="5702299" cy="415498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Речной бассейн и речные водоразделы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50472E-BDE0-4E0F-85E9-E450DDF2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708" y="708025"/>
            <a:ext cx="2325791" cy="2057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0B7B4F-44F7-4DCC-BE17-DEE52CA4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708026"/>
            <a:ext cx="2819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15996</TotalTime>
  <Words>662</Words>
  <Application>Microsoft Office PowerPoint</Application>
  <PresentationFormat>Произвольный</PresentationFormat>
  <Paragraphs>86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части реки обозначены цифрами: 1,2,3,6,7,8,10,15 </vt:lpstr>
      <vt:lpstr>Какие части реки обозначены цифрами: 1,2,3,6,7,8,10,15 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463</cp:revision>
  <dcterms:created xsi:type="dcterms:W3CDTF">2020-04-13T08:05:42Z</dcterms:created>
  <dcterms:modified xsi:type="dcterms:W3CDTF">2020-12-02T20:49:49Z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