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92" r:id="rId2"/>
    <p:sldId id="395" r:id="rId3"/>
    <p:sldId id="393" r:id="rId4"/>
    <p:sldId id="345" r:id="rId5"/>
    <p:sldId id="386" r:id="rId6"/>
    <p:sldId id="387" r:id="rId7"/>
    <p:sldId id="394" r:id="rId8"/>
    <p:sldId id="396" r:id="rId9"/>
    <p:sldId id="397" r:id="rId10"/>
    <p:sldId id="398" r:id="rId11"/>
    <p:sldId id="399" r:id="rId12"/>
    <p:sldId id="400" r:id="rId13"/>
    <p:sldId id="401" r:id="rId14"/>
    <p:sldId id="402" r:id="rId15"/>
    <p:sldId id="404" r:id="rId16"/>
    <p:sldId id="348" r:id="rId17"/>
    <p:sldId id="405" r:id="rId18"/>
    <p:sldId id="403" r:id="rId19"/>
    <p:sldId id="406" r:id="rId20"/>
    <p:sldId id="373" r:id="rId21"/>
    <p:sldId id="346" r:id="rId22"/>
    <p:sldId id="382" r:id="rId23"/>
    <p:sldId id="381"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2FEB1EC-8F1F-4360-ADED-A8029CF6C304}">
          <p14:sldIdLst>
            <p14:sldId id="392"/>
            <p14:sldId id="395"/>
            <p14:sldId id="393"/>
            <p14:sldId id="345"/>
            <p14:sldId id="386"/>
            <p14:sldId id="387"/>
            <p14:sldId id="394"/>
            <p14:sldId id="396"/>
            <p14:sldId id="397"/>
            <p14:sldId id="398"/>
            <p14:sldId id="399"/>
            <p14:sldId id="400"/>
            <p14:sldId id="401"/>
            <p14:sldId id="402"/>
            <p14:sldId id="404"/>
            <p14:sldId id="348"/>
            <p14:sldId id="405"/>
            <p14:sldId id="403"/>
            <p14:sldId id="406"/>
            <p14:sldId id="373"/>
            <p14:sldId id="346"/>
            <p14:sldId id="382"/>
            <p14:sldId id="381"/>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3C1"/>
    <a:srgbClr val="006666"/>
    <a:srgbClr val="A80058"/>
    <a:srgbClr val="66FF33"/>
    <a:srgbClr val="F7094D"/>
    <a:srgbClr val="149C2E"/>
    <a:srgbClr val="96FD39"/>
    <a:srgbClr val="66FFCC"/>
    <a:srgbClr val="19C1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1344" autoAdjust="0"/>
  </p:normalViewPr>
  <p:slideViewPr>
    <p:cSldViewPr snapToGrid="0">
      <p:cViewPr>
        <p:scale>
          <a:sx n="30" d="100"/>
          <a:sy n="30" d="100"/>
        </p:scale>
        <p:origin x="-2424" y="-8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154C0-84C2-4982-A987-3F67750C6438}" type="datetimeFigureOut">
              <a:rPr lang="ru-RU" smtClean="0"/>
              <a:t>11.11.2020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FD875-137C-4C13-BA90-335D197E9F73}" type="slidenum">
              <a:rPr lang="ru-RU" smtClean="0"/>
              <a:t>‹#›</a:t>
            </a:fld>
            <a:endParaRPr lang="ru-RU"/>
          </a:p>
        </p:txBody>
      </p:sp>
    </p:spTree>
    <p:extLst>
      <p:ext uri="{BB962C8B-B14F-4D97-AF65-F5344CB8AC3E}">
        <p14:creationId xmlns:p14="http://schemas.microsoft.com/office/powerpoint/2010/main" val="245239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E7469A8-E2B7-4836-9D06-19E90F64EF1A}" type="slidenum">
              <a:rPr lang="ru-RU" smtClean="0"/>
              <a:pPr/>
              <a:t>21</a:t>
            </a:fld>
            <a:endParaRPr lang="ru-RU"/>
          </a:p>
        </p:txBody>
      </p:sp>
    </p:spTree>
    <p:extLst>
      <p:ext uri="{BB962C8B-B14F-4D97-AF65-F5344CB8AC3E}">
        <p14:creationId xmlns:p14="http://schemas.microsoft.com/office/powerpoint/2010/main" val="410205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41A96BE-CA75-428B-BBC5-9F241112346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BB8C9C93-B56B-4688-B743-CE27EA3DB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745FF194-9888-4803-9524-7A922856DCAE}"/>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5" name="Нижний колонтитул 4">
            <a:extLst>
              <a:ext uri="{FF2B5EF4-FFF2-40B4-BE49-F238E27FC236}">
                <a16:creationId xmlns:a16="http://schemas.microsoft.com/office/drawing/2014/main" xmlns="" id="{F03A54B3-30EB-4102-A714-0D118C1BCD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8CDD8B8-7C2C-41C2-AD35-83788C78C45A}"/>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4036396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A8875E3-7B5D-401B-8E5B-0DDE0D76A3A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F17BC9C0-42AF-4B67-B528-692119C8599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8A521DC-964F-4103-95BD-533B4A5C45F5}"/>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5" name="Нижний колонтитул 4">
            <a:extLst>
              <a:ext uri="{FF2B5EF4-FFF2-40B4-BE49-F238E27FC236}">
                <a16:creationId xmlns:a16="http://schemas.microsoft.com/office/drawing/2014/main" xmlns="" id="{DE7591C6-8C3F-496B-A5BF-0B59FEE8130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0C59CF5-FB01-4904-B725-82B047F71A52}"/>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445060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5FA1CBC2-D8E6-43D9-A7FE-89A542F6154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2D37D8C7-50C8-4487-96B3-0E62E054B0A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86BACAE-2FB2-4457-ACB3-DBE5A2A04F1B}"/>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5" name="Нижний колонтитул 4">
            <a:extLst>
              <a:ext uri="{FF2B5EF4-FFF2-40B4-BE49-F238E27FC236}">
                <a16:creationId xmlns:a16="http://schemas.microsoft.com/office/drawing/2014/main" xmlns="" id="{179A25EF-42EE-47F7-8587-0F2E2A4BEA5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D7A4335-7541-46CD-A9C3-F080F6A9A7A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1525453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33543218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A2D1A39-BE46-458D-A8C9-3ECA1F127BB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2EE91B14-1C95-42C3-BC3D-1E809207770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86B3B91-AD91-4839-B1A1-F5322208193F}"/>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5" name="Нижний колонтитул 4">
            <a:extLst>
              <a:ext uri="{FF2B5EF4-FFF2-40B4-BE49-F238E27FC236}">
                <a16:creationId xmlns:a16="http://schemas.microsoft.com/office/drawing/2014/main" xmlns="" id="{0D22799F-3353-4F1F-8027-A64CE296E4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B2692C0-63AB-420A-BBA6-4B1D116B512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564633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78A00E7-9554-4138-801F-03B1DE57D17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9AD261F7-6D2F-472D-A2D7-C97D05160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4A119E90-9F1F-4381-8477-B6E8F6DDB074}"/>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5" name="Нижний колонтитул 4">
            <a:extLst>
              <a:ext uri="{FF2B5EF4-FFF2-40B4-BE49-F238E27FC236}">
                <a16:creationId xmlns:a16="http://schemas.microsoft.com/office/drawing/2014/main" xmlns="" id="{E8F55CA1-D94A-4AA8-A46C-6700B4F5B6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159DB4D-68CF-454C-AA18-268332EA4B79}"/>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2778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6EADAA-AC61-4E52-BF3B-51EA2889B12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25D30279-5F09-4263-8AFC-540A919CE35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424E78E2-7041-45F8-826D-EC5E792C15E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96AA2A53-8213-42E0-ADA6-87CABE29C3A2}"/>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6" name="Нижний колонтитул 5">
            <a:extLst>
              <a:ext uri="{FF2B5EF4-FFF2-40B4-BE49-F238E27FC236}">
                <a16:creationId xmlns:a16="http://schemas.microsoft.com/office/drawing/2014/main" xmlns="" id="{E311B1B4-2B5E-45D4-96DB-DCD6013E63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61D893C-88C8-4076-B83F-55C516EE1FC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6635889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ED2E89-789E-4D9A-9F8B-60E3D44AEEA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E761A76B-6E7E-4CD3-9550-3549978C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4E8660AA-2773-46C1-8DD8-CF3778F4E39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47220BAE-9E4A-4BE5-B2E6-C171AD21FE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3B57A784-E1CC-488E-AACC-B7626D31D27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263E77B1-69C6-4172-B846-F85EE921135D}"/>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8" name="Нижний колонтитул 7">
            <a:extLst>
              <a:ext uri="{FF2B5EF4-FFF2-40B4-BE49-F238E27FC236}">
                <a16:creationId xmlns:a16="http://schemas.microsoft.com/office/drawing/2014/main" xmlns="" id="{54B5CBCC-F519-4D18-B73F-CD2DDBC70DA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D2E44579-D201-43DC-90A2-2795B15A0D9C}"/>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9062753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5C850CF-2B8D-4FE4-8786-3C575ABD522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EEFA6FCA-F3CA-49E7-87CD-9A04E99E3371}"/>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4" name="Нижний колонтитул 3">
            <a:extLst>
              <a:ext uri="{FF2B5EF4-FFF2-40B4-BE49-F238E27FC236}">
                <a16:creationId xmlns:a16="http://schemas.microsoft.com/office/drawing/2014/main" xmlns="" id="{69E226F4-717A-40D4-8A62-DD4D3161AEE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675DA021-FE5A-4DEE-BE02-FC5A4EB3AA8E}"/>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718904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24D9E2A5-E371-4E56-B8E5-D051225FDC08}"/>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3" name="Нижний колонтитул 2">
            <a:extLst>
              <a:ext uri="{FF2B5EF4-FFF2-40B4-BE49-F238E27FC236}">
                <a16:creationId xmlns:a16="http://schemas.microsoft.com/office/drawing/2014/main" xmlns="" id="{724855D0-5EC6-401B-BF7C-02403BA542A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6CF656C7-1346-450C-A4F0-81A228BD5963}"/>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0373078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1CFF4F-A56C-47ED-B778-620CF2F154C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98AF2F68-BAB9-4276-B107-B575B064A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7991BFD8-4780-44FE-9170-D6B5468F9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2AA14E1-4B64-4F3A-B5A9-6B5483625D73}"/>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6" name="Нижний колонтитул 5">
            <a:extLst>
              <a:ext uri="{FF2B5EF4-FFF2-40B4-BE49-F238E27FC236}">
                <a16:creationId xmlns:a16="http://schemas.microsoft.com/office/drawing/2014/main" xmlns="" id="{D189B814-88FA-4737-B961-5BFE7E9E53E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25DF5A97-EC61-415E-8ED6-C37BA8EC8AE9}"/>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9210995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89BF11-5E3D-47CF-B973-19DC878F0B6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55BF2653-A83F-483A-BD91-9CDFA712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06C4F1DB-236B-4DCF-9DE8-D792FCA7B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9AD0C578-A931-4CED-9D4F-3D364C039CC4}"/>
              </a:ext>
            </a:extLst>
          </p:cNvPr>
          <p:cNvSpPr>
            <a:spLocks noGrp="1"/>
          </p:cNvSpPr>
          <p:nvPr>
            <p:ph type="dt" sz="half" idx="10"/>
          </p:nvPr>
        </p:nvSpPr>
        <p:spPr/>
        <p:txBody>
          <a:bodyPr/>
          <a:lstStyle/>
          <a:p>
            <a:fld id="{68214DC6-9373-4927-9723-F2D54102B2A5}" type="datetimeFigureOut">
              <a:rPr lang="ru-RU" smtClean="0"/>
              <a:t>11.11.2020</a:t>
            </a:fld>
            <a:endParaRPr lang="ru-RU"/>
          </a:p>
        </p:txBody>
      </p:sp>
      <p:sp>
        <p:nvSpPr>
          <p:cNvPr id="6" name="Нижний колонтитул 5">
            <a:extLst>
              <a:ext uri="{FF2B5EF4-FFF2-40B4-BE49-F238E27FC236}">
                <a16:creationId xmlns:a16="http://schemas.microsoft.com/office/drawing/2014/main" xmlns="" id="{688FE6C5-DC22-4EE5-BBA4-4A3F544D272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97EF9DE-4CB2-4511-848B-7C758534ABF8}"/>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5019322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47DBC3-9780-4C82-84C5-21DDB2220A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DCD25FE5-3EE5-4F83-82C3-3F1027D8F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AAB8A18-8814-40D0-B6CD-E8F30F1782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14DC6-9373-4927-9723-F2D54102B2A5}" type="datetimeFigureOut">
              <a:rPr lang="ru-RU" smtClean="0"/>
              <a:t>11.11.2020</a:t>
            </a:fld>
            <a:endParaRPr lang="ru-RU"/>
          </a:p>
        </p:txBody>
      </p:sp>
      <p:sp>
        <p:nvSpPr>
          <p:cNvPr id="5" name="Нижний колонтитул 4">
            <a:extLst>
              <a:ext uri="{FF2B5EF4-FFF2-40B4-BE49-F238E27FC236}">
                <a16:creationId xmlns:a16="http://schemas.microsoft.com/office/drawing/2014/main" xmlns="" id="{54213629-378D-4E24-84CB-781E75EEE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C8D1704A-6C59-4C37-A1CF-917030A72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5B3D8-C38B-4518-AB0A-53B4E875C67D}" type="slidenum">
              <a:rPr lang="ru-RU" smtClean="0"/>
              <a:t>‹#›</a:t>
            </a:fld>
            <a:endParaRPr lang="ru-RU"/>
          </a:p>
        </p:txBody>
      </p:sp>
    </p:spTree>
    <p:extLst>
      <p:ext uri="{BB962C8B-B14F-4D97-AF65-F5344CB8AC3E}">
        <p14:creationId xmlns:p14="http://schemas.microsoft.com/office/powerpoint/2010/main" val="3962957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xmlns="" id="{EE80F0AA-4DF1-4DBF-9AA2-5439157D8912}"/>
              </a:ext>
            </a:extLst>
          </p:cNvPr>
          <p:cNvSpPr/>
          <p:nvPr/>
        </p:nvSpPr>
        <p:spPr>
          <a:xfrm>
            <a:off x="0" y="0"/>
            <a:ext cx="12173957" cy="185782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80284"/>
          </a:solidFill>
        </p:spPr>
        <p:txBody>
          <a:bodyPr wrap="square" lIns="0" tIns="0" rIns="0" bIns="0" rtlCol="0"/>
          <a:lstStyle/>
          <a:p>
            <a:endParaRPr sz="2396"/>
          </a:p>
        </p:txBody>
      </p:sp>
      <p:sp>
        <p:nvSpPr>
          <p:cNvPr id="15" name="object 4">
            <a:extLst>
              <a:ext uri="{FF2B5EF4-FFF2-40B4-BE49-F238E27FC236}">
                <a16:creationId xmlns:a16="http://schemas.microsoft.com/office/drawing/2014/main" xmlns="" id="{96789AA7-9596-4F83-89FD-AEC28EE179F1}"/>
              </a:ext>
            </a:extLst>
          </p:cNvPr>
          <p:cNvSpPr txBox="1"/>
          <p:nvPr/>
        </p:nvSpPr>
        <p:spPr>
          <a:xfrm>
            <a:off x="1166321" y="2074777"/>
            <a:ext cx="6184802" cy="6708565"/>
          </a:xfrm>
          <a:prstGeom prst="rect">
            <a:avLst/>
          </a:prstGeom>
        </p:spPr>
        <p:txBody>
          <a:bodyPr vert="horz" wrap="square" lIns="0" tIns="29525" rIns="0" bIns="0" rtlCol="0">
            <a:spAutoFit/>
          </a:bodyPr>
          <a:lstStyle/>
          <a:p>
            <a:pPr algn="ctr"/>
            <a:r>
              <a:rPr lang="ru-RU" sz="8000" b="1" dirty="0" smtClean="0">
                <a:solidFill>
                  <a:srgbClr val="002060"/>
                </a:solidFill>
                <a:latin typeface="Arial"/>
                <a:cs typeface="Arial"/>
              </a:rPr>
              <a:t>Движения земной коры</a:t>
            </a:r>
            <a:endParaRPr lang="en-US" sz="11500" b="1" dirty="0">
              <a:solidFill>
                <a:srgbClr val="002060"/>
              </a:solidFill>
              <a:latin typeface="Arial"/>
              <a:cs typeface="Arial"/>
            </a:endParaRPr>
          </a:p>
          <a:p>
            <a:pPr algn="ctr"/>
            <a:endParaRPr lang="en-US" b="1" spc="11" dirty="0">
              <a:latin typeface="Arial"/>
              <a:cs typeface="Arial"/>
            </a:endParaRPr>
          </a:p>
          <a:p>
            <a:pPr algn="ctr"/>
            <a:endParaRPr lang="ru-RU" sz="4400" b="1" spc="11" dirty="0">
              <a:latin typeface="Arial"/>
              <a:cs typeface="Arial"/>
            </a:endParaRPr>
          </a:p>
          <a:p>
            <a:pPr algn="ctr"/>
            <a:endParaRPr lang="ru-RU" sz="4400" b="1" spc="11" dirty="0">
              <a:latin typeface="Arial"/>
              <a:cs typeface="Arial"/>
            </a:endParaRPr>
          </a:p>
          <a:p>
            <a:pPr algn="ctr"/>
            <a:endParaRPr lang="ru-RU" sz="4400" b="1" spc="11" dirty="0">
              <a:latin typeface="Arial"/>
              <a:cs typeface="Arial"/>
            </a:endParaRPr>
          </a:p>
          <a:p>
            <a:pPr algn="ctr"/>
            <a:endParaRPr lang="ru-RU" sz="4400" b="1" spc="11" dirty="0">
              <a:latin typeface="Arial"/>
              <a:cs typeface="Arial"/>
            </a:endParaRPr>
          </a:p>
        </p:txBody>
      </p:sp>
      <p:sp>
        <p:nvSpPr>
          <p:cNvPr id="16" name="object 5">
            <a:extLst>
              <a:ext uri="{FF2B5EF4-FFF2-40B4-BE49-F238E27FC236}">
                <a16:creationId xmlns:a16="http://schemas.microsoft.com/office/drawing/2014/main" xmlns="" id="{A8BAE388-D6D2-40E9-8208-E39C1E0E7029}"/>
              </a:ext>
            </a:extLst>
          </p:cNvPr>
          <p:cNvSpPr/>
          <p:nvPr/>
        </p:nvSpPr>
        <p:spPr>
          <a:xfrm>
            <a:off x="161053" y="2643074"/>
            <a:ext cx="727405" cy="3174629"/>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180284"/>
          </a:solidFill>
        </p:spPr>
        <p:txBody>
          <a:bodyPr wrap="square" lIns="0" tIns="0" rIns="0" bIns="0" rtlCol="0"/>
          <a:lstStyle/>
          <a:p>
            <a:endParaRPr sz="2396" dirty="0"/>
          </a:p>
        </p:txBody>
      </p:sp>
      <p:sp>
        <p:nvSpPr>
          <p:cNvPr id="18" name="object 2">
            <a:extLst>
              <a:ext uri="{FF2B5EF4-FFF2-40B4-BE49-F238E27FC236}">
                <a16:creationId xmlns:a16="http://schemas.microsoft.com/office/drawing/2014/main" xmlns="" id="{CE68ADA6-8540-41B8-AEDA-12525C40B298}"/>
              </a:ext>
            </a:extLst>
          </p:cNvPr>
          <p:cNvSpPr txBox="1">
            <a:spLocks/>
          </p:cNvSpPr>
          <p:nvPr/>
        </p:nvSpPr>
        <p:spPr>
          <a:xfrm>
            <a:off x="3659629" y="262669"/>
            <a:ext cx="5953928" cy="1138567"/>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defTabSz="1935419">
              <a:spcBef>
                <a:spcPts val="241"/>
              </a:spcBef>
              <a:defRPr/>
            </a:pPr>
            <a:r>
              <a:rPr lang="ru-RU" sz="7196" kern="0" spc="21" dirty="0">
                <a:solidFill>
                  <a:sysClr val="window" lastClr="FFFFFF"/>
                </a:solidFill>
              </a:rPr>
              <a:t>География</a:t>
            </a:r>
            <a:endParaRPr lang="en-US" sz="7196" kern="0" spc="21" dirty="0">
              <a:solidFill>
                <a:sysClr val="window" lastClr="FFFFFF"/>
              </a:solidFill>
            </a:endParaRPr>
          </a:p>
        </p:txBody>
      </p:sp>
      <p:sp>
        <p:nvSpPr>
          <p:cNvPr id="19" name="object 11">
            <a:extLst>
              <a:ext uri="{FF2B5EF4-FFF2-40B4-BE49-F238E27FC236}">
                <a16:creationId xmlns:a16="http://schemas.microsoft.com/office/drawing/2014/main" xmlns="" id="{51515ADB-0A54-4D48-B21C-0D1BD48457B7}"/>
              </a:ext>
            </a:extLst>
          </p:cNvPr>
          <p:cNvSpPr/>
          <p:nvPr/>
        </p:nvSpPr>
        <p:spPr>
          <a:xfrm>
            <a:off x="755403" y="302622"/>
            <a:ext cx="953552" cy="1323385"/>
          </a:xfrm>
          <a:custGeom>
            <a:avLst/>
            <a:gdLst/>
            <a:ahLst/>
            <a:cxnLst/>
            <a:rect l="l" t="t" r="r" b="b"/>
            <a:pathLst>
              <a:path w="335280" h="464184">
                <a:moveTo>
                  <a:pt x="311425" y="417294"/>
                </a:moveTo>
                <a:lnTo>
                  <a:pt x="71097" y="417294"/>
                </a:lnTo>
                <a:lnTo>
                  <a:pt x="67618" y="420771"/>
                </a:lnTo>
                <a:lnTo>
                  <a:pt x="67618" y="460180"/>
                </a:lnTo>
                <a:lnTo>
                  <a:pt x="71097" y="463657"/>
                </a:lnTo>
                <a:lnTo>
                  <a:pt x="311425" y="463657"/>
                </a:lnTo>
                <a:lnTo>
                  <a:pt x="314902" y="460180"/>
                </a:lnTo>
                <a:lnTo>
                  <a:pt x="314902" y="448203"/>
                </a:lnTo>
                <a:lnTo>
                  <a:pt x="83073" y="448203"/>
                </a:lnTo>
                <a:lnTo>
                  <a:pt x="83073" y="432748"/>
                </a:lnTo>
                <a:lnTo>
                  <a:pt x="314902" y="432748"/>
                </a:lnTo>
                <a:lnTo>
                  <a:pt x="314902" y="420771"/>
                </a:lnTo>
                <a:lnTo>
                  <a:pt x="311425" y="417294"/>
                </a:lnTo>
                <a:close/>
              </a:path>
              <a:path w="335280" h="464184">
                <a:moveTo>
                  <a:pt x="314902" y="432748"/>
                </a:moveTo>
                <a:lnTo>
                  <a:pt x="299448" y="432748"/>
                </a:lnTo>
                <a:lnTo>
                  <a:pt x="299448" y="448203"/>
                </a:lnTo>
                <a:lnTo>
                  <a:pt x="314902" y="448203"/>
                </a:lnTo>
                <a:lnTo>
                  <a:pt x="314902" y="432748"/>
                </a:lnTo>
                <a:close/>
              </a:path>
              <a:path w="335280" h="464184">
                <a:moveTo>
                  <a:pt x="195508" y="0"/>
                </a:moveTo>
                <a:lnTo>
                  <a:pt x="187008" y="0"/>
                </a:lnTo>
                <a:lnTo>
                  <a:pt x="183531" y="3477"/>
                </a:lnTo>
                <a:lnTo>
                  <a:pt x="183531" y="7725"/>
                </a:lnTo>
                <a:lnTo>
                  <a:pt x="135417" y="15996"/>
                </a:lnTo>
                <a:lnTo>
                  <a:pt x="91752" y="35545"/>
                </a:lnTo>
                <a:lnTo>
                  <a:pt x="54456" y="64705"/>
                </a:lnTo>
                <a:lnTo>
                  <a:pt x="25451" y="101810"/>
                </a:lnTo>
                <a:lnTo>
                  <a:pt x="6658" y="145194"/>
                </a:lnTo>
                <a:lnTo>
                  <a:pt x="0" y="193191"/>
                </a:lnTo>
                <a:lnTo>
                  <a:pt x="6658" y="241186"/>
                </a:lnTo>
                <a:lnTo>
                  <a:pt x="25451" y="284570"/>
                </a:lnTo>
                <a:lnTo>
                  <a:pt x="54456" y="321675"/>
                </a:lnTo>
                <a:lnTo>
                  <a:pt x="91752" y="350835"/>
                </a:lnTo>
                <a:lnTo>
                  <a:pt x="135417" y="370384"/>
                </a:lnTo>
                <a:lnTo>
                  <a:pt x="183531" y="378655"/>
                </a:lnTo>
                <a:lnTo>
                  <a:pt x="183531" y="417294"/>
                </a:lnTo>
                <a:lnTo>
                  <a:pt x="198986" y="417294"/>
                </a:lnTo>
                <a:lnTo>
                  <a:pt x="198986" y="363200"/>
                </a:lnTo>
                <a:lnTo>
                  <a:pt x="183531" y="363200"/>
                </a:lnTo>
                <a:lnTo>
                  <a:pt x="138337" y="357127"/>
                </a:lnTo>
                <a:lnTo>
                  <a:pt x="97726" y="339989"/>
                </a:lnTo>
                <a:lnTo>
                  <a:pt x="63319" y="313405"/>
                </a:lnTo>
                <a:lnTo>
                  <a:pt x="36736" y="278997"/>
                </a:lnTo>
                <a:lnTo>
                  <a:pt x="19598" y="238385"/>
                </a:lnTo>
                <a:lnTo>
                  <a:pt x="13525" y="193191"/>
                </a:lnTo>
                <a:lnTo>
                  <a:pt x="19598" y="147996"/>
                </a:lnTo>
                <a:lnTo>
                  <a:pt x="36724" y="107412"/>
                </a:lnTo>
                <a:lnTo>
                  <a:pt x="63319" y="72977"/>
                </a:lnTo>
                <a:lnTo>
                  <a:pt x="97726" y="46394"/>
                </a:lnTo>
                <a:lnTo>
                  <a:pt x="138337" y="29256"/>
                </a:lnTo>
                <a:lnTo>
                  <a:pt x="183531" y="23183"/>
                </a:lnTo>
                <a:lnTo>
                  <a:pt x="198986" y="23183"/>
                </a:lnTo>
                <a:lnTo>
                  <a:pt x="198986" y="3477"/>
                </a:lnTo>
                <a:lnTo>
                  <a:pt x="195508" y="0"/>
                </a:lnTo>
                <a:close/>
              </a:path>
              <a:path w="335280" h="464184">
                <a:moveTo>
                  <a:pt x="198986" y="23183"/>
                </a:moveTo>
                <a:lnTo>
                  <a:pt x="183531" y="23183"/>
                </a:lnTo>
                <a:lnTo>
                  <a:pt x="183531" y="46365"/>
                </a:lnTo>
                <a:lnTo>
                  <a:pt x="141817" y="54226"/>
                </a:lnTo>
                <a:lnTo>
                  <a:pt x="104370" y="75125"/>
                </a:lnTo>
                <a:lnTo>
                  <a:pt x="74062" y="106776"/>
                </a:lnTo>
                <a:lnTo>
                  <a:pt x="53770" y="146893"/>
                </a:lnTo>
                <a:lnTo>
                  <a:pt x="46367" y="193191"/>
                </a:lnTo>
                <a:lnTo>
                  <a:pt x="53028" y="239117"/>
                </a:lnTo>
                <a:lnTo>
                  <a:pt x="71837" y="278493"/>
                </a:lnTo>
                <a:lnTo>
                  <a:pt x="101032" y="309588"/>
                </a:lnTo>
                <a:lnTo>
                  <a:pt x="138850" y="330673"/>
                </a:lnTo>
                <a:lnTo>
                  <a:pt x="183531" y="340017"/>
                </a:lnTo>
                <a:lnTo>
                  <a:pt x="183531" y="363200"/>
                </a:lnTo>
                <a:lnTo>
                  <a:pt x="198986" y="363200"/>
                </a:lnTo>
                <a:lnTo>
                  <a:pt x="199104" y="339989"/>
                </a:lnTo>
                <a:lnTo>
                  <a:pt x="244724" y="329180"/>
                </a:lnTo>
                <a:lnTo>
                  <a:pt x="252263" y="324561"/>
                </a:lnTo>
                <a:lnTo>
                  <a:pt x="191260" y="324561"/>
                </a:lnTo>
                <a:lnTo>
                  <a:pt x="156991" y="319945"/>
                </a:lnTo>
                <a:lnTo>
                  <a:pt x="125611" y="306835"/>
                </a:lnTo>
                <a:lnTo>
                  <a:pt x="98632" y="286118"/>
                </a:lnTo>
                <a:lnTo>
                  <a:pt x="77565" y="258681"/>
                </a:lnTo>
                <a:lnTo>
                  <a:pt x="96984" y="248926"/>
                </a:lnTo>
                <a:lnTo>
                  <a:pt x="118873" y="248926"/>
                </a:lnTo>
                <a:lnTo>
                  <a:pt x="114829" y="244872"/>
                </a:lnTo>
                <a:lnTo>
                  <a:pt x="70516" y="244872"/>
                </a:lnTo>
                <a:lnTo>
                  <a:pt x="65867" y="232409"/>
                </a:lnTo>
                <a:lnTo>
                  <a:pt x="62522" y="219574"/>
                </a:lnTo>
                <a:lnTo>
                  <a:pt x="60517" y="206468"/>
                </a:lnTo>
                <a:lnTo>
                  <a:pt x="59889" y="193191"/>
                </a:lnTo>
                <a:lnTo>
                  <a:pt x="59987" y="185464"/>
                </a:lnTo>
                <a:lnTo>
                  <a:pt x="60664" y="177638"/>
                </a:lnTo>
                <a:lnTo>
                  <a:pt x="62014" y="170009"/>
                </a:lnTo>
                <a:lnTo>
                  <a:pt x="148081" y="170009"/>
                </a:lnTo>
                <a:lnTo>
                  <a:pt x="133398" y="155326"/>
                </a:lnTo>
                <a:lnTo>
                  <a:pt x="131371" y="154551"/>
                </a:lnTo>
                <a:lnTo>
                  <a:pt x="65589" y="154551"/>
                </a:lnTo>
                <a:lnTo>
                  <a:pt x="82571" y="119302"/>
                </a:lnTo>
                <a:lnTo>
                  <a:pt x="108573" y="91125"/>
                </a:lnTo>
                <a:lnTo>
                  <a:pt x="141603" y="71624"/>
                </a:lnTo>
                <a:lnTo>
                  <a:pt x="179669" y="62402"/>
                </a:lnTo>
                <a:lnTo>
                  <a:pt x="253050" y="62402"/>
                </a:lnTo>
                <a:lnTo>
                  <a:pt x="250146" y="60372"/>
                </a:lnTo>
                <a:lnTo>
                  <a:pt x="198986" y="47138"/>
                </a:lnTo>
                <a:lnTo>
                  <a:pt x="198986" y="23183"/>
                </a:lnTo>
                <a:close/>
              </a:path>
              <a:path w="335280" h="464184">
                <a:moveTo>
                  <a:pt x="312558" y="118907"/>
                </a:moveTo>
                <a:lnTo>
                  <a:pt x="299156" y="118907"/>
                </a:lnTo>
                <a:lnTo>
                  <a:pt x="319500" y="166940"/>
                </a:lnTo>
                <a:lnTo>
                  <a:pt x="319841" y="217291"/>
                </a:lnTo>
                <a:lnTo>
                  <a:pt x="301291" y="264092"/>
                </a:lnTo>
                <a:lnTo>
                  <a:pt x="264963" y="301475"/>
                </a:lnTo>
                <a:lnTo>
                  <a:pt x="229922" y="318669"/>
                </a:lnTo>
                <a:lnTo>
                  <a:pt x="191260" y="324561"/>
                </a:lnTo>
                <a:lnTo>
                  <a:pt x="252263" y="324561"/>
                </a:lnTo>
                <a:lnTo>
                  <a:pt x="283418" y="305469"/>
                </a:lnTo>
                <a:lnTo>
                  <a:pt x="312825" y="271469"/>
                </a:lnTo>
                <a:lnTo>
                  <a:pt x="330700" y="229768"/>
                </a:lnTo>
                <a:lnTo>
                  <a:pt x="334799" y="182952"/>
                </a:lnTo>
                <a:lnTo>
                  <a:pt x="321567" y="131792"/>
                </a:lnTo>
                <a:lnTo>
                  <a:pt x="312558" y="118907"/>
                </a:lnTo>
                <a:close/>
              </a:path>
              <a:path w="335280" h="464184">
                <a:moveTo>
                  <a:pt x="118873" y="248926"/>
                </a:moveTo>
                <a:lnTo>
                  <a:pt x="96984" y="248926"/>
                </a:lnTo>
                <a:lnTo>
                  <a:pt x="142383" y="294328"/>
                </a:lnTo>
                <a:lnTo>
                  <a:pt x="147308" y="294422"/>
                </a:lnTo>
                <a:lnTo>
                  <a:pt x="150303" y="291334"/>
                </a:lnTo>
                <a:lnTo>
                  <a:pt x="166629" y="275008"/>
                </a:lnTo>
                <a:lnTo>
                  <a:pt x="144893" y="275008"/>
                </a:lnTo>
                <a:lnTo>
                  <a:pt x="118873" y="248926"/>
                </a:lnTo>
                <a:close/>
              </a:path>
              <a:path w="335280" h="464184">
                <a:moveTo>
                  <a:pt x="148081" y="170009"/>
                </a:moveTo>
                <a:lnTo>
                  <a:pt x="126251" y="170009"/>
                </a:lnTo>
                <a:lnTo>
                  <a:pt x="188071" y="231829"/>
                </a:lnTo>
                <a:lnTo>
                  <a:pt x="144893" y="275008"/>
                </a:lnTo>
                <a:lnTo>
                  <a:pt x="166629" y="275008"/>
                </a:lnTo>
                <a:lnTo>
                  <a:pt x="207392" y="234245"/>
                </a:lnTo>
                <a:lnTo>
                  <a:pt x="207490" y="229320"/>
                </a:lnTo>
                <a:lnTo>
                  <a:pt x="204397" y="226325"/>
                </a:lnTo>
                <a:lnTo>
                  <a:pt x="148081" y="170009"/>
                </a:lnTo>
                <a:close/>
              </a:path>
              <a:path w="335280" h="464184">
                <a:moveTo>
                  <a:pt x="98046" y="231152"/>
                </a:moveTo>
                <a:lnTo>
                  <a:pt x="95050" y="232700"/>
                </a:lnTo>
                <a:lnTo>
                  <a:pt x="70516" y="244872"/>
                </a:lnTo>
                <a:lnTo>
                  <a:pt x="114829" y="244872"/>
                </a:lnTo>
                <a:lnTo>
                  <a:pt x="104033" y="234050"/>
                </a:lnTo>
                <a:lnTo>
                  <a:pt x="101621" y="231731"/>
                </a:lnTo>
                <a:lnTo>
                  <a:pt x="98046" y="231152"/>
                </a:lnTo>
                <a:close/>
              </a:path>
              <a:path w="335280" h="464184">
                <a:moveTo>
                  <a:pt x="201693" y="62402"/>
                </a:moveTo>
                <a:lnTo>
                  <a:pt x="179669" y="62402"/>
                </a:lnTo>
                <a:lnTo>
                  <a:pt x="128570" y="113403"/>
                </a:lnTo>
                <a:lnTo>
                  <a:pt x="128473" y="118328"/>
                </a:lnTo>
                <a:lnTo>
                  <a:pt x="131565" y="121324"/>
                </a:lnTo>
                <a:lnTo>
                  <a:pt x="188650" y="178412"/>
                </a:lnTo>
                <a:lnTo>
                  <a:pt x="193579" y="178509"/>
                </a:lnTo>
                <a:lnTo>
                  <a:pt x="196574" y="175417"/>
                </a:lnTo>
                <a:lnTo>
                  <a:pt x="212867" y="159091"/>
                </a:lnTo>
                <a:lnTo>
                  <a:pt x="191260" y="159091"/>
                </a:lnTo>
                <a:lnTo>
                  <a:pt x="148082" y="115912"/>
                </a:lnTo>
                <a:lnTo>
                  <a:pt x="201693" y="62402"/>
                </a:lnTo>
                <a:close/>
              </a:path>
              <a:path w="335280" h="464184">
                <a:moveTo>
                  <a:pt x="242939" y="107316"/>
                </a:moveTo>
                <a:lnTo>
                  <a:pt x="239943" y="110408"/>
                </a:lnTo>
                <a:lnTo>
                  <a:pt x="191260" y="159091"/>
                </a:lnTo>
                <a:lnTo>
                  <a:pt x="212867" y="159091"/>
                </a:lnTo>
                <a:lnTo>
                  <a:pt x="245160" y="126734"/>
                </a:lnTo>
                <a:lnTo>
                  <a:pt x="267097" y="126734"/>
                </a:lnTo>
                <a:lnTo>
                  <a:pt x="247863" y="107412"/>
                </a:lnTo>
                <a:lnTo>
                  <a:pt x="242939" y="107316"/>
                </a:lnTo>
                <a:close/>
              </a:path>
              <a:path w="335280" h="464184">
                <a:moveTo>
                  <a:pt x="267097" y="126734"/>
                </a:moveTo>
                <a:lnTo>
                  <a:pt x="245160" y="126734"/>
                </a:lnTo>
                <a:lnTo>
                  <a:pt x="265831" y="147502"/>
                </a:lnTo>
                <a:lnTo>
                  <a:pt x="270760" y="147600"/>
                </a:lnTo>
                <a:lnTo>
                  <a:pt x="273754" y="144508"/>
                </a:lnTo>
                <a:lnTo>
                  <a:pt x="289953" y="128182"/>
                </a:lnTo>
                <a:lnTo>
                  <a:pt x="268538" y="128182"/>
                </a:lnTo>
                <a:lnTo>
                  <a:pt x="267097" y="126734"/>
                </a:lnTo>
                <a:close/>
              </a:path>
              <a:path w="335280" h="464184">
                <a:moveTo>
                  <a:pt x="253050" y="62402"/>
                </a:moveTo>
                <a:lnTo>
                  <a:pt x="201693" y="62402"/>
                </a:lnTo>
                <a:lnTo>
                  <a:pt x="226707" y="66859"/>
                </a:lnTo>
                <a:lnTo>
                  <a:pt x="250182" y="75960"/>
                </a:lnTo>
                <a:lnTo>
                  <a:pt x="271485" y="89391"/>
                </a:lnTo>
                <a:lnTo>
                  <a:pt x="289980" y="106833"/>
                </a:lnTo>
                <a:lnTo>
                  <a:pt x="268538" y="128182"/>
                </a:lnTo>
                <a:lnTo>
                  <a:pt x="289953" y="128182"/>
                </a:lnTo>
                <a:lnTo>
                  <a:pt x="299156" y="118907"/>
                </a:lnTo>
                <a:lnTo>
                  <a:pt x="312558" y="118907"/>
                </a:lnTo>
                <a:lnTo>
                  <a:pt x="292178" y="89761"/>
                </a:lnTo>
                <a:lnTo>
                  <a:pt x="253050" y="62402"/>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24" name="object 12">
            <a:extLst>
              <a:ext uri="{FF2B5EF4-FFF2-40B4-BE49-F238E27FC236}">
                <a16:creationId xmlns:a16="http://schemas.microsoft.com/office/drawing/2014/main" xmlns="" id="{7BBBEFBB-2F62-43EB-AF31-953972EFBEBF}"/>
              </a:ext>
            </a:extLst>
          </p:cNvPr>
          <p:cNvSpPr/>
          <p:nvPr/>
        </p:nvSpPr>
        <p:spPr>
          <a:xfrm>
            <a:off x="1166321" y="893261"/>
            <a:ext cx="131717" cy="229832"/>
          </a:xfrm>
          <a:custGeom>
            <a:avLst/>
            <a:gdLst/>
            <a:ahLst/>
            <a:cxnLst/>
            <a:rect l="l" t="t" r="r" b="b"/>
            <a:pathLst>
              <a:path w="62229" h="108584">
                <a:moveTo>
                  <a:pt x="46944" y="0"/>
                </a:moveTo>
                <a:lnTo>
                  <a:pt x="44046" y="388"/>
                </a:lnTo>
                <a:lnTo>
                  <a:pt x="41704" y="2223"/>
                </a:lnTo>
                <a:lnTo>
                  <a:pt x="3186" y="33036"/>
                </a:lnTo>
                <a:lnTo>
                  <a:pt x="1061" y="34678"/>
                </a:lnTo>
                <a:lnTo>
                  <a:pt x="0" y="37288"/>
                </a:lnTo>
                <a:lnTo>
                  <a:pt x="288" y="39992"/>
                </a:lnTo>
                <a:lnTo>
                  <a:pt x="8500" y="105677"/>
                </a:lnTo>
                <a:lnTo>
                  <a:pt x="11686" y="108574"/>
                </a:lnTo>
                <a:lnTo>
                  <a:pt x="16517" y="108574"/>
                </a:lnTo>
                <a:lnTo>
                  <a:pt x="17481" y="108380"/>
                </a:lnTo>
                <a:lnTo>
                  <a:pt x="60177" y="91285"/>
                </a:lnTo>
                <a:lnTo>
                  <a:pt x="61001" y="90027"/>
                </a:lnTo>
                <a:lnTo>
                  <a:pt x="22021" y="90027"/>
                </a:lnTo>
                <a:lnTo>
                  <a:pt x="16035" y="42407"/>
                </a:lnTo>
                <a:lnTo>
                  <a:pt x="40184" y="23086"/>
                </a:lnTo>
                <a:lnTo>
                  <a:pt x="55742" y="23086"/>
                </a:lnTo>
                <a:lnTo>
                  <a:pt x="54187" y="7533"/>
                </a:lnTo>
                <a:lnTo>
                  <a:pt x="54090" y="4733"/>
                </a:lnTo>
                <a:lnTo>
                  <a:pt x="52257" y="2223"/>
                </a:lnTo>
                <a:lnTo>
                  <a:pt x="49550" y="1065"/>
                </a:lnTo>
                <a:lnTo>
                  <a:pt x="46944" y="0"/>
                </a:lnTo>
                <a:close/>
              </a:path>
              <a:path w="62229" h="108584">
                <a:moveTo>
                  <a:pt x="55742" y="23086"/>
                </a:moveTo>
                <a:lnTo>
                  <a:pt x="40184" y="23086"/>
                </a:lnTo>
                <a:lnTo>
                  <a:pt x="45882" y="80467"/>
                </a:lnTo>
                <a:lnTo>
                  <a:pt x="22021" y="90027"/>
                </a:lnTo>
                <a:lnTo>
                  <a:pt x="61001" y="90027"/>
                </a:lnTo>
                <a:lnTo>
                  <a:pt x="62204" y="88192"/>
                </a:lnTo>
                <a:lnTo>
                  <a:pt x="61916" y="84811"/>
                </a:lnTo>
                <a:lnTo>
                  <a:pt x="55742" y="23086"/>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2" name="Рисунок 1"/>
          <p:cNvSpPr>
            <a:spLocks noGrp="1"/>
          </p:cNvSpPr>
          <p:nvPr>
            <p:ph type="pic" sz="quarter" idx="12"/>
          </p:nvPr>
        </p:nvSpPr>
        <p:spPr>
          <a:xfrm>
            <a:off x="8551391" y="2921386"/>
            <a:ext cx="3328416" cy="2686934"/>
          </a:xfrm>
        </p:spPr>
      </p:sp>
      <p:sp>
        <p:nvSpPr>
          <p:cNvPr id="3" name="Прямоугольник 2">
            <a:extLst>
              <a:ext uri="{FF2B5EF4-FFF2-40B4-BE49-F238E27FC236}">
                <a16:creationId xmlns:a16="http://schemas.microsoft.com/office/drawing/2014/main" xmlns="" id="{91111BC1-B216-41AF-81DC-F6B66CC30D8F}"/>
              </a:ext>
            </a:extLst>
          </p:cNvPr>
          <p:cNvSpPr/>
          <p:nvPr/>
        </p:nvSpPr>
        <p:spPr>
          <a:xfrm>
            <a:off x="10349947" y="302622"/>
            <a:ext cx="1214283" cy="1098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3F3AD83-2093-49F0-9D50-6E8A711A2E25}"/>
              </a:ext>
            </a:extLst>
          </p:cNvPr>
          <p:cNvSpPr txBox="1"/>
          <p:nvPr/>
        </p:nvSpPr>
        <p:spPr>
          <a:xfrm>
            <a:off x="10800392" y="344510"/>
            <a:ext cx="344686" cy="523220"/>
          </a:xfrm>
          <a:prstGeom prst="rect">
            <a:avLst/>
          </a:prstGeom>
          <a:noFill/>
        </p:spPr>
        <p:txBody>
          <a:bodyPr wrap="square" rtlCol="0">
            <a:spAutoFit/>
          </a:bodyPr>
          <a:lstStyle/>
          <a:p>
            <a:r>
              <a:rPr lang="ru-RU" sz="2800" b="1" dirty="0">
                <a:solidFill>
                  <a:schemeClr val="bg1"/>
                </a:solidFill>
                <a:latin typeface="Arial" panose="020B0604020202020204" pitchFamily="34" charset="0"/>
                <a:cs typeface="Arial" panose="020B0604020202020204" pitchFamily="34" charset="0"/>
              </a:rPr>
              <a:t>5</a:t>
            </a: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6254A99-43E5-4022-BC85-8B738499F6A6}"/>
              </a:ext>
            </a:extLst>
          </p:cNvPr>
          <p:cNvSpPr txBox="1"/>
          <p:nvPr/>
        </p:nvSpPr>
        <p:spPr>
          <a:xfrm flipH="1">
            <a:off x="10466686" y="831952"/>
            <a:ext cx="1062546" cy="461665"/>
          </a:xfrm>
          <a:prstGeom prst="rect">
            <a:avLst/>
          </a:prstGeom>
          <a:noFill/>
        </p:spPr>
        <p:txBody>
          <a:bodyPr wrap="square" rtlCol="0">
            <a:spAutoFit/>
          </a:bodyPr>
          <a:lstStyle/>
          <a:p>
            <a:r>
              <a:rPr lang="ru-RU" sz="2400" dirty="0">
                <a:solidFill>
                  <a:schemeClr val="bg1"/>
                </a:solidFill>
                <a:latin typeface="Arial" panose="020B0604020202020204" pitchFamily="34" charset="0"/>
                <a:cs typeface="Arial" panose="020B0604020202020204" pitchFamily="34" charset="0"/>
              </a:rPr>
              <a:t>класс</a:t>
            </a:r>
            <a:endParaRPr lang="en-US" sz="2400"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018" y="2423160"/>
            <a:ext cx="4429397" cy="386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4206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1512734"/>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200" b="1" dirty="0" smtClean="0">
                <a:solidFill>
                  <a:schemeClr val="bg1"/>
                </a:solidFill>
                <a:latin typeface="Arial" pitchFamily="34" charset="0"/>
                <a:cs typeface="Arial" pitchFamily="34" charset="0"/>
              </a:rPr>
              <a:t>Возникновение разлома, приводит к понижению давления, разжижжению раскаленных веществ на глубине и превращению их в жидкую раскаленную массу - магму</a:t>
            </a:r>
            <a:endParaRPr sz="3200" b="1" dirty="0">
              <a:solidFill>
                <a:schemeClr val="bg1"/>
              </a:solidFill>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451" y="1852861"/>
            <a:ext cx="6713621" cy="478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кругленный прямоугольник 1"/>
          <p:cNvSpPr/>
          <p:nvPr/>
        </p:nvSpPr>
        <p:spPr>
          <a:xfrm>
            <a:off x="264695" y="1804734"/>
            <a:ext cx="4620126" cy="23581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1103C1"/>
                </a:solidFill>
                <a:latin typeface="Arial" pitchFamily="34" charset="0"/>
                <a:cs typeface="Arial" pitchFamily="34" charset="0"/>
              </a:rPr>
              <a:t>Магма поднимается наверх по трещинами изливается на земную поверхность. Излившуюся на поверхность магму называют - лава</a:t>
            </a:r>
            <a:endParaRPr lang="ru-RU" sz="2400" b="1" dirty="0">
              <a:solidFill>
                <a:srgbClr val="1103C1"/>
              </a:solidFill>
              <a:latin typeface="Arial" pitchFamily="34" charset="0"/>
              <a:cs typeface="Arial" pitchFamily="34"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95" y="4247145"/>
            <a:ext cx="4620126" cy="239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6863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112772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200" b="1" dirty="0" smtClean="0">
                <a:solidFill>
                  <a:schemeClr val="bg1"/>
                </a:solidFill>
                <a:latin typeface="Arial" pitchFamily="34" charset="0"/>
                <a:cs typeface="Arial" pitchFamily="34" charset="0"/>
              </a:rPr>
              <a:t>Постепенно остывая,  лава образует возвышенности и горы, которые называются вулканами </a:t>
            </a:r>
            <a:endParaRPr sz="3200" b="1" dirty="0">
              <a:solidFill>
                <a:schemeClr val="bg1"/>
              </a:solidFill>
              <a:latin typeface="Arial" pitchFamily="34" charset="0"/>
              <a:cs typeface="Arial" pitchFamily="34"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179" y="1339016"/>
            <a:ext cx="5476625" cy="25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179" y="4138863"/>
            <a:ext cx="5476625" cy="245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05" y="1339017"/>
            <a:ext cx="6136105" cy="438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2505" y="5727033"/>
            <a:ext cx="6352674" cy="1015663"/>
          </a:xfrm>
          <a:prstGeom prst="rect">
            <a:avLst/>
          </a:prstGeom>
          <a:noFill/>
        </p:spPr>
        <p:txBody>
          <a:bodyPr wrap="square" rtlCol="0">
            <a:spAutoFit/>
          </a:bodyPr>
          <a:lstStyle/>
          <a:p>
            <a:pPr algn="ctr"/>
            <a:r>
              <a:rPr lang="ru-RU" sz="2000" b="1" dirty="0" smtClean="0">
                <a:latin typeface="Arial" pitchFamily="34" charset="0"/>
                <a:cs typeface="Arial" pitchFamily="34" charset="0"/>
              </a:rPr>
              <a:t>Извержение вулканов сопровождается землетрясением, грохотом. Их жерло вырывается пепел, газ и камни</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8710648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56386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200" b="1" dirty="0" smtClean="0">
                <a:solidFill>
                  <a:schemeClr val="bg1"/>
                </a:solidFill>
                <a:latin typeface="Arial" pitchFamily="34" charset="0"/>
                <a:cs typeface="Arial" pitchFamily="34" charset="0"/>
              </a:rPr>
              <a:t>Вулканы делятся на потухшие  </a:t>
            </a:r>
            <a:endParaRPr sz="3200" b="1" dirty="0">
              <a:solidFill>
                <a:schemeClr val="bg1"/>
              </a:solidFill>
              <a:latin typeface="Arial" pitchFamily="34" charset="0"/>
              <a:cs typeface="Arial" pitchFamily="34"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21" y="1383632"/>
            <a:ext cx="596766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04" y="818148"/>
            <a:ext cx="5081528" cy="440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42471" y="794084"/>
            <a:ext cx="3463192" cy="523220"/>
          </a:xfrm>
          <a:prstGeom prst="rect">
            <a:avLst/>
          </a:prstGeom>
          <a:noFill/>
        </p:spPr>
        <p:txBody>
          <a:bodyPr wrap="none" rtlCol="0">
            <a:spAutoFit/>
          </a:bodyPr>
          <a:lstStyle/>
          <a:p>
            <a:r>
              <a:rPr lang="ru-RU" sz="2800" b="1" dirty="0" smtClean="0">
                <a:latin typeface="Arial" pitchFamily="34" charset="0"/>
                <a:cs typeface="Arial" pitchFamily="34" charset="0"/>
              </a:rPr>
              <a:t>Вулкан Фудзияма </a:t>
            </a:r>
            <a:endParaRPr lang="ru-RU" sz="2800" b="1" dirty="0">
              <a:latin typeface="Arial" pitchFamily="34" charset="0"/>
              <a:cs typeface="Arial" pitchFamily="34" charset="0"/>
            </a:endParaRPr>
          </a:p>
        </p:txBody>
      </p:sp>
      <p:sp>
        <p:nvSpPr>
          <p:cNvPr id="5" name="TextBox 4"/>
          <p:cNvSpPr txBox="1"/>
          <p:nvPr/>
        </p:nvSpPr>
        <p:spPr>
          <a:xfrm>
            <a:off x="7139195" y="5432412"/>
            <a:ext cx="4257576" cy="523220"/>
          </a:xfrm>
          <a:prstGeom prst="rect">
            <a:avLst/>
          </a:prstGeom>
          <a:noFill/>
        </p:spPr>
        <p:txBody>
          <a:bodyPr wrap="none" rtlCol="0">
            <a:spAutoFit/>
          </a:bodyPr>
          <a:lstStyle/>
          <a:p>
            <a:r>
              <a:rPr lang="ru-RU" sz="2800" b="1" dirty="0" smtClean="0">
                <a:latin typeface="Arial" pitchFamily="34" charset="0"/>
                <a:cs typeface="Arial" pitchFamily="34" charset="0"/>
              </a:rPr>
              <a:t>Вулкан Килиманджаро</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2388592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56386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200" b="1" dirty="0" smtClean="0">
                <a:solidFill>
                  <a:schemeClr val="bg1"/>
                </a:solidFill>
                <a:latin typeface="Arial" pitchFamily="34" charset="0"/>
                <a:cs typeface="Arial" pitchFamily="34" charset="0"/>
              </a:rPr>
              <a:t>Действующие вулканы</a:t>
            </a:r>
            <a:endParaRPr sz="3200" b="1" dirty="0">
              <a:solidFill>
                <a:schemeClr val="bg1"/>
              </a:solidFill>
              <a:latin typeface="Arial" pitchFamily="34" charset="0"/>
              <a:cs typeface="Arial"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3" y="1515979"/>
            <a:ext cx="6126656" cy="496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01735" y="794083"/>
            <a:ext cx="3188309" cy="584775"/>
          </a:xfrm>
          <a:prstGeom prst="rect">
            <a:avLst/>
          </a:prstGeom>
          <a:noFill/>
        </p:spPr>
        <p:txBody>
          <a:bodyPr wrap="none" rtlCol="0">
            <a:spAutoFit/>
          </a:bodyPr>
          <a:lstStyle/>
          <a:p>
            <a:r>
              <a:rPr lang="ru-RU" sz="3200" b="1" dirty="0" smtClean="0">
                <a:latin typeface="Arial" pitchFamily="34" charset="0"/>
                <a:cs typeface="Arial" pitchFamily="34" charset="0"/>
              </a:rPr>
              <a:t>Вулкан </a:t>
            </a:r>
            <a:r>
              <a:rPr lang="ru-RU" sz="3200" b="1" dirty="0" err="1" smtClean="0">
                <a:latin typeface="Arial" pitchFamily="34" charset="0"/>
                <a:cs typeface="Arial" pitchFamily="34" charset="0"/>
              </a:rPr>
              <a:t>Сангай</a:t>
            </a:r>
            <a:endParaRPr lang="ru-RU" sz="3200" b="1" dirty="0">
              <a:latin typeface="Arial" pitchFamily="34" charset="0"/>
              <a:cs typeface="Arial" pitchFamily="34"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26" y="794084"/>
            <a:ext cx="5238773" cy="237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677173" y="3200605"/>
            <a:ext cx="5028877" cy="523220"/>
          </a:xfrm>
          <a:prstGeom prst="rect">
            <a:avLst/>
          </a:prstGeom>
          <a:noFill/>
        </p:spPr>
        <p:txBody>
          <a:bodyPr wrap="none" rtlCol="0">
            <a:spAutoFit/>
          </a:bodyPr>
          <a:lstStyle/>
          <a:p>
            <a:r>
              <a:rPr lang="ru-RU" sz="2800" b="1" dirty="0" smtClean="0">
                <a:latin typeface="Arial" pitchFamily="34" charset="0"/>
                <a:cs typeface="Arial" pitchFamily="34" charset="0"/>
              </a:rPr>
              <a:t>Вулкан   Ключевская сопка</a:t>
            </a:r>
            <a:endParaRPr lang="ru-RU" sz="2800" b="1" dirty="0">
              <a:latin typeface="Arial" pitchFamily="34" charset="0"/>
              <a:cs typeface="Arial" pitchFamily="34" charset="0"/>
            </a:endParaRPr>
          </a:p>
        </p:txBody>
      </p: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26" y="3826042"/>
            <a:ext cx="5238773" cy="2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678119" y="6220037"/>
            <a:ext cx="5132880" cy="523220"/>
          </a:xfrm>
          <a:prstGeom prst="rect">
            <a:avLst/>
          </a:prstGeom>
        </p:spPr>
        <p:txBody>
          <a:bodyPr wrap="none">
            <a:spAutoFit/>
          </a:bodyPr>
          <a:lstStyle/>
          <a:p>
            <a:r>
              <a:rPr lang="ru-RU" sz="2800" b="1" dirty="0" smtClean="0">
                <a:latin typeface="Arial" pitchFamily="34" charset="0"/>
                <a:cs typeface="Arial" pitchFamily="34" charset="0"/>
              </a:rPr>
              <a:t>Вулкан </a:t>
            </a:r>
            <a:r>
              <a:rPr lang="ru-RU" sz="2800" b="1" dirty="0" err="1" smtClean="0">
                <a:latin typeface="Arial" pitchFamily="34" charset="0"/>
                <a:cs typeface="Arial" pitchFamily="34" charset="0"/>
              </a:rPr>
              <a:t>Мауна</a:t>
            </a:r>
            <a:r>
              <a:rPr lang="ru-RU" sz="2800" b="1" dirty="0" smtClean="0">
                <a:latin typeface="Arial" pitchFamily="34" charset="0"/>
                <a:cs typeface="Arial" pitchFamily="34" charset="0"/>
              </a:rPr>
              <a:t>-Лоа. Гавайи. </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224239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56386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200" b="1" dirty="0" smtClean="0">
                <a:solidFill>
                  <a:schemeClr val="bg1"/>
                </a:solidFill>
                <a:latin typeface="Arial" pitchFamily="34" charset="0"/>
                <a:cs typeface="Arial" pitchFamily="34" charset="0"/>
              </a:rPr>
              <a:t>Горячие источники - Гейзеры</a:t>
            </a:r>
            <a:endParaRPr sz="3200" b="1" dirty="0">
              <a:solidFill>
                <a:schemeClr val="bg1"/>
              </a:solidFill>
              <a:latin typeface="Arial" pitchFamily="34" charset="0"/>
              <a:cs typeface="Arial" pitchFamily="34" charset="0"/>
            </a:endParaRPr>
          </a:p>
        </p:txBody>
      </p:sp>
      <p:sp>
        <p:nvSpPr>
          <p:cNvPr id="2" name="Прямоугольник 1"/>
          <p:cNvSpPr/>
          <p:nvPr/>
        </p:nvSpPr>
        <p:spPr>
          <a:xfrm>
            <a:off x="304800" y="666643"/>
            <a:ext cx="11715749" cy="923330"/>
          </a:xfrm>
          <a:prstGeom prst="rect">
            <a:avLst/>
          </a:prstGeom>
        </p:spPr>
        <p:txBody>
          <a:bodyPr wrap="square">
            <a:spAutoFit/>
          </a:bodyPr>
          <a:lstStyle/>
          <a:p>
            <a:pPr algn="ctr"/>
            <a:r>
              <a:rPr lang="ru-RU" b="1" dirty="0" err="1">
                <a:latin typeface="Arial" pitchFamily="34" charset="0"/>
                <a:cs typeface="Arial" pitchFamily="34" charset="0"/>
              </a:rPr>
              <a:t>Ге́йзер</a:t>
            </a:r>
            <a:r>
              <a:rPr lang="ru-RU" b="1" dirty="0">
                <a:latin typeface="Arial" pitchFamily="34" charset="0"/>
                <a:cs typeface="Arial" pitchFamily="34" charset="0"/>
              </a:rPr>
              <a:t> — горячий источник, периодически выбрасывающий фонтаны горячей воды и пара под давлением. Гейзеры являются одним из проявлений поздних стадий вулканизма, распространены в областях современной вулканической деятельности</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57375"/>
            <a:ext cx="3676650" cy="477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13" y="1857376"/>
            <a:ext cx="3774958" cy="477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1857376"/>
            <a:ext cx="3829049" cy="477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896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1044504"/>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200" b="1" dirty="0" smtClean="0">
                <a:solidFill>
                  <a:schemeClr val="bg1"/>
                </a:solidFill>
                <a:latin typeface="Arial" pitchFamily="34" charset="0"/>
                <a:cs typeface="Arial" pitchFamily="34" charset="0"/>
              </a:rPr>
              <a:t>Землетрясения </a:t>
            </a:r>
            <a:r>
              <a:rPr lang="ru-RU" sz="3200" b="1" dirty="0">
                <a:solidFill>
                  <a:schemeClr val="bg1"/>
                </a:solidFill>
                <a:latin typeface="Arial" pitchFamily="34" charset="0"/>
                <a:cs typeface="Arial" pitchFamily="34" charset="0"/>
              </a:rPr>
              <a:t>— это быстрые колебания земной коры, вызванные подземными толчками </a:t>
            </a:r>
            <a:endParaRPr sz="3200" b="1" dirty="0">
              <a:solidFill>
                <a:schemeClr val="bg1"/>
              </a:solidFill>
              <a:latin typeface="Arial" pitchFamily="34" charset="0"/>
              <a:cs typeface="Arial" pitchFamily="34" charset="0"/>
            </a:endParaRPr>
          </a:p>
        </p:txBody>
      </p:sp>
      <p:sp>
        <p:nvSpPr>
          <p:cNvPr id="4" name="Прямоугольник 3"/>
          <p:cNvSpPr/>
          <p:nvPr/>
        </p:nvSpPr>
        <p:spPr>
          <a:xfrm>
            <a:off x="6400800" y="1238250"/>
            <a:ext cx="5391150" cy="1569660"/>
          </a:xfrm>
          <a:prstGeom prst="rect">
            <a:avLst/>
          </a:prstGeom>
        </p:spPr>
        <p:txBody>
          <a:bodyPr wrap="square">
            <a:spAutoFit/>
          </a:bodyPr>
          <a:lstStyle/>
          <a:p>
            <a:r>
              <a:rPr lang="ru-RU" sz="2400" b="1" dirty="0">
                <a:latin typeface="Arial" pitchFamily="34" charset="0"/>
                <a:cs typeface="Arial" pitchFamily="34" charset="0"/>
              </a:rPr>
              <a:t>Очаг землетрясения — подземное пространство, в котором разрываются и смещаются горные породы.</a:t>
            </a:r>
          </a:p>
        </p:txBody>
      </p:sp>
      <p:sp>
        <p:nvSpPr>
          <p:cNvPr id="5" name="Прямоугольник 4"/>
          <p:cNvSpPr/>
          <p:nvPr/>
        </p:nvSpPr>
        <p:spPr>
          <a:xfrm>
            <a:off x="6400800" y="3007965"/>
            <a:ext cx="5162550" cy="1569660"/>
          </a:xfrm>
          <a:prstGeom prst="rect">
            <a:avLst/>
          </a:prstGeom>
        </p:spPr>
        <p:txBody>
          <a:bodyPr wrap="square">
            <a:spAutoFit/>
          </a:bodyPr>
          <a:lstStyle/>
          <a:p>
            <a:r>
              <a:rPr lang="ru-RU" sz="2400" b="1" dirty="0">
                <a:latin typeface="Arial" pitchFamily="34" charset="0"/>
                <a:cs typeface="Arial" pitchFamily="34" charset="0"/>
              </a:rPr>
              <a:t>Очаги землетрясений чаще всего возникают на глубине до  10  км. Однако они могут быть и более глубинными — до  700  км</a:t>
            </a: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238250"/>
            <a:ext cx="471487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1914" r="12890" b="10626"/>
          <a:stretch/>
        </p:blipFill>
        <p:spPr bwMode="auto">
          <a:xfrm>
            <a:off x="852487" y="3948501"/>
            <a:ext cx="4633913" cy="273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400800" y="4840085"/>
            <a:ext cx="5391150" cy="1569660"/>
          </a:xfrm>
          <a:prstGeom prst="rect">
            <a:avLst/>
          </a:prstGeom>
        </p:spPr>
        <p:txBody>
          <a:bodyPr wrap="square">
            <a:spAutoFit/>
          </a:bodyPr>
          <a:lstStyle/>
          <a:p>
            <a:r>
              <a:rPr lang="ru-RU" sz="2400" b="1" dirty="0">
                <a:latin typeface="Arial" pitchFamily="34" charset="0"/>
                <a:cs typeface="Arial" pitchFamily="34" charset="0"/>
              </a:rPr>
              <a:t>Эпицентр землетрясения — место на земной поверхности, располагающееся непосредственно над очагом.</a:t>
            </a:r>
          </a:p>
        </p:txBody>
      </p:sp>
    </p:spTree>
    <p:extLst>
      <p:ext uri="{BB962C8B-B14F-4D97-AF65-F5344CB8AC3E}">
        <p14:creationId xmlns:p14="http://schemas.microsoft.com/office/powerpoint/2010/main" val="34620144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8"/>
            <a:ext cx="12189015" cy="8769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5400" b="1" dirty="0" smtClean="0">
                <a:solidFill>
                  <a:schemeClr val="bg1"/>
                </a:solidFill>
                <a:latin typeface="Arial" panose="020B0604020202020204" pitchFamily="34" charset="0"/>
                <a:cs typeface="Arial" panose="020B0604020202020204" pitchFamily="34" charset="0"/>
              </a:rPr>
              <a:t>Сейсмограф </a:t>
            </a:r>
            <a:endParaRPr lang="ru-RU" sz="5400" b="1" dirty="0">
              <a:solidFill>
                <a:schemeClr val="bg1"/>
              </a:solidFill>
              <a:latin typeface="Arial" panose="020B0604020202020204" pitchFamily="34" charset="0"/>
              <a:cs typeface="Arial" panose="020B0604020202020204" pitchFamily="34" charset="0"/>
            </a:endParaRPr>
          </a:p>
          <a:p>
            <a:pPr algn="ctr"/>
            <a:endParaRPr sz="5400" b="1" dirty="0">
              <a:solidFill>
                <a:schemeClr val="bg1"/>
              </a:solidFill>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99" r="13113"/>
          <a:stretch/>
        </p:blipFill>
        <p:spPr bwMode="auto">
          <a:xfrm>
            <a:off x="672662" y="1790700"/>
            <a:ext cx="4583829" cy="413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848350" y="1032986"/>
            <a:ext cx="6096000" cy="2246769"/>
          </a:xfrm>
          <a:prstGeom prst="rect">
            <a:avLst/>
          </a:prstGeom>
        </p:spPr>
        <p:txBody>
          <a:bodyPr>
            <a:spAutoFit/>
          </a:bodyPr>
          <a:lstStyle/>
          <a:p>
            <a:r>
              <a:rPr lang="ru-RU" sz="2000" b="1" dirty="0" err="1">
                <a:latin typeface="Arial" pitchFamily="34" charset="0"/>
                <a:cs typeface="Arial" pitchFamily="34" charset="0"/>
              </a:rPr>
              <a:t>Сейсмо́граф</a:t>
            </a:r>
            <a:r>
              <a:rPr lang="ru-RU" sz="2000" b="1" dirty="0">
                <a:latin typeface="Arial" pitchFamily="34" charset="0"/>
                <a:cs typeface="Arial" pitchFamily="34" charset="0"/>
              </a:rPr>
              <a:t> или сейсмометр — специальный измерительный прибор, который используется в сейсмологии для обнаружения и регистрации всех типов сейсмических волн. Прибор для определения силы и направления и измерения землетрясения</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224" y="3279755"/>
            <a:ext cx="6143625" cy="331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029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8"/>
            <a:ext cx="12189015" cy="8769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5400" b="1" dirty="0">
                <a:solidFill>
                  <a:schemeClr val="bg1"/>
                </a:solidFill>
                <a:latin typeface="Arial" panose="020B0604020202020204" pitchFamily="34" charset="0"/>
                <a:cs typeface="Arial" panose="020B0604020202020204" pitchFamily="34" charset="0"/>
              </a:rPr>
              <a:t>Определение азимута по компасу</a:t>
            </a:r>
          </a:p>
          <a:p>
            <a:pPr algn="ctr"/>
            <a:endParaRPr sz="5400" b="1" dirty="0">
              <a:solidFill>
                <a:schemeClr val="bg1"/>
              </a:solidFill>
              <a:latin typeface="Arial" panose="020B0604020202020204" pitchFamily="34" charset="0"/>
              <a:cs typeface="Arial" panose="020B0604020202020204" pitchFamily="34" charset="0"/>
            </a:endParaRPr>
          </a:p>
        </p:txBody>
      </p:sp>
      <p:sp>
        <p:nvSpPr>
          <p:cNvPr id="4" name="Прямоугольник 3"/>
          <p:cNvSpPr/>
          <p:nvPr/>
        </p:nvSpPr>
        <p:spPr>
          <a:xfrm>
            <a:off x="4572000" y="1196340"/>
            <a:ext cx="7467600" cy="5078313"/>
          </a:xfrm>
          <a:prstGeom prst="rect">
            <a:avLst/>
          </a:prstGeom>
        </p:spPr>
        <p:txBody>
          <a:bodyPr wrap="square">
            <a:spAutoFit/>
          </a:bodyPr>
          <a:lstStyle/>
          <a:p>
            <a:r>
              <a:rPr lang="ru-RU" b="1" dirty="0">
                <a:latin typeface="Arial" pitchFamily="34" charset="0"/>
                <a:cs typeface="Arial" pitchFamily="34" charset="0"/>
              </a:rPr>
              <a:t>Первая известная попытка изготовить прибор, предсказывающий землетрясения, принадлежит китайскому философу и астроному </a:t>
            </a:r>
            <a:r>
              <a:rPr lang="ru-RU" b="1" dirty="0" err="1" smtClean="0">
                <a:latin typeface="Arial" pitchFamily="34" charset="0"/>
                <a:cs typeface="Arial" pitchFamily="34" charset="0"/>
              </a:rPr>
              <a:t>ЧжанХэну</a:t>
            </a:r>
            <a:r>
              <a:rPr lang="ru-RU" b="1" dirty="0" smtClean="0">
                <a:latin typeface="Arial" pitchFamily="34" charset="0"/>
                <a:cs typeface="Arial" pitchFamily="34" charset="0"/>
              </a:rPr>
              <a:t>, которому </a:t>
            </a:r>
            <a:r>
              <a:rPr lang="ru-RU" b="1" dirty="0">
                <a:latin typeface="Arial" pitchFamily="34" charset="0"/>
                <a:cs typeface="Arial" pitchFamily="34" charset="0"/>
              </a:rPr>
              <a:t>дал имя </a:t>
            </a:r>
            <a:r>
              <a:rPr lang="ru-RU" b="1" dirty="0" err="1">
                <a:latin typeface="Arial" pitchFamily="34" charset="0"/>
                <a:cs typeface="Arial" pitchFamily="34" charset="0"/>
              </a:rPr>
              <a:t>Хоуфэн</a:t>
            </a:r>
            <a:r>
              <a:rPr lang="ru-RU" b="1" dirty="0">
                <a:latin typeface="Arial" pitchFamily="34" charset="0"/>
                <a:cs typeface="Arial" pitchFamily="34" charset="0"/>
              </a:rPr>
              <a:t> «флюгер землетрясений» и которое могло фиксировать колебания земной поверхности и направление их распространения.</a:t>
            </a:r>
          </a:p>
          <a:p>
            <a:endParaRPr lang="ru-RU" b="1" dirty="0">
              <a:latin typeface="Arial" pitchFamily="34" charset="0"/>
              <a:cs typeface="Arial" pitchFamily="34" charset="0"/>
            </a:endParaRPr>
          </a:p>
          <a:p>
            <a:r>
              <a:rPr lang="ru-RU" b="1" dirty="0" err="1">
                <a:latin typeface="Arial" pitchFamily="34" charset="0"/>
                <a:cs typeface="Arial" pitchFamily="34" charset="0"/>
              </a:rPr>
              <a:t>Хоуфэн</a:t>
            </a:r>
            <a:r>
              <a:rPr lang="ru-RU" b="1" dirty="0">
                <a:latin typeface="Arial" pitchFamily="34" charset="0"/>
                <a:cs typeface="Arial" pitchFamily="34" charset="0"/>
              </a:rPr>
              <a:t> и стал первым в мире сейсмографом. Прибор состоял из большого бронзового сосуда диаметром 2 м, на стенках которого располагались восемь голов дракона. Челюсти у драконов раскрывались, и у каждого в пасти был шар.</a:t>
            </a:r>
          </a:p>
          <a:p>
            <a:endParaRPr lang="ru-RU" b="1" dirty="0">
              <a:latin typeface="Arial" pitchFamily="34" charset="0"/>
              <a:cs typeface="Arial" pitchFamily="34" charset="0"/>
            </a:endParaRPr>
          </a:p>
          <a:p>
            <a:r>
              <a:rPr lang="ru-RU" b="1" dirty="0">
                <a:latin typeface="Arial" pitchFamily="34" charset="0"/>
                <a:cs typeface="Arial" pitchFamily="34" charset="0"/>
              </a:rPr>
              <a:t>Внутри сосуда находился маятник с тягами, прикрепленными к головам. В результате подземного толчка маятник приходил в движение, действовал на головы, и шар выпадал из пасти дракона в открытый рот одной из восьми жаб, восседавших у основания сосуда. Прибор улавливал подземные толчки на расстоянии 600 км от него.</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188303"/>
            <a:ext cx="394335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77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8"/>
            <a:ext cx="12189015" cy="8769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5400" b="1" dirty="0" smtClean="0">
                <a:solidFill>
                  <a:schemeClr val="bg1"/>
                </a:solidFill>
                <a:latin typeface="Arial" panose="020B0604020202020204" pitchFamily="34" charset="0"/>
                <a:cs typeface="Arial" panose="020B0604020202020204" pitchFamily="34" charset="0"/>
              </a:rPr>
              <a:t>Сила землетрясения </a:t>
            </a:r>
            <a:endParaRPr lang="ru-RU" sz="5400" b="1" dirty="0">
              <a:solidFill>
                <a:schemeClr val="bg1"/>
              </a:solidFill>
              <a:latin typeface="Arial" panose="020B0604020202020204" pitchFamily="34" charset="0"/>
              <a:cs typeface="Arial" panose="020B0604020202020204" pitchFamily="34" charset="0"/>
            </a:endParaRPr>
          </a:p>
          <a:p>
            <a:pPr algn="ctr"/>
            <a:endParaRPr sz="5400" b="1" dirty="0">
              <a:solidFill>
                <a:schemeClr val="bg1"/>
              </a:solidFill>
              <a:latin typeface="Arial" panose="020B0604020202020204" pitchFamily="34" charset="0"/>
              <a:cs typeface="Arial" panose="020B0604020202020204" pitchFamily="34"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773" y="880180"/>
            <a:ext cx="9806152" cy="555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4234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60" y="580197"/>
            <a:ext cx="10878206" cy="600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9723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400800" y="2387346"/>
            <a:ext cx="5581650"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2400" b="1" dirty="0">
                <a:solidFill>
                  <a:srgbClr val="1103C1"/>
                </a:solidFill>
                <a:latin typeface="Arial" pitchFamily="34" charset="0"/>
                <a:cs typeface="Arial" pitchFamily="34" charset="0"/>
              </a:rPr>
              <a:t>Людям кажется, что поверхность Земли неподвижна. На самом деле каждый участок земной коры поднимается или опускается, смещается вправо или влево, вперёд или назад. Но эти движения так медленны, что обычно мы их не замечаем. Однако учёные с помощью очень точных приборов «видят» эти движения и измеряют их скорость.</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152400"/>
            <a:ext cx="5562600" cy="209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52400"/>
            <a:ext cx="60960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3493288"/>
            <a:ext cx="6096000" cy="304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4930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96582" y="1437780"/>
            <a:ext cx="2312394" cy="845507"/>
          </a:xfrm>
          <a:custGeom>
            <a:avLst/>
            <a:gdLst/>
            <a:ahLst/>
            <a:cxnLst/>
            <a:rect l="l" t="t" r="r" b="b"/>
            <a:pathLst>
              <a:path w="1094105" h="400050">
                <a:moveTo>
                  <a:pt x="1094026" y="0"/>
                </a:moveTo>
                <a:lnTo>
                  <a:pt x="279684" y="0"/>
                </a:lnTo>
                <a:lnTo>
                  <a:pt x="234473" y="3677"/>
                </a:lnTo>
                <a:lnTo>
                  <a:pt x="191527" y="14319"/>
                </a:lnTo>
                <a:lnTo>
                  <a:pt x="151434" y="31338"/>
                </a:lnTo>
                <a:lnTo>
                  <a:pt x="114782" y="54147"/>
                </a:lnTo>
                <a:lnTo>
                  <a:pt x="82156" y="82157"/>
                </a:lnTo>
                <a:lnTo>
                  <a:pt x="54146" y="114783"/>
                </a:lnTo>
                <a:lnTo>
                  <a:pt x="31338" y="151435"/>
                </a:lnTo>
                <a:lnTo>
                  <a:pt x="14319" y="191528"/>
                </a:lnTo>
                <a:lnTo>
                  <a:pt x="3677" y="234473"/>
                </a:lnTo>
                <a:lnTo>
                  <a:pt x="0" y="279684"/>
                </a:lnTo>
                <a:lnTo>
                  <a:pt x="0" y="399604"/>
                </a:lnTo>
                <a:lnTo>
                  <a:pt x="814341" y="399604"/>
                </a:lnTo>
                <a:lnTo>
                  <a:pt x="859553" y="395926"/>
                </a:lnTo>
                <a:lnTo>
                  <a:pt x="902499" y="385284"/>
                </a:lnTo>
                <a:lnTo>
                  <a:pt x="942592" y="368265"/>
                </a:lnTo>
                <a:lnTo>
                  <a:pt x="979244" y="345456"/>
                </a:lnTo>
                <a:lnTo>
                  <a:pt x="1011869" y="317446"/>
                </a:lnTo>
                <a:lnTo>
                  <a:pt x="1039880" y="284821"/>
                </a:lnTo>
                <a:lnTo>
                  <a:pt x="1062688" y="248168"/>
                </a:lnTo>
                <a:lnTo>
                  <a:pt x="1079706" y="208075"/>
                </a:lnTo>
                <a:lnTo>
                  <a:pt x="1090348" y="165130"/>
                </a:lnTo>
                <a:lnTo>
                  <a:pt x="1094026" y="119919"/>
                </a:lnTo>
                <a:lnTo>
                  <a:pt x="1094026" y="0"/>
                </a:lnTo>
                <a:close/>
              </a:path>
            </a:pathLst>
          </a:custGeom>
          <a:solidFill>
            <a:srgbClr val="00A650"/>
          </a:solidFill>
        </p:spPr>
        <p:txBody>
          <a:bodyPr wrap="square" lIns="0" tIns="0" rIns="0" bIns="0" rtlCol="0"/>
          <a:lstStyle/>
          <a:p>
            <a:endParaRPr sz="3804"/>
          </a:p>
        </p:txBody>
      </p:sp>
      <p:sp>
        <p:nvSpPr>
          <p:cNvPr id="10" name="object 10"/>
          <p:cNvSpPr/>
          <p:nvPr/>
        </p:nvSpPr>
        <p:spPr>
          <a:xfrm>
            <a:off x="3548930" y="5452866"/>
            <a:ext cx="5211275" cy="656274"/>
          </a:xfrm>
          <a:custGeom>
            <a:avLst/>
            <a:gdLst/>
            <a:ahLst/>
            <a:cxnLst/>
            <a:rect l="l" t="t" r="r" b="b"/>
            <a:pathLst>
              <a:path w="2465704" h="310514">
                <a:moveTo>
                  <a:pt x="2465654" y="0"/>
                </a:moveTo>
                <a:lnTo>
                  <a:pt x="217180" y="0"/>
                </a:lnTo>
                <a:lnTo>
                  <a:pt x="167538" y="5762"/>
                </a:lnTo>
                <a:lnTo>
                  <a:pt x="121885" y="22161"/>
                </a:lnTo>
                <a:lnTo>
                  <a:pt x="81552" y="47868"/>
                </a:lnTo>
                <a:lnTo>
                  <a:pt x="47867" y="81553"/>
                </a:lnTo>
                <a:lnTo>
                  <a:pt x="22160" y="121886"/>
                </a:lnTo>
                <a:lnTo>
                  <a:pt x="5761" y="167537"/>
                </a:lnTo>
                <a:lnTo>
                  <a:pt x="0" y="217177"/>
                </a:lnTo>
                <a:lnTo>
                  <a:pt x="0" y="310299"/>
                </a:lnTo>
                <a:lnTo>
                  <a:pt x="2248472" y="310299"/>
                </a:lnTo>
                <a:lnTo>
                  <a:pt x="2298115" y="304537"/>
                </a:lnTo>
                <a:lnTo>
                  <a:pt x="2343767" y="288137"/>
                </a:lnTo>
                <a:lnTo>
                  <a:pt x="2384101" y="262430"/>
                </a:lnTo>
                <a:lnTo>
                  <a:pt x="2417786" y="228745"/>
                </a:lnTo>
                <a:lnTo>
                  <a:pt x="2443493" y="188412"/>
                </a:lnTo>
                <a:lnTo>
                  <a:pt x="2459892" y="142761"/>
                </a:lnTo>
                <a:lnTo>
                  <a:pt x="2465654" y="93121"/>
                </a:lnTo>
                <a:lnTo>
                  <a:pt x="2465654" y="0"/>
                </a:lnTo>
                <a:close/>
              </a:path>
            </a:pathLst>
          </a:custGeom>
          <a:solidFill>
            <a:srgbClr val="00A650"/>
          </a:solidFill>
        </p:spPr>
        <p:txBody>
          <a:bodyPr wrap="square" lIns="0" tIns="0" rIns="0" bIns="0" rtlCol="0"/>
          <a:lstStyle/>
          <a:p>
            <a:endParaRPr sz="3804"/>
          </a:p>
        </p:txBody>
      </p:sp>
      <p:grpSp>
        <p:nvGrpSpPr>
          <p:cNvPr id="13" name="object 13"/>
          <p:cNvGrpSpPr/>
          <p:nvPr/>
        </p:nvGrpSpPr>
        <p:grpSpPr>
          <a:xfrm>
            <a:off x="800289" y="2535360"/>
            <a:ext cx="1916482" cy="2861303"/>
            <a:chOff x="377244" y="1199601"/>
            <a:chExt cx="906780" cy="1353820"/>
          </a:xfrm>
        </p:grpSpPr>
        <p:sp>
          <p:nvSpPr>
            <p:cNvPr id="14" name="object 14"/>
            <p:cNvSpPr/>
            <p:nvPr/>
          </p:nvSpPr>
          <p:spPr>
            <a:xfrm>
              <a:off x="377240" y="1303972"/>
              <a:ext cx="906780" cy="1249680"/>
            </a:xfrm>
            <a:custGeom>
              <a:avLst/>
              <a:gdLst/>
              <a:ahLst/>
              <a:cxnLst/>
              <a:rect l="l" t="t" r="r" b="b"/>
              <a:pathLst>
                <a:path w="906780" h="1249680">
                  <a:moveTo>
                    <a:pt x="176110" y="102743"/>
                  </a:moveTo>
                  <a:lnTo>
                    <a:pt x="127190" y="102743"/>
                  </a:lnTo>
                  <a:lnTo>
                    <a:pt x="127190" y="937691"/>
                  </a:lnTo>
                  <a:lnTo>
                    <a:pt x="176110" y="937691"/>
                  </a:lnTo>
                  <a:lnTo>
                    <a:pt x="176110" y="102743"/>
                  </a:lnTo>
                  <a:close/>
                </a:path>
                <a:path w="906780" h="1249680">
                  <a:moveTo>
                    <a:pt x="699592" y="417474"/>
                  </a:moveTo>
                  <a:lnTo>
                    <a:pt x="334302" y="417474"/>
                  </a:lnTo>
                  <a:lnTo>
                    <a:pt x="334302" y="466407"/>
                  </a:lnTo>
                  <a:lnTo>
                    <a:pt x="699592" y="466407"/>
                  </a:lnTo>
                  <a:lnTo>
                    <a:pt x="699592" y="417474"/>
                  </a:lnTo>
                  <a:close/>
                </a:path>
                <a:path w="906780" h="1249680">
                  <a:moveTo>
                    <a:pt x="882230" y="1095870"/>
                  </a:moveTo>
                  <a:lnTo>
                    <a:pt x="102730" y="1095870"/>
                  </a:lnTo>
                  <a:lnTo>
                    <a:pt x="102730" y="1144803"/>
                  </a:lnTo>
                  <a:lnTo>
                    <a:pt x="882230" y="1144803"/>
                  </a:lnTo>
                  <a:lnTo>
                    <a:pt x="882230" y="1095870"/>
                  </a:lnTo>
                  <a:close/>
                </a:path>
                <a:path w="906780" h="1249680">
                  <a:moveTo>
                    <a:pt x="906691" y="0"/>
                  </a:moveTo>
                  <a:lnTo>
                    <a:pt x="752589" y="0"/>
                  </a:lnTo>
                  <a:lnTo>
                    <a:pt x="752589" y="48933"/>
                  </a:lnTo>
                  <a:lnTo>
                    <a:pt x="857770" y="48933"/>
                  </a:lnTo>
                  <a:lnTo>
                    <a:pt x="857770" y="963790"/>
                  </a:lnTo>
                  <a:lnTo>
                    <a:pt x="855586" y="974559"/>
                  </a:lnTo>
                  <a:lnTo>
                    <a:pt x="849642" y="983373"/>
                  </a:lnTo>
                  <a:lnTo>
                    <a:pt x="840828" y="989317"/>
                  </a:lnTo>
                  <a:lnTo>
                    <a:pt x="830046" y="991501"/>
                  </a:lnTo>
                  <a:lnTo>
                    <a:pt x="76631" y="991501"/>
                  </a:lnTo>
                  <a:lnTo>
                    <a:pt x="69392" y="991844"/>
                  </a:lnTo>
                  <a:lnTo>
                    <a:pt x="62344" y="992860"/>
                  </a:lnTo>
                  <a:lnTo>
                    <a:pt x="55499" y="994498"/>
                  </a:lnTo>
                  <a:lnTo>
                    <a:pt x="48907" y="996721"/>
                  </a:lnTo>
                  <a:lnTo>
                    <a:pt x="48907" y="76657"/>
                  </a:lnTo>
                  <a:lnTo>
                    <a:pt x="51092" y="65874"/>
                  </a:lnTo>
                  <a:lnTo>
                    <a:pt x="57035" y="57061"/>
                  </a:lnTo>
                  <a:lnTo>
                    <a:pt x="65849" y="51117"/>
                  </a:lnTo>
                  <a:lnTo>
                    <a:pt x="76631" y="48933"/>
                  </a:lnTo>
                  <a:lnTo>
                    <a:pt x="517753" y="48933"/>
                  </a:lnTo>
                  <a:lnTo>
                    <a:pt x="517753" y="0"/>
                  </a:lnTo>
                  <a:lnTo>
                    <a:pt x="76631" y="0"/>
                  </a:lnTo>
                  <a:lnTo>
                    <a:pt x="46837" y="6032"/>
                  </a:lnTo>
                  <a:lnTo>
                    <a:pt x="22466" y="22479"/>
                  </a:lnTo>
                  <a:lnTo>
                    <a:pt x="6032" y="46850"/>
                  </a:lnTo>
                  <a:lnTo>
                    <a:pt x="0" y="76657"/>
                  </a:lnTo>
                  <a:lnTo>
                    <a:pt x="0" y="1172527"/>
                  </a:lnTo>
                  <a:lnTo>
                    <a:pt x="6032" y="1202334"/>
                  </a:lnTo>
                  <a:lnTo>
                    <a:pt x="22466" y="1226693"/>
                  </a:lnTo>
                  <a:lnTo>
                    <a:pt x="46837" y="1243139"/>
                  </a:lnTo>
                  <a:lnTo>
                    <a:pt x="76631" y="1249172"/>
                  </a:lnTo>
                  <a:lnTo>
                    <a:pt x="882230" y="1249172"/>
                  </a:lnTo>
                  <a:lnTo>
                    <a:pt x="882230" y="1200238"/>
                  </a:lnTo>
                  <a:lnTo>
                    <a:pt x="76631" y="1200238"/>
                  </a:lnTo>
                  <a:lnTo>
                    <a:pt x="65849" y="1198067"/>
                  </a:lnTo>
                  <a:lnTo>
                    <a:pt x="57035" y="1192110"/>
                  </a:lnTo>
                  <a:lnTo>
                    <a:pt x="51092" y="1183309"/>
                  </a:lnTo>
                  <a:lnTo>
                    <a:pt x="48907" y="1172527"/>
                  </a:lnTo>
                  <a:lnTo>
                    <a:pt x="48907" y="1068158"/>
                  </a:lnTo>
                  <a:lnTo>
                    <a:pt x="51092" y="1057376"/>
                  </a:lnTo>
                  <a:lnTo>
                    <a:pt x="57035" y="1048562"/>
                  </a:lnTo>
                  <a:lnTo>
                    <a:pt x="65849" y="1042619"/>
                  </a:lnTo>
                  <a:lnTo>
                    <a:pt x="76631" y="1040434"/>
                  </a:lnTo>
                  <a:lnTo>
                    <a:pt x="830046" y="1040434"/>
                  </a:lnTo>
                  <a:lnTo>
                    <a:pt x="859853" y="1034402"/>
                  </a:lnTo>
                  <a:lnTo>
                    <a:pt x="884224" y="1017968"/>
                  </a:lnTo>
                  <a:lnTo>
                    <a:pt x="900658" y="993597"/>
                  </a:lnTo>
                  <a:lnTo>
                    <a:pt x="906691" y="963790"/>
                  </a:lnTo>
                  <a:lnTo>
                    <a:pt x="906691" y="0"/>
                  </a:lnTo>
                  <a:close/>
                </a:path>
              </a:pathLst>
            </a:custGeom>
            <a:solidFill>
              <a:srgbClr val="58595B"/>
            </a:solidFill>
          </p:spPr>
          <p:txBody>
            <a:bodyPr wrap="square" lIns="0" tIns="0" rIns="0" bIns="0" rtlCol="0"/>
            <a:lstStyle/>
            <a:p>
              <a:endParaRPr sz="3804"/>
            </a:p>
          </p:txBody>
        </p:sp>
        <p:sp>
          <p:nvSpPr>
            <p:cNvPr id="15" name="object 15"/>
            <p:cNvSpPr/>
            <p:nvPr/>
          </p:nvSpPr>
          <p:spPr>
            <a:xfrm>
              <a:off x="660984" y="1199603"/>
              <a:ext cx="492759" cy="1014730"/>
            </a:xfrm>
            <a:custGeom>
              <a:avLst/>
              <a:gdLst/>
              <a:ahLst/>
              <a:cxnLst/>
              <a:rect l="l" t="t" r="r" b="b"/>
              <a:pathLst>
                <a:path w="492759" h="1014730">
                  <a:moveTo>
                    <a:pt x="154927" y="965415"/>
                  </a:moveTo>
                  <a:lnTo>
                    <a:pt x="102743" y="965415"/>
                  </a:lnTo>
                  <a:lnTo>
                    <a:pt x="102743" y="1014349"/>
                  </a:lnTo>
                  <a:lnTo>
                    <a:pt x="154927" y="1014349"/>
                  </a:lnTo>
                  <a:lnTo>
                    <a:pt x="154927" y="965415"/>
                  </a:lnTo>
                  <a:close/>
                </a:path>
                <a:path w="492759" h="1014730">
                  <a:moveTo>
                    <a:pt x="259295" y="965415"/>
                  </a:moveTo>
                  <a:lnTo>
                    <a:pt x="207111" y="965415"/>
                  </a:lnTo>
                  <a:lnTo>
                    <a:pt x="207111" y="1014349"/>
                  </a:lnTo>
                  <a:lnTo>
                    <a:pt x="259295" y="1014349"/>
                  </a:lnTo>
                  <a:lnTo>
                    <a:pt x="259295" y="965415"/>
                  </a:lnTo>
                  <a:close/>
                </a:path>
                <a:path w="492759" h="1014730">
                  <a:moveTo>
                    <a:pt x="363664" y="965415"/>
                  </a:moveTo>
                  <a:lnTo>
                    <a:pt x="311480" y="965415"/>
                  </a:lnTo>
                  <a:lnTo>
                    <a:pt x="311480" y="1014349"/>
                  </a:lnTo>
                  <a:lnTo>
                    <a:pt x="363664" y="1014349"/>
                  </a:lnTo>
                  <a:lnTo>
                    <a:pt x="363664" y="965415"/>
                  </a:lnTo>
                  <a:close/>
                </a:path>
                <a:path w="492759" h="1014730">
                  <a:moveTo>
                    <a:pt x="466394" y="313105"/>
                  </a:moveTo>
                  <a:lnTo>
                    <a:pt x="0" y="313105"/>
                  </a:lnTo>
                  <a:lnTo>
                    <a:pt x="0" y="466407"/>
                  </a:lnTo>
                  <a:lnTo>
                    <a:pt x="466394" y="466407"/>
                  </a:lnTo>
                  <a:lnTo>
                    <a:pt x="466394" y="313105"/>
                  </a:lnTo>
                  <a:close/>
                </a:path>
                <a:path w="492759" h="1014730">
                  <a:moveTo>
                    <a:pt x="492493" y="50558"/>
                  </a:moveTo>
                  <a:lnTo>
                    <a:pt x="488518" y="30899"/>
                  </a:lnTo>
                  <a:lnTo>
                    <a:pt x="477672" y="14820"/>
                  </a:lnTo>
                  <a:lnTo>
                    <a:pt x="461594" y="3987"/>
                  </a:lnTo>
                  <a:lnTo>
                    <a:pt x="441934" y="0"/>
                  </a:lnTo>
                  <a:lnTo>
                    <a:pt x="337566" y="0"/>
                  </a:lnTo>
                  <a:lnTo>
                    <a:pt x="317906" y="3987"/>
                  </a:lnTo>
                  <a:lnTo>
                    <a:pt x="301840" y="14820"/>
                  </a:lnTo>
                  <a:lnTo>
                    <a:pt x="290995" y="30899"/>
                  </a:lnTo>
                  <a:lnTo>
                    <a:pt x="287007" y="50558"/>
                  </a:lnTo>
                  <a:lnTo>
                    <a:pt x="287007" y="257670"/>
                  </a:lnTo>
                  <a:lnTo>
                    <a:pt x="492493" y="257670"/>
                  </a:lnTo>
                  <a:lnTo>
                    <a:pt x="492493" y="50558"/>
                  </a:lnTo>
                  <a:close/>
                </a:path>
              </a:pathLst>
            </a:custGeom>
            <a:solidFill>
              <a:srgbClr val="0095DA"/>
            </a:solidFill>
          </p:spPr>
          <p:txBody>
            <a:bodyPr wrap="square" lIns="0" tIns="0" rIns="0" bIns="0" rtlCol="0"/>
            <a:lstStyle/>
            <a:p>
              <a:endParaRPr sz="3804"/>
            </a:p>
          </p:txBody>
        </p:sp>
      </p:grpSp>
      <p:grpSp>
        <p:nvGrpSpPr>
          <p:cNvPr id="16" name="object 16"/>
          <p:cNvGrpSpPr/>
          <p:nvPr/>
        </p:nvGrpSpPr>
        <p:grpSpPr>
          <a:xfrm>
            <a:off x="681364" y="5568382"/>
            <a:ext cx="2206370" cy="489857"/>
            <a:chOff x="320975" y="2634669"/>
            <a:chExt cx="1043940" cy="231775"/>
          </a:xfrm>
        </p:grpSpPr>
        <p:sp>
          <p:nvSpPr>
            <p:cNvPr id="17" name="object 17"/>
            <p:cNvSpPr/>
            <p:nvPr/>
          </p:nvSpPr>
          <p:spPr>
            <a:xfrm>
              <a:off x="320975" y="2634669"/>
              <a:ext cx="1043940" cy="231775"/>
            </a:xfrm>
            <a:custGeom>
              <a:avLst/>
              <a:gdLst/>
              <a:ahLst/>
              <a:cxnLst/>
              <a:rect l="l" t="t" r="r" b="b"/>
              <a:pathLst>
                <a:path w="1043940" h="231775">
                  <a:moveTo>
                    <a:pt x="989877" y="0"/>
                  </a:moveTo>
                  <a:lnTo>
                    <a:pt x="652305" y="0"/>
                  </a:lnTo>
                  <a:lnTo>
                    <a:pt x="652305" y="48930"/>
                  </a:lnTo>
                  <a:lnTo>
                    <a:pt x="940956" y="48930"/>
                  </a:lnTo>
                  <a:lnTo>
                    <a:pt x="940956" y="78277"/>
                  </a:lnTo>
                  <a:lnTo>
                    <a:pt x="94233" y="78277"/>
                  </a:lnTo>
                  <a:lnTo>
                    <a:pt x="42052" y="130463"/>
                  </a:lnTo>
                  <a:lnTo>
                    <a:pt x="0" y="130463"/>
                  </a:lnTo>
                  <a:lnTo>
                    <a:pt x="0" y="179391"/>
                  </a:lnTo>
                  <a:lnTo>
                    <a:pt x="42052" y="179391"/>
                  </a:lnTo>
                  <a:lnTo>
                    <a:pt x="94233" y="231576"/>
                  </a:lnTo>
                  <a:lnTo>
                    <a:pt x="678394" y="231576"/>
                  </a:lnTo>
                  <a:lnTo>
                    <a:pt x="678394" y="182648"/>
                  </a:lnTo>
                  <a:lnTo>
                    <a:pt x="114505" y="182648"/>
                  </a:lnTo>
                  <a:lnTo>
                    <a:pt x="86770" y="154926"/>
                  </a:lnTo>
                  <a:lnTo>
                    <a:pt x="114505" y="127209"/>
                  </a:lnTo>
                  <a:lnTo>
                    <a:pt x="989877" y="127209"/>
                  </a:lnTo>
                  <a:lnTo>
                    <a:pt x="989877" y="0"/>
                  </a:lnTo>
                  <a:close/>
                </a:path>
                <a:path w="1043940" h="231775">
                  <a:moveTo>
                    <a:pt x="781138" y="127209"/>
                  </a:moveTo>
                  <a:lnTo>
                    <a:pt x="732210" y="127209"/>
                  </a:lnTo>
                  <a:lnTo>
                    <a:pt x="732210" y="231576"/>
                  </a:lnTo>
                  <a:lnTo>
                    <a:pt x="989877" y="231576"/>
                  </a:lnTo>
                  <a:lnTo>
                    <a:pt x="989877" y="182648"/>
                  </a:lnTo>
                  <a:lnTo>
                    <a:pt x="781138" y="182648"/>
                  </a:lnTo>
                  <a:lnTo>
                    <a:pt x="781138" y="127209"/>
                  </a:lnTo>
                  <a:close/>
                </a:path>
                <a:path w="1043940" h="231775">
                  <a:moveTo>
                    <a:pt x="259293" y="127209"/>
                  </a:moveTo>
                  <a:lnTo>
                    <a:pt x="210366" y="127209"/>
                  </a:lnTo>
                  <a:lnTo>
                    <a:pt x="210366" y="182648"/>
                  </a:lnTo>
                  <a:lnTo>
                    <a:pt x="259293" y="182648"/>
                  </a:lnTo>
                  <a:lnTo>
                    <a:pt x="259293" y="127209"/>
                  </a:lnTo>
                  <a:close/>
                </a:path>
                <a:path w="1043940" h="231775">
                  <a:moveTo>
                    <a:pt x="989877" y="127209"/>
                  </a:moveTo>
                  <a:lnTo>
                    <a:pt x="940956" y="127209"/>
                  </a:lnTo>
                  <a:lnTo>
                    <a:pt x="940956" y="182648"/>
                  </a:lnTo>
                  <a:lnTo>
                    <a:pt x="989877" y="182648"/>
                  </a:lnTo>
                  <a:lnTo>
                    <a:pt x="989877" y="179391"/>
                  </a:lnTo>
                  <a:lnTo>
                    <a:pt x="1043687" y="179391"/>
                  </a:lnTo>
                  <a:lnTo>
                    <a:pt x="1043687" y="130463"/>
                  </a:lnTo>
                  <a:lnTo>
                    <a:pt x="989877" y="130463"/>
                  </a:lnTo>
                  <a:lnTo>
                    <a:pt x="989877" y="127209"/>
                  </a:lnTo>
                  <a:close/>
                </a:path>
              </a:pathLst>
            </a:custGeom>
            <a:solidFill>
              <a:srgbClr val="58595B"/>
            </a:solidFill>
          </p:spPr>
          <p:txBody>
            <a:bodyPr wrap="square" lIns="0" tIns="0" rIns="0" bIns="0" rtlCol="0"/>
            <a:lstStyle/>
            <a:p>
              <a:endParaRPr sz="3804"/>
            </a:p>
          </p:txBody>
        </p:sp>
        <p:sp>
          <p:nvSpPr>
            <p:cNvPr id="18" name="object 18"/>
            <p:cNvSpPr/>
            <p:nvPr/>
          </p:nvSpPr>
          <p:spPr>
            <a:xfrm>
              <a:off x="1053186" y="2712947"/>
              <a:ext cx="257810" cy="153670"/>
            </a:xfrm>
            <a:custGeom>
              <a:avLst/>
              <a:gdLst/>
              <a:ahLst/>
              <a:cxnLst/>
              <a:rect l="l" t="t" r="r" b="b"/>
              <a:pathLst>
                <a:path w="257809" h="153669">
                  <a:moveTo>
                    <a:pt x="257666" y="0"/>
                  </a:moveTo>
                  <a:lnTo>
                    <a:pt x="0" y="0"/>
                  </a:lnTo>
                  <a:lnTo>
                    <a:pt x="0" y="153299"/>
                  </a:lnTo>
                  <a:lnTo>
                    <a:pt x="257666" y="153299"/>
                  </a:lnTo>
                  <a:lnTo>
                    <a:pt x="257666" y="0"/>
                  </a:lnTo>
                  <a:close/>
                </a:path>
              </a:pathLst>
            </a:custGeom>
            <a:solidFill>
              <a:srgbClr val="0095DA"/>
            </a:solidFill>
          </p:spPr>
          <p:txBody>
            <a:bodyPr wrap="square" lIns="0" tIns="0" rIns="0" bIns="0" rtlCol="0"/>
            <a:lstStyle/>
            <a:p>
              <a:endParaRPr sz="3804"/>
            </a:p>
          </p:txBody>
        </p:sp>
      </p:grpSp>
      <p:sp>
        <p:nvSpPr>
          <p:cNvPr id="21" name="Заголовок 1"/>
          <p:cNvSpPr txBox="1">
            <a:spLocks/>
          </p:cNvSpPr>
          <p:nvPr/>
        </p:nvSpPr>
        <p:spPr>
          <a:xfrm>
            <a:off x="3124202" y="1277865"/>
            <a:ext cx="8830732" cy="4113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3600" b="1" dirty="0">
              <a:latin typeface="Times New Roman" panose="02020603050405020304" pitchFamily="18" charset="0"/>
              <a:cs typeface="Times New Roman" panose="02020603050405020304" pitchFamily="18" charset="0"/>
            </a:endParaRPr>
          </a:p>
          <a:p>
            <a:r>
              <a:rPr lang="ru-RU" sz="4000" b="1" dirty="0">
                <a:latin typeface="Times New Roman" panose="02020603050405020304" pitchFamily="18" charset="0"/>
                <a:cs typeface="Times New Roman" panose="02020603050405020304" pitchFamily="18" charset="0"/>
              </a:rPr>
              <a:t> </a:t>
            </a:r>
          </a:p>
          <a:p>
            <a:r>
              <a:rPr lang="ru-RU" sz="4800"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xmlns="" id="{275A92B4-25C3-4843-977B-34AA46C51D54}"/>
              </a:ext>
            </a:extLst>
          </p:cNvPr>
          <p:cNvSpPr txBox="1"/>
          <p:nvPr/>
        </p:nvSpPr>
        <p:spPr>
          <a:xfrm>
            <a:off x="1399974" y="331304"/>
            <a:ext cx="2626040" cy="707886"/>
          </a:xfrm>
          <a:prstGeom prst="rect">
            <a:avLst/>
          </a:prstGeom>
          <a:noFill/>
        </p:spPr>
        <p:txBody>
          <a:bodyPr wrap="none" rtlCol="0">
            <a:spAutoFit/>
          </a:bodyPr>
          <a:lstStyle/>
          <a:p>
            <a:r>
              <a:rPr lang="ru-RU" sz="4000" b="1" dirty="0">
                <a:latin typeface="Arial" panose="020B0604020202020204" pitchFamily="34" charset="0"/>
                <a:cs typeface="Arial" panose="020B0604020202020204" pitchFamily="34" charset="0"/>
              </a:rPr>
              <a:t>Задание: </a:t>
            </a:r>
            <a:endParaRPr lang="en-US" sz="4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64F3BDE9-A53D-430F-873D-BE37A66F71AA}"/>
              </a:ext>
            </a:extLst>
          </p:cNvPr>
          <p:cNvSpPr txBox="1"/>
          <p:nvPr/>
        </p:nvSpPr>
        <p:spPr>
          <a:xfrm>
            <a:off x="3424031" y="1860533"/>
            <a:ext cx="8231073" cy="2308324"/>
          </a:xfrm>
          <a:prstGeom prst="rect">
            <a:avLst/>
          </a:prstGeom>
          <a:noFill/>
        </p:spPr>
        <p:txBody>
          <a:bodyPr wrap="square" rtlCol="0">
            <a:spAutoFit/>
          </a:bodyPr>
          <a:lstStyle/>
          <a:p>
            <a:pPr marL="342900" indent="-342900">
              <a:buAutoNum type="arabicPeriod"/>
            </a:pPr>
            <a:r>
              <a:rPr lang="ru-RU" sz="3600" b="1" dirty="0">
                <a:latin typeface="Arial" panose="020B0604020202020204" pitchFamily="34" charset="0"/>
                <a:cs typeface="Arial" panose="020B0604020202020204" pitchFamily="34" charset="0"/>
              </a:rPr>
              <a:t> Прочитать § </a:t>
            </a:r>
            <a:r>
              <a:rPr lang="ru-RU" sz="3600" b="1" dirty="0" smtClean="0">
                <a:latin typeface="Arial" panose="020B0604020202020204" pitchFamily="34" charset="0"/>
                <a:cs typeface="Arial" panose="020B0604020202020204" pitchFamily="34" charset="0"/>
              </a:rPr>
              <a:t>15 движения земной коры</a:t>
            </a:r>
            <a:endParaRPr lang="ru-RU" sz="3600" b="1" dirty="0">
              <a:latin typeface="Arial" panose="020B0604020202020204" pitchFamily="34" charset="0"/>
              <a:cs typeface="Arial" panose="020B0604020202020204" pitchFamily="34" charset="0"/>
            </a:endParaRPr>
          </a:p>
          <a:p>
            <a:pPr marL="342900" indent="-342900">
              <a:buAutoNum type="arabicPeriod"/>
            </a:pPr>
            <a:endParaRPr lang="ru-RU" sz="3600" b="1" dirty="0">
              <a:latin typeface="Arial" panose="020B0604020202020204" pitchFamily="34" charset="0"/>
              <a:cs typeface="Arial" panose="020B0604020202020204" pitchFamily="34" charset="0"/>
            </a:endParaRPr>
          </a:p>
          <a:p>
            <a:pPr marL="342900" indent="-342900">
              <a:buAutoNum type="arabicPeriod"/>
            </a:pPr>
            <a:r>
              <a:rPr lang="ru-RU" sz="3600" b="1" dirty="0">
                <a:latin typeface="Arial" panose="020B0604020202020204" pitchFamily="34" charset="0"/>
                <a:cs typeface="Arial" panose="020B0604020202020204" pitchFamily="34" charset="0"/>
              </a:rPr>
              <a:t> Выполнить </a:t>
            </a:r>
            <a:r>
              <a:rPr lang="ru-RU" sz="3600" b="1" dirty="0" smtClean="0">
                <a:latin typeface="Arial" panose="020B0604020202020204" pitchFamily="34" charset="0"/>
                <a:cs typeface="Arial" panose="020B0604020202020204" pitchFamily="34" charset="0"/>
              </a:rPr>
              <a:t>задания 3-5  </a:t>
            </a:r>
            <a:r>
              <a:rPr lang="ru-RU" sz="3600" b="1" dirty="0" err="1" smtClean="0">
                <a:latin typeface="Arial" panose="020B0604020202020204" pitchFamily="34" charset="0"/>
                <a:cs typeface="Arial" panose="020B0604020202020204" pitchFamily="34" charset="0"/>
              </a:rPr>
              <a:t>стр</a:t>
            </a:r>
            <a:r>
              <a:rPr lang="ru-RU" sz="3600" b="1" dirty="0" smtClean="0">
                <a:latin typeface="Arial" panose="020B0604020202020204" pitchFamily="34" charset="0"/>
                <a:cs typeface="Arial" panose="020B0604020202020204" pitchFamily="34" charset="0"/>
              </a:rPr>
              <a:t> 54</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5141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235628"/>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1103C1"/>
          </a:solidFill>
        </p:spPr>
        <p:txBody>
          <a:bodyPr wrap="square" lIns="0" tIns="0" rIns="0" bIns="0" rtlCol="0"/>
          <a:lstStyle/>
          <a:p>
            <a:endParaRPr sz="1714"/>
          </a:p>
        </p:txBody>
      </p:sp>
      <p:sp>
        <p:nvSpPr>
          <p:cNvPr id="3" name="object 3"/>
          <p:cNvSpPr txBox="1">
            <a:spLocks noGrp="1"/>
          </p:cNvSpPr>
          <p:nvPr>
            <p:ph type="title"/>
          </p:nvPr>
        </p:nvSpPr>
        <p:spPr>
          <a:xfrm>
            <a:off x="240632" y="211334"/>
            <a:ext cx="11951368" cy="643019"/>
          </a:xfrm>
          <a:prstGeom prst="rect">
            <a:avLst/>
          </a:prstGeom>
          <a:solidFill>
            <a:srgbClr val="1103C1"/>
          </a:solidFill>
        </p:spPr>
        <p:txBody>
          <a:bodyPr vert="horz" wrap="square" lIns="0" tIns="33296" rIns="0" bIns="0" rtlCol="0" anchor="ctr">
            <a:spAutoFit/>
          </a:bodyPr>
          <a:lstStyle/>
          <a:p>
            <a:pPr marL="25613">
              <a:spcBef>
                <a:spcPts val="262"/>
              </a:spcBef>
            </a:pPr>
            <a:r>
              <a:rPr lang="en-US" sz="4191" dirty="0"/>
              <a:t>  </a:t>
            </a:r>
            <a:r>
              <a:rPr lang="ru-RU" b="1" dirty="0">
                <a:solidFill>
                  <a:schemeClr val="bg1"/>
                </a:solidFill>
                <a:latin typeface="Arial" panose="020B0604020202020204" pitchFamily="34" charset="0"/>
                <a:cs typeface="Arial" panose="020B0604020202020204" pitchFamily="34" charset="0"/>
              </a:rPr>
              <a:t>Задания для самостоятельной работы</a:t>
            </a:r>
            <a:endParaRPr b="1" dirty="0">
              <a:solidFill>
                <a:schemeClr val="bg1"/>
              </a:solidFill>
              <a:latin typeface="Arial" panose="020B0604020202020204" pitchFamily="34" charset="0"/>
              <a:cs typeface="Arial" panose="020B0604020202020204" pitchFamily="34" charset="0"/>
            </a:endParaRPr>
          </a:p>
        </p:txBody>
      </p:sp>
      <p:sp>
        <p:nvSpPr>
          <p:cNvPr id="4" name="Прямоугольник 3"/>
          <p:cNvSpPr/>
          <p:nvPr/>
        </p:nvSpPr>
        <p:spPr>
          <a:xfrm>
            <a:off x="36886" y="1479729"/>
            <a:ext cx="11750723" cy="2308324"/>
          </a:xfrm>
          <a:prstGeom prst="rect">
            <a:avLst/>
          </a:prstGeom>
        </p:spPr>
        <p:txBody>
          <a:bodyPr wrap="square">
            <a:spAutoFit/>
          </a:bodyPr>
          <a:lstStyle/>
          <a:p>
            <a:r>
              <a:rPr lang="ru-RU" sz="3600" dirty="0">
                <a:latin typeface="Arial" pitchFamily="34" charset="0"/>
                <a:cs typeface="Arial" pitchFamily="34" charset="0"/>
              </a:rPr>
              <a:t>1. Длина железнодорожной магистрали 6140 км. </a:t>
            </a:r>
          </a:p>
          <a:p>
            <a:r>
              <a:rPr lang="ru-RU" sz="3600" dirty="0">
                <a:latin typeface="Arial" pitchFamily="34" charset="0"/>
                <a:cs typeface="Arial" pitchFamily="34" charset="0"/>
              </a:rPr>
              <a:t>Какой длины получится линия, изображающая магистраль на карте, сделанной в масштабе: </a:t>
            </a:r>
          </a:p>
          <a:p>
            <a:r>
              <a:rPr lang="ru-RU" sz="3600" dirty="0">
                <a:latin typeface="Arial" pitchFamily="34" charset="0"/>
                <a:cs typeface="Arial" pitchFamily="34" charset="0"/>
              </a:rPr>
              <a:t>а) 1 : 10 000 000; б) 1 : 2 000 000</a:t>
            </a:r>
          </a:p>
        </p:txBody>
      </p:sp>
      <p:sp>
        <p:nvSpPr>
          <p:cNvPr id="5" name="Прямоугольник 4"/>
          <p:cNvSpPr/>
          <p:nvPr/>
        </p:nvSpPr>
        <p:spPr>
          <a:xfrm>
            <a:off x="36886" y="4250225"/>
            <a:ext cx="12055030" cy="1754326"/>
          </a:xfrm>
          <a:prstGeom prst="rect">
            <a:avLst/>
          </a:prstGeom>
        </p:spPr>
        <p:txBody>
          <a:bodyPr wrap="square">
            <a:spAutoFit/>
          </a:bodyPr>
          <a:lstStyle/>
          <a:p>
            <a:r>
              <a:rPr lang="ru-RU" sz="3600" dirty="0">
                <a:latin typeface="Arial" pitchFamily="34" charset="0"/>
                <a:cs typeface="Arial" pitchFamily="34" charset="0"/>
              </a:rPr>
              <a:t>3. Расстояние между двумя городами равно 280 км. Найти длину отрезка, соединяющего эти города на карте, выполненной в масштабе 1 : 4 000 000.</a:t>
            </a:r>
          </a:p>
        </p:txBody>
      </p:sp>
    </p:spTree>
    <p:extLst>
      <p:ext uri="{BB962C8B-B14F-4D97-AF65-F5344CB8AC3E}">
        <p14:creationId xmlns:p14="http://schemas.microsoft.com/office/powerpoint/2010/main" val="636510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500" y="170111"/>
            <a:ext cx="11525250" cy="2062103"/>
          </a:xfrm>
          <a:prstGeom prst="rect">
            <a:avLst/>
          </a:prstGeom>
        </p:spPr>
        <p:txBody>
          <a:bodyPr wrap="square">
            <a:spAutoFit/>
          </a:bodyPr>
          <a:lstStyle/>
          <a:p>
            <a:r>
              <a:rPr lang="ru-RU" sz="3200" b="1" dirty="0">
                <a:latin typeface="Arial" pitchFamily="34" charset="0"/>
                <a:cs typeface="Arial" pitchFamily="34" charset="0"/>
              </a:rPr>
              <a:t> Определите, какой из масштабов  наименьший:                </a:t>
            </a:r>
          </a:p>
          <a:p>
            <a:r>
              <a:rPr lang="ru-RU" sz="3200" b="1" dirty="0">
                <a:latin typeface="Arial" pitchFamily="34" charset="0"/>
                <a:cs typeface="Arial" pitchFamily="34" charset="0"/>
              </a:rPr>
              <a:t>1 : 25 000                                                    1 : 70 000</a:t>
            </a:r>
          </a:p>
          <a:p>
            <a:r>
              <a:rPr lang="ru-RU" sz="3200" b="1" dirty="0">
                <a:latin typeface="Arial" pitchFamily="34" charset="0"/>
                <a:cs typeface="Arial" pitchFamily="34" charset="0"/>
              </a:rPr>
              <a:t>1 : 10 000                                                    1 : 100 000</a:t>
            </a:r>
          </a:p>
          <a:p>
            <a:r>
              <a:rPr lang="ru-RU" sz="3200" b="1" dirty="0">
                <a:latin typeface="Arial" pitchFamily="34" charset="0"/>
                <a:cs typeface="Arial" pitchFamily="34" charset="0"/>
              </a:rPr>
              <a:t>1 : 50 000 </a:t>
            </a:r>
          </a:p>
        </p:txBody>
      </p:sp>
    </p:spTree>
    <p:extLst>
      <p:ext uri="{BB962C8B-B14F-4D97-AF65-F5344CB8AC3E}">
        <p14:creationId xmlns:p14="http://schemas.microsoft.com/office/powerpoint/2010/main" val="35468177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6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7"/>
            <a:ext cx="12189015" cy="159354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endParaRPr sz="3200" dirty="0"/>
          </a:p>
        </p:txBody>
      </p:sp>
      <p:sp>
        <p:nvSpPr>
          <p:cNvPr id="4" name="Прямоугольник 3"/>
          <p:cNvSpPr/>
          <p:nvPr/>
        </p:nvSpPr>
        <p:spPr>
          <a:xfrm>
            <a:off x="342900" y="138298"/>
            <a:ext cx="11589104" cy="1323439"/>
          </a:xfrm>
          <a:prstGeom prst="rect">
            <a:avLst/>
          </a:prstGeom>
        </p:spPr>
        <p:txBody>
          <a:bodyPr wrap="square">
            <a:spAutoFit/>
          </a:bodyPr>
          <a:lstStyle/>
          <a:p>
            <a:pPr algn="ctr"/>
            <a:r>
              <a:rPr lang="ru-RU" sz="4000" b="1" dirty="0">
                <a:solidFill>
                  <a:schemeClr val="bg1"/>
                </a:solidFill>
                <a:latin typeface="Arial" pitchFamily="34" charset="0"/>
                <a:cs typeface="Arial" pitchFamily="34" charset="0"/>
              </a:rPr>
              <a:t>В случае опускания земной коры части суши превращаются в моря (трансгрессия)</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221" y="1943100"/>
            <a:ext cx="9601200" cy="303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1050" y="5351045"/>
            <a:ext cx="10841455" cy="1200329"/>
          </a:xfrm>
          <a:prstGeom prst="rect">
            <a:avLst/>
          </a:prstGeom>
          <a:noFill/>
        </p:spPr>
        <p:txBody>
          <a:bodyPr wrap="square" rtlCol="0">
            <a:spAutoFit/>
          </a:bodyPr>
          <a:lstStyle/>
          <a:p>
            <a:pPr algn="ctr"/>
            <a:r>
              <a:rPr lang="ru-RU" sz="3600" b="1" dirty="0" smtClean="0">
                <a:solidFill>
                  <a:srgbClr val="1103C1"/>
                </a:solidFill>
                <a:latin typeface="Arial" pitchFamily="34" charset="0"/>
                <a:cs typeface="Arial" pitchFamily="34" charset="0"/>
              </a:rPr>
              <a:t>На месте поднятий образуются материк, острова и полуострова.</a:t>
            </a:r>
            <a:endParaRPr lang="ru-RU" sz="3600" b="1" dirty="0">
              <a:solidFill>
                <a:srgbClr val="1103C1"/>
              </a:solidFill>
              <a:latin typeface="Arial" pitchFamily="34" charset="0"/>
              <a:cs typeface="Arial" pitchFamily="34" charset="0"/>
            </a:endParaRPr>
          </a:p>
        </p:txBody>
      </p:sp>
    </p:spTree>
    <p:extLst>
      <p:ext uri="{BB962C8B-B14F-4D97-AF65-F5344CB8AC3E}">
        <p14:creationId xmlns:p14="http://schemas.microsoft.com/office/powerpoint/2010/main" val="36249110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16508"/>
            <a:ext cx="6057900" cy="567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кругленный прямоугольник 7"/>
          <p:cNvSpPr/>
          <p:nvPr/>
        </p:nvSpPr>
        <p:spPr>
          <a:xfrm>
            <a:off x="6267450" y="245058"/>
            <a:ext cx="5581650" cy="21933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1103C1"/>
                </a:solidFill>
                <a:latin typeface="Arial" pitchFamily="34" charset="0"/>
                <a:cs typeface="Arial" pitchFamily="34" charset="0"/>
              </a:rPr>
              <a:t>Однако со временем ситуация может измениться , то есть дно океанов и морей может подняться и, наоборот, на месте равнин и гор может образоваться море или океан</a:t>
            </a:r>
            <a:endParaRPr lang="ru-RU" sz="2400" b="1" dirty="0">
              <a:solidFill>
                <a:srgbClr val="1103C1"/>
              </a:solidFill>
              <a:latin typeface="Arial" pitchFamily="34" charset="0"/>
              <a:cs typeface="Arial" pitchFamily="34" charset="0"/>
            </a:endParaRPr>
          </a:p>
        </p:txBody>
      </p:sp>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1089"/>
          <a:stretch/>
        </p:blipFill>
        <p:spPr bwMode="auto">
          <a:xfrm>
            <a:off x="6267450" y="2743200"/>
            <a:ext cx="2790825" cy="224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7300" y="4364559"/>
            <a:ext cx="3162300" cy="228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819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1" y="3246"/>
            <a:ext cx="12192000" cy="83896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600" b="1" dirty="0" smtClean="0">
                <a:solidFill>
                  <a:schemeClr val="bg1"/>
                </a:solidFill>
                <a:latin typeface="Arial" pitchFamily="34" charset="0"/>
                <a:cs typeface="Arial" pitchFamily="34" charset="0"/>
              </a:rPr>
              <a:t>Однако со временем ситуация может измениться </a:t>
            </a:r>
            <a:endParaRPr sz="3600" dirty="0">
              <a:latin typeface="Arial" pitchFamily="34" charset="0"/>
              <a:cs typeface="Arial" pitchFamily="34" charset="0"/>
            </a:endParaRPr>
          </a:p>
        </p:txBody>
      </p:sp>
      <p:cxnSp>
        <p:nvCxnSpPr>
          <p:cNvPr id="27" name="Прямая со стрелкой 26">
            <a:extLst>
              <a:ext uri="{FF2B5EF4-FFF2-40B4-BE49-F238E27FC236}">
                <a16:creationId xmlns:a16="http://schemas.microsoft.com/office/drawing/2014/main" xmlns="" id="{0E882482-DEB8-4FA3-AD1F-CE4AF414AA69}"/>
              </a:ext>
            </a:extLst>
          </p:cNvPr>
          <p:cNvCxnSpPr>
            <a:cxnSpLocks/>
          </p:cNvCxnSpPr>
          <p:nvPr/>
        </p:nvCxnSpPr>
        <p:spPr>
          <a:xfrm>
            <a:off x="3114261" y="4002157"/>
            <a:ext cx="176253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66260" y="842211"/>
            <a:ext cx="12125739" cy="2308324"/>
          </a:xfrm>
          <a:prstGeom prst="rect">
            <a:avLst/>
          </a:prstGeom>
        </p:spPr>
        <p:txBody>
          <a:bodyPr wrap="square">
            <a:spAutoFit/>
          </a:bodyPr>
          <a:lstStyle/>
          <a:p>
            <a:pPr algn="ctr"/>
            <a:r>
              <a:rPr lang="ru-RU" sz="2400" b="1" dirty="0">
                <a:latin typeface="Arial" pitchFamily="34" charset="0"/>
                <a:cs typeface="Arial" pitchFamily="34" charset="0"/>
              </a:rPr>
              <a:t>Горизонтальные движения происходят из-за перемещения литосферных плит. Вместе с плитами перемещаются и материки. Скорость горизонтальных движений небольшая — несколько сантиметров в год. Однако они сохраняют своё направление очень долгое время, поэтому за многие миллионы лет континенты передвигаются относительно друг друга на сотни и тысячи километров</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37" y="3228419"/>
            <a:ext cx="11381874" cy="246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4754" y="5690665"/>
            <a:ext cx="11748750" cy="830997"/>
          </a:xfrm>
          <a:prstGeom prst="rect">
            <a:avLst/>
          </a:prstGeom>
        </p:spPr>
        <p:txBody>
          <a:bodyPr wrap="square">
            <a:spAutoFit/>
          </a:bodyPr>
          <a:lstStyle/>
          <a:p>
            <a:pPr algn="ctr"/>
            <a:r>
              <a:rPr lang="ru-RU" sz="2400" b="1" dirty="0">
                <a:latin typeface="Arial" pitchFamily="34" charset="0"/>
                <a:cs typeface="Arial" pitchFamily="34" charset="0"/>
              </a:rPr>
              <a:t>Медленные поднятия земной коры и увеличение площади суши на юго-западе Финляндии за последние 1200 лет</a:t>
            </a:r>
          </a:p>
        </p:txBody>
      </p:sp>
    </p:spTree>
    <p:extLst>
      <p:ext uri="{BB962C8B-B14F-4D97-AF65-F5344CB8AC3E}">
        <p14:creationId xmlns:p14="http://schemas.microsoft.com/office/powerpoint/2010/main" val="14451526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137114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2800" b="1" dirty="0">
                <a:solidFill>
                  <a:schemeClr val="bg1"/>
                </a:solidFill>
              </a:rPr>
              <a:t>Тектонические движения земной коры – это </a:t>
            </a:r>
            <a:r>
              <a:rPr lang="ru-RU" sz="2800" b="1" dirty="0" smtClean="0">
                <a:solidFill>
                  <a:schemeClr val="bg1"/>
                </a:solidFill>
              </a:rPr>
              <a:t>процессы, происходящие в земной коре под влиянием внутренней энергии Земли – сдвиги, разломы, поднятия, опускания и изгибы </a:t>
            </a:r>
            <a:endParaRPr sz="2800" b="1" dirty="0">
              <a:solidFill>
                <a:schemeClr val="bg1"/>
              </a:solidFill>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2" y="1648325"/>
            <a:ext cx="4644189" cy="357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5221705" y="1617975"/>
            <a:ext cx="6472991" cy="938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1103C1"/>
                </a:solidFill>
                <a:latin typeface="Arial" pitchFamily="34" charset="0"/>
                <a:cs typeface="Arial" pitchFamily="34" charset="0"/>
              </a:rPr>
              <a:t>30 млн лет назад на территории Узбекистана господствовало море</a:t>
            </a:r>
            <a:endParaRPr lang="ru-RU" sz="2800" b="1" dirty="0">
              <a:solidFill>
                <a:srgbClr val="1103C1"/>
              </a:solidFill>
              <a:latin typeface="Arial" pitchFamily="34" charset="0"/>
              <a:cs typeface="Arial" pitchFamily="34" charset="0"/>
            </a:endParaRPr>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632" y="1648325"/>
            <a:ext cx="4644189" cy="374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705" y="2881561"/>
            <a:ext cx="3070306" cy="250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1" y="2881560"/>
            <a:ext cx="3236496" cy="250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0632" y="5634908"/>
            <a:ext cx="11783046" cy="954107"/>
          </a:xfrm>
          <a:prstGeom prst="rect">
            <a:avLst/>
          </a:prstGeom>
          <a:noFill/>
        </p:spPr>
        <p:txBody>
          <a:bodyPr wrap="square" rtlCol="0">
            <a:spAutoFit/>
          </a:bodyPr>
          <a:lstStyle/>
          <a:p>
            <a:r>
              <a:rPr lang="ru-RU" sz="2800" b="1" dirty="0" smtClean="0">
                <a:solidFill>
                  <a:srgbClr val="1103C1"/>
                </a:solidFill>
                <a:latin typeface="Arial" pitchFamily="34" charset="0"/>
                <a:cs typeface="Arial" pitchFamily="34" charset="0"/>
              </a:rPr>
              <a:t>Об этом свидетельствуют отложения, в которых обнаружены останки морских животных и ракушечников и др.</a:t>
            </a:r>
            <a:endParaRPr lang="ru-RU" sz="2800" b="1" dirty="0">
              <a:solidFill>
                <a:srgbClr val="1103C1"/>
              </a:solidFill>
              <a:latin typeface="Arial" pitchFamily="34" charset="0"/>
              <a:cs typeface="Arial" pitchFamily="34" charset="0"/>
            </a:endParaRPr>
          </a:p>
        </p:txBody>
      </p:sp>
    </p:spTree>
    <p:extLst>
      <p:ext uri="{BB962C8B-B14F-4D97-AF65-F5344CB8AC3E}">
        <p14:creationId xmlns:p14="http://schemas.microsoft.com/office/powerpoint/2010/main" val="17344241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1000"/>
                                        <p:tgtEl>
                                          <p:spTgt spid="5126"/>
                                        </p:tgtEl>
                                      </p:cBhvr>
                                    </p:animEffect>
                                    <p:anim calcmode="lin" valueType="num">
                                      <p:cBhvr>
                                        <p:cTn id="13" dur="1000" fill="hold"/>
                                        <p:tgtEl>
                                          <p:spTgt spid="5126"/>
                                        </p:tgtEl>
                                        <p:attrNameLst>
                                          <p:attrName>ppt_x</p:attrName>
                                        </p:attrNameLst>
                                      </p:cBhvr>
                                      <p:tavLst>
                                        <p:tav tm="0">
                                          <p:val>
                                            <p:strVal val="#ppt_x"/>
                                          </p:val>
                                        </p:tav>
                                        <p:tav tm="100000">
                                          <p:val>
                                            <p:strVal val="#ppt_x"/>
                                          </p:val>
                                        </p:tav>
                                      </p:tavLst>
                                    </p:anim>
                                    <p:anim calcmode="lin" valueType="num">
                                      <p:cBhvr>
                                        <p:cTn id="14"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animEffect transition="in" filter="fade">
                                      <p:cBhvr>
                                        <p:cTn id="19" dur="1000"/>
                                        <p:tgtEl>
                                          <p:spTgt spid="5127"/>
                                        </p:tgtEl>
                                      </p:cBhvr>
                                    </p:animEffect>
                                    <p:anim calcmode="lin" valueType="num">
                                      <p:cBhvr>
                                        <p:cTn id="20" dur="1000" fill="hold"/>
                                        <p:tgtEl>
                                          <p:spTgt spid="5127"/>
                                        </p:tgtEl>
                                        <p:attrNameLst>
                                          <p:attrName>ppt_x</p:attrName>
                                        </p:attrNameLst>
                                      </p:cBhvr>
                                      <p:tavLst>
                                        <p:tav tm="0">
                                          <p:val>
                                            <p:strVal val="#ppt_x"/>
                                          </p:val>
                                        </p:tav>
                                        <p:tav tm="100000">
                                          <p:val>
                                            <p:strVal val="#ppt_x"/>
                                          </p:val>
                                        </p:tav>
                                      </p:tavLst>
                                    </p:anim>
                                    <p:anim calcmode="lin" valueType="num">
                                      <p:cBhvr>
                                        <p:cTn id="21"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125405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2800" b="1" dirty="0" smtClean="0">
                <a:solidFill>
                  <a:schemeClr val="bg1"/>
                </a:solidFill>
              </a:rPr>
              <a:t>     </a:t>
            </a:r>
            <a:r>
              <a:rPr lang="ru-RU" sz="2800" b="1" dirty="0" err="1" smtClean="0">
                <a:solidFill>
                  <a:schemeClr val="bg1"/>
                </a:solidFill>
              </a:rPr>
              <a:t>Вследствии</a:t>
            </a:r>
            <a:r>
              <a:rPr lang="ru-RU" sz="2800" b="1" dirty="0" smtClean="0">
                <a:solidFill>
                  <a:schemeClr val="bg1"/>
                </a:solidFill>
              </a:rPr>
              <a:t> горизонтальных движений происходит изгибание земных слоев и формируются складчатые горы, долины и глубокие океанические впадины</a:t>
            </a:r>
            <a:endParaRPr sz="2800" b="1"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21" y="1588167"/>
            <a:ext cx="4596064" cy="483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80735" y="1477119"/>
            <a:ext cx="6432886" cy="5139869"/>
          </a:xfrm>
          <a:prstGeom prst="rect">
            <a:avLst/>
          </a:prstGeom>
        </p:spPr>
        <p:txBody>
          <a:bodyPr wrap="square">
            <a:spAutoFit/>
          </a:bodyPr>
          <a:lstStyle/>
          <a:p>
            <a:r>
              <a:rPr lang="ru-RU" sz="2800" b="1" dirty="0">
                <a:latin typeface="Arial" pitchFamily="34" charset="0"/>
                <a:cs typeface="Arial" pitchFamily="34" charset="0"/>
              </a:rPr>
              <a:t>Сброс </a:t>
            </a:r>
            <a:r>
              <a:rPr lang="ru-RU" sz="2400" dirty="0">
                <a:latin typeface="Arial" pitchFamily="34" charset="0"/>
                <a:cs typeface="Arial" pitchFamily="34" charset="0"/>
              </a:rPr>
              <a:t>— блок земной коры, опустившийся по разлому относительно другого блока. На земной поверхности появляется уступ.</a:t>
            </a:r>
          </a:p>
          <a:p>
            <a:endParaRPr lang="ru-RU" sz="2400" dirty="0">
              <a:latin typeface="Arial" pitchFamily="34" charset="0"/>
              <a:cs typeface="Arial" pitchFamily="34" charset="0"/>
            </a:endParaRPr>
          </a:p>
          <a:p>
            <a:r>
              <a:rPr lang="ru-RU" sz="2800" b="1" dirty="0">
                <a:latin typeface="Arial" pitchFamily="34" charset="0"/>
                <a:cs typeface="Arial" pitchFamily="34" charset="0"/>
              </a:rPr>
              <a:t>Горст </a:t>
            </a:r>
            <a:r>
              <a:rPr lang="ru-RU" sz="2400" dirty="0">
                <a:latin typeface="Arial" pitchFamily="34" charset="0"/>
                <a:cs typeface="Arial" pitchFamily="34" charset="0"/>
              </a:rPr>
              <a:t>— поднятый участок земной коры, ограниченный разломами. Горсты образуют горные хребты с плоскими вершинами.</a:t>
            </a:r>
          </a:p>
          <a:p>
            <a:endParaRPr lang="ru-RU" sz="2800" b="1" dirty="0">
              <a:latin typeface="Arial" pitchFamily="34" charset="0"/>
              <a:cs typeface="Arial" pitchFamily="34" charset="0"/>
            </a:endParaRPr>
          </a:p>
          <a:p>
            <a:r>
              <a:rPr lang="ru-RU" sz="2800" b="1" dirty="0">
                <a:latin typeface="Arial" pitchFamily="34" charset="0"/>
                <a:cs typeface="Arial" pitchFamily="34" charset="0"/>
              </a:rPr>
              <a:t>Грабен </a:t>
            </a:r>
            <a:r>
              <a:rPr lang="ru-RU" sz="2400" dirty="0">
                <a:latin typeface="Arial" pitchFamily="34" charset="0"/>
                <a:cs typeface="Arial" pitchFamily="34" charset="0"/>
              </a:rPr>
              <a:t>— опущенный участок земной коры, ограниченный разломами. Впадины грабенов часто служат котловинами озёр.</a:t>
            </a:r>
          </a:p>
        </p:txBody>
      </p:sp>
    </p:spTree>
    <p:extLst>
      <p:ext uri="{BB962C8B-B14F-4D97-AF65-F5344CB8AC3E}">
        <p14:creationId xmlns:p14="http://schemas.microsoft.com/office/powerpoint/2010/main" val="1490053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6"/>
            <a:ext cx="12189015" cy="119991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600" b="1" dirty="0" smtClean="0">
                <a:solidFill>
                  <a:schemeClr val="bg1"/>
                </a:solidFill>
                <a:latin typeface="Arial" pitchFamily="34" charset="0"/>
                <a:cs typeface="Arial" pitchFamily="34" charset="0"/>
              </a:rPr>
              <a:t>     в земной коре возникают разрывы сплошных горных пород, именуемые разломами</a:t>
            </a:r>
            <a:endParaRPr sz="3600" b="1" dirty="0">
              <a:solidFill>
                <a:schemeClr val="bg1"/>
              </a:solidFill>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57" y="1468104"/>
            <a:ext cx="6978317"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895" y="1468104"/>
            <a:ext cx="4355431"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79895" y="1523818"/>
            <a:ext cx="2268313" cy="369332"/>
          </a:xfrm>
          <a:prstGeom prst="rect">
            <a:avLst/>
          </a:prstGeom>
          <a:solidFill>
            <a:schemeClr val="bg1"/>
          </a:solidFill>
        </p:spPr>
        <p:txBody>
          <a:bodyPr wrap="none" rtlCol="0">
            <a:spAutoFit/>
          </a:bodyPr>
          <a:lstStyle/>
          <a:p>
            <a:r>
              <a:rPr lang="ru-RU" dirty="0" smtClean="0">
                <a:latin typeface="Arial" pitchFamily="34" charset="0"/>
                <a:cs typeface="Arial" pitchFamily="34" charset="0"/>
              </a:rPr>
              <a:t>Ферганская долина</a:t>
            </a:r>
            <a:endParaRPr lang="ru-RU" dirty="0">
              <a:latin typeface="Arial" pitchFamily="34" charset="0"/>
              <a:cs typeface="Arial" pitchFamily="34" charset="0"/>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895" y="4297415"/>
            <a:ext cx="4355431" cy="224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698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EE80F0AA-4DF1-4DBF-9AA2-5439157D8912}"/>
              </a:ext>
            </a:extLst>
          </p:cNvPr>
          <p:cNvSpPr/>
          <p:nvPr/>
        </p:nvSpPr>
        <p:spPr>
          <a:xfrm>
            <a:off x="2985" y="3245"/>
            <a:ext cx="12189015" cy="168117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1103C1"/>
          </a:solidFill>
        </p:spPr>
        <p:txBody>
          <a:bodyPr wrap="square" lIns="0" tIns="0" rIns="0" bIns="0" rtlCol="0"/>
          <a:lstStyle/>
          <a:p>
            <a:pPr algn="ctr"/>
            <a:r>
              <a:rPr lang="ru-RU" sz="3600" b="1" dirty="0" smtClean="0">
                <a:solidFill>
                  <a:schemeClr val="bg1"/>
                </a:solidFill>
                <a:latin typeface="Arial" pitchFamily="34" charset="0"/>
                <a:cs typeface="Arial" pitchFamily="34" charset="0"/>
              </a:rPr>
              <a:t>Неровности земной поверхности – горы, равнины, возвышенности, долины, </a:t>
            </a:r>
            <a:r>
              <a:rPr lang="ru-RU" sz="3600" b="1" dirty="0" err="1" smtClean="0">
                <a:solidFill>
                  <a:schemeClr val="bg1"/>
                </a:solidFill>
                <a:latin typeface="Arial" pitchFamily="34" charset="0"/>
                <a:cs typeface="Arial" pitchFamily="34" charset="0"/>
              </a:rPr>
              <a:t>саи</a:t>
            </a:r>
            <a:r>
              <a:rPr lang="ru-RU" sz="3600" b="1" dirty="0" smtClean="0">
                <a:solidFill>
                  <a:schemeClr val="bg1"/>
                </a:solidFill>
                <a:latin typeface="Arial" pitchFamily="34" charset="0"/>
                <a:cs typeface="Arial" pitchFamily="34" charset="0"/>
              </a:rPr>
              <a:t>, впадины и другие – называются рельефом</a:t>
            </a:r>
            <a:endParaRPr sz="3600" b="1" dirty="0">
              <a:solidFill>
                <a:schemeClr val="bg1"/>
              </a:solidFill>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6" y="1925053"/>
            <a:ext cx="10876546" cy="459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96" y="1925054"/>
            <a:ext cx="11044988" cy="459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96" y="1925053"/>
            <a:ext cx="11044987" cy="459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927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randombar(horizontal)">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randombar(horizontal)">
                                      <p:cBhvr>
                                        <p:cTn id="1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6962</TotalTime>
  <Words>807</Words>
  <Application>Microsoft Office PowerPoint</Application>
  <PresentationFormat>Произвольный</PresentationFormat>
  <Paragraphs>69</Paragraphs>
  <Slides>23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Задания для самостоятельной работы</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Yevrosiyo hududining tabiiy geografik o‘lkalarga bo‘linishi</dc:title>
  <dc:creator>Admin</dc:creator>
  <cp:lastModifiedBy>leNOVO</cp:lastModifiedBy>
  <cp:revision>704</cp:revision>
  <dcterms:created xsi:type="dcterms:W3CDTF">2020-04-09T12:18:10Z</dcterms:created>
  <dcterms:modified xsi:type="dcterms:W3CDTF">2020-11-11T19:54:49Z</dcterms:modified>
</cp:coreProperties>
</file>