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92" r:id="rId2"/>
    <p:sldId id="407" r:id="rId3"/>
    <p:sldId id="408" r:id="rId4"/>
    <p:sldId id="393" r:id="rId5"/>
    <p:sldId id="409" r:id="rId6"/>
    <p:sldId id="386" r:id="rId7"/>
    <p:sldId id="410" r:id="rId8"/>
    <p:sldId id="411" r:id="rId9"/>
    <p:sldId id="412" r:id="rId10"/>
    <p:sldId id="387" r:id="rId11"/>
    <p:sldId id="413" r:id="rId12"/>
    <p:sldId id="414" r:id="rId13"/>
    <p:sldId id="415" r:id="rId14"/>
    <p:sldId id="394" r:id="rId15"/>
    <p:sldId id="416" r:id="rId16"/>
    <p:sldId id="420" r:id="rId17"/>
    <p:sldId id="421" r:id="rId18"/>
    <p:sldId id="422" r:id="rId19"/>
    <p:sldId id="423" r:id="rId20"/>
    <p:sldId id="424" r:id="rId21"/>
    <p:sldId id="373" r:id="rId22"/>
    <p:sldId id="346" r:id="rId23"/>
    <p:sldId id="382" r:id="rId24"/>
    <p:sldId id="3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92"/>
            <p14:sldId id="407"/>
            <p14:sldId id="408"/>
            <p14:sldId id="393"/>
            <p14:sldId id="409"/>
            <p14:sldId id="386"/>
            <p14:sldId id="410"/>
            <p14:sldId id="411"/>
            <p14:sldId id="412"/>
            <p14:sldId id="387"/>
            <p14:sldId id="413"/>
            <p14:sldId id="414"/>
            <p14:sldId id="415"/>
            <p14:sldId id="394"/>
            <p14:sldId id="416"/>
            <p14:sldId id="420"/>
            <p14:sldId id="421"/>
            <p14:sldId id="422"/>
            <p14:sldId id="423"/>
            <p14:sldId id="424"/>
            <p14:sldId id="373"/>
            <p14:sldId id="346"/>
            <p14:sldId id="382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3C1"/>
    <a:srgbClr val="006666"/>
    <a:srgbClr val="A80058"/>
    <a:srgbClr val="66FF33"/>
    <a:srgbClr val="F7094D"/>
    <a:srgbClr val="149C2E"/>
    <a:srgbClr val="96FD39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1344" autoAdjust="0"/>
  </p:normalViewPr>
  <p:slideViewPr>
    <p:cSldViewPr snapToGrid="0">
      <p:cViewPr>
        <p:scale>
          <a:sx n="50" d="100"/>
          <a:sy n="50" d="100"/>
        </p:scale>
        <p:origin x="-1662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5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55403" y="2731396"/>
            <a:ext cx="7600320" cy="741645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Состав гидросферы. Мировой океан</a:t>
            </a:r>
            <a:endParaRPr lang="en-US" sz="6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endParaRPr lang="en-US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  <a:p>
            <a:pPr algn="ctr"/>
            <a:endParaRPr lang="ru-RU" sz="6000" b="1" spc="1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161053" y="2643074"/>
            <a:ext cx="727405" cy="3174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659629" y="262669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551391" y="2921386"/>
            <a:ext cx="3328416" cy="2686934"/>
          </a:xfrm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1111BC1-B216-41AF-81DC-F6B66CC30D8F}"/>
              </a:ext>
            </a:extLst>
          </p:cNvPr>
          <p:cNvSpPr/>
          <p:nvPr/>
        </p:nvSpPr>
        <p:spPr>
          <a:xfrm>
            <a:off x="10349947" y="302622"/>
            <a:ext cx="1214283" cy="1098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F3AD83-2093-49F0-9D50-6E8A711A2E25}"/>
              </a:ext>
            </a:extLst>
          </p:cNvPr>
          <p:cNvSpPr txBox="1"/>
          <p:nvPr/>
        </p:nvSpPr>
        <p:spPr>
          <a:xfrm>
            <a:off x="10800392" y="344510"/>
            <a:ext cx="34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254A99-43E5-4022-BC85-8B738499F6A6}"/>
              </a:ext>
            </a:extLst>
          </p:cNvPr>
          <p:cNvSpPr txBox="1"/>
          <p:nvPr/>
        </p:nvSpPr>
        <p:spPr>
          <a:xfrm flipH="1">
            <a:off x="10466686" y="831952"/>
            <a:ext cx="10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23" y="2325388"/>
            <a:ext cx="377024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4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" y="1346804"/>
            <a:ext cx="5221999" cy="410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60" y="1346804"/>
            <a:ext cx="5279807" cy="410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0586" y="5628289"/>
            <a:ext cx="955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 природе существует круговорот воды.</a:t>
            </a:r>
            <a:endParaRPr lang="ru-RU" sz="36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6" y="1229710"/>
            <a:ext cx="5417275" cy="478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69118" y="753203"/>
            <a:ext cx="5228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Вода на Земле находится в постоянном движении. Испаряясь с поверхности различных водоёмов и растений, она накапливается в тропосфере в виде облаков, а затем выпадает на поверхность планеты в виде атмосферных осадков. И вновь она попадает в водоёмы и на растения. Это и есть круговорот воды в природе. На Земле количество воды практически не изменяется, она лишь может приобретать различные формы.</a:t>
            </a:r>
          </a:p>
        </p:txBody>
      </p:sp>
    </p:spTree>
    <p:extLst>
      <p:ext uri="{BB962C8B-B14F-4D97-AF65-F5344CB8AC3E}">
        <p14:creationId xmlns:p14="http://schemas.microsoft.com/office/powerpoint/2010/main" val="17450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ГОРЫ И РАВНИНЫ</a:t>
            </a:r>
          </a:p>
          <a:p>
            <a:pPr algn="ctr"/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80" y="1087108"/>
            <a:ext cx="5775158" cy="5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2506" y="1135234"/>
            <a:ext cx="49570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Осадки выпавшие на сушу, собираются в ручьи и впадают в реки, которые сбрасывают свои воды в океан. Испарение воды с поверхности мирового океана и возврат ее в виде осадков и речного стока в Мировой океан  называется круговоротом воды в природе.</a:t>
            </a:r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68557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6" y="828053"/>
            <a:ext cx="9793705" cy="5596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83896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D:\leNOVO\Downloads\ГП-w1650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128805"/>
            <a:ext cx="11430000" cy="34191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2211" y="1913021"/>
            <a:ext cx="1491915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180 млн км</a:t>
            </a:r>
            <a:r>
              <a:rPr lang="ru-RU" b="1" dirty="0" smtClean="0">
                <a:solidFill>
                  <a:schemeClr val="tx1"/>
                </a:solidFill>
                <a:latin typeface="Calibri"/>
                <a:cs typeface="Calibri"/>
              </a:rPr>
              <a:t>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876674">
            <a:off x="4162927" y="2076222"/>
            <a:ext cx="1323474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91 млн км</a:t>
            </a:r>
            <a:r>
              <a:rPr lang="ru-RU" dirty="0" smtClean="0">
                <a:solidFill>
                  <a:schemeClr val="tx1"/>
                </a:solidFill>
                <a:latin typeface="Calibri"/>
                <a:cs typeface="Calibri"/>
              </a:rPr>
              <a:t>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74567" y="2076222"/>
            <a:ext cx="1106905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76 млн км</a:t>
            </a:r>
            <a:r>
              <a:rPr lang="ru-RU" dirty="0" smtClean="0">
                <a:solidFill>
                  <a:schemeClr val="tx1"/>
                </a:solidFill>
                <a:latin typeface="Calibri"/>
                <a:cs typeface="Calibri"/>
              </a:rPr>
              <a:t>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123556">
            <a:off x="10154653" y="1913021"/>
            <a:ext cx="1179094" cy="6204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 млн км</a:t>
            </a:r>
            <a:r>
              <a:rPr lang="ru-RU" dirty="0" smtClean="0">
                <a:solidFill>
                  <a:schemeClr val="tx1"/>
                </a:solidFill>
                <a:latin typeface="Calibri"/>
                <a:cs typeface="Calibri"/>
              </a:rPr>
              <a:t>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61" y="4884821"/>
            <a:ext cx="11302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Самое глубокое место Тихого океана  в Марианской впадине – 11022м</a:t>
            </a:r>
          </a:p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Самое глубокое место Атлантического океана – </a:t>
            </a:r>
            <a:r>
              <a:rPr lang="ru-RU" sz="24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Пуэтро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Рико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– 8742 м</a:t>
            </a:r>
          </a:p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Самое глубокое место Индийского океана в </a:t>
            </a:r>
            <a:r>
              <a:rPr lang="ru-RU" sz="24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Зондской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впадине – 7729 м</a:t>
            </a:r>
          </a:p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Самое глубокое место в Северном Ледовитом океане – 5527 м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Моря, заливы и проливы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674" y="1137990"/>
            <a:ext cx="39303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Мо́ря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являются небольшими частями океанов и отделяются полуостровами, островами и подводными поднятиями. Моря примыкающие к суше называются окраинными.  Индийский океан - Аравийское море . Тихий океан – Берингово море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88" y="1137991"/>
            <a:ext cx="7579895" cy="538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Моря, заливы и проливы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674" y="2056802"/>
            <a:ext cx="39303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Однако отдельные моря глубоко вдаются в сушу и соединены с океаном проливом. Такие моря называются внутренними морями. Средиземное, Черное Красное и др.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88" y="1137991"/>
            <a:ext cx="7579895" cy="538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Моря, заливы и проливы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052" y="1617846"/>
            <a:ext cx="37297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Залив – мелководная, глубоко вдающаяся в сушу часть океана, моря или озера.  Примерами являются Бенгальский залив и Персидский залив – Индийского океана, Бискайский залив – Атлантического океана.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" y="1060578"/>
            <a:ext cx="3753854" cy="526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1" y="1067118"/>
            <a:ext cx="370572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6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Моря, заливы и проливы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97315" y="1778583"/>
            <a:ext cx="37297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Узкий водный проход, соединяющий две большие части океана, моря или озера, называется проливом. </a:t>
            </a:r>
          </a:p>
          <a:p>
            <a:pPr algn="ctr"/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Гибралтарский пролив соединяет Атлантический океан со Средиземным морем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1"/>
          <a:stretch/>
        </p:blipFill>
        <p:spPr bwMode="auto">
          <a:xfrm>
            <a:off x="567560" y="1298471"/>
            <a:ext cx="5052190" cy="502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Рельеф дна Мирового океана</a:t>
            </a:r>
            <a:endParaRPr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5" y="4980444"/>
            <a:ext cx="12189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Подводный рельеф не менее разнообразен, чем рельеф материков. Здесь имеются хребты, расселины и долины. Основные части дна — шельф, материковый склон, ложе океана, глубоководные желоба, срединно-океанические хребты, подводные котловины, океанические плато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42" y="1065424"/>
            <a:ext cx="7200900" cy="366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-51939"/>
            <a:ext cx="12189015" cy="74572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Водная оболочка земли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940" y="70398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Гидросфера (от греческого «</a:t>
            </a:r>
            <a:r>
              <a:rPr lang="ru-RU" sz="2000" b="1" dirty="0" err="1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0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» — вода) является одним из основных компонентов географической оболочки Земли. В свою очередь, структурными элементами гидросферы являются поверхностные и подземные воды, ледники, а также влага, содержащаяся в атмосфере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" y="2173100"/>
            <a:ext cx="5613577" cy="421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92" y="2173099"/>
            <a:ext cx="5582552" cy="421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7908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Глубина океанов и морей измеряется - эхолотом</a:t>
            </a:r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28700"/>
            <a:ext cx="4133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2" y="4991100"/>
            <a:ext cx="2381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9" y="1028699"/>
            <a:ext cx="2862261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5089" y="4976336"/>
            <a:ext cx="958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Этот прибор с корабля посылает короткий звуковой сигнал, который, достигая дна, отражается от него и возвращается к прибору. Скорость распространения звука в воде - 1500 м в секунду. Измерив время, в течение которого звук прошел до дна и обратно, можно вычислить глубину. Например, скажем, звук с корабля через 6 секунд возвратился в виде эха. Отсюда звук достиг дна моря за 3 секунды. Значит, глубина Океана здесь 4500 м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004411"/>
            <a:ext cx="3981451" cy="383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5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96582" y="1437780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548930" y="5452866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800289" y="2535360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4" y="556838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124202" y="1277865"/>
            <a:ext cx="8830732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5A92B4-25C3-4843-977B-34AA46C51D54}"/>
              </a:ext>
            </a:extLst>
          </p:cNvPr>
          <p:cNvSpPr txBox="1"/>
          <p:nvPr/>
        </p:nvSpPr>
        <p:spPr>
          <a:xfrm>
            <a:off x="1399974" y="331304"/>
            <a:ext cx="2626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3BDE9-A53D-430F-873D-BE37A66F71AA}"/>
              </a:ext>
            </a:extLst>
          </p:cNvPr>
          <p:cNvSpPr txBox="1"/>
          <p:nvPr/>
        </p:nvSpPr>
        <p:spPr>
          <a:xfrm>
            <a:off x="3424031" y="1860533"/>
            <a:ext cx="8231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Прочитать </a:t>
            </a:r>
          </a:p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§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Состав Гидросферы. Мировой океан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Выполнить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 4  стр.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632" y="211334"/>
            <a:ext cx="11951368" cy="643019"/>
          </a:xfrm>
          <a:prstGeom prst="rect">
            <a:avLst/>
          </a:prstGeom>
          <a:solidFill>
            <a:srgbClr val="1103C1"/>
          </a:solidFill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86" y="1479729"/>
            <a:ext cx="11750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1. Длина железнодорожной магистрали 6140 км.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Какой длины получится линия, изображающая магистраль на карте, сделанной в масштабе: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а) 1 : 10 000 000; б) 1 : 2 000 000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86" y="4250225"/>
            <a:ext cx="12055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3. Расстояние между двумя городами равно 280 км. Найти длину отрезка, соединяющего эти города на карте, выполненной в масштабе 1 : 4 000 000.</a:t>
            </a:r>
          </a:p>
        </p:txBody>
      </p:sp>
    </p:spTree>
    <p:extLst>
      <p:ext uri="{BB962C8B-B14F-4D97-AF65-F5344CB8AC3E}">
        <p14:creationId xmlns:p14="http://schemas.microsoft.com/office/powerpoint/2010/main" val="6365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170111"/>
            <a:ext cx="115252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 Определите, какой из масштабов  наименьший:                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25 000                                                    1 : 70 000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10 000                                                    1 : 100 000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1 : 50 000 </a:t>
            </a:r>
          </a:p>
        </p:txBody>
      </p:sp>
    </p:spTree>
    <p:extLst>
      <p:ext uri="{BB962C8B-B14F-4D97-AF65-F5344CB8AC3E}">
        <p14:creationId xmlns:p14="http://schemas.microsoft.com/office/powerpoint/2010/main" val="35468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2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Поверхность Земли изобилует неровностями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5004477"/>
            <a:ext cx="11701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 природе вода (единственное вещество на Земле) может иметь три агрегатных состояния: твердое (это дел или снег); жидкость и газообразное (пар). Лед имеет кристаллическую решетку, то есть его атомы четко расположены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857950"/>
            <a:ext cx="5001610" cy="269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03" y="1524000"/>
            <a:ext cx="5882509" cy="336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5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69053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Гидросыера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сосоит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875" y="1158877"/>
            <a:ext cx="507124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Вода находится на нашей планете повсюду и в разном состоянии. Больше всего ее в жидкой форме. Сюда можно отнести:</a:t>
            </a:r>
          </a:p>
          <a:p>
            <a:endParaRPr lang="ru-RU" sz="28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океаны;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моря;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озера и водохранилища;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реки;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подземные воды.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833241" y="2333297"/>
            <a:ext cx="1245476" cy="1403132"/>
          </a:xfrm>
          <a:prstGeom prst="straightConnector1">
            <a:avLst/>
          </a:prstGeom>
          <a:ln>
            <a:solidFill>
              <a:srgbClr val="1103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833241" y="4264921"/>
            <a:ext cx="1767237" cy="590859"/>
          </a:xfrm>
          <a:prstGeom prst="straightConnector1">
            <a:avLst/>
          </a:prstGeom>
          <a:ln>
            <a:solidFill>
              <a:srgbClr val="1103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00478" y="923985"/>
            <a:ext cx="2522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Мировой океан</a:t>
            </a:r>
            <a:endParaRPr lang="ru-RU" sz="2400" b="1" u="sng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2337" y="3803256"/>
            <a:ext cx="1923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Воды суши</a:t>
            </a:r>
            <a:endParaRPr lang="ru-RU" sz="2400" b="1" u="sng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0607" y="1672706"/>
            <a:ext cx="497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Доля в составе гидросферы  – 96,5% 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0607" y="2503703"/>
            <a:ext cx="4642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Объем воды– 1340 </a:t>
            </a:r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млн.км</a:t>
            </a:r>
            <a:r>
              <a:rPr lang="en-US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ᶟ</a:t>
            </a:r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20607" y="4578723"/>
            <a:ext cx="4971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Доля в составе гидросферы  – 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3,5% 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20607" y="5575469"/>
            <a:ext cx="3999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воды –  </a:t>
            </a:r>
          </a:p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47,5 (</a:t>
            </a:r>
            <a:r>
              <a:rPr lang="ru-RU" sz="24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млн.км</a:t>
            </a:r>
            <a:r>
              <a:rPr lang="en-US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ᶟ) </a:t>
            </a:r>
          </a:p>
        </p:txBody>
      </p:sp>
    </p:spTree>
    <p:extLst>
      <p:ext uri="{BB962C8B-B14F-4D97-AF65-F5344CB8AC3E}">
        <p14:creationId xmlns:p14="http://schemas.microsoft.com/office/powerpoint/2010/main" val="3624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27310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-14102"/>
            <a:ext cx="1158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Внешние силы, влияющие на формирование рельефа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9" y="1276350"/>
            <a:ext cx="4350791" cy="348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41980" y="1587607"/>
            <a:ext cx="6890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Обращает на себя внимание тот факт, что более 96% от общего объема воды в мире, который оценивается примерно в 1,5 миллиарда кубических километров воды, это соленая вода.</a:t>
            </a:r>
          </a:p>
          <a:p>
            <a:endParaRPr lang="ru-RU" sz="2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Более 68% пресной воды сосредоточено в виде льдов и ледников.</a:t>
            </a:r>
          </a:p>
          <a:p>
            <a:endParaRPr lang="ru-RU" sz="2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Еще около 30% пресной воды находится в земле.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8676" y="4942755"/>
            <a:ext cx="12013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Реки </a:t>
            </a:r>
            <a:r>
              <a:rPr lang="ru-RU" sz="24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являются источником наиболее свежей воды на поверхности Земли, которая пригодна для использования человеком. Но объем воды в реках - это лишь около 1250 кубических километров, что составляет около 0,00001% от общего объема воды.</a:t>
            </a:r>
          </a:p>
        </p:txBody>
      </p:sp>
    </p:spTree>
    <p:extLst>
      <p:ext uri="{BB962C8B-B14F-4D97-AF65-F5344CB8AC3E}">
        <p14:creationId xmlns:p14="http://schemas.microsoft.com/office/powerpoint/2010/main" val="41025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Внешние силы</a:t>
            </a:r>
            <a:endParaRPr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923666"/>
            <a:ext cx="5938346" cy="284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10" y="923666"/>
            <a:ext cx="5665077" cy="284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008" y="3767959"/>
            <a:ext cx="1192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Горные ледники, расположенные в теплых широтах, летом тают и питают горные реки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" y="4598956"/>
            <a:ext cx="3614245" cy="202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625557"/>
            <a:ext cx="3795712" cy="202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37" y="4652159"/>
            <a:ext cx="3886200" cy="196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1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Подземные воды</a:t>
            </a:r>
          </a:p>
          <a:p>
            <a:pPr algn="ctr"/>
            <a:endParaRPr lang="ru-RU" sz="5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066800"/>
            <a:ext cx="4362451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4455318"/>
            <a:ext cx="4682290" cy="22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32" y="962715"/>
            <a:ext cx="6445917" cy="33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4842" y="4551571"/>
            <a:ext cx="6060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Подземные воды, хотя не уступают по объему ледниковым водам, по качеству неоднородны. Они бывают не только пресными, но и солеными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Поверхностные воды </a:t>
            </a:r>
            <a:endParaRPr lang="ru-RU" sz="5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1094874"/>
            <a:ext cx="4876800" cy="27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4017312"/>
            <a:ext cx="4876800" cy="2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94874"/>
            <a:ext cx="3352800" cy="27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24" y="1094874"/>
            <a:ext cx="3078329" cy="27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2654" y="3963665"/>
            <a:ext cx="6400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Поверхностные воды сосредоточены в реках и озерах. Объем их незначителен. Но благодаря проточности воды рек и озер удобны для использования. Поверхностные воды распределены неравномерно</a:t>
            </a:r>
            <a:endParaRPr lang="ru-RU" sz="26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3246"/>
            <a:ext cx="12192000" cy="83896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103C1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Острова и полуострова</a:t>
            </a:r>
          </a:p>
          <a:p>
            <a:pPr algn="ctr"/>
            <a:endParaRPr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4" y="1045995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3" y="3411704"/>
            <a:ext cx="2857501" cy="283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8" y="1045995"/>
            <a:ext cx="427245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24" y="1045995"/>
            <a:ext cx="414633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3366" y="3531475"/>
            <a:ext cx="4051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Водяной пар, содержащийся в атмосфере, является источником выпадающих на землю осадков.</a:t>
            </a:r>
            <a:endParaRPr lang="ru-RU" sz="24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24" y="3411703"/>
            <a:ext cx="4146331" cy="283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927</Words>
  <Application>Microsoft Office PowerPoint</Application>
  <PresentationFormat>Произвольный</PresentationFormat>
  <Paragraphs>88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 для самостоятельной работы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leNOVO</cp:lastModifiedBy>
  <cp:revision>743</cp:revision>
  <dcterms:created xsi:type="dcterms:W3CDTF">2020-04-09T12:18:10Z</dcterms:created>
  <dcterms:modified xsi:type="dcterms:W3CDTF">2020-11-25T20:59:31Z</dcterms:modified>
</cp:coreProperties>
</file>