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379" r:id="rId2"/>
    <p:sldId id="305" r:id="rId3"/>
    <p:sldId id="434" r:id="rId4"/>
    <p:sldId id="435" r:id="rId5"/>
    <p:sldId id="326" r:id="rId6"/>
    <p:sldId id="375" r:id="rId7"/>
    <p:sldId id="374" r:id="rId8"/>
    <p:sldId id="437" r:id="rId9"/>
    <p:sldId id="438" r:id="rId10"/>
    <p:sldId id="439" r:id="rId11"/>
    <p:sldId id="440" r:id="rId12"/>
    <p:sldId id="441" r:id="rId13"/>
    <p:sldId id="446" r:id="rId14"/>
    <p:sldId id="442" r:id="rId15"/>
    <p:sldId id="443" r:id="rId16"/>
    <p:sldId id="444" r:id="rId17"/>
    <p:sldId id="335" r:id="rId18"/>
    <p:sldId id="445" r:id="rId19"/>
    <p:sldId id="262" r:id="rId20"/>
  </p:sldIdLst>
  <p:sldSz cx="5765800" cy="3244850"/>
  <p:notesSz cx="5765800" cy="3244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1022">
          <p15:clr>
            <a:srgbClr val="A4A3A4"/>
          </p15:clr>
        </p15:guide>
        <p15:guide id="2" pos="181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0066"/>
    <a:srgbClr val="030FF7"/>
    <a:srgbClr val="000000"/>
    <a:srgbClr val="004C22"/>
    <a:srgbClr val="FFFF00"/>
    <a:srgbClr val="660033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5126" autoAdjust="0"/>
  </p:normalViewPr>
  <p:slideViewPr>
    <p:cSldViewPr>
      <p:cViewPr varScale="1">
        <p:scale>
          <a:sx n="132" d="100"/>
          <a:sy n="132" d="100"/>
        </p:scale>
        <p:origin x="930" y="132"/>
      </p:cViewPr>
      <p:guideLst>
        <p:guide orient="horz" pos="2880"/>
        <p:guide pos="21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800"/>
    </p:cViewPr>
  </p:sorterViewPr>
  <p:notesViewPr>
    <p:cSldViewPr>
      <p:cViewPr varScale="1">
        <p:scale>
          <a:sx n="150" d="100"/>
          <a:sy n="150" d="100"/>
        </p:scale>
        <p:origin x="-1242" y="-90"/>
      </p:cViewPr>
      <p:guideLst>
        <p:guide orient="horz" pos="1022"/>
        <p:guide pos="181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28575" cap="rnd">
              <a:solidFill>
                <a:schemeClr val="accent1">
                  <a:shade val="6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shade val="65000"/>
                </a:schemeClr>
              </a:solidFill>
              <a:ln w="9525">
                <a:solidFill>
                  <a:schemeClr val="accent1">
                    <a:shade val="65000"/>
                  </a:schemeClr>
                </a:solidFill>
              </a:ln>
              <a:effectLst/>
            </c:spPr>
          </c:marker>
          <c:cat>
            <c:strRef>
              <c:f>Лист1!$A$2:$A$13</c:f>
              <c:strCache>
                <c:ptCount val="12"/>
                <c:pt idx="0">
                  <c:v>я</c:v>
                </c:pt>
                <c:pt idx="1">
                  <c:v>ф</c:v>
                </c:pt>
                <c:pt idx="2">
                  <c:v>м</c:v>
                </c:pt>
                <c:pt idx="3">
                  <c:v>а</c:v>
                </c:pt>
                <c:pt idx="4">
                  <c:v>м</c:v>
                </c:pt>
                <c:pt idx="5">
                  <c:v>и</c:v>
                </c:pt>
                <c:pt idx="6">
                  <c:v>и</c:v>
                </c:pt>
                <c:pt idx="7">
                  <c:v>а</c:v>
                </c:pt>
                <c:pt idx="8">
                  <c:v>с</c:v>
                </c:pt>
                <c:pt idx="9">
                  <c:v>о</c:v>
                </c:pt>
                <c:pt idx="10">
                  <c:v>н</c:v>
                </c:pt>
                <c:pt idx="11">
                  <c:v>д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-1</c:v>
                </c:pt>
                <c:pt idx="1">
                  <c:v>6</c:v>
                </c:pt>
                <c:pt idx="2">
                  <c:v>12</c:v>
                </c:pt>
                <c:pt idx="3">
                  <c:v>18</c:v>
                </c:pt>
                <c:pt idx="4">
                  <c:v>21</c:v>
                </c:pt>
                <c:pt idx="5">
                  <c:v>24</c:v>
                </c:pt>
                <c:pt idx="6">
                  <c:v>27</c:v>
                </c:pt>
                <c:pt idx="7">
                  <c:v>21</c:v>
                </c:pt>
                <c:pt idx="8">
                  <c:v>18</c:v>
                </c:pt>
                <c:pt idx="9">
                  <c:v>9</c:v>
                </c:pt>
                <c:pt idx="10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676-47A2-AE83-F0961EDAA0B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Лист1!$A$2:$A$13</c:f>
              <c:strCache>
                <c:ptCount val="12"/>
                <c:pt idx="0">
                  <c:v>я</c:v>
                </c:pt>
                <c:pt idx="1">
                  <c:v>ф</c:v>
                </c:pt>
                <c:pt idx="2">
                  <c:v>м</c:v>
                </c:pt>
                <c:pt idx="3">
                  <c:v>а</c:v>
                </c:pt>
                <c:pt idx="4">
                  <c:v>м</c:v>
                </c:pt>
                <c:pt idx="5">
                  <c:v>и</c:v>
                </c:pt>
                <c:pt idx="6">
                  <c:v>и</c:v>
                </c:pt>
                <c:pt idx="7">
                  <c:v>а</c:v>
                </c:pt>
                <c:pt idx="8">
                  <c:v>с</c:v>
                </c:pt>
                <c:pt idx="9">
                  <c:v>о</c:v>
                </c:pt>
                <c:pt idx="10">
                  <c:v>н</c:v>
                </c:pt>
                <c:pt idx="11">
                  <c:v>д</c:v>
                </c:pt>
              </c:strCache>
            </c:strRef>
          </c:cat>
          <c:val>
            <c:numRef>
              <c:f>Лист1!$C$2:$C$13</c:f>
              <c:numCache>
                <c:formatCode>General</c:formatCode>
                <c:ptCount val="12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676-47A2-AE83-F0961EDAA0B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spPr>
            <a:ln w="28575" cap="rnd">
              <a:solidFill>
                <a:schemeClr val="accent1">
                  <a:tint val="6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tint val="65000"/>
                </a:schemeClr>
              </a:solidFill>
              <a:ln w="9525">
                <a:solidFill>
                  <a:schemeClr val="accent1">
                    <a:tint val="65000"/>
                  </a:schemeClr>
                </a:solidFill>
              </a:ln>
              <a:effectLst/>
            </c:spPr>
          </c:marker>
          <c:cat>
            <c:strRef>
              <c:f>Лист1!$A$2:$A$13</c:f>
              <c:strCache>
                <c:ptCount val="12"/>
                <c:pt idx="0">
                  <c:v>я</c:v>
                </c:pt>
                <c:pt idx="1">
                  <c:v>ф</c:v>
                </c:pt>
                <c:pt idx="2">
                  <c:v>м</c:v>
                </c:pt>
                <c:pt idx="3">
                  <c:v>а</c:v>
                </c:pt>
                <c:pt idx="4">
                  <c:v>м</c:v>
                </c:pt>
                <c:pt idx="5">
                  <c:v>и</c:v>
                </c:pt>
                <c:pt idx="6">
                  <c:v>и</c:v>
                </c:pt>
                <c:pt idx="7">
                  <c:v>а</c:v>
                </c:pt>
                <c:pt idx="8">
                  <c:v>с</c:v>
                </c:pt>
                <c:pt idx="9">
                  <c:v>о</c:v>
                </c:pt>
                <c:pt idx="10">
                  <c:v>н</c:v>
                </c:pt>
                <c:pt idx="11">
                  <c:v>д</c:v>
                </c:pt>
              </c:strCache>
            </c:strRef>
          </c:cat>
          <c:val>
            <c:numRef>
              <c:f>Лист1!$D$2:$D$13</c:f>
              <c:numCache>
                <c:formatCode>General</c:formatCode>
                <c:ptCount val="12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676-47A2-AE83-F0961EDAA0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03077888"/>
        <c:axId val="1603079136"/>
      </c:lineChart>
      <c:catAx>
        <c:axId val="16030778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Месяцы года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3079136"/>
        <c:crosses val="autoZero"/>
        <c:auto val="1"/>
        <c:lblAlgn val="ctr"/>
        <c:lblOffset val="100"/>
        <c:noMultiLvlLbl val="0"/>
      </c:catAx>
      <c:valAx>
        <c:axId val="1603079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/>
                  <a:t>Температура °С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3077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541FAD-4EFF-428D-9A7F-1A8AF51050D4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BEE6705A-F426-45B8-A88D-BB4DE6A1FB5C}">
      <dgm:prSet phldrT="[Текст]" custT="1"/>
      <dgm:spPr/>
      <dgm:t>
        <a:bodyPr/>
        <a:lstStyle/>
        <a:p>
          <a:r>
            <a:rPr lang="ru-RU" sz="1800" b="1" dirty="0">
              <a:latin typeface="Arial" pitchFamily="34" charset="0"/>
              <a:cs typeface="Arial" pitchFamily="34" charset="0"/>
            </a:rPr>
            <a:t>На каждые </a:t>
          </a:r>
          <a:r>
            <a:rPr lang="ru-RU" sz="1800" b="1" dirty="0">
              <a:solidFill>
                <a:srgbClr val="000099"/>
              </a:solidFill>
              <a:latin typeface="Arial" pitchFamily="34" charset="0"/>
              <a:cs typeface="Arial" pitchFamily="34" charset="0"/>
            </a:rPr>
            <a:t>100 м </a:t>
          </a:r>
          <a:r>
            <a:rPr lang="ru-RU" sz="18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высоты </a:t>
          </a:r>
          <a:r>
            <a:rPr lang="ru-RU" sz="1800" b="1" dirty="0">
              <a:latin typeface="Arial" pitchFamily="34" charset="0"/>
              <a:cs typeface="Arial" pitchFamily="34" charset="0"/>
            </a:rPr>
            <a:t>давление снижается на </a:t>
          </a:r>
          <a:r>
            <a:rPr lang="ru-RU" sz="1800" b="1" dirty="0">
              <a:solidFill>
                <a:srgbClr val="000099"/>
              </a:solidFill>
              <a:latin typeface="Arial" pitchFamily="34" charset="0"/>
              <a:cs typeface="Arial" pitchFamily="34" charset="0"/>
            </a:rPr>
            <a:t>10мм.рт.ст. </a:t>
          </a:r>
          <a:r>
            <a:rPr lang="ru-RU" sz="18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или каждые </a:t>
          </a:r>
          <a:r>
            <a:rPr lang="ru-RU" sz="1800" b="1" dirty="0">
              <a:solidFill>
                <a:srgbClr val="000099"/>
              </a:solidFill>
              <a:latin typeface="Arial" pitchFamily="34" charset="0"/>
              <a:cs typeface="Arial" pitchFamily="34" charset="0"/>
            </a:rPr>
            <a:t>10 м на 1 </a:t>
          </a:r>
          <a:r>
            <a:rPr lang="ru-RU" sz="1800" b="1" dirty="0" err="1">
              <a:solidFill>
                <a:srgbClr val="000099"/>
              </a:solidFill>
              <a:latin typeface="Arial" pitchFamily="34" charset="0"/>
              <a:cs typeface="Arial" pitchFamily="34" charset="0"/>
            </a:rPr>
            <a:t>мм.рт.ст</a:t>
          </a:r>
          <a:r>
            <a:rPr lang="ru-RU" sz="1800" b="1" dirty="0">
              <a:solidFill>
                <a:srgbClr val="000099"/>
              </a:solidFill>
              <a:latin typeface="Arial" pitchFamily="34" charset="0"/>
              <a:cs typeface="Arial" pitchFamily="34" charset="0"/>
            </a:rPr>
            <a:t>.</a:t>
          </a:r>
        </a:p>
      </dgm:t>
    </dgm:pt>
    <dgm:pt modelId="{C4BD4B63-8031-4B0F-A76D-A85CFB55827C}" type="parTrans" cxnId="{6B40E30C-39BB-42D3-BAA6-ED9F3F566FBB}">
      <dgm:prSet/>
      <dgm:spPr/>
      <dgm:t>
        <a:bodyPr/>
        <a:lstStyle/>
        <a:p>
          <a:endParaRPr lang="ru-RU"/>
        </a:p>
      </dgm:t>
    </dgm:pt>
    <dgm:pt modelId="{F035E855-A297-4748-9377-4BD9AE24783C}" type="sibTrans" cxnId="{6B40E30C-39BB-42D3-BAA6-ED9F3F566FBB}">
      <dgm:prSet/>
      <dgm:spPr/>
      <dgm:t>
        <a:bodyPr/>
        <a:lstStyle/>
        <a:p>
          <a:endParaRPr lang="ru-RU"/>
        </a:p>
      </dgm:t>
    </dgm:pt>
    <dgm:pt modelId="{5C0E2030-F181-4356-84AF-C93BA913A800}">
      <dgm:prSet phldrT="[Текст]" custT="1"/>
      <dgm:spPr/>
      <dgm:t>
        <a:bodyPr/>
        <a:lstStyle/>
        <a:p>
          <a:r>
            <a:rPr lang="ru-RU" sz="1600" b="1" dirty="0">
              <a:latin typeface="Arial" pitchFamily="34" charset="0"/>
              <a:cs typeface="Arial" pitchFamily="34" charset="0"/>
            </a:rPr>
            <a:t>На побережье моря, при </a:t>
          </a:r>
          <a:r>
            <a:rPr lang="en-US" sz="1600" b="1" dirty="0">
              <a:latin typeface="Arial" pitchFamily="34" charset="0"/>
              <a:cs typeface="Arial" pitchFamily="34" charset="0"/>
            </a:rPr>
            <a:t>t - 0⁰C</a:t>
          </a:r>
          <a:endParaRPr lang="ru-RU" sz="1600" b="1" dirty="0">
            <a:latin typeface="Arial" pitchFamily="34" charset="0"/>
            <a:cs typeface="Arial" pitchFamily="34" charset="0"/>
          </a:endParaRPr>
        </a:p>
        <a:p>
          <a:r>
            <a:rPr lang="ru-RU" sz="1600" b="1" dirty="0">
              <a:latin typeface="Arial" pitchFamily="34" charset="0"/>
              <a:cs typeface="Arial" pitchFamily="34" charset="0"/>
            </a:rPr>
            <a:t>атмосферное давление </a:t>
          </a:r>
          <a:r>
            <a:rPr lang="ru-RU" sz="1600" b="1" dirty="0">
              <a:solidFill>
                <a:srgbClr val="000099"/>
              </a:solidFill>
              <a:latin typeface="Arial" pitchFamily="34" charset="0"/>
              <a:cs typeface="Arial" pitchFamily="34" charset="0"/>
            </a:rPr>
            <a:t>- 760мм.рт.ст.</a:t>
          </a:r>
          <a:r>
            <a:rPr lang="ru-RU" sz="1600" b="1" dirty="0">
              <a:latin typeface="Arial" pitchFamily="34" charset="0"/>
              <a:cs typeface="Arial" pitchFamily="34" charset="0"/>
            </a:rPr>
            <a:t>, считается нормальным давлением</a:t>
          </a:r>
        </a:p>
      </dgm:t>
    </dgm:pt>
    <dgm:pt modelId="{D436C9E4-7AB6-4BCD-9C33-54B127383E80}" type="parTrans" cxnId="{A3A6EEC0-F554-4ED2-8911-BE58BB691F2E}">
      <dgm:prSet/>
      <dgm:spPr/>
      <dgm:t>
        <a:bodyPr/>
        <a:lstStyle/>
        <a:p>
          <a:endParaRPr lang="ru-RU"/>
        </a:p>
      </dgm:t>
    </dgm:pt>
    <dgm:pt modelId="{4D1FB185-71F8-4C1A-B213-512A5B360934}" type="sibTrans" cxnId="{A3A6EEC0-F554-4ED2-8911-BE58BB691F2E}">
      <dgm:prSet/>
      <dgm:spPr/>
      <dgm:t>
        <a:bodyPr/>
        <a:lstStyle/>
        <a:p>
          <a:endParaRPr lang="ru-RU"/>
        </a:p>
      </dgm:t>
    </dgm:pt>
    <dgm:pt modelId="{1F87B1FD-D9C3-4EED-9C4F-89B1E7CE929D}" type="pres">
      <dgm:prSet presAssocID="{22541FAD-4EFF-428D-9A7F-1A8AF51050D4}" presName="compositeShape" presStyleCnt="0">
        <dgm:presLayoutVars>
          <dgm:dir/>
          <dgm:resizeHandles/>
        </dgm:presLayoutVars>
      </dgm:prSet>
      <dgm:spPr/>
    </dgm:pt>
    <dgm:pt modelId="{F434117B-CF8E-4E7A-8196-B85DE36A68C3}" type="pres">
      <dgm:prSet presAssocID="{22541FAD-4EFF-428D-9A7F-1A8AF51050D4}" presName="pyramid" presStyleLbl="node1" presStyleIdx="0" presStyleCnt="1" custLinFactNeighborX="-24258" custLinFactNeighborY="-70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8083742-CDEE-4B37-9A48-5DF31D18F151}" type="pres">
      <dgm:prSet presAssocID="{22541FAD-4EFF-428D-9A7F-1A8AF51050D4}" presName="theList" presStyleCnt="0"/>
      <dgm:spPr/>
    </dgm:pt>
    <dgm:pt modelId="{A9384CFE-0879-4B85-ADDC-CACFB94FD030}" type="pres">
      <dgm:prSet presAssocID="{BEE6705A-F426-45B8-A88D-BB4DE6A1FB5C}" presName="aNode" presStyleLbl="fgAcc1" presStyleIdx="0" presStyleCnt="2" custScaleX="275476" custScaleY="244472" custLinFactY="-4078" custLinFactNeighborX="37626" custLinFactNeighborY="-100000">
        <dgm:presLayoutVars>
          <dgm:bulletEnabled val="1"/>
        </dgm:presLayoutVars>
      </dgm:prSet>
      <dgm:spPr/>
    </dgm:pt>
    <dgm:pt modelId="{BFBDEE9F-B34F-47F0-8630-4263A7AB8325}" type="pres">
      <dgm:prSet presAssocID="{BEE6705A-F426-45B8-A88D-BB4DE6A1FB5C}" presName="aSpace" presStyleCnt="0"/>
      <dgm:spPr/>
    </dgm:pt>
    <dgm:pt modelId="{DC73C0D9-50E0-4011-AEF1-6748FAEB4CF9}" type="pres">
      <dgm:prSet presAssocID="{5C0E2030-F181-4356-84AF-C93BA913A800}" presName="aNode" presStyleLbl="fgAcc1" presStyleIdx="1" presStyleCnt="2" custScaleX="232539" custScaleY="341805" custLinFactY="15156" custLinFactNeighborX="72356" custLinFactNeighborY="100000">
        <dgm:presLayoutVars>
          <dgm:bulletEnabled val="1"/>
        </dgm:presLayoutVars>
      </dgm:prSet>
      <dgm:spPr/>
    </dgm:pt>
    <dgm:pt modelId="{91C33F98-7EF3-4850-A23A-9961A52DF39E}" type="pres">
      <dgm:prSet presAssocID="{5C0E2030-F181-4356-84AF-C93BA913A800}" presName="aSpace" presStyleCnt="0"/>
      <dgm:spPr/>
    </dgm:pt>
  </dgm:ptLst>
  <dgm:cxnLst>
    <dgm:cxn modelId="{6B40E30C-39BB-42D3-BAA6-ED9F3F566FBB}" srcId="{22541FAD-4EFF-428D-9A7F-1A8AF51050D4}" destId="{BEE6705A-F426-45B8-A88D-BB4DE6A1FB5C}" srcOrd="0" destOrd="0" parTransId="{C4BD4B63-8031-4B0F-A76D-A85CFB55827C}" sibTransId="{F035E855-A297-4748-9377-4BD9AE24783C}"/>
    <dgm:cxn modelId="{148D967E-727C-49A7-B38A-7BAAFC355F87}" type="presOf" srcId="{5C0E2030-F181-4356-84AF-C93BA913A800}" destId="{DC73C0D9-50E0-4011-AEF1-6748FAEB4CF9}" srcOrd="0" destOrd="0" presId="urn:microsoft.com/office/officeart/2005/8/layout/pyramid2"/>
    <dgm:cxn modelId="{CEABCDA3-7B8D-4E43-B658-6AE71CF25E3D}" type="presOf" srcId="{22541FAD-4EFF-428D-9A7F-1A8AF51050D4}" destId="{1F87B1FD-D9C3-4EED-9C4F-89B1E7CE929D}" srcOrd="0" destOrd="0" presId="urn:microsoft.com/office/officeart/2005/8/layout/pyramid2"/>
    <dgm:cxn modelId="{A3A6EEC0-F554-4ED2-8911-BE58BB691F2E}" srcId="{22541FAD-4EFF-428D-9A7F-1A8AF51050D4}" destId="{5C0E2030-F181-4356-84AF-C93BA913A800}" srcOrd="1" destOrd="0" parTransId="{D436C9E4-7AB6-4BCD-9C33-54B127383E80}" sibTransId="{4D1FB185-71F8-4C1A-B213-512A5B360934}"/>
    <dgm:cxn modelId="{0990F0D4-7E26-4A9E-BE00-29788988DBED}" type="presOf" srcId="{BEE6705A-F426-45B8-A88D-BB4DE6A1FB5C}" destId="{A9384CFE-0879-4B85-ADDC-CACFB94FD030}" srcOrd="0" destOrd="0" presId="urn:microsoft.com/office/officeart/2005/8/layout/pyramid2"/>
    <dgm:cxn modelId="{8736E337-428F-4D36-BD45-595F6872DCFD}" type="presParOf" srcId="{1F87B1FD-D9C3-4EED-9C4F-89B1E7CE929D}" destId="{F434117B-CF8E-4E7A-8196-B85DE36A68C3}" srcOrd="0" destOrd="0" presId="urn:microsoft.com/office/officeart/2005/8/layout/pyramid2"/>
    <dgm:cxn modelId="{26B2B90B-2CB9-45C2-9D78-80516492D52D}" type="presParOf" srcId="{1F87B1FD-D9C3-4EED-9C4F-89B1E7CE929D}" destId="{88083742-CDEE-4B37-9A48-5DF31D18F151}" srcOrd="1" destOrd="0" presId="urn:microsoft.com/office/officeart/2005/8/layout/pyramid2"/>
    <dgm:cxn modelId="{0E11AE74-9F78-4C91-BECB-6B78B057701A}" type="presParOf" srcId="{88083742-CDEE-4B37-9A48-5DF31D18F151}" destId="{A9384CFE-0879-4B85-ADDC-CACFB94FD030}" srcOrd="0" destOrd="0" presId="urn:microsoft.com/office/officeart/2005/8/layout/pyramid2"/>
    <dgm:cxn modelId="{46ED00A1-FA89-4697-985C-4B76CB73A869}" type="presParOf" srcId="{88083742-CDEE-4B37-9A48-5DF31D18F151}" destId="{BFBDEE9F-B34F-47F0-8630-4263A7AB8325}" srcOrd="1" destOrd="0" presId="urn:microsoft.com/office/officeart/2005/8/layout/pyramid2"/>
    <dgm:cxn modelId="{FA1B84CF-E15C-4720-ACB0-986E2BDA4F2F}" type="presParOf" srcId="{88083742-CDEE-4B37-9A48-5DF31D18F151}" destId="{DC73C0D9-50E0-4011-AEF1-6748FAEB4CF9}" srcOrd="2" destOrd="0" presId="urn:microsoft.com/office/officeart/2005/8/layout/pyramid2"/>
    <dgm:cxn modelId="{70B75758-2D54-4663-951C-012ECAA9F959}" type="presParOf" srcId="{88083742-CDEE-4B37-9A48-5DF31D18F151}" destId="{91C33F98-7EF3-4850-A23A-9961A52DF39E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34117B-CF8E-4E7A-8196-B85DE36A68C3}">
      <dsp:nvSpPr>
        <dsp:cNvPr id="0" name=""/>
        <dsp:cNvSpPr/>
      </dsp:nvSpPr>
      <dsp:spPr>
        <a:xfrm>
          <a:off x="101376" y="0"/>
          <a:ext cx="2540159" cy="2540159"/>
        </a:xfrm>
        <a:prstGeom prst="triangl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384CFE-0879-4B85-ADDC-CACFB94FD030}">
      <dsp:nvSpPr>
        <dsp:cNvPr id="0" name=""/>
        <dsp:cNvSpPr/>
      </dsp:nvSpPr>
      <dsp:spPr>
        <a:xfrm>
          <a:off x="1078004" y="199020"/>
          <a:ext cx="4548393" cy="81263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Arial" pitchFamily="34" charset="0"/>
              <a:cs typeface="Arial" pitchFamily="34" charset="0"/>
            </a:rPr>
            <a:t>На каждые </a:t>
          </a:r>
          <a:r>
            <a:rPr lang="ru-RU" sz="1800" b="1" kern="1200" dirty="0">
              <a:solidFill>
                <a:srgbClr val="000099"/>
              </a:solidFill>
              <a:latin typeface="Arial" pitchFamily="34" charset="0"/>
              <a:cs typeface="Arial" pitchFamily="34" charset="0"/>
            </a:rPr>
            <a:t>100 м </a:t>
          </a:r>
          <a:r>
            <a:rPr lang="ru-RU" sz="18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высоты </a:t>
          </a:r>
          <a:r>
            <a:rPr lang="ru-RU" sz="1800" b="1" kern="1200" dirty="0">
              <a:latin typeface="Arial" pitchFamily="34" charset="0"/>
              <a:cs typeface="Arial" pitchFamily="34" charset="0"/>
            </a:rPr>
            <a:t>давление снижается на </a:t>
          </a:r>
          <a:r>
            <a:rPr lang="ru-RU" sz="1800" b="1" kern="1200" dirty="0">
              <a:solidFill>
                <a:srgbClr val="000099"/>
              </a:solidFill>
              <a:latin typeface="Arial" pitchFamily="34" charset="0"/>
              <a:cs typeface="Arial" pitchFamily="34" charset="0"/>
            </a:rPr>
            <a:t>10мм.рт.ст. </a:t>
          </a:r>
          <a:r>
            <a:rPr lang="ru-RU" sz="18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или каждые </a:t>
          </a:r>
          <a:r>
            <a:rPr lang="ru-RU" sz="1800" b="1" kern="1200" dirty="0">
              <a:solidFill>
                <a:srgbClr val="000099"/>
              </a:solidFill>
              <a:latin typeface="Arial" pitchFamily="34" charset="0"/>
              <a:cs typeface="Arial" pitchFamily="34" charset="0"/>
            </a:rPr>
            <a:t>10 м на 1 </a:t>
          </a:r>
          <a:r>
            <a:rPr lang="ru-RU" sz="1800" b="1" kern="1200" dirty="0" err="1">
              <a:solidFill>
                <a:srgbClr val="000099"/>
              </a:solidFill>
              <a:latin typeface="Arial" pitchFamily="34" charset="0"/>
              <a:cs typeface="Arial" pitchFamily="34" charset="0"/>
            </a:rPr>
            <a:t>мм.рт.ст</a:t>
          </a:r>
          <a:r>
            <a:rPr lang="ru-RU" sz="1800" b="1" kern="1200" dirty="0">
              <a:solidFill>
                <a:srgbClr val="000099"/>
              </a:solidFill>
              <a:latin typeface="Arial" pitchFamily="34" charset="0"/>
              <a:cs typeface="Arial" pitchFamily="34" charset="0"/>
            </a:rPr>
            <a:t>.</a:t>
          </a:r>
        </a:p>
      </dsp:txBody>
      <dsp:txXfrm>
        <a:off x="1117673" y="238689"/>
        <a:ext cx="4469055" cy="733295"/>
      </dsp:txXfrm>
    </dsp:sp>
    <dsp:sp modelId="{DC73C0D9-50E0-4011-AEF1-6748FAEB4CF9}">
      <dsp:nvSpPr>
        <dsp:cNvPr id="0" name=""/>
        <dsp:cNvSpPr/>
      </dsp:nvSpPr>
      <dsp:spPr>
        <a:xfrm>
          <a:off x="1786938" y="1200239"/>
          <a:ext cx="3839459" cy="113617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Arial" pitchFamily="34" charset="0"/>
              <a:cs typeface="Arial" pitchFamily="34" charset="0"/>
            </a:rPr>
            <a:t>На побережье моря, при </a:t>
          </a:r>
          <a:r>
            <a:rPr lang="en-US" sz="1600" b="1" kern="1200" dirty="0">
              <a:latin typeface="Arial" pitchFamily="34" charset="0"/>
              <a:cs typeface="Arial" pitchFamily="34" charset="0"/>
            </a:rPr>
            <a:t>t - 0⁰C</a:t>
          </a:r>
          <a:endParaRPr lang="ru-RU" sz="1600" b="1" kern="1200" dirty="0">
            <a:latin typeface="Arial" pitchFamily="34" charset="0"/>
            <a:cs typeface="Arial" pitchFamily="34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Arial" pitchFamily="34" charset="0"/>
              <a:cs typeface="Arial" pitchFamily="34" charset="0"/>
            </a:rPr>
            <a:t>атмосферное давление </a:t>
          </a:r>
          <a:r>
            <a:rPr lang="ru-RU" sz="1600" b="1" kern="1200" dirty="0">
              <a:solidFill>
                <a:srgbClr val="000099"/>
              </a:solidFill>
              <a:latin typeface="Arial" pitchFamily="34" charset="0"/>
              <a:cs typeface="Arial" pitchFamily="34" charset="0"/>
            </a:rPr>
            <a:t>- 760мм.рт.ст.</a:t>
          </a:r>
          <a:r>
            <a:rPr lang="ru-RU" sz="1600" b="1" kern="1200" dirty="0">
              <a:latin typeface="Arial" pitchFamily="34" charset="0"/>
              <a:cs typeface="Arial" pitchFamily="34" charset="0"/>
            </a:rPr>
            <a:t>, считается нормальным давлением</a:t>
          </a:r>
        </a:p>
      </dsp:txBody>
      <dsp:txXfrm>
        <a:off x="1842401" y="1255702"/>
        <a:ext cx="3728533" cy="10252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25F2B4-B324-4CAC-8A2F-FF69F25E4553}" type="datetimeFigureOut">
              <a:rPr lang="ru-RU" smtClean="0"/>
              <a:t>30.12.2020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265488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111E0C-8B9B-41FC-B184-4FF371462B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3573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8B9B35-F45A-47AC-9643-A0E3E76F2CC3}" type="datetimeFigureOut">
              <a:rPr lang="ru-RU" smtClean="0"/>
              <a:t>30.12.2020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801813" y="242888"/>
            <a:ext cx="2162175" cy="121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41463"/>
            <a:ext cx="4613275" cy="14605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1338"/>
            <a:ext cx="2498725" cy="1635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4D2DC9-084F-4B8F-B0A3-1529236EF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711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5" y="1005903"/>
            <a:ext cx="4900930" cy="681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0" y="1817116"/>
            <a:ext cx="4036060" cy="811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9387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12/30/2020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12/30/2020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5257166" y="159367"/>
            <a:ext cx="252729" cy="25272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12/30/2020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437" y="132463"/>
            <a:ext cx="4900931" cy="3154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435" y="660989"/>
            <a:ext cx="157406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5868" y="660989"/>
            <a:ext cx="157406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59301" y="660989"/>
            <a:ext cx="157406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7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435" y="2356547"/>
            <a:ext cx="1574064" cy="453679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2078" indent="-72078">
              <a:buFont typeface="Arial" panose="020B0604020202020204" pitchFamily="34" charset="0"/>
              <a:buChar char="•"/>
              <a:defRPr sz="700"/>
            </a:lvl2pPr>
            <a:lvl3pPr marL="144157" indent="-72078">
              <a:defRPr sz="700"/>
            </a:lvl3pPr>
            <a:lvl4pPr marL="252274" indent="-108118">
              <a:defRPr sz="700"/>
            </a:lvl4pPr>
            <a:lvl5pPr marL="360392" indent="-108118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5868" y="2356547"/>
            <a:ext cx="1574064" cy="453679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2078" indent="-72078">
              <a:buFont typeface="Arial" panose="020B0604020202020204" pitchFamily="34" charset="0"/>
              <a:buChar char="•"/>
              <a:defRPr sz="700"/>
            </a:lvl2pPr>
            <a:lvl3pPr marL="144157" indent="-72078">
              <a:defRPr sz="700"/>
            </a:lvl3pPr>
            <a:lvl4pPr marL="252274" indent="-108118">
              <a:defRPr sz="700"/>
            </a:lvl4pPr>
            <a:lvl5pPr marL="360392" indent="-108118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59301" y="2356547"/>
            <a:ext cx="1574064" cy="453679"/>
          </a:xfrm>
        </p:spPr>
        <p:txBody>
          <a:bodyPr>
            <a:noAutofit/>
          </a:bodyPr>
          <a:lstStyle>
            <a:lvl1pPr marL="0" indent="0">
              <a:buNone/>
              <a:defRPr sz="700"/>
            </a:lvl1pPr>
            <a:lvl2pPr marL="72078" indent="-72078">
              <a:buFont typeface="Arial" panose="020B0604020202020204" pitchFamily="34" charset="0"/>
              <a:buChar char="•"/>
              <a:defRPr sz="700"/>
            </a:lvl2pPr>
            <a:lvl3pPr marL="144157" indent="-72078">
              <a:defRPr sz="700"/>
            </a:lvl3pPr>
            <a:lvl4pPr marL="252274" indent="-108118">
              <a:defRPr sz="700"/>
            </a:lvl4pPr>
            <a:lvl5pPr marL="360392" indent="-108118"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437" y="441662"/>
            <a:ext cx="4900931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9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74231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4D9E2A5-E371-4E56-B8E5-D051225FDC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88290" y="3017710"/>
            <a:ext cx="1326134" cy="276999"/>
          </a:xfrm>
        </p:spPr>
        <p:txBody>
          <a:bodyPr/>
          <a:lstStyle/>
          <a:p>
            <a:fld id="{68214DC6-9373-4927-9723-F2D54102B2A5}" type="datetimeFigureOut">
              <a:rPr lang="ru-RU" smtClean="0"/>
              <a:t>30.12.2020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4855D0-5EC6-401B-BF7C-02403BA54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60372" y="3017710"/>
            <a:ext cx="1845056" cy="276999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F656C7-1346-450C-A4F0-81A228BD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51376" y="3017710"/>
            <a:ext cx="1326134" cy="276999"/>
          </a:xfrm>
        </p:spPr>
        <p:txBody>
          <a:bodyPr/>
          <a:lstStyle/>
          <a:p>
            <a:fld id="{0E85B3D8-C38B-4518-AB0A-53B4E875C6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53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0" y="536168"/>
            <a:ext cx="5650865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435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7313" y="781128"/>
            <a:ext cx="4531172" cy="2094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0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6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  <p:sldLayoutId id="2147483668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-19153"/>
            <a:ext cx="5757972" cy="697262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30FF7"/>
          </a:solidFill>
        </p:spPr>
        <p:txBody>
          <a:bodyPr wrap="square" lIns="0" tIns="0" rIns="0" bIns="0" rtlCol="0"/>
          <a:lstStyle/>
          <a:p>
            <a:endParaRPr sz="1100" dirty="0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619029" y="1043200"/>
            <a:ext cx="3550338" cy="1477388"/>
          </a:xfrm>
          <a:prstGeom prst="rect">
            <a:avLst/>
          </a:prstGeom>
        </p:spPr>
        <p:txBody>
          <a:bodyPr vert="horz" wrap="square" lIns="0" tIns="13966" rIns="0" bIns="0" rtlCol="0">
            <a:spAutoFit/>
          </a:bodyPr>
          <a:lstStyle/>
          <a:p>
            <a:pPr marL="12696">
              <a:lnSpc>
                <a:spcPts val="2794"/>
              </a:lnSpc>
            </a:pPr>
            <a:r>
              <a:rPr lang="ru-RU" sz="3200" b="1" spc="5" dirty="0">
                <a:solidFill>
                  <a:srgbClr val="030FF7"/>
                </a:solidFill>
                <a:latin typeface="Arial"/>
                <a:cs typeface="Arial"/>
              </a:rPr>
              <a:t>Атмосферное давление </a:t>
            </a:r>
          </a:p>
          <a:p>
            <a:pPr marL="12696">
              <a:lnSpc>
                <a:spcPts val="2794"/>
              </a:lnSpc>
            </a:pPr>
            <a:r>
              <a:rPr lang="ru-RU" sz="3200" b="1" spc="5" dirty="0">
                <a:solidFill>
                  <a:srgbClr val="030FF7"/>
                </a:solidFill>
                <a:latin typeface="Arial"/>
                <a:cs typeface="Arial"/>
              </a:rPr>
              <a:t>и температура воздуха</a:t>
            </a:r>
            <a:endParaRPr lang="ru-RU" sz="3200" dirty="0">
              <a:solidFill>
                <a:srgbClr val="030FF7"/>
              </a:solidFill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232903" y="982279"/>
            <a:ext cx="310613" cy="1327809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030FF7"/>
          </a:solidFill>
        </p:spPr>
        <p:txBody>
          <a:bodyPr wrap="square" lIns="0" tIns="0" rIns="0" bIns="0" rtlCol="0"/>
          <a:lstStyle/>
          <a:p>
            <a:endParaRPr sz="1100" dirty="0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4750825" y="38680"/>
            <a:ext cx="603664" cy="603885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00" dirty="0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4760514" y="27535"/>
            <a:ext cx="603664" cy="603885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1100" dirty="0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4983650" y="38680"/>
            <a:ext cx="173292" cy="354580"/>
          </a:xfrm>
          <a:prstGeom prst="rect">
            <a:avLst/>
          </a:prstGeom>
        </p:spPr>
        <p:txBody>
          <a:bodyPr vert="horz" wrap="square" lIns="0" tIns="15871" rIns="0" bIns="0" rtlCol="0">
            <a:spAutoFit/>
          </a:bodyPr>
          <a:lstStyle/>
          <a:p>
            <a:pPr>
              <a:spcBef>
                <a:spcPts val="125"/>
              </a:spcBef>
            </a:pPr>
            <a:r>
              <a:rPr lang="ru-RU" sz="2200" b="1" spc="10" dirty="0">
                <a:solidFill>
                  <a:srgbClr val="FEFEFE"/>
                </a:solidFill>
                <a:latin typeface="Arial"/>
                <a:cs typeface="Arial"/>
              </a:rPr>
              <a:t>5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4846013" y="366269"/>
            <a:ext cx="517093" cy="212234"/>
          </a:xfrm>
          <a:prstGeom prst="rect">
            <a:avLst/>
          </a:prstGeom>
        </p:spPr>
        <p:txBody>
          <a:bodyPr vert="horz" wrap="square" lIns="0" tIns="12061" rIns="0" bIns="0" rtlCol="0">
            <a:spAutoFit/>
          </a:bodyPr>
          <a:lstStyle/>
          <a:p>
            <a:pPr>
              <a:spcBef>
                <a:spcPts val="95"/>
              </a:spcBef>
            </a:pPr>
            <a:r>
              <a:rPr lang="ru-RU" sz="1300" b="1" spc="-5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1300" b="1" dirty="0">
              <a:latin typeface="Arial"/>
              <a:cs typeface="Arial"/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318893" y="-16122"/>
            <a:ext cx="3379453" cy="537985"/>
          </a:xfrm>
          <a:prstGeom prst="rect">
            <a:avLst/>
          </a:prstGeom>
        </p:spPr>
        <p:txBody>
          <a:bodyPr vert="horz" wrap="square" lIns="0" tIns="14622" rIns="0" bIns="0" rtlCol="0" anchor="ctr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15" defTabSz="915497">
              <a:spcBef>
                <a:spcPts val="114"/>
              </a:spcBef>
              <a:defRPr/>
            </a:pPr>
            <a:r>
              <a:rPr lang="ru-RU" kern="0" spc="10" dirty="0">
                <a:solidFill>
                  <a:sysClr val="window" lastClr="FFFFFF"/>
                </a:solidFill>
              </a:rPr>
              <a:t> География</a:t>
            </a:r>
            <a:endParaRPr lang="en-US" kern="0" spc="10" dirty="0">
              <a:solidFill>
                <a:sysClr val="window" lastClr="FFFFFF"/>
              </a:solidFill>
            </a:endParaRPr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51515ADB-0A54-4D48-B21C-0D1BD48457B7}"/>
              </a:ext>
            </a:extLst>
          </p:cNvPr>
          <p:cNvSpPr/>
          <p:nvPr/>
        </p:nvSpPr>
        <p:spPr>
          <a:xfrm>
            <a:off x="543772" y="43493"/>
            <a:ext cx="335650" cy="464866"/>
          </a:xfrm>
          <a:custGeom>
            <a:avLst/>
            <a:gdLst/>
            <a:ahLst/>
            <a:cxnLst/>
            <a:rect l="l" t="t" r="r" b="b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5497"/>
            <a:endParaRPr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12">
            <a:extLst>
              <a:ext uri="{FF2B5EF4-FFF2-40B4-BE49-F238E27FC236}">
                <a16:creationId xmlns:a16="http://schemas.microsoft.com/office/drawing/2014/main" id="{7BBBEFBB-2F62-43EB-AF31-953972EFBEBF}"/>
              </a:ext>
            </a:extLst>
          </p:cNvPr>
          <p:cNvSpPr/>
          <p:nvPr/>
        </p:nvSpPr>
        <p:spPr>
          <a:xfrm>
            <a:off x="551287" y="422645"/>
            <a:ext cx="62299" cy="108745"/>
          </a:xfrm>
          <a:custGeom>
            <a:avLst/>
            <a:gdLst/>
            <a:ahLst/>
            <a:cxnLst/>
            <a:rect l="l" t="t" r="r" b="b"/>
            <a:pathLst>
              <a:path w="62229" h="108584">
                <a:moveTo>
                  <a:pt x="46944" y="0"/>
                </a:moveTo>
                <a:lnTo>
                  <a:pt x="44046" y="388"/>
                </a:lnTo>
                <a:lnTo>
                  <a:pt x="41704" y="2223"/>
                </a:lnTo>
                <a:lnTo>
                  <a:pt x="3186" y="33036"/>
                </a:lnTo>
                <a:lnTo>
                  <a:pt x="1061" y="34678"/>
                </a:lnTo>
                <a:lnTo>
                  <a:pt x="0" y="37288"/>
                </a:lnTo>
                <a:lnTo>
                  <a:pt x="288" y="39992"/>
                </a:lnTo>
                <a:lnTo>
                  <a:pt x="8500" y="105677"/>
                </a:lnTo>
                <a:lnTo>
                  <a:pt x="11686" y="108574"/>
                </a:lnTo>
                <a:lnTo>
                  <a:pt x="16517" y="108574"/>
                </a:lnTo>
                <a:lnTo>
                  <a:pt x="17481" y="108380"/>
                </a:lnTo>
                <a:lnTo>
                  <a:pt x="60177" y="91285"/>
                </a:lnTo>
                <a:lnTo>
                  <a:pt x="61001" y="90027"/>
                </a:lnTo>
                <a:lnTo>
                  <a:pt x="22021" y="90027"/>
                </a:lnTo>
                <a:lnTo>
                  <a:pt x="16035" y="42407"/>
                </a:lnTo>
                <a:lnTo>
                  <a:pt x="40184" y="23086"/>
                </a:lnTo>
                <a:lnTo>
                  <a:pt x="55742" y="23086"/>
                </a:lnTo>
                <a:lnTo>
                  <a:pt x="54187" y="7533"/>
                </a:lnTo>
                <a:lnTo>
                  <a:pt x="54090" y="4733"/>
                </a:lnTo>
                <a:lnTo>
                  <a:pt x="52257" y="2223"/>
                </a:lnTo>
                <a:lnTo>
                  <a:pt x="49550" y="1065"/>
                </a:lnTo>
                <a:lnTo>
                  <a:pt x="46944" y="0"/>
                </a:lnTo>
                <a:close/>
              </a:path>
              <a:path w="62229" h="108584">
                <a:moveTo>
                  <a:pt x="55742" y="23086"/>
                </a:moveTo>
                <a:lnTo>
                  <a:pt x="40184" y="23086"/>
                </a:lnTo>
                <a:lnTo>
                  <a:pt x="45882" y="80467"/>
                </a:lnTo>
                <a:lnTo>
                  <a:pt x="22021" y="90027"/>
                </a:lnTo>
                <a:lnTo>
                  <a:pt x="61001" y="90027"/>
                </a:lnTo>
                <a:lnTo>
                  <a:pt x="62204" y="88192"/>
                </a:lnTo>
                <a:lnTo>
                  <a:pt x="61916" y="84811"/>
                </a:lnTo>
                <a:lnTo>
                  <a:pt x="55742" y="23086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915497"/>
            <a:endParaRPr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5BB53CB-30BA-4096-8B76-02A277CC3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900" y="860597"/>
            <a:ext cx="1981200" cy="201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705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22"/>
            <a:ext cx="5765799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ГОДОВАЯ АМПЛИТУДА</a:t>
            </a: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83238881-511B-4BCA-92E0-8BA03D321384}"/>
              </a:ext>
            </a:extLst>
          </p:cNvPr>
          <p:cNvCxnSpPr/>
          <p:nvPr/>
        </p:nvCxnSpPr>
        <p:spPr>
          <a:xfrm>
            <a:off x="3035300" y="620507"/>
            <a:ext cx="0" cy="2395786"/>
          </a:xfrm>
          <a:prstGeom prst="line">
            <a:avLst/>
          </a:prstGeom>
          <a:ln>
            <a:solidFill>
              <a:srgbClr val="030F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D48DE1D-083D-4FA5-98F3-2B086F927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500" y="595766"/>
            <a:ext cx="2549961" cy="21525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7A213CB-B4A9-45E8-B1BD-20B02CEB7FAC}"/>
              </a:ext>
            </a:extLst>
          </p:cNvPr>
          <p:cNvSpPr txBox="1"/>
          <p:nvPr/>
        </p:nvSpPr>
        <p:spPr>
          <a:xfrm>
            <a:off x="2883330" y="2748316"/>
            <a:ext cx="266697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Средние годовые температуры воздуха Земли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6B5D62B-38D0-4448-B50F-5638BCBD7F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50" y="1873375"/>
            <a:ext cx="2628868" cy="12192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E0832DD-C7A8-4502-B779-48329359D822}"/>
              </a:ext>
            </a:extLst>
          </p:cNvPr>
          <p:cNvSpPr txBox="1"/>
          <p:nvPr/>
        </p:nvSpPr>
        <p:spPr>
          <a:xfrm>
            <a:off x="100382" y="618071"/>
            <a:ext cx="30452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Разница между  самой высокой и самой низкой температурами воздуха в течении года.</a:t>
            </a:r>
            <a:endParaRPr lang="en-US" b="1" i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978669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22"/>
            <a:ext cx="5765799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 разных тепловых поясах диапазон колебаний температуры неодинаковый.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83238881-511B-4BCA-92E0-8BA03D321384}"/>
              </a:ext>
            </a:extLst>
          </p:cNvPr>
          <p:cNvCxnSpPr>
            <a:cxnSpLocks/>
          </p:cNvCxnSpPr>
          <p:nvPr/>
        </p:nvCxnSpPr>
        <p:spPr>
          <a:xfrm>
            <a:off x="2792346" y="1927225"/>
            <a:ext cx="2806712" cy="0"/>
          </a:xfrm>
          <a:prstGeom prst="line">
            <a:avLst/>
          </a:prstGeom>
          <a:ln>
            <a:solidFill>
              <a:srgbClr val="030F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D2FCB6-624A-477B-A0C6-4F7E370BC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1" y="576518"/>
            <a:ext cx="2209800" cy="157929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24C0B06-56E0-4D47-A339-76D0001D6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502" y="618861"/>
            <a:ext cx="1409698" cy="89343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6009963-410D-4146-9AF9-AB7367F561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6897" y="618862"/>
            <a:ext cx="1558805" cy="8934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788330C-84CC-4BCB-8B5B-0B009594525A}"/>
              </a:ext>
            </a:extLst>
          </p:cNvPr>
          <p:cNvSpPr txBox="1"/>
          <p:nvPr/>
        </p:nvSpPr>
        <p:spPr>
          <a:xfrm>
            <a:off x="2460911" y="1491063"/>
            <a:ext cx="3314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Суточные температуры над морями </a:t>
            </a:r>
          </a:p>
          <a:p>
            <a:pPr algn="ctr"/>
            <a:r>
              <a:rPr lang="ru-RU" sz="12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океанами составляют 1-2°С</a:t>
            </a:r>
            <a:endParaRPr lang="en-US" sz="1200" b="1" i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FB5851E-6161-4AC1-B37D-1897E864AB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3889" y="1948458"/>
            <a:ext cx="1409697" cy="119707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C2825A3-9CBF-4755-A797-BB48AA979E75}"/>
              </a:ext>
            </a:extLst>
          </p:cNvPr>
          <p:cNvSpPr txBox="1"/>
          <p:nvPr/>
        </p:nvSpPr>
        <p:spPr>
          <a:xfrm>
            <a:off x="63501" y="2252833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то время как на суше, </a:t>
            </a:r>
          </a:p>
          <a:p>
            <a:pPr algn="ctr"/>
            <a:r>
              <a:rPr lang="ru-RU" sz="12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степях и пустынях суточное колебание температуры </a:t>
            </a:r>
          </a:p>
          <a:p>
            <a:pPr algn="ctr"/>
            <a:r>
              <a:rPr lang="ru-RU" sz="12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15-20°С</a:t>
            </a:r>
            <a:endParaRPr lang="en-US" sz="1200" b="1" i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8D3EBF96-5F98-41D0-A1BA-2BE52C9FD5C1}"/>
              </a:ext>
            </a:extLst>
          </p:cNvPr>
          <p:cNvCxnSpPr>
            <a:cxnSpLocks/>
          </p:cNvCxnSpPr>
          <p:nvPr/>
        </p:nvCxnSpPr>
        <p:spPr>
          <a:xfrm>
            <a:off x="2501900" y="618861"/>
            <a:ext cx="0" cy="13906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E7FBCD94-3415-45FE-A447-218306BCAE19}"/>
              </a:ext>
            </a:extLst>
          </p:cNvPr>
          <p:cNvCxnSpPr/>
          <p:nvPr/>
        </p:nvCxnSpPr>
        <p:spPr>
          <a:xfrm>
            <a:off x="139700" y="2195024"/>
            <a:ext cx="2743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C324494-B7D0-4D0E-A2FA-CE765EA9C2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3590" y="1973961"/>
            <a:ext cx="1330609" cy="110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684335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22"/>
            <a:ext cx="5765799" cy="584775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 ЭКВАТОРЕ ГОДОВАЯ АМПЛИТУДА ТЕМПЕРАТУРЫ </a:t>
            </a:r>
          </a:p>
          <a:p>
            <a:pPr algn="ctr"/>
            <a:r>
              <a:rPr lang="ru-RU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ОКОЛО 5-10°С </a:t>
            </a: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83238881-511B-4BCA-92E0-8BA03D321384}"/>
              </a:ext>
            </a:extLst>
          </p:cNvPr>
          <p:cNvCxnSpPr>
            <a:cxnSpLocks/>
          </p:cNvCxnSpPr>
          <p:nvPr/>
        </p:nvCxnSpPr>
        <p:spPr>
          <a:xfrm>
            <a:off x="2959100" y="687160"/>
            <a:ext cx="0" cy="2230665"/>
          </a:xfrm>
          <a:prstGeom prst="line">
            <a:avLst/>
          </a:prstGeom>
          <a:ln>
            <a:solidFill>
              <a:srgbClr val="030F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2BF09C7-F475-4D8C-84DE-E46D5C40AABB}"/>
              </a:ext>
            </a:extLst>
          </p:cNvPr>
          <p:cNvSpPr/>
          <p:nvPr/>
        </p:nvSpPr>
        <p:spPr>
          <a:xfrm>
            <a:off x="3176249" y="1441362"/>
            <a:ext cx="152400" cy="1030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98C900-2AAA-419E-9E0E-345D202A8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58" y="675606"/>
            <a:ext cx="2685942" cy="14040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3FBC22-5FEC-4306-8164-8EE4088EBC96}"/>
              </a:ext>
            </a:extLst>
          </p:cNvPr>
          <p:cNvSpPr txBox="1"/>
          <p:nvPr/>
        </p:nvSpPr>
        <p:spPr>
          <a:xfrm>
            <a:off x="63512" y="2042519"/>
            <a:ext cx="29717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С удалением от экватора к полюсам колебание температуры возрастает. Например в Ташкенте годовая амплитуда равна 28°С( средняя температура в июле + 27°С, </a:t>
            </a:r>
          </a:p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в январе - 1°С).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1F1D1A7-98F5-42FF-9EAC-AA215D05A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5301" y="1152366"/>
            <a:ext cx="2534358" cy="9967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36DA49-9FED-4E96-913A-1B684ECA0C95}"/>
              </a:ext>
            </a:extLst>
          </p:cNvPr>
          <p:cNvSpPr txBox="1"/>
          <p:nvPr/>
        </p:nvSpPr>
        <p:spPr>
          <a:xfrm>
            <a:off x="2940147" y="556001"/>
            <a:ext cx="2854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  Температура воздуха зависит также от того, отвесно или под наклоном падают солнечные лучи,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4B85F8-2458-427D-9DBE-BAE5DDED35BD}"/>
              </a:ext>
            </a:extLst>
          </p:cNvPr>
          <p:cNvSpPr txBox="1"/>
          <p:nvPr/>
        </p:nvSpPr>
        <p:spPr>
          <a:xfrm>
            <a:off x="2910114" y="2227184"/>
            <a:ext cx="1676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на какой высоте над уровнем моря находится местность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AFBDD1-A718-457E-834D-ECE1626D0E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3100" y="2161061"/>
            <a:ext cx="1143000" cy="89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119579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67E1C0-E2F0-4111-AD91-192CB7277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" y="174625"/>
            <a:ext cx="5638800" cy="246221"/>
          </a:xfrm>
        </p:spPr>
        <p:txBody>
          <a:bodyPr/>
          <a:lstStyle/>
          <a:p>
            <a:r>
              <a:rPr lang="ru-RU" sz="1600" dirty="0"/>
              <a:t>График годового колебания температуры г. Ташкента.</a:t>
            </a:r>
            <a:endParaRPr lang="en-US" sz="1600" dirty="0"/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0A80E05A-2BA6-4602-9C7A-6ABE4D5D0F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458431"/>
              </p:ext>
            </p:extLst>
          </p:nvPr>
        </p:nvGraphicFramePr>
        <p:xfrm>
          <a:off x="673100" y="522615"/>
          <a:ext cx="3843867" cy="2562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9546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22"/>
            <a:ext cx="5765799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АТМОСФЕРНОЕ ДАВЛЕНИЕ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2BF09C7-F475-4D8C-84DE-E46D5C40AABB}"/>
              </a:ext>
            </a:extLst>
          </p:cNvPr>
          <p:cNvSpPr/>
          <p:nvPr/>
        </p:nvSpPr>
        <p:spPr>
          <a:xfrm>
            <a:off x="3187700" y="1546225"/>
            <a:ext cx="152400" cy="10303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B27EA3-7FA9-4112-B305-BCDBD4F896F4}"/>
              </a:ext>
            </a:extLst>
          </p:cNvPr>
          <p:cNvSpPr txBox="1"/>
          <p:nvPr/>
        </p:nvSpPr>
        <p:spPr>
          <a:xfrm>
            <a:off x="992341" y="1409858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8-9 км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B214D82-1D77-483C-A8CB-7AB63060B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62" y="588728"/>
            <a:ext cx="2956538" cy="19149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12E4F7-6944-439F-A713-1A71518D68C2}"/>
              </a:ext>
            </a:extLst>
          </p:cNvPr>
          <p:cNvSpPr txBox="1"/>
          <p:nvPr/>
        </p:nvSpPr>
        <p:spPr>
          <a:xfrm>
            <a:off x="90266" y="2515287"/>
            <a:ext cx="3249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Воздух обладает массой. Например, масса 1м³ влажного морского воздуха равна 1 кг 330 г.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687E98-F88D-49C1-AD83-5551F38B3633}"/>
              </a:ext>
            </a:extLst>
          </p:cNvPr>
          <p:cNvSpPr txBox="1"/>
          <p:nvPr/>
        </p:nvSpPr>
        <p:spPr>
          <a:xfrm>
            <a:off x="3214914" y="534807"/>
            <a:ext cx="2423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Давление столба воздуха (атмосфера) на 1 см² земной поверхности составляет 1 кг.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476F718-838C-46CA-915E-2A13EE26F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0493" y="1192703"/>
            <a:ext cx="2418307" cy="191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346450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22"/>
            <a:ext cx="5765799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АТМОСФЕРНОЕ ДАВЛЕНИЯ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81D58DD-61DC-49CE-AED7-50D9FBC3A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631825"/>
            <a:ext cx="3048000" cy="16764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B06C27-5FC8-4B86-994A-D4D18150D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3899" y="631572"/>
            <a:ext cx="914401" cy="9155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BDE998-2BF5-4FA9-911F-3AFAF5E839D6}"/>
              </a:ext>
            </a:extLst>
          </p:cNvPr>
          <p:cNvSpPr txBox="1"/>
          <p:nvPr/>
        </p:nvSpPr>
        <p:spPr>
          <a:xfrm>
            <a:off x="32656" y="2289859"/>
            <a:ext cx="32312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Атмосферное давление измеряется с помощью барометра (греческого «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baros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» – тяжесть, давление; «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metr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» – измерение). 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318D2E-EEA5-4D1B-9AF5-D6EB559528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4745" y="1697681"/>
            <a:ext cx="2331356" cy="12201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4AE3EE-0714-4025-85FE-0E7D705C3B14}"/>
              </a:ext>
            </a:extLst>
          </p:cNvPr>
          <p:cNvSpPr txBox="1"/>
          <p:nvPr/>
        </p:nvSpPr>
        <p:spPr>
          <a:xfrm>
            <a:off x="3797300" y="2859246"/>
            <a:ext cx="15023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Ртутный барометр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DA1AA2-8155-40BB-AE6B-04D1ACC2230B}"/>
              </a:ext>
            </a:extLst>
          </p:cNvPr>
          <p:cNvSpPr txBox="1"/>
          <p:nvPr/>
        </p:nvSpPr>
        <p:spPr>
          <a:xfrm>
            <a:off x="4254499" y="903602"/>
            <a:ext cx="147320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Металлургический</a:t>
            </a:r>
          </a:p>
          <a:p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анероид</a:t>
            </a:r>
            <a:endParaRPr lang="en-US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6521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22"/>
            <a:ext cx="5765799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АТМОСФЕРНОЕ ДАВЛЕНИЕ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C60190-E91D-41BD-8E1A-47C98ADD5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325" y="708025"/>
            <a:ext cx="2168375" cy="21336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A7C587-A6F9-437A-956D-B227131C18A9}"/>
              </a:ext>
            </a:extLst>
          </p:cNvPr>
          <p:cNvSpPr txBox="1"/>
          <p:nvPr/>
        </p:nvSpPr>
        <p:spPr>
          <a:xfrm>
            <a:off x="2460172" y="631825"/>
            <a:ext cx="32638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Ртутный барометр представляет собой стеклянную трубку длиной </a:t>
            </a:r>
            <a:endParaRPr lang="en-US" sz="16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м и диаметром 1 см. Один конец стеклянной трубки запаян. На трубку нанесены миллиметровые  деления. Стеклянную трубку наполняют ртутью и опускают в сосуд с ртутью. </a:t>
            </a:r>
            <a:endParaRPr lang="en-US" sz="16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118257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51098"/>
            <a:ext cx="5757267" cy="462932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 sz="1133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412" y="18441"/>
            <a:ext cx="5764388" cy="334977"/>
          </a:xfrm>
          <a:prstGeom prst="rect">
            <a:avLst/>
          </a:prstGeom>
        </p:spPr>
        <p:txBody>
          <a:bodyPr vert="horz" wrap="square" lIns="0" tIns="14618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12" algn="ctr" defTabSz="915260">
              <a:spcBef>
                <a:spcPts val="114"/>
              </a:spcBef>
              <a:defRPr/>
            </a:pPr>
            <a:r>
              <a:rPr lang="ru-RU" sz="2081" kern="0" spc="10" dirty="0">
                <a:solidFill>
                  <a:sysClr val="window" lastClr="FFFFFF"/>
                </a:solidFill>
              </a:rPr>
              <a:t>Изменение атмосферного давления</a:t>
            </a:r>
            <a:endParaRPr lang="en-US" sz="2081" kern="0" spc="10" dirty="0">
              <a:solidFill>
                <a:sysClr val="window" lastClr="FFFFFF"/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960678672"/>
              </p:ext>
            </p:extLst>
          </p:nvPr>
        </p:nvGraphicFramePr>
        <p:xfrm>
          <a:off x="-18143" y="668561"/>
          <a:ext cx="5626398" cy="25401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1976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22"/>
            <a:ext cx="5765799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АТМОСФЕРНОЕ ДАВЛЕНИЕ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B6423B-BDB3-4CA4-A5C2-C1BBC85DEA22}"/>
              </a:ext>
            </a:extLst>
          </p:cNvPr>
          <p:cNvSpPr txBox="1"/>
          <p:nvPr/>
        </p:nvSpPr>
        <p:spPr>
          <a:xfrm>
            <a:off x="3193143" y="523242"/>
            <a:ext cx="25019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Зная изменение давления воздуха с высотой, можно определять по атмосферному давлению высоту местности. Если известно, что в Ташкенте при температуре 0°С атмосферное давление равно 720 мм. рт. ст. то высота будет 400 м.</a:t>
            </a:r>
            <a:endParaRPr lang="en-US" sz="1400" b="1" i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E98C9F8-8D7B-41B3-85BE-5862013A1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708025"/>
            <a:ext cx="2971800" cy="1752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7DB6740-B5BE-4C2F-B119-173BA8765104}"/>
              </a:ext>
            </a:extLst>
          </p:cNvPr>
          <p:cNvSpPr txBox="1"/>
          <p:nvPr/>
        </p:nvSpPr>
        <p:spPr>
          <a:xfrm>
            <a:off x="70757" y="2460625"/>
            <a:ext cx="3116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м при температуре 0°С – </a:t>
            </a:r>
          </a:p>
          <a:p>
            <a:pPr algn="ctr"/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760 </a:t>
            </a:r>
            <a:r>
              <a:rPr lang="ru-RU" sz="16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мм.рт.ст</a:t>
            </a:r>
            <a:endParaRPr lang="en-US" sz="16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209409"/>
      </p:ext>
    </p:extLst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02653" y="109175"/>
            <a:ext cx="2810748" cy="38600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ru-RU" sz="2400" spc="15" dirty="0"/>
              <a:t> ЗАДАНИЕ </a:t>
            </a:r>
            <a:endParaRPr lang="ru-RU" sz="2400" spc="5" dirty="0"/>
          </a:p>
        </p:txBody>
      </p:sp>
      <p:sp>
        <p:nvSpPr>
          <p:cNvPr id="5" name="object 5"/>
          <p:cNvSpPr/>
          <p:nvPr/>
        </p:nvSpPr>
        <p:spPr>
          <a:xfrm>
            <a:off x="328175" y="680283"/>
            <a:ext cx="1094105" cy="400050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437488" y="687162"/>
            <a:ext cx="4493412" cy="1856342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 marR="5080">
              <a:lnSpc>
                <a:spcPts val="1410"/>
              </a:lnSpc>
              <a:spcBef>
                <a:spcPts val="170"/>
              </a:spcBef>
            </a:pPr>
            <a:r>
              <a:rPr lang="ru-RU" sz="2000" b="1" dirty="0">
                <a:solidFill>
                  <a:srgbClr val="00A650"/>
                </a:solidFill>
                <a:latin typeface="Arial"/>
                <a:cs typeface="Arial"/>
              </a:rPr>
              <a:t>Прочитать </a:t>
            </a:r>
          </a:p>
          <a:p>
            <a:pPr marL="12700" marR="5080">
              <a:lnSpc>
                <a:spcPts val="1410"/>
              </a:lnSpc>
              <a:spcBef>
                <a:spcPts val="170"/>
              </a:spcBef>
            </a:pPr>
            <a:endParaRPr lang="ru-RU" sz="2000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12700" marR="5080">
              <a:lnSpc>
                <a:spcPts val="1410"/>
              </a:lnSpc>
              <a:spcBef>
                <a:spcPts val="170"/>
              </a:spcBef>
            </a:pPr>
            <a:r>
              <a:rPr lang="ru-RU" sz="2000" b="1" dirty="0">
                <a:solidFill>
                  <a:srgbClr val="00A650"/>
                </a:solidFill>
                <a:latin typeface="Arial"/>
                <a:cs typeface="Arial"/>
              </a:rPr>
              <a:t>§ 22. Атмосферное давление </a:t>
            </a:r>
          </a:p>
          <a:p>
            <a:pPr marL="12700" marR="5080">
              <a:lnSpc>
                <a:spcPts val="1410"/>
              </a:lnSpc>
              <a:spcBef>
                <a:spcPts val="170"/>
              </a:spcBef>
            </a:pPr>
            <a:endParaRPr lang="ru-RU" sz="2000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12700" marR="5080">
              <a:lnSpc>
                <a:spcPts val="1410"/>
              </a:lnSpc>
              <a:spcBef>
                <a:spcPts val="170"/>
              </a:spcBef>
            </a:pPr>
            <a:r>
              <a:rPr lang="ru-RU" sz="2000" b="1" dirty="0">
                <a:solidFill>
                  <a:srgbClr val="00A650"/>
                </a:solidFill>
                <a:latin typeface="Arial"/>
                <a:cs typeface="Arial"/>
              </a:rPr>
              <a:t>температура воздуха. </a:t>
            </a:r>
          </a:p>
          <a:p>
            <a:pPr marL="12700" marR="5080">
              <a:lnSpc>
                <a:spcPts val="1410"/>
              </a:lnSpc>
              <a:spcBef>
                <a:spcPts val="170"/>
              </a:spcBef>
            </a:pPr>
            <a:endParaRPr lang="ru-RU" sz="2000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12700" marR="5080">
              <a:lnSpc>
                <a:spcPts val="1410"/>
              </a:lnSpc>
              <a:spcBef>
                <a:spcPts val="170"/>
              </a:spcBef>
            </a:pPr>
            <a:endParaRPr lang="ru-RU" sz="2400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12700" marR="5080">
              <a:lnSpc>
                <a:spcPts val="1410"/>
              </a:lnSpc>
              <a:spcBef>
                <a:spcPts val="170"/>
              </a:spcBef>
            </a:pPr>
            <a:r>
              <a:rPr lang="ru-RU" sz="2000" b="1" dirty="0">
                <a:solidFill>
                  <a:srgbClr val="00A650"/>
                </a:solidFill>
                <a:latin typeface="Arial"/>
                <a:cs typeface="Arial"/>
              </a:rPr>
              <a:t>Выполнить  письменно </a:t>
            </a:r>
          </a:p>
          <a:p>
            <a:pPr marL="12700" marR="5080">
              <a:lnSpc>
                <a:spcPts val="1410"/>
              </a:lnSpc>
              <a:spcBef>
                <a:spcPts val="170"/>
              </a:spcBef>
            </a:pPr>
            <a:r>
              <a:rPr lang="ru-RU" sz="2000" b="1" dirty="0">
                <a:solidFill>
                  <a:srgbClr val="00A650"/>
                </a:solidFill>
                <a:latin typeface="Arial"/>
                <a:cs typeface="Arial"/>
              </a:rPr>
              <a:t>задание 4 на стр. 78.</a:t>
            </a:r>
          </a:p>
        </p:txBody>
      </p:sp>
      <p:sp>
        <p:nvSpPr>
          <p:cNvPr id="9" name="object 9"/>
          <p:cNvSpPr/>
          <p:nvPr/>
        </p:nvSpPr>
        <p:spPr>
          <a:xfrm>
            <a:off x="1650047" y="3146425"/>
            <a:ext cx="3752850" cy="0"/>
          </a:xfrm>
          <a:custGeom>
            <a:avLst/>
            <a:gdLst/>
            <a:ahLst/>
            <a:cxnLst/>
            <a:rect l="l" t="t" r="r" b="b"/>
            <a:pathLst>
              <a:path w="3752850">
                <a:moveTo>
                  <a:pt x="0" y="0"/>
                </a:moveTo>
                <a:lnTo>
                  <a:pt x="3752683" y="0"/>
                </a:lnTo>
              </a:path>
            </a:pathLst>
          </a:custGeom>
          <a:ln w="6094">
            <a:solidFill>
              <a:srgbClr val="BBBD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70004" y="2789655"/>
            <a:ext cx="2465705" cy="310515"/>
          </a:xfrm>
          <a:custGeom>
            <a:avLst/>
            <a:gdLst/>
            <a:ahLst/>
            <a:cxnLst/>
            <a:rect l="l" t="t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13" name="object 13"/>
          <p:cNvGrpSpPr/>
          <p:nvPr/>
        </p:nvGrpSpPr>
        <p:grpSpPr>
          <a:xfrm>
            <a:off x="377244" y="1199601"/>
            <a:ext cx="906780" cy="1353820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320975" y="2634669"/>
            <a:ext cx="1043940" cy="231775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33181"/>
            <a:ext cx="5765799" cy="461665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Температуру  воздуха измеряют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141998-C3AF-4A11-8807-EAB6DAA87B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02" r="30139"/>
          <a:stretch/>
        </p:blipFill>
        <p:spPr>
          <a:xfrm>
            <a:off x="130769" y="555625"/>
            <a:ext cx="609591" cy="250501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4C1E591-460A-4DF1-A402-70E8C88A1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360" y="2004719"/>
            <a:ext cx="1456017" cy="106725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DB5CEC9-5C51-4AE3-B76C-5690B06535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4474" y="2012753"/>
            <a:ext cx="1495426" cy="105922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52841A3-FE67-48E5-897A-2AC008ECE2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1217" y="2004720"/>
            <a:ext cx="1608417" cy="10672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F744687-797F-40D5-8A1C-4AA17EB7B71E}"/>
              </a:ext>
            </a:extLst>
          </p:cNvPr>
          <p:cNvSpPr txBox="1"/>
          <p:nvPr/>
        </p:nvSpPr>
        <p:spPr>
          <a:xfrm>
            <a:off x="596900" y="544286"/>
            <a:ext cx="4035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помощью  </a:t>
            </a:r>
            <a:r>
              <a:rPr lang="ru-RU" sz="2800" b="1" i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термометра</a:t>
            </a:r>
            <a:r>
              <a:rPr lang="en-US" sz="2800" b="1" i="1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5FDB02-E850-45A9-8323-C3E24AEB0D1F}"/>
              </a:ext>
            </a:extLst>
          </p:cNvPr>
          <p:cNvSpPr txBox="1"/>
          <p:nvPr/>
        </p:nvSpPr>
        <p:spPr>
          <a:xfrm>
            <a:off x="825500" y="1138115"/>
            <a:ext cx="494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30F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который устанавливается в тени, на высоте двух метров от земной поверхности.</a:t>
            </a:r>
            <a:endParaRPr lang="en-US" dirty="0">
              <a:solidFill>
                <a:srgbClr val="030F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474109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22"/>
            <a:ext cx="5765799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МЕТЕОСТАНЦИИ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3E2FF8C-9DC6-416A-A848-984706AE1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87" y="631826"/>
            <a:ext cx="2466197" cy="16835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BF191B-4B33-463E-BEF1-F704836D84C6}"/>
              </a:ext>
            </a:extLst>
          </p:cNvPr>
          <p:cNvSpPr txBox="1"/>
          <p:nvPr/>
        </p:nvSpPr>
        <p:spPr>
          <a:xfrm>
            <a:off x="139699" y="2315364"/>
            <a:ext cx="2450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метеостанциях установлены специальные будки на длинных ножках с термометром внутри.</a:t>
            </a:r>
            <a:endParaRPr lang="en-US" sz="1200" b="1" i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978616-2F54-4693-8C7D-04C03DF826B7}"/>
              </a:ext>
            </a:extLst>
          </p:cNvPr>
          <p:cNvSpPr txBox="1"/>
          <p:nvPr/>
        </p:nvSpPr>
        <p:spPr>
          <a:xfrm>
            <a:off x="2590384" y="550263"/>
            <a:ext cx="31119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будке имеются прорези для свободного доступа воздуха. Дверца будки обращены на север с тем, чтобы при ее открытии лучи солнца не попадали на термометр. </a:t>
            </a:r>
            <a:endParaRPr lang="en-US" sz="1200" b="1" i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A6AD646-2FD1-4E8E-B213-9C35F3D54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500" y="1565926"/>
            <a:ext cx="2770998" cy="150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263775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22"/>
            <a:ext cx="5765799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МЕТЕОСТАНЦИЯ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42F899-621D-4551-BFF0-31183C03A606}"/>
              </a:ext>
            </a:extLst>
          </p:cNvPr>
          <p:cNvSpPr txBox="1"/>
          <p:nvPr/>
        </p:nvSpPr>
        <p:spPr>
          <a:xfrm>
            <a:off x="139700" y="569073"/>
            <a:ext cx="54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большинстве метеорологических   станций мира каждые три часа производится измерение температуры.</a:t>
            </a:r>
            <a:endParaRPr lang="en-US" sz="16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1512B83-75E7-4729-A2D8-E92914A84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1445901"/>
            <a:ext cx="1490880" cy="169667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BC1D1A-D8BE-4BA8-9D19-C094E7B42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2758" y="1508050"/>
            <a:ext cx="1828800" cy="152405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172395D-ACDB-4FE1-B18B-25AD5B4A1B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1464" y="1508051"/>
            <a:ext cx="1746610" cy="154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497640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17844"/>
            <a:ext cx="57930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n w="3175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Суммируя полученные результаты, метеорологи определяют среднюю суточную температуру</a:t>
            </a:r>
            <a:endParaRPr lang="ru-RU" sz="1050" dirty="0">
              <a:ln w="3175">
                <a:noFill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3799" y="564162"/>
            <a:ext cx="2128035" cy="2187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2" b="1" dirty="0">
                <a:latin typeface="Times New Roman" pitchFamily="18" charset="0"/>
                <a:cs typeface="Times New Roman" pitchFamily="18" charset="0"/>
              </a:rPr>
              <a:t>1.  в 01 ч       +6°С; </a:t>
            </a:r>
          </a:p>
          <a:p>
            <a:r>
              <a:rPr lang="ru-RU" sz="1702" b="1" dirty="0">
                <a:latin typeface="Times New Roman" pitchFamily="18" charset="0"/>
                <a:cs typeface="Times New Roman" pitchFamily="18" charset="0"/>
              </a:rPr>
              <a:t>2.  в 04 ч       +4°С; </a:t>
            </a:r>
          </a:p>
          <a:p>
            <a:r>
              <a:rPr lang="ru-RU" sz="1702" b="1" dirty="0">
                <a:latin typeface="Times New Roman" pitchFamily="18" charset="0"/>
                <a:cs typeface="Times New Roman" pitchFamily="18" charset="0"/>
              </a:rPr>
              <a:t>3.  в 07ч        +5°С; </a:t>
            </a:r>
          </a:p>
          <a:p>
            <a:r>
              <a:rPr lang="ru-RU" sz="1702" b="1" dirty="0">
                <a:latin typeface="Times New Roman" pitchFamily="18" charset="0"/>
                <a:cs typeface="Times New Roman" pitchFamily="18" charset="0"/>
              </a:rPr>
              <a:t>4.  в 10ч        +10°С; </a:t>
            </a:r>
          </a:p>
          <a:p>
            <a:r>
              <a:rPr lang="ru-RU" sz="1702" b="1" dirty="0">
                <a:latin typeface="Times New Roman" pitchFamily="18" charset="0"/>
                <a:cs typeface="Times New Roman" pitchFamily="18" charset="0"/>
              </a:rPr>
              <a:t>5.  в 13 ч       +14°С; </a:t>
            </a:r>
          </a:p>
          <a:p>
            <a:r>
              <a:rPr lang="ru-RU" sz="1702" b="1" dirty="0">
                <a:latin typeface="Times New Roman" pitchFamily="18" charset="0"/>
                <a:cs typeface="Times New Roman" pitchFamily="18" charset="0"/>
              </a:rPr>
              <a:t>6.  в 16 ч       +16°С; </a:t>
            </a:r>
          </a:p>
          <a:p>
            <a:r>
              <a:rPr lang="ru-RU" sz="1702" b="1" dirty="0">
                <a:latin typeface="Times New Roman" pitchFamily="18" charset="0"/>
                <a:cs typeface="Times New Roman" pitchFamily="18" charset="0"/>
              </a:rPr>
              <a:t>7.  в 19 ч       +10°С;</a:t>
            </a:r>
          </a:p>
          <a:p>
            <a:r>
              <a:rPr lang="ru-RU" sz="1702" b="1" dirty="0">
                <a:latin typeface="Times New Roman" pitchFamily="18" charset="0"/>
                <a:cs typeface="Times New Roman" pitchFamily="18" charset="0"/>
              </a:rPr>
              <a:t>8.  в 22 ч       +7°С. </a:t>
            </a:r>
          </a:p>
        </p:txBody>
      </p:sp>
      <p:sp>
        <p:nvSpPr>
          <p:cNvPr id="17" name="Правая фигурная скобка 16"/>
          <p:cNvSpPr/>
          <p:nvPr/>
        </p:nvSpPr>
        <p:spPr>
          <a:xfrm>
            <a:off x="2065447" y="564162"/>
            <a:ext cx="193457" cy="213962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851"/>
          </a:p>
        </p:txBody>
      </p:sp>
      <p:sp>
        <p:nvSpPr>
          <p:cNvPr id="19" name="TextBox 18"/>
          <p:cNvSpPr txBox="1"/>
          <p:nvPr/>
        </p:nvSpPr>
        <p:spPr>
          <a:xfrm>
            <a:off x="2327183" y="1393811"/>
            <a:ext cx="1356304" cy="485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54" b="1" dirty="0">
                <a:latin typeface="Times New Roman" pitchFamily="18" charset="0"/>
                <a:cs typeface="Times New Roman" pitchFamily="18" charset="0"/>
              </a:rPr>
              <a:t>Сумма</a:t>
            </a:r>
            <a:r>
              <a:rPr lang="ru-RU" sz="1513" dirty="0"/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19285" y="1481143"/>
            <a:ext cx="364202" cy="354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02" b="1" dirty="0">
                <a:latin typeface="Times New Roman" pitchFamily="18" charset="0"/>
                <a:cs typeface="Times New Roman" pitchFamily="18" charset="0"/>
              </a:rPr>
              <a:t> =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613975" y="1415644"/>
            <a:ext cx="1282723" cy="5725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121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+ 72</a:t>
            </a:r>
            <a:r>
              <a:rPr lang="ru-RU" sz="3121" b="1" dirty="0">
                <a:solidFill>
                  <a:srgbClr val="FF0000"/>
                </a:solidFill>
                <a:latin typeface="Calibri"/>
                <a:cs typeface="Calibri"/>
              </a:rPr>
              <a:t>⁰С</a:t>
            </a:r>
            <a:endParaRPr lang="ru-RU" sz="3121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2740343" y="2310794"/>
                <a:ext cx="2699713" cy="4416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ru-RU" sz="227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27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+ </m:t>
                          </m:r>
                          <m:r>
                            <a:rPr lang="ru-RU" sz="227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𝟕𝟐</m:t>
                          </m:r>
                          <m:r>
                            <a:rPr lang="ru-RU" sz="227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 ⁰С</m:t>
                          </m:r>
                        </m:num>
                        <m:den>
                          <m:r>
                            <a:rPr lang="ru-RU" sz="227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𝟖</m:t>
                          </m:r>
                          <m:r>
                            <a:rPr lang="ru-RU" sz="227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= +</m:t>
                          </m:r>
                          <m:sSup>
                            <m:sSupPr>
                              <m:ctrlPr>
                                <a:rPr lang="ru-RU" sz="2270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2270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𝟗</m:t>
                              </m:r>
                            </m:e>
                            <m:sup>
                              <m:r>
                                <a:rPr lang="ru-RU" sz="2270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0</m:t>
                              </m:r>
                            </m:sup>
                          </m:sSup>
                          <m:r>
                            <a:rPr lang="ru-RU" sz="227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С</m:t>
                          </m:r>
                        </m:den>
                      </m:f>
                    </m:oMath>
                  </m:oMathPara>
                </a14:m>
                <a:endParaRPr lang="ru-RU" sz="851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0343" y="2310794"/>
                <a:ext cx="2699713" cy="441659"/>
              </a:xfrm>
              <a:prstGeom prst="rect">
                <a:avLst/>
              </a:prstGeom>
              <a:blipFill>
                <a:blip r:embed="rId2"/>
                <a:stretch>
                  <a:fillRect t="-120548" b="-1835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F1666D92-EFFE-48D5-90DF-714EEDDC2C25}"/>
              </a:ext>
            </a:extLst>
          </p:cNvPr>
          <p:cNvSpPr txBox="1"/>
          <p:nvPr/>
        </p:nvSpPr>
        <p:spPr>
          <a:xfrm>
            <a:off x="2241834" y="614367"/>
            <a:ext cx="17570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К примеру, 10 апреля в Ташкенте измерения дали следующие результаты:</a:t>
            </a:r>
            <a:endParaRPr lang="en-US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6C4982-7611-4DF0-90F5-E80C746D3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119" y="605362"/>
            <a:ext cx="1558981" cy="78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3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6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38171"/>
            <a:ext cx="5765800" cy="461665"/>
          </a:xfrm>
          <a:prstGeom prst="rect">
            <a:avLst/>
          </a:prstGeom>
          <a:solidFill>
            <a:srgbClr val="000099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3175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СРЕДНЕМЕСЯЧНАЯ ТЕМПЕРАТУРУ:</a:t>
            </a:r>
            <a:endParaRPr lang="ru-RU" sz="1600" dirty="0">
              <a:ln w="3175">
                <a:noFill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авая фигурная скобка 16"/>
          <p:cNvSpPr/>
          <p:nvPr/>
        </p:nvSpPr>
        <p:spPr>
          <a:xfrm rot="5400000">
            <a:off x="2606666" y="-415948"/>
            <a:ext cx="425392" cy="5411128"/>
          </a:xfrm>
          <a:prstGeom prst="rightBrace">
            <a:avLst>
              <a:gd name="adj1" fmla="val 8333"/>
              <a:gd name="adj2" fmla="val 49791"/>
            </a:avLst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851"/>
          </a:p>
        </p:txBody>
      </p:sp>
      <p:sp>
        <p:nvSpPr>
          <p:cNvPr id="19" name="TextBox 18"/>
          <p:cNvSpPr txBox="1"/>
          <p:nvPr/>
        </p:nvSpPr>
        <p:spPr>
          <a:xfrm>
            <a:off x="2273671" y="2383349"/>
            <a:ext cx="1115227" cy="412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81" b="1" dirty="0">
                <a:latin typeface="Arial" panose="020B0604020202020204" pitchFamily="34" charset="0"/>
                <a:cs typeface="Arial" panose="020B0604020202020204" pitchFamily="34" charset="0"/>
              </a:rPr>
              <a:t>Сумма</a:t>
            </a:r>
            <a:r>
              <a:rPr lang="ru-RU" sz="11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206797" y="2423632"/>
            <a:ext cx="364202" cy="354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02" b="1" dirty="0">
                <a:latin typeface="Times New Roman" pitchFamily="18" charset="0"/>
                <a:cs typeface="Times New Roman" pitchFamily="18" charset="0"/>
              </a:rPr>
              <a:t> =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92500" y="2397607"/>
            <a:ext cx="1141659" cy="412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81" b="1" dirty="0">
                <a:latin typeface="Arial" panose="020B0604020202020204" pitchFamily="34" charset="0"/>
                <a:cs typeface="Arial" panose="020B0604020202020204" pitchFamily="34" charset="0"/>
              </a:rPr>
              <a:t>+ 285⁰С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7279" y="2750290"/>
                <a:ext cx="26912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ru-RU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b="1" i="1">
                              <a:latin typeface="Cambria Math"/>
                            </a:rPr>
                            <m:t>+ </m:t>
                          </m:r>
                          <m:r>
                            <a:rPr lang="ru-RU" b="1" i="1">
                              <a:latin typeface="Cambria Math"/>
                            </a:rPr>
                            <m:t>𝟐𝟖𝟓</m:t>
                          </m:r>
                          <m:r>
                            <a:rPr lang="ru-RU" b="1" i="1">
                              <a:latin typeface="Cambria Math"/>
                            </a:rPr>
                            <m:t> ⁰С</m:t>
                          </m:r>
                        </m:num>
                        <m:den>
                          <m:r>
                            <a:rPr lang="ru-RU" b="1" i="1">
                              <a:latin typeface="Cambria Math"/>
                            </a:rPr>
                            <m:t>𝟑𝟏</m:t>
                          </m:r>
                          <m:r>
                            <a:rPr lang="ru-RU" b="1" i="1">
                              <a:latin typeface="Cambria Math"/>
                            </a:rPr>
                            <m:t>= +</m:t>
                          </m:r>
                          <m:sSup>
                            <m:sSupPr>
                              <m:ctrlPr>
                                <a:rPr lang="ru-RU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b="1" i="1" smtClean="0">
                                  <a:latin typeface="Cambria Math" panose="02040503050406030204" pitchFamily="18" charset="0"/>
                                </a:rPr>
                                <m:t>𝟗</m:t>
                              </m:r>
                              <m:r>
                                <a:rPr lang="ru-RU" b="1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ru-RU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  <m:sup>
                              <m:r>
                                <a:rPr lang="ru-RU" b="1" i="1">
                                  <a:latin typeface="Cambria Math"/>
                                </a:rPr>
                                <m:t>0</m:t>
                              </m:r>
                            </m:sup>
                          </m:sSup>
                          <m:r>
                            <a:rPr lang="ru-RU" b="1" i="1">
                              <a:latin typeface="Cambria Math"/>
                            </a:rPr>
                            <m:t>С</m:t>
                          </m:r>
                        </m:den>
                      </m:f>
                    </m:oMath>
                  </m:oMathPara>
                </a14:m>
                <a:endParaRPr lang="ru-RU" sz="7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79" y="2750290"/>
                <a:ext cx="2691250" cy="369332"/>
              </a:xfrm>
              <a:prstGeom prst="rect">
                <a:avLst/>
              </a:prstGeom>
              <a:blipFill>
                <a:blip r:embed="rId2"/>
                <a:stretch>
                  <a:fillRect t="-114754" b="-1770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9971029"/>
              </p:ext>
            </p:extLst>
          </p:nvPr>
        </p:nvGraphicFramePr>
        <p:xfrm>
          <a:off x="113798" y="583491"/>
          <a:ext cx="5411124" cy="1660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00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8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8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8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8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8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8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32160">
                <a:tc>
                  <a:txBody>
                    <a:bodyPr/>
                    <a:lstStyle/>
                    <a:p>
                      <a:r>
                        <a:rPr lang="ru-RU" sz="900" b="1" dirty="0">
                          <a:latin typeface="Arial" pitchFamily="34" charset="0"/>
                          <a:cs typeface="Arial" pitchFamily="34" charset="0"/>
                        </a:rPr>
                        <a:t>1       </a:t>
                      </a:r>
                      <a:r>
                        <a:rPr lang="ru-RU" sz="900" b="1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+6°С </a:t>
                      </a:r>
                    </a:p>
                  </a:txBody>
                  <a:tcPr marL="43244" marR="43244" marT="21622" marB="21622"/>
                </a:tc>
                <a:tc>
                  <a:txBody>
                    <a:bodyPr/>
                    <a:lstStyle/>
                    <a:p>
                      <a:r>
                        <a:rPr lang="ru-RU" sz="900" b="1" dirty="0">
                          <a:latin typeface="Arial" pitchFamily="34" charset="0"/>
                          <a:cs typeface="Arial" pitchFamily="34" charset="0"/>
                        </a:rPr>
                        <a:t>2       </a:t>
                      </a:r>
                      <a:r>
                        <a:rPr lang="ru-RU" sz="900" b="1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+5°С</a:t>
                      </a:r>
                    </a:p>
                  </a:txBody>
                  <a:tcPr marL="43244" marR="43244" marT="21622" marB="21622"/>
                </a:tc>
                <a:tc>
                  <a:txBody>
                    <a:bodyPr/>
                    <a:lstStyle/>
                    <a:p>
                      <a:r>
                        <a:rPr lang="ru-RU" sz="900" b="1" dirty="0">
                          <a:latin typeface="Arial" pitchFamily="34" charset="0"/>
                          <a:cs typeface="Arial" pitchFamily="34" charset="0"/>
                        </a:rPr>
                        <a:t>3      </a:t>
                      </a:r>
                      <a:r>
                        <a:rPr lang="ru-RU" sz="900" b="1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+14°С</a:t>
                      </a:r>
                    </a:p>
                  </a:txBody>
                  <a:tcPr marL="43244" marR="43244" marT="21622" marB="21622"/>
                </a:tc>
                <a:tc>
                  <a:txBody>
                    <a:bodyPr/>
                    <a:lstStyle/>
                    <a:p>
                      <a:r>
                        <a:rPr lang="ru-RU" sz="900" b="1" dirty="0">
                          <a:latin typeface="Arial" pitchFamily="34" charset="0"/>
                          <a:cs typeface="Arial" pitchFamily="34" charset="0"/>
                        </a:rPr>
                        <a:t>4       </a:t>
                      </a:r>
                      <a:r>
                        <a:rPr lang="ru-RU" sz="900" b="1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+ 16°С</a:t>
                      </a:r>
                    </a:p>
                  </a:txBody>
                  <a:tcPr marL="43244" marR="43244" marT="21622" marB="2162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>
                          <a:latin typeface="Arial" pitchFamily="34" charset="0"/>
                          <a:cs typeface="Arial" pitchFamily="34" charset="0"/>
                        </a:rPr>
                        <a:t>5       </a:t>
                      </a:r>
                      <a:r>
                        <a:rPr lang="ru-RU" sz="900" b="1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+10°С</a:t>
                      </a:r>
                    </a:p>
                    <a:p>
                      <a:endParaRPr lang="ru-RU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3244" marR="43244" marT="21622" marB="2162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>
                          <a:latin typeface="Arial" pitchFamily="34" charset="0"/>
                          <a:cs typeface="Arial" pitchFamily="34" charset="0"/>
                        </a:rPr>
                        <a:t>6        </a:t>
                      </a:r>
                      <a:r>
                        <a:rPr lang="ru-RU" sz="900" b="1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+7°С </a:t>
                      </a:r>
                    </a:p>
                    <a:p>
                      <a:endParaRPr lang="ru-RU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3244" marR="43244" marT="21622" marB="21622"/>
                </a:tc>
                <a:tc>
                  <a:txBody>
                    <a:bodyPr/>
                    <a:lstStyle/>
                    <a:p>
                      <a:r>
                        <a:rPr lang="ru-RU" sz="900" b="1" dirty="0">
                          <a:latin typeface="Arial" pitchFamily="34" charset="0"/>
                          <a:cs typeface="Arial" pitchFamily="34" charset="0"/>
                        </a:rPr>
                        <a:t>7       </a:t>
                      </a:r>
                      <a:r>
                        <a:rPr lang="ru-RU" sz="900" b="1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+7°С</a:t>
                      </a:r>
                    </a:p>
                    <a:p>
                      <a:endParaRPr lang="ru-RU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3244" marR="43244" marT="21622" marB="2162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160">
                <a:tc>
                  <a:txBody>
                    <a:bodyPr/>
                    <a:lstStyle/>
                    <a:p>
                      <a:r>
                        <a:rPr lang="ru-RU" sz="900" b="1" dirty="0">
                          <a:latin typeface="Arial" pitchFamily="34" charset="0"/>
                          <a:cs typeface="Arial" pitchFamily="34" charset="0"/>
                        </a:rPr>
                        <a:t>8       </a:t>
                      </a:r>
                      <a:r>
                        <a:rPr lang="ru-RU" sz="900" b="1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+4°С</a:t>
                      </a:r>
                    </a:p>
                  </a:txBody>
                  <a:tcPr marL="43244" marR="43244" marT="21622" marB="21622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>
                          <a:latin typeface="Arial" pitchFamily="34" charset="0"/>
                          <a:cs typeface="Arial" pitchFamily="34" charset="0"/>
                        </a:rPr>
                        <a:t>9      </a:t>
                      </a:r>
                      <a:r>
                        <a:rPr lang="ru-RU" sz="900" b="1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+10°С </a:t>
                      </a:r>
                    </a:p>
                    <a:p>
                      <a:endParaRPr lang="ru-RU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3244" marR="43244" marT="21622" marB="21622"/>
                </a:tc>
                <a:tc>
                  <a:txBody>
                    <a:bodyPr/>
                    <a:lstStyle/>
                    <a:p>
                      <a:r>
                        <a:rPr lang="ru-RU" sz="900" b="1" dirty="0">
                          <a:latin typeface="Arial" pitchFamily="34" charset="0"/>
                          <a:cs typeface="Arial" pitchFamily="34" charset="0"/>
                        </a:rPr>
                        <a:t>10    </a:t>
                      </a:r>
                      <a:r>
                        <a:rPr lang="ru-RU" sz="900" b="1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+6°С</a:t>
                      </a:r>
                    </a:p>
                    <a:p>
                      <a:endParaRPr lang="ru-RU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3244" marR="43244" marT="21622" marB="21622"/>
                </a:tc>
                <a:tc>
                  <a:txBody>
                    <a:bodyPr/>
                    <a:lstStyle/>
                    <a:p>
                      <a:r>
                        <a:rPr lang="ru-RU" sz="900" b="1" dirty="0">
                          <a:latin typeface="Arial" pitchFamily="34" charset="0"/>
                          <a:cs typeface="Arial" pitchFamily="34" charset="0"/>
                        </a:rPr>
                        <a:t>11      </a:t>
                      </a:r>
                      <a:r>
                        <a:rPr lang="ru-RU" sz="900" b="1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+7°С </a:t>
                      </a:r>
                    </a:p>
                    <a:p>
                      <a:endParaRPr lang="ru-RU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3244" marR="43244" marT="21622" marB="21622"/>
                </a:tc>
                <a:tc>
                  <a:txBody>
                    <a:bodyPr/>
                    <a:lstStyle/>
                    <a:p>
                      <a:r>
                        <a:rPr lang="ru-RU" sz="900" b="1" dirty="0">
                          <a:latin typeface="Arial" pitchFamily="34" charset="0"/>
                          <a:cs typeface="Arial" pitchFamily="34" charset="0"/>
                        </a:rPr>
                        <a:t>12    </a:t>
                      </a:r>
                      <a:r>
                        <a:rPr lang="ru-RU" sz="900" b="1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+ 16°С</a:t>
                      </a:r>
                    </a:p>
                  </a:txBody>
                  <a:tcPr marL="43244" marR="43244" marT="21622" marB="21622"/>
                </a:tc>
                <a:tc>
                  <a:txBody>
                    <a:bodyPr/>
                    <a:lstStyle/>
                    <a:p>
                      <a:r>
                        <a:rPr lang="ru-RU" sz="900" b="1" dirty="0">
                          <a:latin typeface="Arial" pitchFamily="34" charset="0"/>
                          <a:cs typeface="Arial" pitchFamily="34" charset="0"/>
                        </a:rPr>
                        <a:t>13      </a:t>
                      </a:r>
                      <a:r>
                        <a:rPr lang="ru-RU" sz="900" b="1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+6°С</a:t>
                      </a:r>
                    </a:p>
                    <a:p>
                      <a:endParaRPr lang="ru-RU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3244" marR="43244" marT="21622" marB="21622"/>
                </a:tc>
                <a:tc>
                  <a:txBody>
                    <a:bodyPr/>
                    <a:lstStyle/>
                    <a:p>
                      <a:r>
                        <a:rPr lang="ru-RU" sz="900" b="1" dirty="0">
                          <a:latin typeface="Arial" pitchFamily="34" charset="0"/>
                          <a:cs typeface="Arial" pitchFamily="34" charset="0"/>
                        </a:rPr>
                        <a:t>14    </a:t>
                      </a:r>
                      <a:r>
                        <a:rPr lang="ru-RU" sz="900" b="1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+14°С</a:t>
                      </a:r>
                    </a:p>
                  </a:txBody>
                  <a:tcPr marL="43244" marR="43244" marT="21622" marB="2162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2160">
                <a:tc>
                  <a:txBody>
                    <a:bodyPr/>
                    <a:lstStyle/>
                    <a:p>
                      <a:r>
                        <a:rPr lang="ru-RU" sz="900" b="1" dirty="0">
                          <a:latin typeface="Arial" pitchFamily="34" charset="0"/>
                          <a:cs typeface="Arial" pitchFamily="34" charset="0"/>
                        </a:rPr>
                        <a:t>15     </a:t>
                      </a:r>
                      <a:r>
                        <a:rPr lang="ru-RU" sz="900" b="1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+16°С </a:t>
                      </a:r>
                    </a:p>
                  </a:txBody>
                  <a:tcPr marL="43244" marR="43244" marT="21622" marB="21622"/>
                </a:tc>
                <a:tc>
                  <a:txBody>
                    <a:bodyPr/>
                    <a:lstStyle/>
                    <a:p>
                      <a:r>
                        <a:rPr lang="ru-RU" sz="900" b="1" dirty="0">
                          <a:latin typeface="Arial" pitchFamily="34" charset="0"/>
                          <a:cs typeface="Arial" pitchFamily="34" charset="0"/>
                        </a:rPr>
                        <a:t>16    </a:t>
                      </a:r>
                      <a:r>
                        <a:rPr lang="ru-RU" sz="900" b="1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+7°С</a:t>
                      </a:r>
                    </a:p>
                    <a:p>
                      <a:endParaRPr lang="ru-RU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3244" marR="43244" marT="21622" marB="21622"/>
                </a:tc>
                <a:tc>
                  <a:txBody>
                    <a:bodyPr/>
                    <a:lstStyle/>
                    <a:p>
                      <a:r>
                        <a:rPr lang="ru-RU" sz="900" b="1" dirty="0">
                          <a:latin typeface="Arial" pitchFamily="34" charset="0"/>
                          <a:cs typeface="Arial" pitchFamily="34" charset="0"/>
                        </a:rPr>
                        <a:t>17    </a:t>
                      </a:r>
                      <a:r>
                        <a:rPr lang="ru-RU" sz="900" b="1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+10°С </a:t>
                      </a:r>
                    </a:p>
                    <a:p>
                      <a:endParaRPr lang="ru-RU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3244" marR="43244" marT="21622" marB="21622"/>
                </a:tc>
                <a:tc>
                  <a:txBody>
                    <a:bodyPr/>
                    <a:lstStyle/>
                    <a:p>
                      <a:r>
                        <a:rPr lang="ru-RU" sz="900" b="1" dirty="0">
                          <a:latin typeface="Arial" pitchFamily="34" charset="0"/>
                          <a:cs typeface="Arial" pitchFamily="34" charset="0"/>
                        </a:rPr>
                        <a:t>18      </a:t>
                      </a:r>
                      <a:r>
                        <a:rPr lang="ru-RU" sz="900" b="1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+7°С</a:t>
                      </a:r>
                    </a:p>
                    <a:p>
                      <a:endParaRPr lang="ru-RU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3244" marR="43244" marT="21622" marB="21622"/>
                </a:tc>
                <a:tc>
                  <a:txBody>
                    <a:bodyPr/>
                    <a:lstStyle/>
                    <a:p>
                      <a:r>
                        <a:rPr lang="ru-RU" sz="900" b="1" dirty="0">
                          <a:latin typeface="Arial" pitchFamily="34" charset="0"/>
                          <a:cs typeface="Arial" pitchFamily="34" charset="0"/>
                        </a:rPr>
                        <a:t>19      </a:t>
                      </a:r>
                      <a:r>
                        <a:rPr lang="ru-RU" sz="900" b="1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+14°С</a:t>
                      </a:r>
                    </a:p>
                    <a:p>
                      <a:endParaRPr lang="ru-RU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3244" marR="43244" marT="21622" marB="21622"/>
                </a:tc>
                <a:tc>
                  <a:txBody>
                    <a:bodyPr/>
                    <a:lstStyle/>
                    <a:p>
                      <a:r>
                        <a:rPr lang="ru-RU" sz="900" b="1" dirty="0">
                          <a:latin typeface="Arial" pitchFamily="34" charset="0"/>
                          <a:cs typeface="Arial" pitchFamily="34" charset="0"/>
                        </a:rPr>
                        <a:t>20      </a:t>
                      </a:r>
                      <a:r>
                        <a:rPr lang="ru-RU" sz="900" b="1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+7°С </a:t>
                      </a:r>
                    </a:p>
                    <a:p>
                      <a:endParaRPr lang="ru-RU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3244" marR="43244" marT="21622" marB="21622"/>
                </a:tc>
                <a:tc>
                  <a:txBody>
                    <a:bodyPr/>
                    <a:lstStyle/>
                    <a:p>
                      <a:r>
                        <a:rPr lang="ru-RU" sz="900" b="1" dirty="0">
                          <a:latin typeface="Arial" pitchFamily="34" charset="0"/>
                          <a:cs typeface="Arial" pitchFamily="34" charset="0"/>
                        </a:rPr>
                        <a:t>21     </a:t>
                      </a:r>
                      <a:r>
                        <a:rPr lang="ru-RU" sz="900" b="1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+6°С </a:t>
                      </a:r>
                    </a:p>
                    <a:p>
                      <a:endParaRPr lang="ru-RU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3244" marR="43244" marT="21622" marB="2162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2160">
                <a:tc>
                  <a:txBody>
                    <a:bodyPr/>
                    <a:lstStyle/>
                    <a:p>
                      <a:r>
                        <a:rPr lang="ru-RU" sz="900" b="1" dirty="0">
                          <a:latin typeface="Arial" pitchFamily="34" charset="0"/>
                          <a:cs typeface="Arial" pitchFamily="34" charset="0"/>
                        </a:rPr>
                        <a:t>22      </a:t>
                      </a:r>
                      <a:r>
                        <a:rPr lang="ru-RU" sz="900" b="1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+5°С</a:t>
                      </a:r>
                    </a:p>
                  </a:txBody>
                  <a:tcPr marL="43244" marR="43244" marT="21622" marB="21622"/>
                </a:tc>
                <a:tc>
                  <a:txBody>
                    <a:bodyPr/>
                    <a:lstStyle/>
                    <a:p>
                      <a:r>
                        <a:rPr lang="ru-RU" sz="900" b="1" dirty="0">
                          <a:latin typeface="Arial" pitchFamily="34" charset="0"/>
                          <a:cs typeface="Arial" pitchFamily="34" charset="0"/>
                        </a:rPr>
                        <a:t>23     </a:t>
                      </a:r>
                      <a:r>
                        <a:rPr lang="ru-RU" sz="900" b="1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+14°С</a:t>
                      </a:r>
                    </a:p>
                    <a:p>
                      <a:endParaRPr lang="ru-RU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3244" marR="43244" marT="21622" marB="21622"/>
                </a:tc>
                <a:tc>
                  <a:txBody>
                    <a:bodyPr/>
                    <a:lstStyle/>
                    <a:p>
                      <a:r>
                        <a:rPr lang="ru-RU" sz="900" b="1" dirty="0">
                          <a:latin typeface="Arial" pitchFamily="34" charset="0"/>
                          <a:cs typeface="Arial" pitchFamily="34" charset="0"/>
                        </a:rPr>
                        <a:t>24      </a:t>
                      </a:r>
                      <a:r>
                        <a:rPr lang="ru-RU" sz="900" b="1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+5°С</a:t>
                      </a:r>
                    </a:p>
                  </a:txBody>
                  <a:tcPr marL="43244" marR="43244" marT="21622" marB="21622"/>
                </a:tc>
                <a:tc>
                  <a:txBody>
                    <a:bodyPr/>
                    <a:lstStyle/>
                    <a:p>
                      <a:r>
                        <a:rPr lang="ru-RU" sz="900" b="1" dirty="0">
                          <a:latin typeface="Arial" pitchFamily="34" charset="0"/>
                          <a:cs typeface="Arial" pitchFamily="34" charset="0"/>
                        </a:rPr>
                        <a:t>25      </a:t>
                      </a:r>
                      <a:r>
                        <a:rPr lang="ru-RU" sz="900" b="1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+14°С</a:t>
                      </a:r>
                    </a:p>
                    <a:p>
                      <a:endParaRPr lang="ru-RU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3244" marR="43244" marT="21622" marB="21622"/>
                </a:tc>
                <a:tc>
                  <a:txBody>
                    <a:bodyPr/>
                    <a:lstStyle/>
                    <a:p>
                      <a:r>
                        <a:rPr lang="ru-RU" sz="900" b="1" dirty="0">
                          <a:latin typeface="Arial" pitchFamily="34" charset="0"/>
                          <a:cs typeface="Arial" pitchFamily="34" charset="0"/>
                        </a:rPr>
                        <a:t>26      </a:t>
                      </a:r>
                      <a:r>
                        <a:rPr lang="ru-RU" sz="900" b="1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+6°С </a:t>
                      </a:r>
                    </a:p>
                    <a:p>
                      <a:endParaRPr lang="ru-RU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3244" marR="43244" marT="21622" marB="21622"/>
                </a:tc>
                <a:tc>
                  <a:txBody>
                    <a:bodyPr/>
                    <a:lstStyle/>
                    <a:p>
                      <a:r>
                        <a:rPr lang="ru-RU" sz="900" b="1" dirty="0">
                          <a:latin typeface="Arial" pitchFamily="34" charset="0"/>
                          <a:cs typeface="Arial" pitchFamily="34" charset="0"/>
                        </a:rPr>
                        <a:t>27      </a:t>
                      </a:r>
                      <a:r>
                        <a:rPr lang="ru-RU" sz="900" b="1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+10°С</a:t>
                      </a:r>
                    </a:p>
                    <a:p>
                      <a:endParaRPr lang="ru-RU" sz="9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3244" marR="43244" marT="21622" marB="21622"/>
                </a:tc>
                <a:tc>
                  <a:txBody>
                    <a:bodyPr/>
                    <a:lstStyle/>
                    <a:p>
                      <a:r>
                        <a:rPr lang="ru-RU" sz="900" b="1" dirty="0">
                          <a:latin typeface="Arial" pitchFamily="34" charset="0"/>
                          <a:cs typeface="Arial" pitchFamily="34" charset="0"/>
                        </a:rPr>
                        <a:t>28     </a:t>
                      </a:r>
                      <a:r>
                        <a:rPr lang="ru-RU" sz="900" b="1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+5°С</a:t>
                      </a:r>
                    </a:p>
                  </a:txBody>
                  <a:tcPr marL="43244" marR="43244" marT="21622" marB="2162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2160">
                <a:tc>
                  <a:txBody>
                    <a:bodyPr/>
                    <a:lstStyle/>
                    <a:p>
                      <a:r>
                        <a:rPr lang="ru-RU" sz="900" b="1" dirty="0">
                          <a:latin typeface="Arial" pitchFamily="34" charset="0"/>
                          <a:cs typeface="Arial" pitchFamily="34" charset="0"/>
                        </a:rPr>
                        <a:t>19      </a:t>
                      </a:r>
                      <a:r>
                        <a:rPr lang="ru-RU" sz="900" b="1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+5°С</a:t>
                      </a:r>
                    </a:p>
                  </a:txBody>
                  <a:tcPr marL="43244" marR="43244" marT="21622" marB="21622"/>
                </a:tc>
                <a:tc>
                  <a:txBody>
                    <a:bodyPr/>
                    <a:lstStyle/>
                    <a:p>
                      <a:r>
                        <a:rPr lang="ru-RU" sz="900" b="1" dirty="0">
                          <a:latin typeface="Arial" pitchFamily="34" charset="0"/>
                          <a:cs typeface="Arial" pitchFamily="34" charset="0"/>
                        </a:rPr>
                        <a:t>30     </a:t>
                      </a:r>
                      <a:r>
                        <a:rPr lang="ru-RU" sz="900" b="1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+10°С </a:t>
                      </a:r>
                    </a:p>
                  </a:txBody>
                  <a:tcPr marL="43244" marR="43244" marT="21622" marB="21622"/>
                </a:tc>
                <a:tc>
                  <a:txBody>
                    <a:bodyPr/>
                    <a:lstStyle/>
                    <a:p>
                      <a:r>
                        <a:rPr lang="ru-RU" sz="900" b="1" dirty="0">
                          <a:latin typeface="Arial" pitchFamily="34" charset="0"/>
                          <a:cs typeface="Arial" pitchFamily="34" charset="0"/>
                        </a:rPr>
                        <a:t>31    </a:t>
                      </a:r>
                      <a:r>
                        <a:rPr lang="ru-RU" sz="900" b="1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+ 16°С </a:t>
                      </a:r>
                    </a:p>
                  </a:txBody>
                  <a:tcPr marL="43244" marR="43244" marT="21622" marB="21622"/>
                </a:tc>
                <a:tc gridSpan="4">
                  <a:txBody>
                    <a:bodyPr/>
                    <a:lstStyle/>
                    <a:p>
                      <a:endParaRPr lang="ru-RU" sz="9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244" marR="43244" marT="21622" marB="21622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09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-1814" y="79848"/>
            <a:ext cx="5765800" cy="412549"/>
          </a:xfrm>
          <a:prstGeom prst="rect">
            <a:avLst/>
          </a:prstGeom>
          <a:solidFill>
            <a:srgbClr val="000099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81" b="1" dirty="0">
                <a:ln w="3175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СРЕДНЕГОДОВАЯ ТЕМПЕРАТУРУ:</a:t>
            </a:r>
            <a:endParaRPr lang="ru-RU" sz="1513" dirty="0">
              <a:ln w="3175">
                <a:noFill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3799" y="564162"/>
            <a:ext cx="2433086" cy="2799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24" b="1" dirty="0">
                <a:latin typeface="Arial" pitchFamily="34" charset="0"/>
                <a:cs typeface="Arial" pitchFamily="34" charset="0"/>
              </a:rPr>
              <a:t>1. январь         - 6°С; </a:t>
            </a:r>
          </a:p>
          <a:p>
            <a:r>
              <a:rPr lang="ru-RU" sz="1324" b="1" dirty="0">
                <a:latin typeface="Arial" pitchFamily="34" charset="0"/>
                <a:cs typeface="Arial" pitchFamily="34" charset="0"/>
              </a:rPr>
              <a:t>2. февраль      - 4°С; </a:t>
            </a:r>
          </a:p>
          <a:p>
            <a:r>
              <a:rPr lang="ru-RU" sz="1324" b="1" dirty="0">
                <a:latin typeface="Arial" pitchFamily="34" charset="0"/>
                <a:cs typeface="Arial" pitchFamily="34" charset="0"/>
              </a:rPr>
              <a:t>3. март             +5°С; </a:t>
            </a:r>
          </a:p>
          <a:p>
            <a:r>
              <a:rPr lang="ru-RU" sz="1324" b="1" dirty="0">
                <a:latin typeface="Arial" pitchFamily="34" charset="0"/>
                <a:cs typeface="Arial" pitchFamily="34" charset="0"/>
              </a:rPr>
              <a:t>4. апрель         +10°С; </a:t>
            </a:r>
          </a:p>
          <a:p>
            <a:r>
              <a:rPr lang="ru-RU" sz="1324" b="1" dirty="0">
                <a:latin typeface="Arial" pitchFamily="34" charset="0"/>
                <a:cs typeface="Arial" pitchFamily="34" charset="0"/>
              </a:rPr>
              <a:t>5. май               +14°С; </a:t>
            </a:r>
          </a:p>
          <a:p>
            <a:r>
              <a:rPr lang="ru-RU" sz="1324" b="1" dirty="0">
                <a:latin typeface="Arial" pitchFamily="34" charset="0"/>
                <a:cs typeface="Arial" pitchFamily="34" charset="0"/>
              </a:rPr>
              <a:t>6. июнь            +16°С; </a:t>
            </a:r>
          </a:p>
          <a:p>
            <a:r>
              <a:rPr lang="ru-RU" sz="1324" b="1" dirty="0">
                <a:latin typeface="Arial" pitchFamily="34" charset="0"/>
                <a:cs typeface="Arial" pitchFamily="34" charset="0"/>
              </a:rPr>
              <a:t>7. июль            +10°С;</a:t>
            </a:r>
          </a:p>
          <a:p>
            <a:r>
              <a:rPr lang="ru-RU" sz="1324" b="1" dirty="0">
                <a:latin typeface="Arial" pitchFamily="34" charset="0"/>
                <a:cs typeface="Arial" pitchFamily="34" charset="0"/>
              </a:rPr>
              <a:t>8. август          +7°С;</a:t>
            </a:r>
          </a:p>
          <a:p>
            <a:r>
              <a:rPr lang="ru-RU" sz="1324" b="1" dirty="0">
                <a:latin typeface="Arial" pitchFamily="34" charset="0"/>
                <a:cs typeface="Arial" pitchFamily="34" charset="0"/>
              </a:rPr>
              <a:t>9. сентябрь     + 6⁰С;</a:t>
            </a:r>
          </a:p>
          <a:p>
            <a:r>
              <a:rPr lang="ru-RU" sz="1324" b="1" dirty="0">
                <a:latin typeface="Arial" pitchFamily="34" charset="0"/>
                <a:cs typeface="Arial" pitchFamily="34" charset="0"/>
              </a:rPr>
              <a:t>10. октябрь      +2⁰С;</a:t>
            </a:r>
          </a:p>
          <a:p>
            <a:r>
              <a:rPr lang="ru-RU" sz="1324" b="1" dirty="0">
                <a:latin typeface="Arial" pitchFamily="34" charset="0"/>
                <a:cs typeface="Arial" pitchFamily="34" charset="0"/>
              </a:rPr>
              <a:t>11. ноябрь          0⁰С;</a:t>
            </a:r>
          </a:p>
          <a:p>
            <a:r>
              <a:rPr lang="ru-RU" sz="1324" b="1" dirty="0">
                <a:latin typeface="Arial" pitchFamily="34" charset="0"/>
                <a:cs typeface="Arial" pitchFamily="34" charset="0"/>
              </a:rPr>
              <a:t>12. декабрь      -8⁰С </a:t>
            </a:r>
          </a:p>
          <a:p>
            <a:endParaRPr lang="ru-RU" sz="1702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авая фигурная скобка 16"/>
          <p:cNvSpPr/>
          <p:nvPr/>
        </p:nvSpPr>
        <p:spPr>
          <a:xfrm>
            <a:off x="2080311" y="607827"/>
            <a:ext cx="193457" cy="2363113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851"/>
          </a:p>
        </p:txBody>
      </p:sp>
      <p:sp>
        <p:nvSpPr>
          <p:cNvPr id="19" name="TextBox 18"/>
          <p:cNvSpPr txBox="1"/>
          <p:nvPr/>
        </p:nvSpPr>
        <p:spPr>
          <a:xfrm>
            <a:off x="2470298" y="1507689"/>
            <a:ext cx="1405661" cy="485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54" b="1" dirty="0">
                <a:latin typeface="Arial" panose="020B0604020202020204" pitchFamily="34" charset="0"/>
                <a:cs typeface="Arial" panose="020B0604020202020204" pitchFamily="34" charset="0"/>
              </a:rPr>
              <a:t>Сумма</a:t>
            </a:r>
            <a:r>
              <a:rPr lang="ru-RU" sz="151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67070" y="1633973"/>
            <a:ext cx="364202" cy="354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702" b="1" dirty="0">
                <a:latin typeface="Times New Roman" pitchFamily="18" charset="0"/>
                <a:cs typeface="Times New Roman" pitchFamily="18" charset="0"/>
              </a:rPr>
              <a:t> =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75959" y="1507689"/>
            <a:ext cx="1396536" cy="5725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121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+ 52⁰С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2470298" y="2310794"/>
                <a:ext cx="3235566" cy="4416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ru-RU" sz="227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270" b="1" i="1">
                              <a:latin typeface="Cambria Math"/>
                            </a:rPr>
                            <m:t>+ </m:t>
                          </m:r>
                          <m:r>
                            <a:rPr lang="ru-RU" sz="2270" b="1" i="1" smtClean="0">
                              <a:latin typeface="Cambria Math" panose="02040503050406030204" pitchFamily="18" charset="0"/>
                            </a:rPr>
                            <m:t>𝟓𝟐</m:t>
                          </m:r>
                          <m:r>
                            <a:rPr lang="ru-RU" sz="2270" b="1" i="1">
                              <a:latin typeface="Cambria Math"/>
                            </a:rPr>
                            <m:t> ⁰С</m:t>
                          </m:r>
                        </m:num>
                        <m:den>
                          <m:r>
                            <a:rPr lang="ru-RU" sz="2270" b="1" i="1">
                              <a:latin typeface="Cambria Math"/>
                            </a:rPr>
                            <m:t> </m:t>
                          </m:r>
                          <m:r>
                            <a:rPr lang="ru-RU" sz="2270" b="1" i="1">
                              <a:latin typeface="Cambria Math"/>
                            </a:rPr>
                            <m:t>𝟏𝟐</m:t>
                          </m:r>
                          <m:r>
                            <a:rPr lang="ru-RU" sz="2270" b="1" i="1">
                              <a:latin typeface="Cambria Math"/>
                            </a:rPr>
                            <m:t>= +</m:t>
                          </m:r>
                          <m:sSup>
                            <m:sSupPr>
                              <m:ctrlPr>
                                <a:rPr lang="ru-RU" sz="227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2270" b="1" i="1">
                                  <a:latin typeface="Cambria Math"/>
                                </a:rPr>
                                <m:t>𝟒</m:t>
                              </m:r>
                              <m:r>
                                <a:rPr lang="ru-RU" sz="2270" b="1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ru-RU" sz="2270" b="1" i="1" smtClean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e>
                            <m:sup>
                              <m:r>
                                <a:rPr lang="ru-RU" sz="2270" b="1" i="1">
                                  <a:latin typeface="Cambria Math"/>
                                </a:rPr>
                                <m:t>0</m:t>
                              </m:r>
                            </m:sup>
                          </m:sSup>
                          <m:r>
                            <a:rPr lang="ru-RU" sz="2270" b="1" i="1">
                              <a:latin typeface="Cambria Math"/>
                            </a:rPr>
                            <m:t>С</m:t>
                          </m:r>
                        </m:den>
                      </m:f>
                    </m:oMath>
                  </m:oMathPara>
                </a14:m>
                <a:endParaRPr lang="ru-RU" sz="851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0298" y="2310794"/>
                <a:ext cx="3235566" cy="441659"/>
              </a:xfrm>
              <a:prstGeom prst="rect">
                <a:avLst/>
              </a:prstGeom>
              <a:blipFill>
                <a:blip r:embed="rId2"/>
                <a:stretch>
                  <a:fillRect t="-119178" b="-184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57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8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20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22"/>
            <a:ext cx="5765799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АМПЛИТУДА</a:t>
            </a: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83238881-511B-4BCA-92E0-8BA03D321384}"/>
              </a:ext>
            </a:extLst>
          </p:cNvPr>
          <p:cNvCxnSpPr/>
          <p:nvPr/>
        </p:nvCxnSpPr>
        <p:spPr>
          <a:xfrm>
            <a:off x="2963378" y="631825"/>
            <a:ext cx="0" cy="2395786"/>
          </a:xfrm>
          <a:prstGeom prst="line">
            <a:avLst/>
          </a:prstGeom>
          <a:ln>
            <a:solidFill>
              <a:srgbClr val="030F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942F899-621D-4551-BFF0-31183C03A606}"/>
              </a:ext>
            </a:extLst>
          </p:cNvPr>
          <p:cNvSpPr txBox="1"/>
          <p:nvPr/>
        </p:nvSpPr>
        <p:spPr>
          <a:xfrm>
            <a:off x="-906" y="523242"/>
            <a:ext cx="3111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НАБЛЮДЕНИЯ ПОКАЗЫВАЮТ, ЧТО ТЕМПЕРАТУРА ПЕРЕЖИВАЕТ СУТОЧНЫЕ И МЕСЯЧНЫЕ КОЛЕБАНИЯ.</a:t>
            </a:r>
            <a:endParaRPr lang="en-US" sz="12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8C077C9-9F13-4656-BC85-3EC6B5F98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23" y="1406549"/>
            <a:ext cx="2777155" cy="16210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DDEED1E-D23E-4843-B7D7-D036A3994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5308" y="1239958"/>
            <a:ext cx="2542456" cy="11805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55C857-9744-464E-99A6-FEB109CC27EF}"/>
              </a:ext>
            </a:extLst>
          </p:cNvPr>
          <p:cNvSpPr txBox="1"/>
          <p:nvPr/>
        </p:nvSpPr>
        <p:spPr>
          <a:xfrm>
            <a:off x="2963378" y="523242"/>
            <a:ext cx="2662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МАКСИМАЛЬНЫЙ ПРОГРЕВ ВОЗДУХА НАБЛЮДАЕТСЯ ДНЕМ, МЕЖДУ 14 И 15 ЧАСАМИ.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50E6D2-C430-4C21-A859-3897036EC189}"/>
              </a:ext>
            </a:extLst>
          </p:cNvPr>
          <p:cNvSpPr txBox="1"/>
          <p:nvPr/>
        </p:nvSpPr>
        <p:spPr>
          <a:xfrm>
            <a:off x="2917669" y="2451362"/>
            <a:ext cx="2802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САМАЯ НИЗКАЯ ТЕМПЕРАТУРА В ТЕЧЕНИИ СУТОК НАБЛЮДАЕТСЯ ПЕРЕД РАССВЕТОМ.</a:t>
            </a:r>
            <a:endParaRPr lang="en-US" sz="12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267102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22"/>
            <a:ext cx="5765799" cy="523220"/>
          </a:xfrm>
          <a:prstGeom prst="rect">
            <a:avLst/>
          </a:prstGeom>
          <a:solidFill>
            <a:srgbClr val="030F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СУТОЧНАЯ АМПЛИТУДА</a:t>
            </a: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83238881-511B-4BCA-92E0-8BA03D321384}"/>
              </a:ext>
            </a:extLst>
          </p:cNvPr>
          <p:cNvCxnSpPr/>
          <p:nvPr/>
        </p:nvCxnSpPr>
        <p:spPr>
          <a:xfrm>
            <a:off x="2959100" y="660562"/>
            <a:ext cx="0" cy="2395786"/>
          </a:xfrm>
          <a:prstGeom prst="line">
            <a:avLst/>
          </a:prstGeom>
          <a:ln>
            <a:solidFill>
              <a:srgbClr val="030F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B9EB23-3203-43FD-911D-C6763F11C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1" y="660562"/>
            <a:ext cx="2590788" cy="21810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C3B961-9A65-478C-B33A-5425406B4669}"/>
              </a:ext>
            </a:extLst>
          </p:cNvPr>
          <p:cNvSpPr txBox="1"/>
          <p:nvPr/>
        </p:nvSpPr>
        <p:spPr>
          <a:xfrm>
            <a:off x="2806702" y="581542"/>
            <a:ext cx="281939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Разница между самой высокой и самой низкой температурами воздуха, измеренными в течении суток.</a:t>
            </a:r>
            <a:endParaRPr lang="en-US" sz="14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C30B94-72AC-4349-A281-D301DF5496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99" t="3033" r="17499" b="3033"/>
          <a:stretch/>
        </p:blipFill>
        <p:spPr>
          <a:xfrm>
            <a:off x="3416303" y="1751093"/>
            <a:ext cx="1752597" cy="130525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9988480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17287</TotalTime>
  <Words>883</Words>
  <Application>Microsoft Office PowerPoint</Application>
  <PresentationFormat>Произвольный</PresentationFormat>
  <Paragraphs>134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Cambria Math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График годового колебания температуры г. Ташкента.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ЗАДАНИЕ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Русский язык</dc:title>
  <dc:creator>admin</dc:creator>
  <cp:lastModifiedBy>WINDOWS 10</cp:lastModifiedBy>
  <cp:revision>582</cp:revision>
  <dcterms:created xsi:type="dcterms:W3CDTF">2020-04-13T08:05:42Z</dcterms:created>
  <dcterms:modified xsi:type="dcterms:W3CDTF">2020-12-30T01:51:30Z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