
<file path=[Content_Types].xml><?xml version="1.0" encoding="utf-8"?>
<Types xmlns="http://schemas.openxmlformats.org/package/2006/content-types">
  <Default Extension="gif" ContentType="image/gif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1"/>
  </p:notesMasterIdLst>
  <p:handoutMasterIdLst>
    <p:handoutMasterId r:id="rId22"/>
  </p:handoutMasterIdLst>
  <p:sldIdLst>
    <p:sldId id="379" r:id="rId2"/>
    <p:sldId id="305" r:id="rId3"/>
    <p:sldId id="434" r:id="rId4"/>
    <p:sldId id="435" r:id="rId5"/>
    <p:sldId id="326" r:id="rId6"/>
    <p:sldId id="375" r:id="rId7"/>
    <p:sldId id="374" r:id="rId8"/>
    <p:sldId id="437" r:id="rId9"/>
    <p:sldId id="438" r:id="rId10"/>
    <p:sldId id="439" r:id="rId11"/>
    <p:sldId id="440" r:id="rId12"/>
    <p:sldId id="441" r:id="rId13"/>
    <p:sldId id="446" r:id="rId14"/>
    <p:sldId id="442" r:id="rId15"/>
    <p:sldId id="443" r:id="rId16"/>
    <p:sldId id="444" r:id="rId17"/>
    <p:sldId id="335" r:id="rId18"/>
    <p:sldId id="445" r:id="rId19"/>
    <p:sldId id="262" r:id="rId20"/>
  </p:sldIdLst>
  <p:sldSz cx="5765800" cy="3244850"/>
  <p:notesSz cx="5765800" cy="32448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52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1022">
          <p15:clr>
            <a:srgbClr val="A4A3A4"/>
          </p15:clr>
        </p15:guide>
        <p15:guide id="2" pos="1816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99"/>
    <a:srgbClr val="000066"/>
    <a:srgbClr val="030FF7"/>
    <a:srgbClr val="000000"/>
    <a:srgbClr val="004C22"/>
    <a:srgbClr val="FFFF00"/>
    <a:srgbClr val="660033"/>
    <a:srgbClr val="00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8D230F3-CF80-4859-8CE7-A43EE81993B5}" styleName="Светлый стиль 1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5126" autoAdjust="0"/>
  </p:normalViewPr>
  <p:slideViewPr>
    <p:cSldViewPr>
      <p:cViewPr varScale="1">
        <p:scale>
          <a:sx n="132" d="100"/>
          <a:sy n="132" d="100"/>
        </p:scale>
        <p:origin x="930" y="132"/>
      </p:cViewPr>
      <p:guideLst>
        <p:guide orient="horz" pos="2880"/>
        <p:guide pos="215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-1800"/>
    </p:cViewPr>
  </p:sorterViewPr>
  <p:notesViewPr>
    <p:cSldViewPr>
      <p:cViewPr varScale="1">
        <p:scale>
          <a:sx n="150" d="100"/>
          <a:sy n="150" d="100"/>
        </p:scale>
        <p:origin x="-1242" y="-90"/>
      </p:cViewPr>
      <p:guideLst>
        <p:guide orient="horz" pos="1022"/>
        <p:guide pos="1816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ln w="28575" cap="rnd">
              <a:solidFill>
                <a:schemeClr val="accent1">
                  <a:shade val="65000"/>
                </a:schemeClr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>
                  <a:shade val="65000"/>
                </a:schemeClr>
              </a:solidFill>
              <a:ln w="9525">
                <a:solidFill>
                  <a:schemeClr val="accent1">
                    <a:shade val="65000"/>
                  </a:schemeClr>
                </a:solidFill>
              </a:ln>
              <a:effectLst/>
            </c:spPr>
          </c:marker>
          <c:cat>
            <c:strRef>
              <c:f>Лист1!$A$2:$A$13</c:f>
              <c:strCache>
                <c:ptCount val="12"/>
                <c:pt idx="0">
                  <c:v>я</c:v>
                </c:pt>
                <c:pt idx="1">
                  <c:v>ф</c:v>
                </c:pt>
                <c:pt idx="2">
                  <c:v>м</c:v>
                </c:pt>
                <c:pt idx="3">
                  <c:v>а</c:v>
                </c:pt>
                <c:pt idx="4">
                  <c:v>м</c:v>
                </c:pt>
                <c:pt idx="5">
                  <c:v>и</c:v>
                </c:pt>
                <c:pt idx="6">
                  <c:v>и</c:v>
                </c:pt>
                <c:pt idx="7">
                  <c:v>а</c:v>
                </c:pt>
                <c:pt idx="8">
                  <c:v>с</c:v>
                </c:pt>
                <c:pt idx="9">
                  <c:v>о</c:v>
                </c:pt>
                <c:pt idx="10">
                  <c:v>н</c:v>
                </c:pt>
                <c:pt idx="11">
                  <c:v>д</c:v>
                </c:pt>
              </c:strCache>
            </c:strRef>
          </c:cat>
          <c:val>
            <c:numRef>
              <c:f>Лист1!$B$2:$B$13</c:f>
              <c:numCache>
                <c:formatCode>General</c:formatCode>
                <c:ptCount val="12"/>
                <c:pt idx="0">
                  <c:v>-1</c:v>
                </c:pt>
                <c:pt idx="1">
                  <c:v>6</c:v>
                </c:pt>
                <c:pt idx="2">
                  <c:v>12</c:v>
                </c:pt>
                <c:pt idx="3">
                  <c:v>18</c:v>
                </c:pt>
                <c:pt idx="4">
                  <c:v>21</c:v>
                </c:pt>
                <c:pt idx="5">
                  <c:v>24</c:v>
                </c:pt>
                <c:pt idx="6">
                  <c:v>27</c:v>
                </c:pt>
                <c:pt idx="7">
                  <c:v>21</c:v>
                </c:pt>
                <c:pt idx="8">
                  <c:v>18</c:v>
                </c:pt>
                <c:pt idx="9">
                  <c:v>9</c:v>
                </c:pt>
                <c:pt idx="10">
                  <c:v>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E676-47A2-AE83-F0961EDAA0B2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Столбец1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cat>
            <c:strRef>
              <c:f>Лист1!$A$2:$A$13</c:f>
              <c:strCache>
                <c:ptCount val="12"/>
                <c:pt idx="0">
                  <c:v>я</c:v>
                </c:pt>
                <c:pt idx="1">
                  <c:v>ф</c:v>
                </c:pt>
                <c:pt idx="2">
                  <c:v>м</c:v>
                </c:pt>
                <c:pt idx="3">
                  <c:v>а</c:v>
                </c:pt>
                <c:pt idx="4">
                  <c:v>м</c:v>
                </c:pt>
                <c:pt idx="5">
                  <c:v>и</c:v>
                </c:pt>
                <c:pt idx="6">
                  <c:v>и</c:v>
                </c:pt>
                <c:pt idx="7">
                  <c:v>а</c:v>
                </c:pt>
                <c:pt idx="8">
                  <c:v>с</c:v>
                </c:pt>
                <c:pt idx="9">
                  <c:v>о</c:v>
                </c:pt>
                <c:pt idx="10">
                  <c:v>н</c:v>
                </c:pt>
                <c:pt idx="11">
                  <c:v>д</c:v>
                </c:pt>
              </c:strCache>
            </c:strRef>
          </c:cat>
          <c:val>
            <c:numRef>
              <c:f>Лист1!$C$2:$C$13</c:f>
              <c:numCache>
                <c:formatCode>General</c:formatCode>
                <c:ptCount val="12"/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E676-47A2-AE83-F0961EDAA0B2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Столбец2</c:v>
                </c:pt>
              </c:strCache>
            </c:strRef>
          </c:tx>
          <c:spPr>
            <a:ln w="28575" cap="rnd">
              <a:solidFill>
                <a:schemeClr val="accent1">
                  <a:tint val="65000"/>
                </a:schemeClr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>
                  <a:tint val="65000"/>
                </a:schemeClr>
              </a:solidFill>
              <a:ln w="9525">
                <a:solidFill>
                  <a:schemeClr val="accent1">
                    <a:tint val="65000"/>
                  </a:schemeClr>
                </a:solidFill>
              </a:ln>
              <a:effectLst/>
            </c:spPr>
          </c:marker>
          <c:cat>
            <c:strRef>
              <c:f>Лист1!$A$2:$A$13</c:f>
              <c:strCache>
                <c:ptCount val="12"/>
                <c:pt idx="0">
                  <c:v>я</c:v>
                </c:pt>
                <c:pt idx="1">
                  <c:v>ф</c:v>
                </c:pt>
                <c:pt idx="2">
                  <c:v>м</c:v>
                </c:pt>
                <c:pt idx="3">
                  <c:v>а</c:v>
                </c:pt>
                <c:pt idx="4">
                  <c:v>м</c:v>
                </c:pt>
                <c:pt idx="5">
                  <c:v>и</c:v>
                </c:pt>
                <c:pt idx="6">
                  <c:v>и</c:v>
                </c:pt>
                <c:pt idx="7">
                  <c:v>а</c:v>
                </c:pt>
                <c:pt idx="8">
                  <c:v>с</c:v>
                </c:pt>
                <c:pt idx="9">
                  <c:v>о</c:v>
                </c:pt>
                <c:pt idx="10">
                  <c:v>н</c:v>
                </c:pt>
                <c:pt idx="11">
                  <c:v>д</c:v>
                </c:pt>
              </c:strCache>
            </c:strRef>
          </c:cat>
          <c:val>
            <c:numRef>
              <c:f>Лист1!$D$2:$D$13</c:f>
              <c:numCache>
                <c:formatCode>General</c:formatCode>
                <c:ptCount val="12"/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E676-47A2-AE83-F0961EDAA0B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603077888"/>
        <c:axId val="1603079136"/>
      </c:lineChart>
      <c:catAx>
        <c:axId val="1603077888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ru-RU"/>
                  <a:t>Месяцы года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603079136"/>
        <c:crosses val="autoZero"/>
        <c:auto val="1"/>
        <c:lblAlgn val="ctr"/>
        <c:lblOffset val="100"/>
        <c:noMultiLvlLbl val="0"/>
      </c:catAx>
      <c:valAx>
        <c:axId val="160307913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ru-RU"/>
                  <a:t>Температура °С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60307788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withinLinear" id="14">
  <a:schemeClr val="accent1"/>
</cs:colorStyle>
</file>

<file path=ppt/charts/style1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image" Target="../media/image35.png"/></Relationships>
</file>

<file path=ppt/diagram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35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2541FAD-4EFF-428D-9A7F-1A8AF51050D4}" type="doc">
      <dgm:prSet loTypeId="urn:microsoft.com/office/officeart/2005/8/layout/pyramid2" loCatId="pyramid" qsTypeId="urn:microsoft.com/office/officeart/2005/8/quickstyle/simple1" qsCatId="simple" csTypeId="urn:microsoft.com/office/officeart/2005/8/colors/accent1_2" csCatId="accent1" phldr="1"/>
      <dgm:spPr/>
    </dgm:pt>
    <dgm:pt modelId="{BEE6705A-F426-45B8-A88D-BB4DE6A1FB5C}">
      <dgm:prSet phldrT="[Текст]" custT="1"/>
      <dgm:spPr/>
      <dgm:t>
        <a:bodyPr/>
        <a:lstStyle/>
        <a:p>
          <a:r>
            <a:rPr lang="ru-RU" sz="1800" b="1" dirty="0">
              <a:latin typeface="Arial" pitchFamily="34" charset="0"/>
              <a:cs typeface="Arial" pitchFamily="34" charset="0"/>
            </a:rPr>
            <a:t>На каждые </a:t>
          </a:r>
          <a:r>
            <a:rPr lang="ru-RU" sz="1800" b="1" dirty="0">
              <a:solidFill>
                <a:srgbClr val="000099"/>
              </a:solidFill>
              <a:latin typeface="Arial" pitchFamily="34" charset="0"/>
              <a:cs typeface="Arial" pitchFamily="34" charset="0"/>
            </a:rPr>
            <a:t>100 м </a:t>
          </a:r>
          <a:r>
            <a:rPr lang="ru-RU" sz="1800" b="1" dirty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высоты </a:t>
          </a:r>
          <a:r>
            <a:rPr lang="ru-RU" sz="1800" b="1" dirty="0">
              <a:latin typeface="Arial" pitchFamily="34" charset="0"/>
              <a:cs typeface="Arial" pitchFamily="34" charset="0"/>
            </a:rPr>
            <a:t>давление снижается на </a:t>
          </a:r>
          <a:r>
            <a:rPr lang="ru-RU" sz="1800" b="1" dirty="0">
              <a:solidFill>
                <a:srgbClr val="000099"/>
              </a:solidFill>
              <a:latin typeface="Arial" pitchFamily="34" charset="0"/>
              <a:cs typeface="Arial" pitchFamily="34" charset="0"/>
            </a:rPr>
            <a:t>10мм.рт.ст. </a:t>
          </a:r>
          <a:r>
            <a:rPr lang="ru-RU" sz="1800" b="1" dirty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или каждые </a:t>
          </a:r>
          <a:r>
            <a:rPr lang="ru-RU" sz="1800" b="1" dirty="0">
              <a:solidFill>
                <a:srgbClr val="000099"/>
              </a:solidFill>
              <a:latin typeface="Arial" pitchFamily="34" charset="0"/>
              <a:cs typeface="Arial" pitchFamily="34" charset="0"/>
            </a:rPr>
            <a:t>10 м на 1 </a:t>
          </a:r>
          <a:r>
            <a:rPr lang="ru-RU" sz="1800" b="1" dirty="0" err="1">
              <a:solidFill>
                <a:srgbClr val="000099"/>
              </a:solidFill>
              <a:latin typeface="Arial" pitchFamily="34" charset="0"/>
              <a:cs typeface="Arial" pitchFamily="34" charset="0"/>
            </a:rPr>
            <a:t>мм.рт.ст</a:t>
          </a:r>
          <a:r>
            <a:rPr lang="ru-RU" sz="1800" b="1" dirty="0">
              <a:solidFill>
                <a:srgbClr val="000099"/>
              </a:solidFill>
              <a:latin typeface="Arial" pitchFamily="34" charset="0"/>
              <a:cs typeface="Arial" pitchFamily="34" charset="0"/>
            </a:rPr>
            <a:t>.</a:t>
          </a:r>
        </a:p>
      </dgm:t>
    </dgm:pt>
    <dgm:pt modelId="{C4BD4B63-8031-4B0F-A76D-A85CFB55827C}" type="parTrans" cxnId="{6B40E30C-39BB-42D3-BAA6-ED9F3F566FBB}">
      <dgm:prSet/>
      <dgm:spPr/>
      <dgm:t>
        <a:bodyPr/>
        <a:lstStyle/>
        <a:p>
          <a:endParaRPr lang="ru-RU"/>
        </a:p>
      </dgm:t>
    </dgm:pt>
    <dgm:pt modelId="{F035E855-A297-4748-9377-4BD9AE24783C}" type="sibTrans" cxnId="{6B40E30C-39BB-42D3-BAA6-ED9F3F566FBB}">
      <dgm:prSet/>
      <dgm:spPr/>
      <dgm:t>
        <a:bodyPr/>
        <a:lstStyle/>
        <a:p>
          <a:endParaRPr lang="ru-RU"/>
        </a:p>
      </dgm:t>
    </dgm:pt>
    <dgm:pt modelId="{5C0E2030-F181-4356-84AF-C93BA913A800}">
      <dgm:prSet phldrT="[Текст]" custT="1"/>
      <dgm:spPr/>
      <dgm:t>
        <a:bodyPr/>
        <a:lstStyle/>
        <a:p>
          <a:r>
            <a:rPr lang="ru-RU" sz="1600" b="1" dirty="0">
              <a:latin typeface="Arial" pitchFamily="34" charset="0"/>
              <a:cs typeface="Arial" pitchFamily="34" charset="0"/>
            </a:rPr>
            <a:t>На побережье моря, при </a:t>
          </a:r>
          <a:r>
            <a:rPr lang="en-US" sz="1600" b="1" dirty="0">
              <a:latin typeface="Arial" pitchFamily="34" charset="0"/>
              <a:cs typeface="Arial" pitchFamily="34" charset="0"/>
            </a:rPr>
            <a:t>t - 0⁰C</a:t>
          </a:r>
          <a:endParaRPr lang="ru-RU" sz="1600" b="1" dirty="0">
            <a:latin typeface="Arial" pitchFamily="34" charset="0"/>
            <a:cs typeface="Arial" pitchFamily="34" charset="0"/>
          </a:endParaRPr>
        </a:p>
        <a:p>
          <a:r>
            <a:rPr lang="ru-RU" sz="1600" b="1" dirty="0">
              <a:latin typeface="Arial" pitchFamily="34" charset="0"/>
              <a:cs typeface="Arial" pitchFamily="34" charset="0"/>
            </a:rPr>
            <a:t>атмосферное давление </a:t>
          </a:r>
          <a:r>
            <a:rPr lang="ru-RU" sz="1600" b="1" dirty="0">
              <a:solidFill>
                <a:srgbClr val="000099"/>
              </a:solidFill>
              <a:latin typeface="Arial" pitchFamily="34" charset="0"/>
              <a:cs typeface="Arial" pitchFamily="34" charset="0"/>
            </a:rPr>
            <a:t>- 760мм.рт.ст.</a:t>
          </a:r>
          <a:r>
            <a:rPr lang="ru-RU" sz="1600" b="1" dirty="0">
              <a:latin typeface="Arial" pitchFamily="34" charset="0"/>
              <a:cs typeface="Arial" pitchFamily="34" charset="0"/>
            </a:rPr>
            <a:t>, считается нормальным давлением</a:t>
          </a:r>
        </a:p>
      </dgm:t>
    </dgm:pt>
    <dgm:pt modelId="{D436C9E4-7AB6-4BCD-9C33-54B127383E80}" type="parTrans" cxnId="{A3A6EEC0-F554-4ED2-8911-BE58BB691F2E}">
      <dgm:prSet/>
      <dgm:spPr/>
      <dgm:t>
        <a:bodyPr/>
        <a:lstStyle/>
        <a:p>
          <a:endParaRPr lang="ru-RU"/>
        </a:p>
      </dgm:t>
    </dgm:pt>
    <dgm:pt modelId="{4D1FB185-71F8-4C1A-B213-512A5B360934}" type="sibTrans" cxnId="{A3A6EEC0-F554-4ED2-8911-BE58BB691F2E}">
      <dgm:prSet/>
      <dgm:spPr/>
      <dgm:t>
        <a:bodyPr/>
        <a:lstStyle/>
        <a:p>
          <a:endParaRPr lang="ru-RU"/>
        </a:p>
      </dgm:t>
    </dgm:pt>
    <dgm:pt modelId="{1F87B1FD-D9C3-4EED-9C4F-89B1E7CE929D}" type="pres">
      <dgm:prSet presAssocID="{22541FAD-4EFF-428D-9A7F-1A8AF51050D4}" presName="compositeShape" presStyleCnt="0">
        <dgm:presLayoutVars>
          <dgm:dir/>
          <dgm:resizeHandles/>
        </dgm:presLayoutVars>
      </dgm:prSet>
      <dgm:spPr/>
    </dgm:pt>
    <dgm:pt modelId="{F434117B-CF8E-4E7A-8196-B85DE36A68C3}" type="pres">
      <dgm:prSet presAssocID="{22541FAD-4EFF-428D-9A7F-1A8AF51050D4}" presName="pyramid" presStyleLbl="node1" presStyleIdx="0" presStyleCnt="1" custLinFactNeighborX="-24258" custLinFactNeighborY="-703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88083742-CDEE-4B37-9A48-5DF31D18F151}" type="pres">
      <dgm:prSet presAssocID="{22541FAD-4EFF-428D-9A7F-1A8AF51050D4}" presName="theList" presStyleCnt="0"/>
      <dgm:spPr/>
    </dgm:pt>
    <dgm:pt modelId="{A9384CFE-0879-4B85-ADDC-CACFB94FD030}" type="pres">
      <dgm:prSet presAssocID="{BEE6705A-F426-45B8-A88D-BB4DE6A1FB5C}" presName="aNode" presStyleLbl="fgAcc1" presStyleIdx="0" presStyleCnt="2" custScaleX="275476" custScaleY="244472" custLinFactY="-4078" custLinFactNeighborX="37626" custLinFactNeighborY="-100000">
        <dgm:presLayoutVars>
          <dgm:bulletEnabled val="1"/>
        </dgm:presLayoutVars>
      </dgm:prSet>
      <dgm:spPr/>
    </dgm:pt>
    <dgm:pt modelId="{BFBDEE9F-B34F-47F0-8630-4263A7AB8325}" type="pres">
      <dgm:prSet presAssocID="{BEE6705A-F426-45B8-A88D-BB4DE6A1FB5C}" presName="aSpace" presStyleCnt="0"/>
      <dgm:spPr/>
    </dgm:pt>
    <dgm:pt modelId="{DC73C0D9-50E0-4011-AEF1-6748FAEB4CF9}" type="pres">
      <dgm:prSet presAssocID="{5C0E2030-F181-4356-84AF-C93BA913A800}" presName="aNode" presStyleLbl="fgAcc1" presStyleIdx="1" presStyleCnt="2" custScaleX="232539" custScaleY="341805" custLinFactY="15156" custLinFactNeighborX="72356" custLinFactNeighborY="100000">
        <dgm:presLayoutVars>
          <dgm:bulletEnabled val="1"/>
        </dgm:presLayoutVars>
      </dgm:prSet>
      <dgm:spPr/>
    </dgm:pt>
    <dgm:pt modelId="{91C33F98-7EF3-4850-A23A-9961A52DF39E}" type="pres">
      <dgm:prSet presAssocID="{5C0E2030-F181-4356-84AF-C93BA913A800}" presName="aSpace" presStyleCnt="0"/>
      <dgm:spPr/>
    </dgm:pt>
  </dgm:ptLst>
  <dgm:cxnLst>
    <dgm:cxn modelId="{6B40E30C-39BB-42D3-BAA6-ED9F3F566FBB}" srcId="{22541FAD-4EFF-428D-9A7F-1A8AF51050D4}" destId="{BEE6705A-F426-45B8-A88D-BB4DE6A1FB5C}" srcOrd="0" destOrd="0" parTransId="{C4BD4B63-8031-4B0F-A76D-A85CFB55827C}" sibTransId="{F035E855-A297-4748-9377-4BD9AE24783C}"/>
    <dgm:cxn modelId="{148D967E-727C-49A7-B38A-7BAAFC355F87}" type="presOf" srcId="{5C0E2030-F181-4356-84AF-C93BA913A800}" destId="{DC73C0D9-50E0-4011-AEF1-6748FAEB4CF9}" srcOrd="0" destOrd="0" presId="urn:microsoft.com/office/officeart/2005/8/layout/pyramid2"/>
    <dgm:cxn modelId="{CEABCDA3-7B8D-4E43-B658-6AE71CF25E3D}" type="presOf" srcId="{22541FAD-4EFF-428D-9A7F-1A8AF51050D4}" destId="{1F87B1FD-D9C3-4EED-9C4F-89B1E7CE929D}" srcOrd="0" destOrd="0" presId="urn:microsoft.com/office/officeart/2005/8/layout/pyramid2"/>
    <dgm:cxn modelId="{A3A6EEC0-F554-4ED2-8911-BE58BB691F2E}" srcId="{22541FAD-4EFF-428D-9A7F-1A8AF51050D4}" destId="{5C0E2030-F181-4356-84AF-C93BA913A800}" srcOrd="1" destOrd="0" parTransId="{D436C9E4-7AB6-4BCD-9C33-54B127383E80}" sibTransId="{4D1FB185-71F8-4C1A-B213-512A5B360934}"/>
    <dgm:cxn modelId="{0990F0D4-7E26-4A9E-BE00-29788988DBED}" type="presOf" srcId="{BEE6705A-F426-45B8-A88D-BB4DE6A1FB5C}" destId="{A9384CFE-0879-4B85-ADDC-CACFB94FD030}" srcOrd="0" destOrd="0" presId="urn:microsoft.com/office/officeart/2005/8/layout/pyramid2"/>
    <dgm:cxn modelId="{8736E337-428F-4D36-BD45-595F6872DCFD}" type="presParOf" srcId="{1F87B1FD-D9C3-4EED-9C4F-89B1E7CE929D}" destId="{F434117B-CF8E-4E7A-8196-B85DE36A68C3}" srcOrd="0" destOrd="0" presId="urn:microsoft.com/office/officeart/2005/8/layout/pyramid2"/>
    <dgm:cxn modelId="{26B2B90B-2CB9-45C2-9D78-80516492D52D}" type="presParOf" srcId="{1F87B1FD-D9C3-4EED-9C4F-89B1E7CE929D}" destId="{88083742-CDEE-4B37-9A48-5DF31D18F151}" srcOrd="1" destOrd="0" presId="urn:microsoft.com/office/officeart/2005/8/layout/pyramid2"/>
    <dgm:cxn modelId="{0E11AE74-9F78-4C91-BECB-6B78B057701A}" type="presParOf" srcId="{88083742-CDEE-4B37-9A48-5DF31D18F151}" destId="{A9384CFE-0879-4B85-ADDC-CACFB94FD030}" srcOrd="0" destOrd="0" presId="urn:microsoft.com/office/officeart/2005/8/layout/pyramid2"/>
    <dgm:cxn modelId="{46ED00A1-FA89-4697-985C-4B76CB73A869}" type="presParOf" srcId="{88083742-CDEE-4B37-9A48-5DF31D18F151}" destId="{BFBDEE9F-B34F-47F0-8630-4263A7AB8325}" srcOrd="1" destOrd="0" presId="urn:microsoft.com/office/officeart/2005/8/layout/pyramid2"/>
    <dgm:cxn modelId="{FA1B84CF-E15C-4720-ACB0-986E2BDA4F2F}" type="presParOf" srcId="{88083742-CDEE-4B37-9A48-5DF31D18F151}" destId="{DC73C0D9-50E0-4011-AEF1-6748FAEB4CF9}" srcOrd="2" destOrd="0" presId="urn:microsoft.com/office/officeart/2005/8/layout/pyramid2"/>
    <dgm:cxn modelId="{70B75758-2D54-4663-951C-012ECAA9F959}" type="presParOf" srcId="{88083742-CDEE-4B37-9A48-5DF31D18F151}" destId="{91C33F98-7EF3-4850-A23A-9961A52DF39E}" srcOrd="3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434117B-CF8E-4E7A-8196-B85DE36A68C3}">
      <dsp:nvSpPr>
        <dsp:cNvPr id="0" name=""/>
        <dsp:cNvSpPr/>
      </dsp:nvSpPr>
      <dsp:spPr>
        <a:xfrm>
          <a:off x="101376" y="0"/>
          <a:ext cx="2540159" cy="2540159"/>
        </a:xfrm>
        <a:prstGeom prst="triangl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9384CFE-0879-4B85-ADDC-CACFB94FD030}">
      <dsp:nvSpPr>
        <dsp:cNvPr id="0" name=""/>
        <dsp:cNvSpPr/>
      </dsp:nvSpPr>
      <dsp:spPr>
        <a:xfrm>
          <a:off x="1078004" y="199020"/>
          <a:ext cx="4548393" cy="812633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1" kern="1200" dirty="0">
              <a:latin typeface="Arial" pitchFamily="34" charset="0"/>
              <a:cs typeface="Arial" pitchFamily="34" charset="0"/>
            </a:rPr>
            <a:t>На каждые </a:t>
          </a:r>
          <a:r>
            <a:rPr lang="ru-RU" sz="1800" b="1" kern="1200" dirty="0">
              <a:solidFill>
                <a:srgbClr val="000099"/>
              </a:solidFill>
              <a:latin typeface="Arial" pitchFamily="34" charset="0"/>
              <a:cs typeface="Arial" pitchFamily="34" charset="0"/>
            </a:rPr>
            <a:t>100 м </a:t>
          </a:r>
          <a:r>
            <a:rPr lang="ru-RU" sz="1800" b="1" kern="1200" dirty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высоты </a:t>
          </a:r>
          <a:r>
            <a:rPr lang="ru-RU" sz="1800" b="1" kern="1200" dirty="0">
              <a:latin typeface="Arial" pitchFamily="34" charset="0"/>
              <a:cs typeface="Arial" pitchFamily="34" charset="0"/>
            </a:rPr>
            <a:t>давление снижается на </a:t>
          </a:r>
          <a:r>
            <a:rPr lang="ru-RU" sz="1800" b="1" kern="1200" dirty="0">
              <a:solidFill>
                <a:srgbClr val="000099"/>
              </a:solidFill>
              <a:latin typeface="Arial" pitchFamily="34" charset="0"/>
              <a:cs typeface="Arial" pitchFamily="34" charset="0"/>
            </a:rPr>
            <a:t>10мм.рт.ст. </a:t>
          </a:r>
          <a:r>
            <a:rPr lang="ru-RU" sz="1800" b="1" kern="1200" dirty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или каждые </a:t>
          </a:r>
          <a:r>
            <a:rPr lang="ru-RU" sz="1800" b="1" kern="1200" dirty="0">
              <a:solidFill>
                <a:srgbClr val="000099"/>
              </a:solidFill>
              <a:latin typeface="Arial" pitchFamily="34" charset="0"/>
              <a:cs typeface="Arial" pitchFamily="34" charset="0"/>
            </a:rPr>
            <a:t>10 м на 1 </a:t>
          </a:r>
          <a:r>
            <a:rPr lang="ru-RU" sz="1800" b="1" kern="1200" dirty="0" err="1">
              <a:solidFill>
                <a:srgbClr val="000099"/>
              </a:solidFill>
              <a:latin typeface="Arial" pitchFamily="34" charset="0"/>
              <a:cs typeface="Arial" pitchFamily="34" charset="0"/>
            </a:rPr>
            <a:t>мм.рт.ст</a:t>
          </a:r>
          <a:r>
            <a:rPr lang="ru-RU" sz="1800" b="1" kern="1200" dirty="0">
              <a:solidFill>
                <a:srgbClr val="000099"/>
              </a:solidFill>
              <a:latin typeface="Arial" pitchFamily="34" charset="0"/>
              <a:cs typeface="Arial" pitchFamily="34" charset="0"/>
            </a:rPr>
            <a:t>.</a:t>
          </a:r>
        </a:p>
      </dsp:txBody>
      <dsp:txXfrm>
        <a:off x="1117673" y="238689"/>
        <a:ext cx="4469055" cy="733295"/>
      </dsp:txXfrm>
    </dsp:sp>
    <dsp:sp modelId="{DC73C0D9-50E0-4011-AEF1-6748FAEB4CF9}">
      <dsp:nvSpPr>
        <dsp:cNvPr id="0" name=""/>
        <dsp:cNvSpPr/>
      </dsp:nvSpPr>
      <dsp:spPr>
        <a:xfrm>
          <a:off x="1786938" y="1200239"/>
          <a:ext cx="3839459" cy="1136172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b="1" kern="1200" dirty="0">
              <a:latin typeface="Arial" pitchFamily="34" charset="0"/>
              <a:cs typeface="Arial" pitchFamily="34" charset="0"/>
            </a:rPr>
            <a:t>На побережье моря, при </a:t>
          </a:r>
          <a:r>
            <a:rPr lang="en-US" sz="1600" b="1" kern="1200" dirty="0">
              <a:latin typeface="Arial" pitchFamily="34" charset="0"/>
              <a:cs typeface="Arial" pitchFamily="34" charset="0"/>
            </a:rPr>
            <a:t>t - 0⁰C</a:t>
          </a:r>
          <a:endParaRPr lang="ru-RU" sz="1600" b="1" kern="1200" dirty="0">
            <a:latin typeface="Arial" pitchFamily="34" charset="0"/>
            <a:cs typeface="Arial" pitchFamily="34" charset="0"/>
          </a:endParaRP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b="1" kern="1200" dirty="0">
              <a:latin typeface="Arial" pitchFamily="34" charset="0"/>
              <a:cs typeface="Arial" pitchFamily="34" charset="0"/>
            </a:rPr>
            <a:t>атмосферное давление </a:t>
          </a:r>
          <a:r>
            <a:rPr lang="ru-RU" sz="1600" b="1" kern="1200" dirty="0">
              <a:solidFill>
                <a:srgbClr val="000099"/>
              </a:solidFill>
              <a:latin typeface="Arial" pitchFamily="34" charset="0"/>
              <a:cs typeface="Arial" pitchFamily="34" charset="0"/>
            </a:rPr>
            <a:t>- 760мм.рт.ст.</a:t>
          </a:r>
          <a:r>
            <a:rPr lang="ru-RU" sz="1600" b="1" kern="1200" dirty="0">
              <a:latin typeface="Arial" pitchFamily="34" charset="0"/>
              <a:cs typeface="Arial" pitchFamily="34" charset="0"/>
            </a:rPr>
            <a:t>, считается нормальным давлением</a:t>
          </a:r>
        </a:p>
      </dsp:txBody>
      <dsp:txXfrm>
        <a:off x="1842401" y="1255702"/>
        <a:ext cx="3728533" cy="102524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025F2B4-B324-4CAC-8A2F-FF69F25E4553}" type="datetimeFigureOut">
              <a:rPr lang="ru-RU" smtClean="0"/>
              <a:t>30.12.2020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7111E0C-8B9B-41FC-B184-4FF371462B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43573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8B9B35-F45A-47AC-9643-A0E3E76F2CC3}" type="datetimeFigureOut">
              <a:rPr lang="ru-RU" smtClean="0"/>
              <a:t>30.12.2020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94D2DC9-084F-4B8F-B0A3-1529236EF0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27115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6814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811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12/30/2020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4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12/30/2020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12/30/2020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12/30/2020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5257166" y="159367"/>
            <a:ext cx="252729" cy="252729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12/30/2020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437" y="132463"/>
            <a:ext cx="4900931" cy="3154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435" y="660989"/>
            <a:ext cx="157406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5868" y="660989"/>
            <a:ext cx="157406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9301" y="660989"/>
            <a:ext cx="157406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435" y="2356547"/>
            <a:ext cx="1574064" cy="453679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2078" indent="-72078">
              <a:buFont typeface="Arial" panose="020B0604020202020204" pitchFamily="34" charset="0"/>
              <a:buChar char="•"/>
              <a:defRPr sz="700"/>
            </a:lvl2pPr>
            <a:lvl3pPr marL="144157" indent="-72078">
              <a:defRPr sz="700"/>
            </a:lvl3pPr>
            <a:lvl4pPr marL="252274" indent="-108118">
              <a:defRPr sz="700"/>
            </a:lvl4pPr>
            <a:lvl5pPr marL="360392" indent="-108118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5868" y="2356547"/>
            <a:ext cx="1574064" cy="453679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2078" indent="-72078">
              <a:buFont typeface="Arial" panose="020B0604020202020204" pitchFamily="34" charset="0"/>
              <a:buChar char="•"/>
              <a:defRPr sz="700"/>
            </a:lvl2pPr>
            <a:lvl3pPr marL="144157" indent="-72078">
              <a:defRPr sz="700"/>
            </a:lvl3pPr>
            <a:lvl4pPr marL="252274" indent="-108118">
              <a:defRPr sz="700"/>
            </a:lvl4pPr>
            <a:lvl5pPr marL="360392" indent="-108118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9301" y="2356547"/>
            <a:ext cx="1574064" cy="453679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2078" indent="-72078">
              <a:buFont typeface="Arial" panose="020B0604020202020204" pitchFamily="34" charset="0"/>
              <a:buChar char="•"/>
              <a:defRPr sz="700"/>
            </a:lvl2pPr>
            <a:lvl3pPr marL="144157" indent="-72078">
              <a:defRPr sz="700"/>
            </a:lvl3pPr>
            <a:lvl4pPr marL="252274" indent="-108118">
              <a:defRPr sz="700"/>
            </a:lvl4pPr>
            <a:lvl5pPr marL="360392" indent="-108118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437" y="441662"/>
            <a:ext cx="4900931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742312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24D9E2A5-E371-4E56-B8E5-D051225FDC0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88290" y="3017710"/>
            <a:ext cx="1326134" cy="276999"/>
          </a:xfrm>
        </p:spPr>
        <p:txBody>
          <a:bodyPr/>
          <a:lstStyle/>
          <a:p>
            <a:fld id="{68214DC6-9373-4927-9723-F2D54102B2A5}" type="datetimeFigureOut">
              <a:rPr lang="ru-RU" smtClean="0"/>
              <a:t>30.12.2020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724855D0-5EC6-401B-BF7C-02403BA542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960372" y="3017710"/>
            <a:ext cx="1845056" cy="276999"/>
          </a:xfrm>
        </p:spPr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6CF656C7-1346-450C-A4F0-81A228BD59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151376" y="3017710"/>
            <a:ext cx="1326134" cy="276999"/>
          </a:xfrm>
        </p:spPr>
        <p:txBody>
          <a:bodyPr/>
          <a:lstStyle/>
          <a:p>
            <a:fld id="{0E85B3D8-C38B-4518-AB0A-53B4E875C6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05399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4353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17313" y="781128"/>
            <a:ext cx="4531172" cy="209423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12/30/2020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7" r:id="rId6"/>
    <p:sldLayoutId id="2147483668" r:id="rId7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gif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8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3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-19153"/>
            <a:ext cx="5757972" cy="697262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30FF7"/>
          </a:solidFill>
        </p:spPr>
        <p:txBody>
          <a:bodyPr wrap="square" lIns="0" tIns="0" rIns="0" bIns="0" rtlCol="0"/>
          <a:lstStyle/>
          <a:p>
            <a:endParaRPr sz="1100" dirty="0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619029" y="1043200"/>
            <a:ext cx="3550338" cy="1477388"/>
          </a:xfrm>
          <a:prstGeom prst="rect">
            <a:avLst/>
          </a:prstGeom>
        </p:spPr>
        <p:txBody>
          <a:bodyPr vert="horz" wrap="square" lIns="0" tIns="13966" rIns="0" bIns="0" rtlCol="0">
            <a:spAutoFit/>
          </a:bodyPr>
          <a:lstStyle/>
          <a:p>
            <a:pPr marL="12696">
              <a:lnSpc>
                <a:spcPts val="2794"/>
              </a:lnSpc>
            </a:pPr>
            <a:r>
              <a:rPr lang="ru-RU" sz="3200" b="1" spc="5" dirty="0">
                <a:solidFill>
                  <a:srgbClr val="030FF7"/>
                </a:solidFill>
                <a:latin typeface="Arial"/>
                <a:cs typeface="Arial"/>
              </a:rPr>
              <a:t>Атмосферное давление </a:t>
            </a:r>
          </a:p>
          <a:p>
            <a:pPr marL="12696">
              <a:lnSpc>
                <a:spcPts val="2794"/>
              </a:lnSpc>
            </a:pPr>
            <a:r>
              <a:rPr lang="ru-RU" sz="3200" b="1" spc="5" dirty="0">
                <a:solidFill>
                  <a:srgbClr val="030FF7"/>
                </a:solidFill>
                <a:latin typeface="Arial"/>
                <a:cs typeface="Arial"/>
              </a:rPr>
              <a:t>и температура воздуха</a:t>
            </a:r>
            <a:endParaRPr lang="ru-RU" sz="3200" dirty="0">
              <a:solidFill>
                <a:srgbClr val="030FF7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232903" y="982279"/>
            <a:ext cx="310613" cy="1327809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030FF7"/>
          </a:solidFill>
        </p:spPr>
        <p:txBody>
          <a:bodyPr wrap="square" lIns="0" tIns="0" rIns="0" bIns="0" rtlCol="0"/>
          <a:lstStyle/>
          <a:p>
            <a:endParaRPr sz="1100" dirty="0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4750825" y="38680"/>
            <a:ext cx="603664" cy="603885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00" dirty="0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4760514" y="27535"/>
            <a:ext cx="603664" cy="603885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100" dirty="0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4983650" y="38680"/>
            <a:ext cx="173292" cy="354580"/>
          </a:xfrm>
          <a:prstGeom prst="rect">
            <a:avLst/>
          </a:prstGeom>
        </p:spPr>
        <p:txBody>
          <a:bodyPr vert="horz" wrap="square" lIns="0" tIns="15871" rIns="0" bIns="0" rtlCol="0">
            <a:spAutoFit/>
          </a:bodyPr>
          <a:lstStyle/>
          <a:p>
            <a:pPr>
              <a:spcBef>
                <a:spcPts val="125"/>
              </a:spcBef>
            </a:pPr>
            <a:r>
              <a:rPr lang="ru-RU" sz="2200" b="1" spc="10" dirty="0">
                <a:solidFill>
                  <a:srgbClr val="FEFEFE"/>
                </a:solidFill>
                <a:latin typeface="Arial"/>
                <a:cs typeface="Arial"/>
              </a:rPr>
              <a:t>5</a:t>
            </a:r>
            <a:endParaRPr sz="2200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4846013" y="366269"/>
            <a:ext cx="517093" cy="212234"/>
          </a:xfrm>
          <a:prstGeom prst="rect">
            <a:avLst/>
          </a:prstGeom>
        </p:spPr>
        <p:txBody>
          <a:bodyPr vert="horz" wrap="square" lIns="0" tIns="12061" rIns="0" bIns="0" rtlCol="0">
            <a:spAutoFit/>
          </a:bodyPr>
          <a:lstStyle/>
          <a:p>
            <a:pPr>
              <a:spcBef>
                <a:spcPts val="95"/>
              </a:spcBef>
            </a:pPr>
            <a:r>
              <a:rPr lang="ru-RU" sz="1300" b="1" spc="-5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1300" b="1" dirty="0">
              <a:latin typeface="Arial"/>
              <a:cs typeface="Arial"/>
            </a:endParaRPr>
          </a:p>
        </p:txBody>
      </p:sp>
      <p:sp>
        <p:nvSpPr>
          <p:cNvPr id="18" name="object 2">
            <a:extLst>
              <a:ext uri="{FF2B5EF4-FFF2-40B4-BE49-F238E27FC236}">
                <a16:creationId xmlns:a16="http://schemas.microsoft.com/office/drawing/2014/main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1318893" y="-16122"/>
            <a:ext cx="3379453" cy="537985"/>
          </a:xfrm>
          <a:prstGeom prst="rect">
            <a:avLst/>
          </a:prstGeom>
        </p:spPr>
        <p:txBody>
          <a:bodyPr vert="horz" wrap="square" lIns="0" tIns="14622" rIns="0" bIns="0" rtlCol="0" anchor="ctr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12715" defTabSz="915497">
              <a:spcBef>
                <a:spcPts val="114"/>
              </a:spcBef>
              <a:defRPr/>
            </a:pPr>
            <a:r>
              <a:rPr lang="ru-RU" kern="0" spc="10" dirty="0">
                <a:solidFill>
                  <a:sysClr val="window" lastClr="FFFFFF"/>
                </a:solidFill>
              </a:rPr>
              <a:t> География</a:t>
            </a:r>
            <a:endParaRPr lang="en-US" kern="0" spc="10" dirty="0">
              <a:solidFill>
                <a:sysClr val="window" lastClr="FFFFFF"/>
              </a:solidFill>
            </a:endParaRPr>
          </a:p>
        </p:txBody>
      </p:sp>
      <p:sp>
        <p:nvSpPr>
          <p:cNvPr id="19" name="object 11">
            <a:extLst>
              <a:ext uri="{FF2B5EF4-FFF2-40B4-BE49-F238E27FC236}">
                <a16:creationId xmlns:a16="http://schemas.microsoft.com/office/drawing/2014/main" id="{51515ADB-0A54-4D48-B21C-0D1BD48457B7}"/>
              </a:ext>
            </a:extLst>
          </p:cNvPr>
          <p:cNvSpPr/>
          <p:nvPr/>
        </p:nvSpPr>
        <p:spPr>
          <a:xfrm>
            <a:off x="543772" y="43493"/>
            <a:ext cx="335650" cy="464866"/>
          </a:xfrm>
          <a:custGeom>
            <a:avLst/>
            <a:gdLst/>
            <a:ahLst/>
            <a:cxnLst/>
            <a:rect l="l" t="t" r="r" b="b"/>
            <a:pathLst>
              <a:path w="335280" h="464184">
                <a:moveTo>
                  <a:pt x="311425" y="417294"/>
                </a:moveTo>
                <a:lnTo>
                  <a:pt x="71097" y="417294"/>
                </a:lnTo>
                <a:lnTo>
                  <a:pt x="67618" y="420771"/>
                </a:lnTo>
                <a:lnTo>
                  <a:pt x="67618" y="460180"/>
                </a:lnTo>
                <a:lnTo>
                  <a:pt x="71097" y="463657"/>
                </a:lnTo>
                <a:lnTo>
                  <a:pt x="311425" y="463657"/>
                </a:lnTo>
                <a:lnTo>
                  <a:pt x="314902" y="460180"/>
                </a:lnTo>
                <a:lnTo>
                  <a:pt x="314902" y="448203"/>
                </a:lnTo>
                <a:lnTo>
                  <a:pt x="83073" y="448203"/>
                </a:lnTo>
                <a:lnTo>
                  <a:pt x="83073" y="432748"/>
                </a:lnTo>
                <a:lnTo>
                  <a:pt x="314902" y="432748"/>
                </a:lnTo>
                <a:lnTo>
                  <a:pt x="314902" y="420771"/>
                </a:lnTo>
                <a:lnTo>
                  <a:pt x="311425" y="417294"/>
                </a:lnTo>
                <a:close/>
              </a:path>
              <a:path w="335280" h="464184">
                <a:moveTo>
                  <a:pt x="314902" y="432748"/>
                </a:moveTo>
                <a:lnTo>
                  <a:pt x="299448" y="432748"/>
                </a:lnTo>
                <a:lnTo>
                  <a:pt x="299448" y="448203"/>
                </a:lnTo>
                <a:lnTo>
                  <a:pt x="314902" y="448203"/>
                </a:lnTo>
                <a:lnTo>
                  <a:pt x="314902" y="432748"/>
                </a:lnTo>
                <a:close/>
              </a:path>
              <a:path w="335280" h="464184">
                <a:moveTo>
                  <a:pt x="195508" y="0"/>
                </a:moveTo>
                <a:lnTo>
                  <a:pt x="187008" y="0"/>
                </a:lnTo>
                <a:lnTo>
                  <a:pt x="183531" y="3477"/>
                </a:lnTo>
                <a:lnTo>
                  <a:pt x="183531" y="7725"/>
                </a:lnTo>
                <a:lnTo>
                  <a:pt x="135417" y="15996"/>
                </a:lnTo>
                <a:lnTo>
                  <a:pt x="91752" y="35545"/>
                </a:lnTo>
                <a:lnTo>
                  <a:pt x="54456" y="64705"/>
                </a:lnTo>
                <a:lnTo>
                  <a:pt x="25451" y="101810"/>
                </a:lnTo>
                <a:lnTo>
                  <a:pt x="6658" y="145194"/>
                </a:lnTo>
                <a:lnTo>
                  <a:pt x="0" y="193191"/>
                </a:lnTo>
                <a:lnTo>
                  <a:pt x="6658" y="241186"/>
                </a:lnTo>
                <a:lnTo>
                  <a:pt x="25451" y="284570"/>
                </a:lnTo>
                <a:lnTo>
                  <a:pt x="54456" y="321675"/>
                </a:lnTo>
                <a:lnTo>
                  <a:pt x="91752" y="350835"/>
                </a:lnTo>
                <a:lnTo>
                  <a:pt x="135417" y="370384"/>
                </a:lnTo>
                <a:lnTo>
                  <a:pt x="183531" y="378655"/>
                </a:lnTo>
                <a:lnTo>
                  <a:pt x="183531" y="417294"/>
                </a:lnTo>
                <a:lnTo>
                  <a:pt x="198986" y="417294"/>
                </a:lnTo>
                <a:lnTo>
                  <a:pt x="198986" y="363200"/>
                </a:lnTo>
                <a:lnTo>
                  <a:pt x="183531" y="363200"/>
                </a:lnTo>
                <a:lnTo>
                  <a:pt x="138337" y="357127"/>
                </a:lnTo>
                <a:lnTo>
                  <a:pt x="97726" y="339989"/>
                </a:lnTo>
                <a:lnTo>
                  <a:pt x="63319" y="313405"/>
                </a:lnTo>
                <a:lnTo>
                  <a:pt x="36736" y="278997"/>
                </a:lnTo>
                <a:lnTo>
                  <a:pt x="19598" y="238385"/>
                </a:lnTo>
                <a:lnTo>
                  <a:pt x="13525" y="193191"/>
                </a:lnTo>
                <a:lnTo>
                  <a:pt x="19598" y="147996"/>
                </a:lnTo>
                <a:lnTo>
                  <a:pt x="36724" y="107412"/>
                </a:lnTo>
                <a:lnTo>
                  <a:pt x="63319" y="72977"/>
                </a:lnTo>
                <a:lnTo>
                  <a:pt x="97726" y="46394"/>
                </a:lnTo>
                <a:lnTo>
                  <a:pt x="138337" y="29256"/>
                </a:lnTo>
                <a:lnTo>
                  <a:pt x="183531" y="23183"/>
                </a:lnTo>
                <a:lnTo>
                  <a:pt x="198986" y="23183"/>
                </a:lnTo>
                <a:lnTo>
                  <a:pt x="198986" y="3477"/>
                </a:lnTo>
                <a:lnTo>
                  <a:pt x="195508" y="0"/>
                </a:lnTo>
                <a:close/>
              </a:path>
              <a:path w="335280" h="464184">
                <a:moveTo>
                  <a:pt x="198986" y="23183"/>
                </a:moveTo>
                <a:lnTo>
                  <a:pt x="183531" y="23183"/>
                </a:lnTo>
                <a:lnTo>
                  <a:pt x="183531" y="46365"/>
                </a:lnTo>
                <a:lnTo>
                  <a:pt x="141817" y="54226"/>
                </a:lnTo>
                <a:lnTo>
                  <a:pt x="104370" y="75125"/>
                </a:lnTo>
                <a:lnTo>
                  <a:pt x="74062" y="106776"/>
                </a:lnTo>
                <a:lnTo>
                  <a:pt x="53770" y="146893"/>
                </a:lnTo>
                <a:lnTo>
                  <a:pt x="46367" y="193191"/>
                </a:lnTo>
                <a:lnTo>
                  <a:pt x="53028" y="239117"/>
                </a:lnTo>
                <a:lnTo>
                  <a:pt x="71837" y="278493"/>
                </a:lnTo>
                <a:lnTo>
                  <a:pt x="101032" y="309588"/>
                </a:lnTo>
                <a:lnTo>
                  <a:pt x="138850" y="330673"/>
                </a:lnTo>
                <a:lnTo>
                  <a:pt x="183531" y="340017"/>
                </a:lnTo>
                <a:lnTo>
                  <a:pt x="183531" y="363200"/>
                </a:lnTo>
                <a:lnTo>
                  <a:pt x="198986" y="363200"/>
                </a:lnTo>
                <a:lnTo>
                  <a:pt x="199104" y="339989"/>
                </a:lnTo>
                <a:lnTo>
                  <a:pt x="244724" y="329180"/>
                </a:lnTo>
                <a:lnTo>
                  <a:pt x="252263" y="324561"/>
                </a:lnTo>
                <a:lnTo>
                  <a:pt x="191260" y="324561"/>
                </a:lnTo>
                <a:lnTo>
                  <a:pt x="156991" y="319945"/>
                </a:lnTo>
                <a:lnTo>
                  <a:pt x="125611" y="306835"/>
                </a:lnTo>
                <a:lnTo>
                  <a:pt x="98632" y="286118"/>
                </a:lnTo>
                <a:lnTo>
                  <a:pt x="77565" y="258681"/>
                </a:lnTo>
                <a:lnTo>
                  <a:pt x="96984" y="248926"/>
                </a:lnTo>
                <a:lnTo>
                  <a:pt x="118873" y="248926"/>
                </a:lnTo>
                <a:lnTo>
                  <a:pt x="114829" y="244872"/>
                </a:lnTo>
                <a:lnTo>
                  <a:pt x="70516" y="244872"/>
                </a:lnTo>
                <a:lnTo>
                  <a:pt x="65867" y="232409"/>
                </a:lnTo>
                <a:lnTo>
                  <a:pt x="62522" y="219574"/>
                </a:lnTo>
                <a:lnTo>
                  <a:pt x="60517" y="206468"/>
                </a:lnTo>
                <a:lnTo>
                  <a:pt x="59889" y="193191"/>
                </a:lnTo>
                <a:lnTo>
                  <a:pt x="59987" y="185464"/>
                </a:lnTo>
                <a:lnTo>
                  <a:pt x="60664" y="177638"/>
                </a:lnTo>
                <a:lnTo>
                  <a:pt x="62014" y="170009"/>
                </a:lnTo>
                <a:lnTo>
                  <a:pt x="148081" y="170009"/>
                </a:lnTo>
                <a:lnTo>
                  <a:pt x="133398" y="155326"/>
                </a:lnTo>
                <a:lnTo>
                  <a:pt x="131371" y="154551"/>
                </a:lnTo>
                <a:lnTo>
                  <a:pt x="65589" y="154551"/>
                </a:lnTo>
                <a:lnTo>
                  <a:pt x="82571" y="119302"/>
                </a:lnTo>
                <a:lnTo>
                  <a:pt x="108573" y="91125"/>
                </a:lnTo>
                <a:lnTo>
                  <a:pt x="141603" y="71624"/>
                </a:lnTo>
                <a:lnTo>
                  <a:pt x="179669" y="62402"/>
                </a:lnTo>
                <a:lnTo>
                  <a:pt x="253050" y="62402"/>
                </a:lnTo>
                <a:lnTo>
                  <a:pt x="250146" y="60372"/>
                </a:lnTo>
                <a:lnTo>
                  <a:pt x="198986" y="47138"/>
                </a:lnTo>
                <a:lnTo>
                  <a:pt x="198986" y="23183"/>
                </a:lnTo>
                <a:close/>
              </a:path>
              <a:path w="335280" h="464184">
                <a:moveTo>
                  <a:pt x="312558" y="118907"/>
                </a:moveTo>
                <a:lnTo>
                  <a:pt x="299156" y="118907"/>
                </a:lnTo>
                <a:lnTo>
                  <a:pt x="319500" y="166940"/>
                </a:lnTo>
                <a:lnTo>
                  <a:pt x="319841" y="217291"/>
                </a:lnTo>
                <a:lnTo>
                  <a:pt x="301291" y="264092"/>
                </a:lnTo>
                <a:lnTo>
                  <a:pt x="264963" y="301475"/>
                </a:lnTo>
                <a:lnTo>
                  <a:pt x="229922" y="318669"/>
                </a:lnTo>
                <a:lnTo>
                  <a:pt x="191260" y="324561"/>
                </a:lnTo>
                <a:lnTo>
                  <a:pt x="252263" y="324561"/>
                </a:lnTo>
                <a:lnTo>
                  <a:pt x="283418" y="305469"/>
                </a:lnTo>
                <a:lnTo>
                  <a:pt x="312825" y="271469"/>
                </a:lnTo>
                <a:lnTo>
                  <a:pt x="330700" y="229768"/>
                </a:lnTo>
                <a:lnTo>
                  <a:pt x="334799" y="182952"/>
                </a:lnTo>
                <a:lnTo>
                  <a:pt x="321567" y="131792"/>
                </a:lnTo>
                <a:lnTo>
                  <a:pt x="312558" y="118907"/>
                </a:lnTo>
                <a:close/>
              </a:path>
              <a:path w="335280" h="464184">
                <a:moveTo>
                  <a:pt x="118873" y="248926"/>
                </a:moveTo>
                <a:lnTo>
                  <a:pt x="96984" y="248926"/>
                </a:lnTo>
                <a:lnTo>
                  <a:pt x="142383" y="294328"/>
                </a:lnTo>
                <a:lnTo>
                  <a:pt x="147308" y="294422"/>
                </a:lnTo>
                <a:lnTo>
                  <a:pt x="150303" y="291334"/>
                </a:lnTo>
                <a:lnTo>
                  <a:pt x="166629" y="275008"/>
                </a:lnTo>
                <a:lnTo>
                  <a:pt x="144893" y="275008"/>
                </a:lnTo>
                <a:lnTo>
                  <a:pt x="118873" y="248926"/>
                </a:lnTo>
                <a:close/>
              </a:path>
              <a:path w="335280" h="464184">
                <a:moveTo>
                  <a:pt x="148081" y="170009"/>
                </a:moveTo>
                <a:lnTo>
                  <a:pt x="126251" y="170009"/>
                </a:lnTo>
                <a:lnTo>
                  <a:pt x="188071" y="231829"/>
                </a:lnTo>
                <a:lnTo>
                  <a:pt x="144893" y="275008"/>
                </a:lnTo>
                <a:lnTo>
                  <a:pt x="166629" y="275008"/>
                </a:lnTo>
                <a:lnTo>
                  <a:pt x="207392" y="234245"/>
                </a:lnTo>
                <a:lnTo>
                  <a:pt x="207490" y="229320"/>
                </a:lnTo>
                <a:lnTo>
                  <a:pt x="204397" y="226325"/>
                </a:lnTo>
                <a:lnTo>
                  <a:pt x="148081" y="170009"/>
                </a:lnTo>
                <a:close/>
              </a:path>
              <a:path w="335280" h="464184">
                <a:moveTo>
                  <a:pt x="98046" y="231152"/>
                </a:moveTo>
                <a:lnTo>
                  <a:pt x="95050" y="232700"/>
                </a:lnTo>
                <a:lnTo>
                  <a:pt x="70516" y="244872"/>
                </a:lnTo>
                <a:lnTo>
                  <a:pt x="114829" y="244872"/>
                </a:lnTo>
                <a:lnTo>
                  <a:pt x="104033" y="234050"/>
                </a:lnTo>
                <a:lnTo>
                  <a:pt x="101621" y="231731"/>
                </a:lnTo>
                <a:lnTo>
                  <a:pt x="98046" y="231152"/>
                </a:lnTo>
                <a:close/>
              </a:path>
              <a:path w="335280" h="464184">
                <a:moveTo>
                  <a:pt x="201693" y="62402"/>
                </a:moveTo>
                <a:lnTo>
                  <a:pt x="179669" y="62402"/>
                </a:lnTo>
                <a:lnTo>
                  <a:pt x="128570" y="113403"/>
                </a:lnTo>
                <a:lnTo>
                  <a:pt x="128473" y="118328"/>
                </a:lnTo>
                <a:lnTo>
                  <a:pt x="131565" y="121324"/>
                </a:lnTo>
                <a:lnTo>
                  <a:pt x="188650" y="178412"/>
                </a:lnTo>
                <a:lnTo>
                  <a:pt x="193579" y="178509"/>
                </a:lnTo>
                <a:lnTo>
                  <a:pt x="196574" y="175417"/>
                </a:lnTo>
                <a:lnTo>
                  <a:pt x="212867" y="159091"/>
                </a:lnTo>
                <a:lnTo>
                  <a:pt x="191260" y="159091"/>
                </a:lnTo>
                <a:lnTo>
                  <a:pt x="148082" y="115912"/>
                </a:lnTo>
                <a:lnTo>
                  <a:pt x="201693" y="62402"/>
                </a:lnTo>
                <a:close/>
              </a:path>
              <a:path w="335280" h="464184">
                <a:moveTo>
                  <a:pt x="242939" y="107316"/>
                </a:moveTo>
                <a:lnTo>
                  <a:pt x="239943" y="110408"/>
                </a:lnTo>
                <a:lnTo>
                  <a:pt x="191260" y="159091"/>
                </a:lnTo>
                <a:lnTo>
                  <a:pt x="212867" y="159091"/>
                </a:lnTo>
                <a:lnTo>
                  <a:pt x="245160" y="126734"/>
                </a:lnTo>
                <a:lnTo>
                  <a:pt x="267097" y="126734"/>
                </a:lnTo>
                <a:lnTo>
                  <a:pt x="247863" y="107412"/>
                </a:lnTo>
                <a:lnTo>
                  <a:pt x="242939" y="107316"/>
                </a:lnTo>
                <a:close/>
              </a:path>
              <a:path w="335280" h="464184">
                <a:moveTo>
                  <a:pt x="267097" y="126734"/>
                </a:moveTo>
                <a:lnTo>
                  <a:pt x="245160" y="126734"/>
                </a:lnTo>
                <a:lnTo>
                  <a:pt x="265831" y="147502"/>
                </a:lnTo>
                <a:lnTo>
                  <a:pt x="270760" y="147600"/>
                </a:lnTo>
                <a:lnTo>
                  <a:pt x="273754" y="144508"/>
                </a:lnTo>
                <a:lnTo>
                  <a:pt x="289953" y="128182"/>
                </a:lnTo>
                <a:lnTo>
                  <a:pt x="268538" y="128182"/>
                </a:lnTo>
                <a:lnTo>
                  <a:pt x="267097" y="126734"/>
                </a:lnTo>
                <a:close/>
              </a:path>
              <a:path w="335280" h="464184">
                <a:moveTo>
                  <a:pt x="253050" y="62402"/>
                </a:moveTo>
                <a:lnTo>
                  <a:pt x="201693" y="62402"/>
                </a:lnTo>
                <a:lnTo>
                  <a:pt x="226707" y="66859"/>
                </a:lnTo>
                <a:lnTo>
                  <a:pt x="250182" y="75960"/>
                </a:lnTo>
                <a:lnTo>
                  <a:pt x="271485" y="89391"/>
                </a:lnTo>
                <a:lnTo>
                  <a:pt x="289980" y="106833"/>
                </a:lnTo>
                <a:lnTo>
                  <a:pt x="268538" y="128182"/>
                </a:lnTo>
                <a:lnTo>
                  <a:pt x="289953" y="128182"/>
                </a:lnTo>
                <a:lnTo>
                  <a:pt x="299156" y="118907"/>
                </a:lnTo>
                <a:lnTo>
                  <a:pt x="312558" y="118907"/>
                </a:lnTo>
                <a:lnTo>
                  <a:pt x="292178" y="89761"/>
                </a:lnTo>
                <a:lnTo>
                  <a:pt x="253050" y="62402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5497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4" name="object 12">
            <a:extLst>
              <a:ext uri="{FF2B5EF4-FFF2-40B4-BE49-F238E27FC236}">
                <a16:creationId xmlns:a16="http://schemas.microsoft.com/office/drawing/2014/main" id="{7BBBEFBB-2F62-43EB-AF31-953972EFBEBF}"/>
              </a:ext>
            </a:extLst>
          </p:cNvPr>
          <p:cNvSpPr/>
          <p:nvPr/>
        </p:nvSpPr>
        <p:spPr>
          <a:xfrm>
            <a:off x="551287" y="422645"/>
            <a:ext cx="62299" cy="108745"/>
          </a:xfrm>
          <a:custGeom>
            <a:avLst/>
            <a:gdLst/>
            <a:ahLst/>
            <a:cxnLst/>
            <a:rect l="l" t="t" r="r" b="b"/>
            <a:pathLst>
              <a:path w="62229" h="108584">
                <a:moveTo>
                  <a:pt x="46944" y="0"/>
                </a:moveTo>
                <a:lnTo>
                  <a:pt x="44046" y="388"/>
                </a:lnTo>
                <a:lnTo>
                  <a:pt x="41704" y="2223"/>
                </a:lnTo>
                <a:lnTo>
                  <a:pt x="3186" y="33036"/>
                </a:lnTo>
                <a:lnTo>
                  <a:pt x="1061" y="34678"/>
                </a:lnTo>
                <a:lnTo>
                  <a:pt x="0" y="37288"/>
                </a:lnTo>
                <a:lnTo>
                  <a:pt x="288" y="39992"/>
                </a:lnTo>
                <a:lnTo>
                  <a:pt x="8500" y="105677"/>
                </a:lnTo>
                <a:lnTo>
                  <a:pt x="11686" y="108574"/>
                </a:lnTo>
                <a:lnTo>
                  <a:pt x="16517" y="108574"/>
                </a:lnTo>
                <a:lnTo>
                  <a:pt x="17481" y="108380"/>
                </a:lnTo>
                <a:lnTo>
                  <a:pt x="60177" y="91285"/>
                </a:lnTo>
                <a:lnTo>
                  <a:pt x="61001" y="90027"/>
                </a:lnTo>
                <a:lnTo>
                  <a:pt x="22021" y="90027"/>
                </a:lnTo>
                <a:lnTo>
                  <a:pt x="16035" y="42407"/>
                </a:lnTo>
                <a:lnTo>
                  <a:pt x="40184" y="23086"/>
                </a:lnTo>
                <a:lnTo>
                  <a:pt x="55742" y="23086"/>
                </a:lnTo>
                <a:lnTo>
                  <a:pt x="54187" y="7533"/>
                </a:lnTo>
                <a:lnTo>
                  <a:pt x="54090" y="4733"/>
                </a:lnTo>
                <a:lnTo>
                  <a:pt x="52257" y="2223"/>
                </a:lnTo>
                <a:lnTo>
                  <a:pt x="49550" y="1065"/>
                </a:lnTo>
                <a:lnTo>
                  <a:pt x="46944" y="0"/>
                </a:lnTo>
                <a:close/>
              </a:path>
              <a:path w="62229" h="108584">
                <a:moveTo>
                  <a:pt x="55742" y="23086"/>
                </a:moveTo>
                <a:lnTo>
                  <a:pt x="40184" y="23086"/>
                </a:lnTo>
                <a:lnTo>
                  <a:pt x="45882" y="80467"/>
                </a:lnTo>
                <a:lnTo>
                  <a:pt x="22021" y="90027"/>
                </a:lnTo>
                <a:lnTo>
                  <a:pt x="61001" y="90027"/>
                </a:lnTo>
                <a:lnTo>
                  <a:pt x="62204" y="88192"/>
                </a:lnTo>
                <a:lnTo>
                  <a:pt x="61916" y="84811"/>
                </a:lnTo>
                <a:lnTo>
                  <a:pt x="55742" y="23086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5497"/>
            <a:endParaRPr dirty="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65BB53CB-30BA-4096-8B76-02A277CC3A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44900" y="860597"/>
            <a:ext cx="1981200" cy="2017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870521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" y="22"/>
            <a:ext cx="5765799" cy="523220"/>
          </a:xfrm>
          <a:prstGeom prst="rect">
            <a:avLst/>
          </a:prstGeom>
          <a:solidFill>
            <a:srgbClr val="030FF7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ГОДОВАЯ АМПЛИТУДА</a:t>
            </a:r>
          </a:p>
        </p:txBody>
      </p:sp>
      <p:cxnSp>
        <p:nvCxnSpPr>
          <p:cNvPr id="24" name="Прямая соединительная линия 23">
            <a:extLst>
              <a:ext uri="{FF2B5EF4-FFF2-40B4-BE49-F238E27FC236}">
                <a16:creationId xmlns:a16="http://schemas.microsoft.com/office/drawing/2014/main" id="{83238881-511B-4BCA-92E0-8BA03D321384}"/>
              </a:ext>
            </a:extLst>
          </p:cNvPr>
          <p:cNvCxnSpPr/>
          <p:nvPr/>
        </p:nvCxnSpPr>
        <p:spPr>
          <a:xfrm>
            <a:off x="3035300" y="620507"/>
            <a:ext cx="0" cy="2395786"/>
          </a:xfrm>
          <a:prstGeom prst="line">
            <a:avLst/>
          </a:prstGeom>
          <a:ln>
            <a:solidFill>
              <a:srgbClr val="030FF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FD48DE1D-083D-4FA5-98F3-2B086F9279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11500" y="595766"/>
            <a:ext cx="2549961" cy="2152550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07A213CB-B4A9-45E8-B1BD-20B02CEB7FAC}"/>
              </a:ext>
            </a:extLst>
          </p:cNvPr>
          <p:cNvSpPr txBox="1"/>
          <p:nvPr/>
        </p:nvSpPr>
        <p:spPr>
          <a:xfrm>
            <a:off x="2883330" y="2748316"/>
            <a:ext cx="2666972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100" b="1" dirty="0">
                <a:latin typeface="Arial" panose="020B0604020202020204" pitchFamily="34" charset="0"/>
                <a:cs typeface="Arial" panose="020B0604020202020204" pitchFamily="34" charset="0"/>
              </a:rPr>
              <a:t>Средние годовые температуры воздуха Земли</a:t>
            </a:r>
            <a:endParaRPr lang="en-US" sz="11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D6B5D62B-38D0-4448-B50F-5638BCBD7F7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950" y="1873375"/>
            <a:ext cx="2628868" cy="1219200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9E0832DD-C7A8-4502-B779-48329359D822}"/>
              </a:ext>
            </a:extLst>
          </p:cNvPr>
          <p:cNvSpPr txBox="1"/>
          <p:nvPr/>
        </p:nvSpPr>
        <p:spPr>
          <a:xfrm>
            <a:off x="100382" y="618071"/>
            <a:ext cx="304523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i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Разница между  самой высокой и самой низкой температурами воздуха в течении года.</a:t>
            </a:r>
            <a:endParaRPr lang="en-US" b="1" i="1" dirty="0">
              <a:solidFill>
                <a:srgbClr val="00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9978669"/>
      </p:ext>
    </p:extLst>
  </p:cSld>
  <p:clrMapOvr>
    <a:masterClrMapping/>
  </p:clrMapOvr>
  <p:transition spd="slow">
    <p:randomBar dir="vert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" y="22"/>
            <a:ext cx="5765799" cy="523220"/>
          </a:xfrm>
          <a:prstGeom prst="rect">
            <a:avLst/>
          </a:prstGeom>
          <a:solidFill>
            <a:srgbClr val="030FF7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1400" b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 разных тепловых поясах диапазон колебаний температуры неодинаковый.</a:t>
            </a:r>
            <a:endParaRPr lang="ru-RU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24" name="Прямая соединительная линия 23">
            <a:extLst>
              <a:ext uri="{FF2B5EF4-FFF2-40B4-BE49-F238E27FC236}">
                <a16:creationId xmlns:a16="http://schemas.microsoft.com/office/drawing/2014/main" id="{83238881-511B-4BCA-92E0-8BA03D321384}"/>
              </a:ext>
            </a:extLst>
          </p:cNvPr>
          <p:cNvCxnSpPr>
            <a:cxnSpLocks/>
          </p:cNvCxnSpPr>
          <p:nvPr/>
        </p:nvCxnSpPr>
        <p:spPr>
          <a:xfrm>
            <a:off x="2792346" y="1927225"/>
            <a:ext cx="2806712" cy="0"/>
          </a:xfrm>
          <a:prstGeom prst="line">
            <a:avLst/>
          </a:prstGeom>
          <a:ln>
            <a:solidFill>
              <a:srgbClr val="030FF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B1D2FCB6-624A-477B-A0C6-4F7E370BC1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901" y="576518"/>
            <a:ext cx="2209800" cy="1579299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024C0B06-56E0-4D47-A339-76D0001D6C7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54502" y="618861"/>
            <a:ext cx="1409698" cy="893434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56009963-410D-4146-9AF9-AB7367F561A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36897" y="618862"/>
            <a:ext cx="1558805" cy="893433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6788330C-84CC-4BCB-8B5B-0B009594525A}"/>
              </a:ext>
            </a:extLst>
          </p:cNvPr>
          <p:cNvSpPr txBox="1"/>
          <p:nvPr/>
        </p:nvSpPr>
        <p:spPr>
          <a:xfrm>
            <a:off x="2460911" y="1491063"/>
            <a:ext cx="33147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i="1" dirty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Суточные температуры над морями </a:t>
            </a:r>
          </a:p>
          <a:p>
            <a:pPr algn="ctr"/>
            <a:r>
              <a:rPr lang="ru-RU" sz="1200" b="1" i="1" dirty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океанами составляют 1-2°С</a:t>
            </a:r>
            <a:endParaRPr lang="en-US" sz="1200" b="1" i="1" dirty="0">
              <a:solidFill>
                <a:srgbClr val="0000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6FB5851E-6161-4AC1-B37D-1897E864AB4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23889" y="1948458"/>
            <a:ext cx="1409697" cy="1197078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9C2825A3-9CBF-4755-A797-BB48AA979E75}"/>
              </a:ext>
            </a:extLst>
          </p:cNvPr>
          <p:cNvSpPr txBox="1"/>
          <p:nvPr/>
        </p:nvSpPr>
        <p:spPr>
          <a:xfrm>
            <a:off x="63501" y="2252833"/>
            <a:ext cx="3124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i="1" dirty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то время как на суше, </a:t>
            </a:r>
          </a:p>
          <a:p>
            <a:pPr algn="ctr"/>
            <a:r>
              <a:rPr lang="ru-RU" sz="1200" b="1" i="1" dirty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степях и пустынях суточное колебание температуры </a:t>
            </a:r>
          </a:p>
          <a:p>
            <a:pPr algn="ctr"/>
            <a:r>
              <a:rPr lang="ru-RU" sz="1200" b="1" i="1" dirty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15-20°С</a:t>
            </a:r>
            <a:endParaRPr lang="en-US" sz="1200" b="1" i="1" dirty="0">
              <a:solidFill>
                <a:srgbClr val="0000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1" name="Прямая соединительная линия 20">
            <a:extLst>
              <a:ext uri="{FF2B5EF4-FFF2-40B4-BE49-F238E27FC236}">
                <a16:creationId xmlns:a16="http://schemas.microsoft.com/office/drawing/2014/main" id="{8D3EBF96-5F98-41D0-A1BA-2BE52C9FD5C1}"/>
              </a:ext>
            </a:extLst>
          </p:cNvPr>
          <p:cNvCxnSpPr>
            <a:cxnSpLocks/>
          </p:cNvCxnSpPr>
          <p:nvPr/>
        </p:nvCxnSpPr>
        <p:spPr>
          <a:xfrm>
            <a:off x="2501900" y="618861"/>
            <a:ext cx="0" cy="139064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>
            <a:extLst>
              <a:ext uri="{FF2B5EF4-FFF2-40B4-BE49-F238E27FC236}">
                <a16:creationId xmlns:a16="http://schemas.microsoft.com/office/drawing/2014/main" id="{E7FBCD94-3415-45FE-A447-218306BCAE19}"/>
              </a:ext>
            </a:extLst>
          </p:cNvPr>
          <p:cNvCxnSpPr/>
          <p:nvPr/>
        </p:nvCxnSpPr>
        <p:spPr>
          <a:xfrm>
            <a:off x="139700" y="2195024"/>
            <a:ext cx="27432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6" name="Рисунок 25">
            <a:extLst>
              <a:ext uri="{FF2B5EF4-FFF2-40B4-BE49-F238E27FC236}">
                <a16:creationId xmlns:a16="http://schemas.microsoft.com/office/drawing/2014/main" id="{4C324494-B7D0-4D0E-A2FA-CE765EA9C2A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333590" y="1973961"/>
            <a:ext cx="1330609" cy="11098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2684335"/>
      </p:ext>
    </p:extLst>
  </p:cSld>
  <p:clrMapOvr>
    <a:masterClrMapping/>
  </p:clrMapOvr>
  <p:transition spd="slow">
    <p:randomBar dir="vert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" y="22"/>
            <a:ext cx="5765799" cy="584775"/>
          </a:xfrm>
          <a:prstGeom prst="rect">
            <a:avLst/>
          </a:prstGeom>
          <a:solidFill>
            <a:srgbClr val="030FF7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НА ЭКВАТОРЕ ГОДОВАЯ АМПЛИТУДА ТЕМПЕРАТУРЫ </a:t>
            </a:r>
          </a:p>
          <a:p>
            <a:pPr algn="ctr"/>
            <a:r>
              <a:rPr lang="ru-RU" sz="16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ОКОЛО 5-10°С </a:t>
            </a:r>
          </a:p>
        </p:txBody>
      </p:sp>
      <p:cxnSp>
        <p:nvCxnSpPr>
          <p:cNvPr id="24" name="Прямая соединительная линия 23">
            <a:extLst>
              <a:ext uri="{FF2B5EF4-FFF2-40B4-BE49-F238E27FC236}">
                <a16:creationId xmlns:a16="http://schemas.microsoft.com/office/drawing/2014/main" id="{83238881-511B-4BCA-92E0-8BA03D321384}"/>
              </a:ext>
            </a:extLst>
          </p:cNvPr>
          <p:cNvCxnSpPr>
            <a:cxnSpLocks/>
          </p:cNvCxnSpPr>
          <p:nvPr/>
        </p:nvCxnSpPr>
        <p:spPr>
          <a:xfrm>
            <a:off x="2959100" y="687160"/>
            <a:ext cx="0" cy="2230665"/>
          </a:xfrm>
          <a:prstGeom prst="line">
            <a:avLst/>
          </a:prstGeom>
          <a:ln>
            <a:solidFill>
              <a:srgbClr val="030FF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D2BF09C7-F475-4D8C-84DE-E46D5C40AABB}"/>
              </a:ext>
            </a:extLst>
          </p:cNvPr>
          <p:cNvSpPr/>
          <p:nvPr/>
        </p:nvSpPr>
        <p:spPr>
          <a:xfrm>
            <a:off x="3176249" y="1441362"/>
            <a:ext cx="152400" cy="103032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5898C900-2AAA-419E-9E0E-345D202A86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6958" y="675606"/>
            <a:ext cx="2685942" cy="140402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9A3FBC22-5FEC-4306-8164-8EE4088EBC96}"/>
              </a:ext>
            </a:extLst>
          </p:cNvPr>
          <p:cNvSpPr txBox="1"/>
          <p:nvPr/>
        </p:nvSpPr>
        <p:spPr>
          <a:xfrm>
            <a:off x="63512" y="2042519"/>
            <a:ext cx="297178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>
                <a:latin typeface="Arial" panose="020B0604020202020204" pitchFamily="34" charset="0"/>
                <a:cs typeface="Arial" panose="020B0604020202020204" pitchFamily="34" charset="0"/>
              </a:rPr>
              <a:t> С удалением от экватора к полюсам колебание температуры возрастает. Например в Ташкенте годовая амплитуда равна 28°С( средняя температура в июле + 27°С, </a:t>
            </a:r>
          </a:p>
          <a:p>
            <a:pPr algn="ctr"/>
            <a:r>
              <a:rPr lang="ru-RU" sz="1200" b="1" dirty="0">
                <a:latin typeface="Arial" panose="020B0604020202020204" pitchFamily="34" charset="0"/>
                <a:cs typeface="Arial" panose="020B0604020202020204" pitchFamily="34" charset="0"/>
              </a:rPr>
              <a:t>в январе - 1°С).</a:t>
            </a:r>
            <a:endParaRPr lang="en-U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81F1D1A7-98F5-42FF-9EAC-AA215D05ABC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35301" y="1152366"/>
            <a:ext cx="2534358" cy="99671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ED36DA49-9FED-4E96-913A-1B684ECA0C95}"/>
              </a:ext>
            </a:extLst>
          </p:cNvPr>
          <p:cNvSpPr txBox="1"/>
          <p:nvPr/>
        </p:nvSpPr>
        <p:spPr>
          <a:xfrm>
            <a:off x="2940147" y="556001"/>
            <a:ext cx="28543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>
                <a:latin typeface="Arial" panose="020B0604020202020204" pitchFamily="34" charset="0"/>
                <a:cs typeface="Arial" panose="020B0604020202020204" pitchFamily="34" charset="0"/>
              </a:rPr>
              <a:t>  Температура воздуха зависит также от того, отвесно или под наклоном падают солнечные лучи,</a:t>
            </a:r>
            <a:endParaRPr lang="en-U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94B85F8-2458-427D-9DBE-BAE5DDED35BD}"/>
              </a:ext>
            </a:extLst>
          </p:cNvPr>
          <p:cNvSpPr txBox="1"/>
          <p:nvPr/>
        </p:nvSpPr>
        <p:spPr>
          <a:xfrm>
            <a:off x="2910114" y="2227184"/>
            <a:ext cx="167639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>
                <a:latin typeface="Arial" panose="020B0604020202020204" pitchFamily="34" charset="0"/>
                <a:cs typeface="Arial" panose="020B0604020202020204" pitchFamily="34" charset="0"/>
              </a:rPr>
              <a:t>на какой высоте над уровнем моря находится местность</a:t>
            </a:r>
            <a:endParaRPr lang="en-U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9AFBDD1-A718-457E-834D-ECE1626D0EE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83100" y="2161061"/>
            <a:ext cx="1143000" cy="897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6119579"/>
      </p:ext>
    </p:extLst>
  </p:cSld>
  <p:clrMapOvr>
    <a:masterClrMapping/>
  </p:clrMapOvr>
  <p:transition spd="slow">
    <p:randomBar dir="vert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B67E1C0-E2F0-4111-AD91-192CB7277E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7000" y="174625"/>
            <a:ext cx="5638800" cy="246221"/>
          </a:xfrm>
        </p:spPr>
        <p:txBody>
          <a:bodyPr/>
          <a:lstStyle/>
          <a:p>
            <a:r>
              <a:rPr lang="ru-RU" sz="1600" dirty="0"/>
              <a:t>График годового колебания температуры г. Ташкента.</a:t>
            </a:r>
            <a:endParaRPr lang="en-US" sz="1600" dirty="0"/>
          </a:p>
        </p:txBody>
      </p:sp>
      <p:graphicFrame>
        <p:nvGraphicFramePr>
          <p:cNvPr id="5" name="Диаграмма 4">
            <a:extLst>
              <a:ext uri="{FF2B5EF4-FFF2-40B4-BE49-F238E27FC236}">
                <a16:creationId xmlns:a16="http://schemas.microsoft.com/office/drawing/2014/main" id="{0A80E05A-2BA6-4602-9C7A-6ABE4D5D0F3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7458431"/>
              </p:ext>
            </p:extLst>
          </p:nvPr>
        </p:nvGraphicFramePr>
        <p:xfrm>
          <a:off x="673100" y="522615"/>
          <a:ext cx="3843867" cy="25625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9954628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" y="22"/>
            <a:ext cx="5765799" cy="523220"/>
          </a:xfrm>
          <a:prstGeom prst="rect">
            <a:avLst/>
          </a:prstGeom>
          <a:solidFill>
            <a:srgbClr val="030FF7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АТМОСФЕРНОЕ ДАВЛЕНИЕ 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D2BF09C7-F475-4D8C-84DE-E46D5C40AABB}"/>
              </a:ext>
            </a:extLst>
          </p:cNvPr>
          <p:cNvSpPr/>
          <p:nvPr/>
        </p:nvSpPr>
        <p:spPr>
          <a:xfrm>
            <a:off x="3187700" y="1546225"/>
            <a:ext cx="152400" cy="103032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4B27EA3-7FA9-4112-B305-BCDBD4F896F4}"/>
              </a:ext>
            </a:extLst>
          </p:cNvPr>
          <p:cNvSpPr txBox="1"/>
          <p:nvPr/>
        </p:nvSpPr>
        <p:spPr>
          <a:xfrm>
            <a:off x="992341" y="1409858"/>
            <a:ext cx="8691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8-9 км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AB214D82-1D77-483C-A8CB-7AB63060B1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962" y="588728"/>
            <a:ext cx="2956538" cy="1914994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5312E4F7-6944-439F-A713-1A71518D68C2}"/>
              </a:ext>
            </a:extLst>
          </p:cNvPr>
          <p:cNvSpPr txBox="1"/>
          <p:nvPr/>
        </p:nvSpPr>
        <p:spPr>
          <a:xfrm>
            <a:off x="90266" y="2515287"/>
            <a:ext cx="32498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>
                <a:latin typeface="Arial" panose="020B0604020202020204" pitchFamily="34" charset="0"/>
                <a:cs typeface="Arial" panose="020B0604020202020204" pitchFamily="34" charset="0"/>
              </a:rPr>
              <a:t>Воздух обладает массой. Например, масса 1м³ влажного морского воздуха равна 1 кг 330 г.</a:t>
            </a:r>
            <a:endParaRPr lang="en-U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6687E98-F88D-49C1-AD83-5551F38B3633}"/>
              </a:ext>
            </a:extLst>
          </p:cNvPr>
          <p:cNvSpPr txBox="1"/>
          <p:nvPr/>
        </p:nvSpPr>
        <p:spPr>
          <a:xfrm>
            <a:off x="3214914" y="534807"/>
            <a:ext cx="242313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>
                <a:latin typeface="Arial" panose="020B0604020202020204" pitchFamily="34" charset="0"/>
                <a:cs typeface="Arial" panose="020B0604020202020204" pitchFamily="34" charset="0"/>
              </a:rPr>
              <a:t>Давление столба воздуха (атмосфера) на 1 см² земной поверхности составляет 1 кг.</a:t>
            </a:r>
            <a:endParaRPr lang="en-U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8476F718-838C-46CA-915E-2A13EE26F75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20493" y="1192703"/>
            <a:ext cx="2418307" cy="19149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7346450"/>
      </p:ext>
    </p:extLst>
  </p:cSld>
  <p:clrMapOvr>
    <a:masterClrMapping/>
  </p:clrMapOvr>
  <p:transition spd="slow">
    <p:randomBar dir="vert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" y="22"/>
            <a:ext cx="5765799" cy="523220"/>
          </a:xfrm>
          <a:prstGeom prst="rect">
            <a:avLst/>
          </a:prstGeom>
          <a:solidFill>
            <a:srgbClr val="030FF7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АТМОСФЕРНОЕ ДАВЛЕНИЯ 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481D58DD-61DC-49CE-AED7-50D9FBC3AA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9700" y="631825"/>
            <a:ext cx="3048000" cy="1676400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CB06C27-5FC8-4B86-994A-D4D18150D36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63899" y="631572"/>
            <a:ext cx="914401" cy="91559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4BDE998-2BF5-4FA9-911F-3AFAF5E839D6}"/>
              </a:ext>
            </a:extLst>
          </p:cNvPr>
          <p:cNvSpPr txBox="1"/>
          <p:nvPr/>
        </p:nvSpPr>
        <p:spPr>
          <a:xfrm>
            <a:off x="32656" y="2289859"/>
            <a:ext cx="323124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>
                <a:latin typeface="Arial" panose="020B0604020202020204" pitchFamily="34" charset="0"/>
                <a:cs typeface="Arial" panose="020B0604020202020204" pitchFamily="34" charset="0"/>
              </a:rPr>
              <a:t>Атмосферное давление измеряется с помощью барометра (греческого «</a:t>
            </a:r>
            <a:r>
              <a:rPr lang="en-US" sz="1200" b="1" dirty="0" err="1">
                <a:latin typeface="Arial" panose="020B0604020202020204" pitchFamily="34" charset="0"/>
                <a:cs typeface="Arial" panose="020B0604020202020204" pitchFamily="34" charset="0"/>
              </a:rPr>
              <a:t>baros</a:t>
            </a:r>
            <a:r>
              <a:rPr lang="ru-RU" sz="1200" b="1" dirty="0">
                <a:latin typeface="Arial" panose="020B0604020202020204" pitchFamily="34" charset="0"/>
                <a:cs typeface="Arial" panose="020B0604020202020204" pitchFamily="34" charset="0"/>
              </a:rPr>
              <a:t>» – тяжесть, давление; «</a:t>
            </a:r>
            <a:r>
              <a:rPr lang="en-US" sz="1200" b="1" dirty="0" err="1">
                <a:latin typeface="Arial" panose="020B0604020202020204" pitchFamily="34" charset="0"/>
                <a:cs typeface="Arial" panose="020B0604020202020204" pitchFamily="34" charset="0"/>
              </a:rPr>
              <a:t>metr</a:t>
            </a:r>
            <a:r>
              <a:rPr lang="ru-RU" sz="1200" b="1" dirty="0">
                <a:latin typeface="Arial" panose="020B0604020202020204" pitchFamily="34" charset="0"/>
                <a:cs typeface="Arial" panose="020B0604020202020204" pitchFamily="34" charset="0"/>
              </a:rPr>
              <a:t>» – измерение). </a:t>
            </a:r>
            <a:endParaRPr lang="en-U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60318D2E-EEA5-4D1B-9AF5-D6EB5595286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94745" y="1697681"/>
            <a:ext cx="2331356" cy="1220144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A84AE3EE-0714-4025-85FE-0E7D705C3B14}"/>
              </a:ext>
            </a:extLst>
          </p:cNvPr>
          <p:cNvSpPr txBox="1"/>
          <p:nvPr/>
        </p:nvSpPr>
        <p:spPr>
          <a:xfrm>
            <a:off x="3797300" y="2859246"/>
            <a:ext cx="150233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00" b="1" dirty="0">
                <a:latin typeface="Arial" panose="020B0604020202020204" pitchFamily="34" charset="0"/>
                <a:cs typeface="Arial" panose="020B0604020202020204" pitchFamily="34" charset="0"/>
              </a:rPr>
              <a:t>Ртутный барометр</a:t>
            </a:r>
            <a:endParaRPr lang="en-US" sz="11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EDA1AA2-8155-40BB-AE6B-04D1ACC2230B}"/>
              </a:ext>
            </a:extLst>
          </p:cNvPr>
          <p:cNvSpPr txBox="1"/>
          <p:nvPr/>
        </p:nvSpPr>
        <p:spPr>
          <a:xfrm>
            <a:off x="4254499" y="903602"/>
            <a:ext cx="1473201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50" b="1" dirty="0">
                <a:latin typeface="Arial" panose="020B0604020202020204" pitchFamily="34" charset="0"/>
                <a:cs typeface="Arial" panose="020B0604020202020204" pitchFamily="34" charset="0"/>
              </a:rPr>
              <a:t>Металлургический</a:t>
            </a:r>
          </a:p>
          <a:p>
            <a:r>
              <a:rPr lang="ru-RU" sz="1050" b="1" dirty="0">
                <a:latin typeface="Arial" panose="020B0604020202020204" pitchFamily="34" charset="0"/>
                <a:cs typeface="Arial" panose="020B0604020202020204" pitchFamily="34" charset="0"/>
              </a:rPr>
              <a:t>анероид</a:t>
            </a:r>
            <a:endParaRPr lang="en-US" sz="105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965211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" y="22"/>
            <a:ext cx="5765799" cy="523220"/>
          </a:xfrm>
          <a:prstGeom prst="rect">
            <a:avLst/>
          </a:prstGeom>
          <a:solidFill>
            <a:srgbClr val="030FF7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АТМОСФЕРНОЕ ДАВЛЕНИЕ 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CC60190-E91D-41BD-8E1A-47C98ADD50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7325" y="708025"/>
            <a:ext cx="2168375" cy="2133601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AA7C587-A6F9-437A-956D-B227131C18A9}"/>
              </a:ext>
            </a:extLst>
          </p:cNvPr>
          <p:cNvSpPr txBox="1"/>
          <p:nvPr/>
        </p:nvSpPr>
        <p:spPr>
          <a:xfrm>
            <a:off x="2460172" y="631825"/>
            <a:ext cx="3263899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Ртутный барометр представляет собой стеклянную трубку длиной </a:t>
            </a:r>
            <a:endParaRPr lang="en-US" sz="1600" b="1" dirty="0">
              <a:solidFill>
                <a:srgbClr val="0000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600" b="1" dirty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м и диаметром 1 см. Один конец стеклянной трубки запаян. На трубку нанесены миллиметровые  деления. Стеклянную трубку наполняют ртутью и опускают в сосуд с ртутью. </a:t>
            </a:r>
            <a:endParaRPr lang="en-US" sz="1600" b="1" dirty="0">
              <a:solidFill>
                <a:srgbClr val="0000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9118257"/>
      </p:ext>
    </p:extLst>
  </p:cSld>
  <p:clrMapOvr>
    <a:masterClrMapping/>
  </p:clrMapOvr>
  <p:transition spd="slow">
    <p:randomBar dir="vert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51098"/>
            <a:ext cx="5757267" cy="462932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4" name="object 2">
            <a:extLst>
              <a:ext uri="{FF2B5EF4-FFF2-40B4-BE49-F238E27FC236}">
                <a16:creationId xmlns:a16="http://schemas.microsoft.com/office/drawing/2014/main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1412" y="18441"/>
            <a:ext cx="5764388" cy="334977"/>
          </a:xfrm>
          <a:prstGeom prst="rect">
            <a:avLst/>
          </a:prstGeom>
        </p:spPr>
        <p:txBody>
          <a:bodyPr vert="horz" wrap="square" lIns="0" tIns="14618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12712" algn="ctr" defTabSz="915260">
              <a:spcBef>
                <a:spcPts val="114"/>
              </a:spcBef>
              <a:defRPr/>
            </a:pPr>
            <a:r>
              <a:rPr lang="ru-RU" sz="2081" kern="0" spc="10" dirty="0">
                <a:solidFill>
                  <a:sysClr val="window" lastClr="FFFFFF"/>
                </a:solidFill>
              </a:rPr>
              <a:t>Изменение атмосферного давления</a:t>
            </a:r>
            <a:endParaRPr lang="en-US" sz="2081" kern="0" spc="10" dirty="0">
              <a:solidFill>
                <a:sysClr val="window" lastClr="FFFFFF"/>
              </a:solidFill>
            </a:endParaRPr>
          </a:p>
        </p:txBody>
      </p:sp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2960678672"/>
              </p:ext>
            </p:extLst>
          </p:nvPr>
        </p:nvGraphicFramePr>
        <p:xfrm>
          <a:off x="-18143" y="668561"/>
          <a:ext cx="5626398" cy="254015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0197677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" y="22"/>
            <a:ext cx="5765799" cy="523220"/>
          </a:xfrm>
          <a:prstGeom prst="rect">
            <a:avLst/>
          </a:prstGeom>
          <a:solidFill>
            <a:srgbClr val="030FF7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АТМОСФЕРНОЕ ДАВЛЕНИЕ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1B6423B-BDB3-4CA4-A5C2-C1BBC85DEA22}"/>
              </a:ext>
            </a:extLst>
          </p:cNvPr>
          <p:cNvSpPr txBox="1"/>
          <p:nvPr/>
        </p:nvSpPr>
        <p:spPr>
          <a:xfrm>
            <a:off x="3193143" y="523242"/>
            <a:ext cx="250190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i="1" dirty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Зная изменение давления воздуха с высотой, можно определять по атмосферному давлению высоту местности. Если известно, что в Ташкенте при температуре 0°С атмосферное давление равно 720 мм. рт. ст. то высота будет 400 м.</a:t>
            </a:r>
            <a:endParaRPr lang="en-US" sz="1400" b="1" i="1" dirty="0">
              <a:solidFill>
                <a:srgbClr val="0000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5E98C9F8-8D7B-41B3-85BE-5862013A1A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900" y="708025"/>
            <a:ext cx="2971800" cy="17526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07DB6740-B5BE-4C2F-B119-173BA8765104}"/>
              </a:ext>
            </a:extLst>
          </p:cNvPr>
          <p:cNvSpPr txBox="1"/>
          <p:nvPr/>
        </p:nvSpPr>
        <p:spPr>
          <a:xfrm>
            <a:off x="70757" y="2460625"/>
            <a:ext cx="311694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 м при температуре 0°С – </a:t>
            </a:r>
          </a:p>
          <a:p>
            <a:pPr algn="ctr"/>
            <a:r>
              <a:rPr lang="ru-RU" sz="1600" dirty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760 </a:t>
            </a:r>
            <a:r>
              <a:rPr lang="ru-RU" sz="1600" dirty="0" err="1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мм.рт.ст</a:t>
            </a:r>
            <a:endParaRPr lang="en-US" sz="1600" dirty="0">
              <a:solidFill>
                <a:srgbClr val="0000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6209409"/>
      </p:ext>
    </p:extLst>
  </p:cSld>
  <p:clrMapOvr>
    <a:masterClrMapping/>
  </p:clrMapOvr>
  <p:transition spd="slow">
    <p:randomBar dir="vert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402653" y="109175"/>
            <a:ext cx="2810748" cy="386003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ru-RU" sz="2400" spc="15" dirty="0"/>
              <a:t> ЗАДАНИЕ </a:t>
            </a:r>
            <a:endParaRPr lang="ru-RU" sz="2400" spc="5" dirty="0"/>
          </a:p>
        </p:txBody>
      </p:sp>
      <p:sp>
        <p:nvSpPr>
          <p:cNvPr id="5" name="object 5"/>
          <p:cNvSpPr/>
          <p:nvPr/>
        </p:nvSpPr>
        <p:spPr>
          <a:xfrm>
            <a:off x="328175" y="680283"/>
            <a:ext cx="1094105" cy="400050"/>
          </a:xfrm>
          <a:custGeom>
            <a:avLst/>
            <a:gdLst/>
            <a:ahLst/>
            <a:cxnLst/>
            <a:rect l="l" t="t" r="r" b="b"/>
            <a:pathLst>
              <a:path w="1094105" h="400050">
                <a:moveTo>
                  <a:pt x="1094026" y="0"/>
                </a:moveTo>
                <a:lnTo>
                  <a:pt x="279684" y="0"/>
                </a:lnTo>
                <a:lnTo>
                  <a:pt x="234473" y="3677"/>
                </a:lnTo>
                <a:lnTo>
                  <a:pt x="191527" y="14319"/>
                </a:lnTo>
                <a:lnTo>
                  <a:pt x="151434" y="31338"/>
                </a:lnTo>
                <a:lnTo>
                  <a:pt x="114782" y="54147"/>
                </a:lnTo>
                <a:lnTo>
                  <a:pt x="82156" y="82157"/>
                </a:lnTo>
                <a:lnTo>
                  <a:pt x="54146" y="114783"/>
                </a:lnTo>
                <a:lnTo>
                  <a:pt x="31338" y="151435"/>
                </a:lnTo>
                <a:lnTo>
                  <a:pt x="14319" y="191528"/>
                </a:lnTo>
                <a:lnTo>
                  <a:pt x="3677" y="234473"/>
                </a:lnTo>
                <a:lnTo>
                  <a:pt x="0" y="279684"/>
                </a:lnTo>
                <a:lnTo>
                  <a:pt x="0" y="399604"/>
                </a:lnTo>
                <a:lnTo>
                  <a:pt x="814341" y="399604"/>
                </a:lnTo>
                <a:lnTo>
                  <a:pt x="859553" y="395926"/>
                </a:lnTo>
                <a:lnTo>
                  <a:pt x="902499" y="385284"/>
                </a:lnTo>
                <a:lnTo>
                  <a:pt x="942592" y="368265"/>
                </a:lnTo>
                <a:lnTo>
                  <a:pt x="979244" y="345456"/>
                </a:lnTo>
                <a:lnTo>
                  <a:pt x="1011869" y="317446"/>
                </a:lnTo>
                <a:lnTo>
                  <a:pt x="1039880" y="284821"/>
                </a:lnTo>
                <a:lnTo>
                  <a:pt x="1062688" y="248168"/>
                </a:lnTo>
                <a:lnTo>
                  <a:pt x="1079706" y="208075"/>
                </a:lnTo>
                <a:lnTo>
                  <a:pt x="1090348" y="165130"/>
                </a:lnTo>
                <a:lnTo>
                  <a:pt x="1094026" y="119919"/>
                </a:lnTo>
                <a:lnTo>
                  <a:pt x="1094026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1437488" y="687162"/>
            <a:ext cx="4493412" cy="1856342"/>
          </a:xfrm>
          <a:prstGeom prst="rect">
            <a:avLst/>
          </a:prstGeom>
        </p:spPr>
        <p:txBody>
          <a:bodyPr vert="horz" wrap="square" lIns="0" tIns="21590" rIns="0" bIns="0" rtlCol="0">
            <a:spAutoFit/>
          </a:bodyPr>
          <a:lstStyle/>
          <a:p>
            <a:pPr marL="12700" marR="5080">
              <a:lnSpc>
                <a:spcPts val="1410"/>
              </a:lnSpc>
              <a:spcBef>
                <a:spcPts val="170"/>
              </a:spcBef>
            </a:pPr>
            <a:r>
              <a:rPr lang="ru-RU" sz="2000" b="1" dirty="0">
                <a:solidFill>
                  <a:srgbClr val="00A650"/>
                </a:solidFill>
                <a:latin typeface="Arial"/>
                <a:cs typeface="Arial"/>
              </a:rPr>
              <a:t>Прочитать </a:t>
            </a:r>
          </a:p>
          <a:p>
            <a:pPr marL="12700" marR="5080">
              <a:lnSpc>
                <a:spcPts val="1410"/>
              </a:lnSpc>
              <a:spcBef>
                <a:spcPts val="170"/>
              </a:spcBef>
            </a:pPr>
            <a:endParaRPr lang="ru-RU" sz="2000" b="1" dirty="0">
              <a:solidFill>
                <a:srgbClr val="00A650"/>
              </a:solidFill>
              <a:latin typeface="Arial"/>
              <a:cs typeface="Arial"/>
            </a:endParaRPr>
          </a:p>
          <a:p>
            <a:pPr marL="12700" marR="5080">
              <a:lnSpc>
                <a:spcPts val="1410"/>
              </a:lnSpc>
              <a:spcBef>
                <a:spcPts val="170"/>
              </a:spcBef>
            </a:pPr>
            <a:r>
              <a:rPr lang="ru-RU" sz="2000" b="1" dirty="0">
                <a:solidFill>
                  <a:srgbClr val="00A650"/>
                </a:solidFill>
                <a:latin typeface="Arial"/>
                <a:cs typeface="Arial"/>
              </a:rPr>
              <a:t>§ 22. Атмосферное давление </a:t>
            </a:r>
          </a:p>
          <a:p>
            <a:pPr marL="12700" marR="5080">
              <a:lnSpc>
                <a:spcPts val="1410"/>
              </a:lnSpc>
              <a:spcBef>
                <a:spcPts val="170"/>
              </a:spcBef>
            </a:pPr>
            <a:endParaRPr lang="ru-RU" sz="2000" b="1" dirty="0">
              <a:solidFill>
                <a:srgbClr val="00A650"/>
              </a:solidFill>
              <a:latin typeface="Arial"/>
              <a:cs typeface="Arial"/>
            </a:endParaRPr>
          </a:p>
          <a:p>
            <a:pPr marL="12700" marR="5080">
              <a:lnSpc>
                <a:spcPts val="1410"/>
              </a:lnSpc>
              <a:spcBef>
                <a:spcPts val="170"/>
              </a:spcBef>
            </a:pPr>
            <a:r>
              <a:rPr lang="ru-RU" sz="2000" b="1" dirty="0">
                <a:solidFill>
                  <a:srgbClr val="00A650"/>
                </a:solidFill>
                <a:latin typeface="Arial"/>
                <a:cs typeface="Arial"/>
              </a:rPr>
              <a:t>температура воздуха. </a:t>
            </a:r>
          </a:p>
          <a:p>
            <a:pPr marL="12700" marR="5080">
              <a:lnSpc>
                <a:spcPts val="1410"/>
              </a:lnSpc>
              <a:spcBef>
                <a:spcPts val="170"/>
              </a:spcBef>
            </a:pPr>
            <a:endParaRPr lang="ru-RU" sz="2000" b="1" dirty="0">
              <a:solidFill>
                <a:srgbClr val="00A650"/>
              </a:solidFill>
              <a:latin typeface="Arial"/>
              <a:cs typeface="Arial"/>
            </a:endParaRPr>
          </a:p>
          <a:p>
            <a:pPr marL="12700" marR="5080">
              <a:lnSpc>
                <a:spcPts val="1410"/>
              </a:lnSpc>
              <a:spcBef>
                <a:spcPts val="170"/>
              </a:spcBef>
            </a:pPr>
            <a:endParaRPr lang="ru-RU" sz="2400" b="1" dirty="0">
              <a:solidFill>
                <a:srgbClr val="00A650"/>
              </a:solidFill>
              <a:latin typeface="Arial"/>
              <a:cs typeface="Arial"/>
            </a:endParaRPr>
          </a:p>
          <a:p>
            <a:pPr marL="12700" marR="5080">
              <a:lnSpc>
                <a:spcPts val="1410"/>
              </a:lnSpc>
              <a:spcBef>
                <a:spcPts val="170"/>
              </a:spcBef>
            </a:pPr>
            <a:r>
              <a:rPr lang="ru-RU" sz="2000" b="1" dirty="0">
                <a:solidFill>
                  <a:srgbClr val="00A650"/>
                </a:solidFill>
                <a:latin typeface="Arial"/>
                <a:cs typeface="Arial"/>
              </a:rPr>
              <a:t>Выполнить  письменно </a:t>
            </a:r>
          </a:p>
          <a:p>
            <a:pPr marL="12700" marR="5080">
              <a:lnSpc>
                <a:spcPts val="1410"/>
              </a:lnSpc>
              <a:spcBef>
                <a:spcPts val="170"/>
              </a:spcBef>
            </a:pPr>
            <a:r>
              <a:rPr lang="ru-RU" sz="2000" b="1" dirty="0">
                <a:solidFill>
                  <a:srgbClr val="00A650"/>
                </a:solidFill>
                <a:latin typeface="Arial"/>
                <a:cs typeface="Arial"/>
              </a:rPr>
              <a:t>задание 4 на стр. 78.</a:t>
            </a:r>
          </a:p>
        </p:txBody>
      </p:sp>
      <p:sp>
        <p:nvSpPr>
          <p:cNvPr id="9" name="object 9"/>
          <p:cNvSpPr/>
          <p:nvPr/>
        </p:nvSpPr>
        <p:spPr>
          <a:xfrm>
            <a:off x="1650047" y="3146425"/>
            <a:ext cx="3752850" cy="0"/>
          </a:xfrm>
          <a:custGeom>
            <a:avLst/>
            <a:gdLst/>
            <a:ahLst/>
            <a:cxnLst/>
            <a:rect l="l" t="t" r="r" b="b"/>
            <a:pathLst>
              <a:path w="3752850">
                <a:moveTo>
                  <a:pt x="0" y="0"/>
                </a:moveTo>
                <a:lnTo>
                  <a:pt x="3752683" y="0"/>
                </a:lnTo>
              </a:path>
            </a:pathLst>
          </a:custGeom>
          <a:ln w="6094">
            <a:solidFill>
              <a:srgbClr val="BBBDC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670004" y="2789655"/>
            <a:ext cx="2465705" cy="310515"/>
          </a:xfrm>
          <a:custGeom>
            <a:avLst/>
            <a:gdLst/>
            <a:ahLst/>
            <a:cxnLst/>
            <a:rect l="l" t="t" r="r" b="b"/>
            <a:pathLst>
              <a:path w="2465704" h="310514">
                <a:moveTo>
                  <a:pt x="2465654" y="0"/>
                </a:moveTo>
                <a:lnTo>
                  <a:pt x="217180" y="0"/>
                </a:lnTo>
                <a:lnTo>
                  <a:pt x="167538" y="5762"/>
                </a:lnTo>
                <a:lnTo>
                  <a:pt x="121885" y="22161"/>
                </a:lnTo>
                <a:lnTo>
                  <a:pt x="81552" y="47868"/>
                </a:lnTo>
                <a:lnTo>
                  <a:pt x="47867" y="81553"/>
                </a:lnTo>
                <a:lnTo>
                  <a:pt x="22160" y="121886"/>
                </a:lnTo>
                <a:lnTo>
                  <a:pt x="5761" y="167537"/>
                </a:lnTo>
                <a:lnTo>
                  <a:pt x="0" y="217177"/>
                </a:lnTo>
                <a:lnTo>
                  <a:pt x="0" y="310299"/>
                </a:lnTo>
                <a:lnTo>
                  <a:pt x="2248472" y="310299"/>
                </a:lnTo>
                <a:lnTo>
                  <a:pt x="2298115" y="304537"/>
                </a:lnTo>
                <a:lnTo>
                  <a:pt x="2343767" y="288137"/>
                </a:lnTo>
                <a:lnTo>
                  <a:pt x="2384101" y="262430"/>
                </a:lnTo>
                <a:lnTo>
                  <a:pt x="2417786" y="228745"/>
                </a:lnTo>
                <a:lnTo>
                  <a:pt x="2443493" y="188412"/>
                </a:lnTo>
                <a:lnTo>
                  <a:pt x="2459892" y="142761"/>
                </a:lnTo>
                <a:lnTo>
                  <a:pt x="2465654" y="93121"/>
                </a:lnTo>
                <a:lnTo>
                  <a:pt x="2465654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grpSp>
        <p:nvGrpSpPr>
          <p:cNvPr id="13" name="object 13"/>
          <p:cNvGrpSpPr/>
          <p:nvPr/>
        </p:nvGrpSpPr>
        <p:grpSpPr>
          <a:xfrm>
            <a:off x="377244" y="1199601"/>
            <a:ext cx="906780" cy="1353820"/>
            <a:chOff x="377244" y="1199601"/>
            <a:chExt cx="906780" cy="1353820"/>
          </a:xfrm>
        </p:grpSpPr>
        <p:sp>
          <p:nvSpPr>
            <p:cNvPr id="14" name="object 14"/>
            <p:cNvSpPr/>
            <p:nvPr/>
          </p:nvSpPr>
          <p:spPr>
            <a:xfrm>
              <a:off x="377240" y="1303972"/>
              <a:ext cx="906780" cy="1249680"/>
            </a:xfrm>
            <a:custGeom>
              <a:avLst/>
              <a:gdLst/>
              <a:ahLst/>
              <a:cxnLst/>
              <a:rect l="l" t="t" r="r" b="b"/>
              <a:pathLst>
                <a:path w="906780" h="1249680">
                  <a:moveTo>
                    <a:pt x="176110" y="102743"/>
                  </a:moveTo>
                  <a:lnTo>
                    <a:pt x="127190" y="102743"/>
                  </a:lnTo>
                  <a:lnTo>
                    <a:pt x="127190" y="937691"/>
                  </a:lnTo>
                  <a:lnTo>
                    <a:pt x="176110" y="937691"/>
                  </a:lnTo>
                  <a:lnTo>
                    <a:pt x="176110" y="102743"/>
                  </a:lnTo>
                  <a:close/>
                </a:path>
                <a:path w="906780" h="1249680">
                  <a:moveTo>
                    <a:pt x="699592" y="417474"/>
                  </a:moveTo>
                  <a:lnTo>
                    <a:pt x="334302" y="417474"/>
                  </a:lnTo>
                  <a:lnTo>
                    <a:pt x="334302" y="466407"/>
                  </a:lnTo>
                  <a:lnTo>
                    <a:pt x="699592" y="466407"/>
                  </a:lnTo>
                  <a:lnTo>
                    <a:pt x="699592" y="417474"/>
                  </a:lnTo>
                  <a:close/>
                </a:path>
                <a:path w="906780" h="1249680">
                  <a:moveTo>
                    <a:pt x="882230" y="1095870"/>
                  </a:moveTo>
                  <a:lnTo>
                    <a:pt x="102730" y="1095870"/>
                  </a:lnTo>
                  <a:lnTo>
                    <a:pt x="102730" y="1144803"/>
                  </a:lnTo>
                  <a:lnTo>
                    <a:pt x="882230" y="1144803"/>
                  </a:lnTo>
                  <a:lnTo>
                    <a:pt x="882230" y="1095870"/>
                  </a:lnTo>
                  <a:close/>
                </a:path>
                <a:path w="906780" h="1249680">
                  <a:moveTo>
                    <a:pt x="906691" y="0"/>
                  </a:moveTo>
                  <a:lnTo>
                    <a:pt x="752589" y="0"/>
                  </a:lnTo>
                  <a:lnTo>
                    <a:pt x="752589" y="48933"/>
                  </a:lnTo>
                  <a:lnTo>
                    <a:pt x="857770" y="48933"/>
                  </a:lnTo>
                  <a:lnTo>
                    <a:pt x="857770" y="963790"/>
                  </a:lnTo>
                  <a:lnTo>
                    <a:pt x="855586" y="974559"/>
                  </a:lnTo>
                  <a:lnTo>
                    <a:pt x="849642" y="983373"/>
                  </a:lnTo>
                  <a:lnTo>
                    <a:pt x="840828" y="989317"/>
                  </a:lnTo>
                  <a:lnTo>
                    <a:pt x="830046" y="991501"/>
                  </a:lnTo>
                  <a:lnTo>
                    <a:pt x="76631" y="991501"/>
                  </a:lnTo>
                  <a:lnTo>
                    <a:pt x="69392" y="991844"/>
                  </a:lnTo>
                  <a:lnTo>
                    <a:pt x="62344" y="992860"/>
                  </a:lnTo>
                  <a:lnTo>
                    <a:pt x="55499" y="994498"/>
                  </a:lnTo>
                  <a:lnTo>
                    <a:pt x="48907" y="996721"/>
                  </a:lnTo>
                  <a:lnTo>
                    <a:pt x="48907" y="76657"/>
                  </a:lnTo>
                  <a:lnTo>
                    <a:pt x="51092" y="65874"/>
                  </a:lnTo>
                  <a:lnTo>
                    <a:pt x="57035" y="57061"/>
                  </a:lnTo>
                  <a:lnTo>
                    <a:pt x="65849" y="51117"/>
                  </a:lnTo>
                  <a:lnTo>
                    <a:pt x="76631" y="48933"/>
                  </a:lnTo>
                  <a:lnTo>
                    <a:pt x="517753" y="48933"/>
                  </a:lnTo>
                  <a:lnTo>
                    <a:pt x="517753" y="0"/>
                  </a:lnTo>
                  <a:lnTo>
                    <a:pt x="76631" y="0"/>
                  </a:lnTo>
                  <a:lnTo>
                    <a:pt x="46837" y="6032"/>
                  </a:lnTo>
                  <a:lnTo>
                    <a:pt x="22466" y="22479"/>
                  </a:lnTo>
                  <a:lnTo>
                    <a:pt x="6032" y="46850"/>
                  </a:lnTo>
                  <a:lnTo>
                    <a:pt x="0" y="76657"/>
                  </a:lnTo>
                  <a:lnTo>
                    <a:pt x="0" y="1172527"/>
                  </a:lnTo>
                  <a:lnTo>
                    <a:pt x="6032" y="1202334"/>
                  </a:lnTo>
                  <a:lnTo>
                    <a:pt x="22466" y="1226693"/>
                  </a:lnTo>
                  <a:lnTo>
                    <a:pt x="46837" y="1243139"/>
                  </a:lnTo>
                  <a:lnTo>
                    <a:pt x="76631" y="1249172"/>
                  </a:lnTo>
                  <a:lnTo>
                    <a:pt x="882230" y="1249172"/>
                  </a:lnTo>
                  <a:lnTo>
                    <a:pt x="882230" y="1200238"/>
                  </a:lnTo>
                  <a:lnTo>
                    <a:pt x="76631" y="1200238"/>
                  </a:lnTo>
                  <a:lnTo>
                    <a:pt x="65849" y="1198067"/>
                  </a:lnTo>
                  <a:lnTo>
                    <a:pt x="57035" y="1192110"/>
                  </a:lnTo>
                  <a:lnTo>
                    <a:pt x="51092" y="1183309"/>
                  </a:lnTo>
                  <a:lnTo>
                    <a:pt x="48907" y="1172527"/>
                  </a:lnTo>
                  <a:lnTo>
                    <a:pt x="48907" y="1068158"/>
                  </a:lnTo>
                  <a:lnTo>
                    <a:pt x="51092" y="1057376"/>
                  </a:lnTo>
                  <a:lnTo>
                    <a:pt x="57035" y="1048562"/>
                  </a:lnTo>
                  <a:lnTo>
                    <a:pt x="65849" y="1042619"/>
                  </a:lnTo>
                  <a:lnTo>
                    <a:pt x="76631" y="1040434"/>
                  </a:lnTo>
                  <a:lnTo>
                    <a:pt x="830046" y="1040434"/>
                  </a:lnTo>
                  <a:lnTo>
                    <a:pt x="859853" y="1034402"/>
                  </a:lnTo>
                  <a:lnTo>
                    <a:pt x="884224" y="1017968"/>
                  </a:lnTo>
                  <a:lnTo>
                    <a:pt x="900658" y="993597"/>
                  </a:lnTo>
                  <a:lnTo>
                    <a:pt x="906691" y="963790"/>
                  </a:lnTo>
                  <a:lnTo>
                    <a:pt x="906691" y="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660984" y="1199603"/>
              <a:ext cx="492759" cy="1014730"/>
            </a:xfrm>
            <a:custGeom>
              <a:avLst/>
              <a:gdLst/>
              <a:ahLst/>
              <a:cxnLst/>
              <a:rect l="l" t="t" r="r" b="b"/>
              <a:pathLst>
                <a:path w="492759" h="1014730">
                  <a:moveTo>
                    <a:pt x="154927" y="965415"/>
                  </a:moveTo>
                  <a:lnTo>
                    <a:pt x="102743" y="965415"/>
                  </a:lnTo>
                  <a:lnTo>
                    <a:pt x="102743" y="1014349"/>
                  </a:lnTo>
                  <a:lnTo>
                    <a:pt x="154927" y="1014349"/>
                  </a:lnTo>
                  <a:lnTo>
                    <a:pt x="154927" y="965415"/>
                  </a:lnTo>
                  <a:close/>
                </a:path>
                <a:path w="492759" h="1014730">
                  <a:moveTo>
                    <a:pt x="259295" y="965415"/>
                  </a:moveTo>
                  <a:lnTo>
                    <a:pt x="207111" y="965415"/>
                  </a:lnTo>
                  <a:lnTo>
                    <a:pt x="207111" y="1014349"/>
                  </a:lnTo>
                  <a:lnTo>
                    <a:pt x="259295" y="1014349"/>
                  </a:lnTo>
                  <a:lnTo>
                    <a:pt x="259295" y="965415"/>
                  </a:lnTo>
                  <a:close/>
                </a:path>
                <a:path w="492759" h="1014730">
                  <a:moveTo>
                    <a:pt x="363664" y="965415"/>
                  </a:moveTo>
                  <a:lnTo>
                    <a:pt x="311480" y="965415"/>
                  </a:lnTo>
                  <a:lnTo>
                    <a:pt x="311480" y="1014349"/>
                  </a:lnTo>
                  <a:lnTo>
                    <a:pt x="363664" y="1014349"/>
                  </a:lnTo>
                  <a:lnTo>
                    <a:pt x="363664" y="965415"/>
                  </a:lnTo>
                  <a:close/>
                </a:path>
                <a:path w="492759" h="1014730">
                  <a:moveTo>
                    <a:pt x="466394" y="313105"/>
                  </a:moveTo>
                  <a:lnTo>
                    <a:pt x="0" y="313105"/>
                  </a:lnTo>
                  <a:lnTo>
                    <a:pt x="0" y="466407"/>
                  </a:lnTo>
                  <a:lnTo>
                    <a:pt x="466394" y="466407"/>
                  </a:lnTo>
                  <a:lnTo>
                    <a:pt x="466394" y="313105"/>
                  </a:lnTo>
                  <a:close/>
                </a:path>
                <a:path w="492759" h="1014730">
                  <a:moveTo>
                    <a:pt x="492493" y="50558"/>
                  </a:moveTo>
                  <a:lnTo>
                    <a:pt x="488518" y="30899"/>
                  </a:lnTo>
                  <a:lnTo>
                    <a:pt x="477672" y="14820"/>
                  </a:lnTo>
                  <a:lnTo>
                    <a:pt x="461594" y="3987"/>
                  </a:lnTo>
                  <a:lnTo>
                    <a:pt x="441934" y="0"/>
                  </a:lnTo>
                  <a:lnTo>
                    <a:pt x="337566" y="0"/>
                  </a:lnTo>
                  <a:lnTo>
                    <a:pt x="317906" y="3987"/>
                  </a:lnTo>
                  <a:lnTo>
                    <a:pt x="301840" y="14820"/>
                  </a:lnTo>
                  <a:lnTo>
                    <a:pt x="290995" y="30899"/>
                  </a:lnTo>
                  <a:lnTo>
                    <a:pt x="287007" y="50558"/>
                  </a:lnTo>
                  <a:lnTo>
                    <a:pt x="287007" y="257670"/>
                  </a:lnTo>
                  <a:lnTo>
                    <a:pt x="492493" y="257670"/>
                  </a:lnTo>
                  <a:lnTo>
                    <a:pt x="492493" y="50558"/>
                  </a:lnTo>
                  <a:close/>
                </a:path>
              </a:pathLst>
            </a:custGeom>
            <a:solidFill>
              <a:srgbClr val="0095D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6" name="object 16"/>
          <p:cNvGrpSpPr/>
          <p:nvPr/>
        </p:nvGrpSpPr>
        <p:grpSpPr>
          <a:xfrm>
            <a:off x="320975" y="2634669"/>
            <a:ext cx="1043940" cy="231775"/>
            <a:chOff x="320975" y="2634669"/>
            <a:chExt cx="1043940" cy="231775"/>
          </a:xfrm>
        </p:grpSpPr>
        <p:sp>
          <p:nvSpPr>
            <p:cNvPr id="17" name="object 17"/>
            <p:cNvSpPr/>
            <p:nvPr/>
          </p:nvSpPr>
          <p:spPr>
            <a:xfrm>
              <a:off x="320975" y="2634669"/>
              <a:ext cx="1043940" cy="231775"/>
            </a:xfrm>
            <a:custGeom>
              <a:avLst/>
              <a:gdLst/>
              <a:ahLst/>
              <a:cxnLst/>
              <a:rect l="l" t="t" r="r" b="b"/>
              <a:pathLst>
                <a:path w="1043940" h="231775">
                  <a:moveTo>
                    <a:pt x="989877" y="0"/>
                  </a:moveTo>
                  <a:lnTo>
                    <a:pt x="652305" y="0"/>
                  </a:lnTo>
                  <a:lnTo>
                    <a:pt x="652305" y="48930"/>
                  </a:lnTo>
                  <a:lnTo>
                    <a:pt x="940956" y="48930"/>
                  </a:lnTo>
                  <a:lnTo>
                    <a:pt x="940956" y="78277"/>
                  </a:lnTo>
                  <a:lnTo>
                    <a:pt x="94233" y="78277"/>
                  </a:lnTo>
                  <a:lnTo>
                    <a:pt x="42052" y="130463"/>
                  </a:lnTo>
                  <a:lnTo>
                    <a:pt x="0" y="130463"/>
                  </a:lnTo>
                  <a:lnTo>
                    <a:pt x="0" y="179391"/>
                  </a:lnTo>
                  <a:lnTo>
                    <a:pt x="42052" y="179391"/>
                  </a:lnTo>
                  <a:lnTo>
                    <a:pt x="94233" y="231576"/>
                  </a:lnTo>
                  <a:lnTo>
                    <a:pt x="678394" y="231576"/>
                  </a:lnTo>
                  <a:lnTo>
                    <a:pt x="678394" y="182648"/>
                  </a:lnTo>
                  <a:lnTo>
                    <a:pt x="114505" y="182648"/>
                  </a:lnTo>
                  <a:lnTo>
                    <a:pt x="86770" y="154926"/>
                  </a:lnTo>
                  <a:lnTo>
                    <a:pt x="114505" y="127209"/>
                  </a:lnTo>
                  <a:lnTo>
                    <a:pt x="989877" y="127209"/>
                  </a:lnTo>
                  <a:lnTo>
                    <a:pt x="989877" y="0"/>
                  </a:lnTo>
                  <a:close/>
                </a:path>
                <a:path w="1043940" h="231775">
                  <a:moveTo>
                    <a:pt x="781138" y="127209"/>
                  </a:moveTo>
                  <a:lnTo>
                    <a:pt x="732210" y="127209"/>
                  </a:lnTo>
                  <a:lnTo>
                    <a:pt x="732210" y="231576"/>
                  </a:lnTo>
                  <a:lnTo>
                    <a:pt x="989877" y="231576"/>
                  </a:lnTo>
                  <a:lnTo>
                    <a:pt x="989877" y="182648"/>
                  </a:lnTo>
                  <a:lnTo>
                    <a:pt x="781138" y="182648"/>
                  </a:lnTo>
                  <a:lnTo>
                    <a:pt x="781138" y="127209"/>
                  </a:lnTo>
                  <a:close/>
                </a:path>
                <a:path w="1043940" h="231775">
                  <a:moveTo>
                    <a:pt x="259293" y="127209"/>
                  </a:moveTo>
                  <a:lnTo>
                    <a:pt x="210366" y="127209"/>
                  </a:lnTo>
                  <a:lnTo>
                    <a:pt x="210366" y="182648"/>
                  </a:lnTo>
                  <a:lnTo>
                    <a:pt x="259293" y="182648"/>
                  </a:lnTo>
                  <a:lnTo>
                    <a:pt x="259293" y="127209"/>
                  </a:lnTo>
                  <a:close/>
                </a:path>
                <a:path w="1043940" h="231775">
                  <a:moveTo>
                    <a:pt x="989877" y="127209"/>
                  </a:moveTo>
                  <a:lnTo>
                    <a:pt x="940956" y="127209"/>
                  </a:lnTo>
                  <a:lnTo>
                    <a:pt x="940956" y="182648"/>
                  </a:lnTo>
                  <a:lnTo>
                    <a:pt x="989877" y="182648"/>
                  </a:lnTo>
                  <a:lnTo>
                    <a:pt x="989877" y="179391"/>
                  </a:lnTo>
                  <a:lnTo>
                    <a:pt x="1043687" y="179391"/>
                  </a:lnTo>
                  <a:lnTo>
                    <a:pt x="1043687" y="130463"/>
                  </a:lnTo>
                  <a:lnTo>
                    <a:pt x="989877" y="130463"/>
                  </a:lnTo>
                  <a:lnTo>
                    <a:pt x="989877" y="127209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1053186" y="2712947"/>
              <a:ext cx="257810" cy="153670"/>
            </a:xfrm>
            <a:custGeom>
              <a:avLst/>
              <a:gdLst/>
              <a:ahLst/>
              <a:cxnLst/>
              <a:rect l="l" t="t" r="r" b="b"/>
              <a:pathLst>
                <a:path w="257809" h="153669">
                  <a:moveTo>
                    <a:pt x="257666" y="0"/>
                  </a:moveTo>
                  <a:lnTo>
                    <a:pt x="0" y="0"/>
                  </a:lnTo>
                  <a:lnTo>
                    <a:pt x="0" y="153299"/>
                  </a:lnTo>
                  <a:lnTo>
                    <a:pt x="257666" y="153299"/>
                  </a:lnTo>
                  <a:lnTo>
                    <a:pt x="257666" y="0"/>
                  </a:lnTo>
                  <a:close/>
                </a:path>
              </a:pathLst>
            </a:custGeom>
            <a:solidFill>
              <a:srgbClr val="0095D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" y="33181"/>
            <a:ext cx="5765799" cy="461665"/>
          </a:xfrm>
          <a:prstGeom prst="rect">
            <a:avLst/>
          </a:prstGeom>
          <a:solidFill>
            <a:srgbClr val="030FF7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Температуру  воздуха измеряют 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8141998-C3AF-4A11-8807-EAB6DAA87B7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2602" r="30139"/>
          <a:stretch/>
        </p:blipFill>
        <p:spPr>
          <a:xfrm>
            <a:off x="130769" y="555625"/>
            <a:ext cx="609591" cy="2505013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A4C1E591-460A-4DF1-A402-70E8C88A10F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0360" y="2004719"/>
            <a:ext cx="1456017" cy="1067258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1DB5CEC9-5C51-4AE3-B76C-5690B065358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54474" y="2012753"/>
            <a:ext cx="1495426" cy="1059224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052841A3-FE67-48E5-897A-2AC008ECE2C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21217" y="2004720"/>
            <a:ext cx="1608417" cy="1067257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3F744687-797F-40D5-8A1C-4AA17EB7B71E}"/>
              </a:ext>
            </a:extLst>
          </p:cNvPr>
          <p:cNvSpPr txBox="1"/>
          <p:nvPr/>
        </p:nvSpPr>
        <p:spPr>
          <a:xfrm>
            <a:off x="596900" y="544286"/>
            <a:ext cx="403520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solidFill>
                  <a:srgbClr val="030FF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 помощью  </a:t>
            </a:r>
            <a:r>
              <a:rPr lang="ru-RU" sz="2800" b="1" i="1" dirty="0">
                <a:solidFill>
                  <a:srgbClr val="030FF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термометра</a:t>
            </a:r>
            <a:r>
              <a:rPr lang="en-US" sz="2800" b="1" i="1" dirty="0">
                <a:solidFill>
                  <a:srgbClr val="030FF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C5FDB02-E850-45A9-8323-C3E24AEB0D1F}"/>
              </a:ext>
            </a:extLst>
          </p:cNvPr>
          <p:cNvSpPr txBox="1"/>
          <p:nvPr/>
        </p:nvSpPr>
        <p:spPr>
          <a:xfrm>
            <a:off x="825500" y="1138115"/>
            <a:ext cx="49403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rgbClr val="030FF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который устанавливается в тени, на высоте двух метров от земной поверхности.</a:t>
            </a:r>
            <a:endParaRPr lang="en-US" dirty="0">
              <a:solidFill>
                <a:srgbClr val="030FF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0474109"/>
      </p:ext>
    </p:extLst>
  </p:cSld>
  <p:clrMapOvr>
    <a:masterClrMapping/>
  </p:clrMapOvr>
  <p:transition spd="slow">
    <p:randomBar dir="vert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" y="22"/>
            <a:ext cx="5765799" cy="523220"/>
          </a:xfrm>
          <a:prstGeom prst="rect">
            <a:avLst/>
          </a:prstGeom>
          <a:solidFill>
            <a:srgbClr val="030FF7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МЕТЕОСТАНЦИИ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3E2FF8C-9DC6-416A-A848-984706AE18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4187" y="631826"/>
            <a:ext cx="2466197" cy="168353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07BF191B-4B33-463E-BEF1-F704836D84C6}"/>
              </a:ext>
            </a:extLst>
          </p:cNvPr>
          <p:cNvSpPr txBox="1"/>
          <p:nvPr/>
        </p:nvSpPr>
        <p:spPr>
          <a:xfrm>
            <a:off x="139699" y="2315364"/>
            <a:ext cx="245068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i="1" dirty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метеостанциях установлены специальные будки на длинных ножках с термометром внутри.</a:t>
            </a:r>
            <a:endParaRPr lang="en-US" sz="1200" b="1" i="1" dirty="0">
              <a:solidFill>
                <a:srgbClr val="0000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D978616-2F54-4693-8C7D-04C03DF826B7}"/>
              </a:ext>
            </a:extLst>
          </p:cNvPr>
          <p:cNvSpPr txBox="1"/>
          <p:nvPr/>
        </p:nvSpPr>
        <p:spPr>
          <a:xfrm>
            <a:off x="2590384" y="550263"/>
            <a:ext cx="311191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i="1" dirty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будке имеются прорези для свободного доступа воздуха. Дверца будки обращены на север с тем, чтобы при ее открытии лучи солнца не попадали на термометр. </a:t>
            </a:r>
            <a:endParaRPr lang="en-US" sz="1200" b="1" i="1" dirty="0">
              <a:solidFill>
                <a:srgbClr val="0000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6A6AD646-2FD1-4E8E-B213-9C35F3D5460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30500" y="1565926"/>
            <a:ext cx="2770998" cy="15042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6263775"/>
      </p:ext>
    </p:extLst>
  </p:cSld>
  <p:clrMapOvr>
    <a:masterClrMapping/>
  </p:clrMapOvr>
  <p:transition spd="slow">
    <p:randomBar dir="vert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" y="22"/>
            <a:ext cx="5765799" cy="523220"/>
          </a:xfrm>
          <a:prstGeom prst="rect">
            <a:avLst/>
          </a:prstGeom>
          <a:solidFill>
            <a:srgbClr val="030FF7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МЕТЕОСТАНЦИЯ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942F899-621D-4551-BFF0-31183C03A606}"/>
              </a:ext>
            </a:extLst>
          </p:cNvPr>
          <p:cNvSpPr txBox="1"/>
          <p:nvPr/>
        </p:nvSpPr>
        <p:spPr>
          <a:xfrm>
            <a:off x="139700" y="569073"/>
            <a:ext cx="5486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i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большинстве метеорологических   станций мира каждые три часа производится измерение температуры.</a:t>
            </a:r>
            <a:endParaRPr lang="en-US" sz="1600" b="1" dirty="0">
              <a:solidFill>
                <a:srgbClr val="00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51512B83-75E7-4729-A2D8-E92914A843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900" y="1445901"/>
            <a:ext cx="1490880" cy="1696675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DBC1D1A-D8BE-4BA8-9D19-C094E7B42F8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62758" y="1508050"/>
            <a:ext cx="1828800" cy="1524051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8172395D-ACDB-4FE1-B18B-25AD5B4A1B8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61464" y="1508051"/>
            <a:ext cx="1746610" cy="15462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6497640"/>
      </p:ext>
    </p:extLst>
  </p:cSld>
  <p:clrMapOvr>
    <a:masterClrMapping/>
  </p:clrMapOvr>
  <p:transition spd="slow">
    <p:randomBar dir="vert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0" y="17844"/>
            <a:ext cx="579301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>
                <a:ln w="3175">
                  <a:noFill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Суммируя полученные результаты, метеорологи определяют среднюю суточную температуру</a:t>
            </a:r>
            <a:endParaRPr lang="ru-RU" sz="1050" dirty="0">
              <a:ln w="3175">
                <a:noFill/>
              </a:ln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113799" y="564162"/>
            <a:ext cx="2128035" cy="21877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702" b="1" dirty="0">
                <a:latin typeface="Times New Roman" pitchFamily="18" charset="0"/>
                <a:cs typeface="Times New Roman" pitchFamily="18" charset="0"/>
              </a:rPr>
              <a:t>1.  в 01 ч       +6°С; </a:t>
            </a:r>
          </a:p>
          <a:p>
            <a:r>
              <a:rPr lang="ru-RU" sz="1702" b="1" dirty="0">
                <a:latin typeface="Times New Roman" pitchFamily="18" charset="0"/>
                <a:cs typeface="Times New Roman" pitchFamily="18" charset="0"/>
              </a:rPr>
              <a:t>2.  в 04 ч       +4°С; </a:t>
            </a:r>
          </a:p>
          <a:p>
            <a:r>
              <a:rPr lang="ru-RU" sz="1702" b="1" dirty="0">
                <a:latin typeface="Times New Roman" pitchFamily="18" charset="0"/>
                <a:cs typeface="Times New Roman" pitchFamily="18" charset="0"/>
              </a:rPr>
              <a:t>3.  в 07ч        +5°С; </a:t>
            </a:r>
          </a:p>
          <a:p>
            <a:r>
              <a:rPr lang="ru-RU" sz="1702" b="1" dirty="0">
                <a:latin typeface="Times New Roman" pitchFamily="18" charset="0"/>
                <a:cs typeface="Times New Roman" pitchFamily="18" charset="0"/>
              </a:rPr>
              <a:t>4.  в 10ч        +10°С; </a:t>
            </a:r>
          </a:p>
          <a:p>
            <a:r>
              <a:rPr lang="ru-RU" sz="1702" b="1" dirty="0">
                <a:latin typeface="Times New Roman" pitchFamily="18" charset="0"/>
                <a:cs typeface="Times New Roman" pitchFamily="18" charset="0"/>
              </a:rPr>
              <a:t>5.  в 13 ч       +14°С; </a:t>
            </a:r>
          </a:p>
          <a:p>
            <a:r>
              <a:rPr lang="ru-RU" sz="1702" b="1" dirty="0">
                <a:latin typeface="Times New Roman" pitchFamily="18" charset="0"/>
                <a:cs typeface="Times New Roman" pitchFamily="18" charset="0"/>
              </a:rPr>
              <a:t>6.  в 16 ч       +16°С; </a:t>
            </a:r>
          </a:p>
          <a:p>
            <a:r>
              <a:rPr lang="ru-RU" sz="1702" b="1" dirty="0">
                <a:latin typeface="Times New Roman" pitchFamily="18" charset="0"/>
                <a:cs typeface="Times New Roman" pitchFamily="18" charset="0"/>
              </a:rPr>
              <a:t>7.  в 19 ч       +10°С;</a:t>
            </a:r>
          </a:p>
          <a:p>
            <a:r>
              <a:rPr lang="ru-RU" sz="1702" b="1" dirty="0">
                <a:latin typeface="Times New Roman" pitchFamily="18" charset="0"/>
                <a:cs typeface="Times New Roman" pitchFamily="18" charset="0"/>
              </a:rPr>
              <a:t>8.  в 22 ч       +7°С. </a:t>
            </a:r>
          </a:p>
        </p:txBody>
      </p:sp>
      <p:sp>
        <p:nvSpPr>
          <p:cNvPr id="17" name="Правая фигурная скобка 16"/>
          <p:cNvSpPr/>
          <p:nvPr/>
        </p:nvSpPr>
        <p:spPr>
          <a:xfrm>
            <a:off x="2065447" y="564162"/>
            <a:ext cx="193457" cy="2139624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sz="851"/>
          </a:p>
        </p:txBody>
      </p:sp>
      <p:sp>
        <p:nvSpPr>
          <p:cNvPr id="19" name="TextBox 18"/>
          <p:cNvSpPr txBox="1"/>
          <p:nvPr/>
        </p:nvSpPr>
        <p:spPr>
          <a:xfrm>
            <a:off x="2327183" y="1393811"/>
            <a:ext cx="1356304" cy="4853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554" b="1" dirty="0">
                <a:latin typeface="Times New Roman" pitchFamily="18" charset="0"/>
                <a:cs typeface="Times New Roman" pitchFamily="18" charset="0"/>
              </a:rPr>
              <a:t>Сумма</a:t>
            </a:r>
            <a:r>
              <a:rPr lang="ru-RU" sz="1513" dirty="0"/>
              <a:t> 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3319285" y="1481143"/>
            <a:ext cx="364202" cy="3542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702" b="1" dirty="0">
                <a:latin typeface="Times New Roman" pitchFamily="18" charset="0"/>
                <a:cs typeface="Times New Roman" pitchFamily="18" charset="0"/>
              </a:rPr>
              <a:t> =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3613975" y="1415644"/>
            <a:ext cx="1282723" cy="57259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121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+ 72</a:t>
            </a:r>
            <a:r>
              <a:rPr lang="ru-RU" sz="3121" b="1" dirty="0">
                <a:solidFill>
                  <a:srgbClr val="FF0000"/>
                </a:solidFill>
                <a:latin typeface="Calibri"/>
                <a:cs typeface="Calibri"/>
              </a:rPr>
              <a:t>⁰С</a:t>
            </a:r>
            <a:endParaRPr lang="ru-RU" sz="3121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2740343" y="2310794"/>
                <a:ext cx="2699713" cy="44165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type m:val="lin"/>
                          <m:ctrlPr>
                            <a:rPr lang="ru-RU" sz="227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2270" b="1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+ </m:t>
                          </m:r>
                          <m:r>
                            <a:rPr lang="ru-RU" sz="2270" b="1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𝟕𝟐</m:t>
                          </m:r>
                          <m:r>
                            <a:rPr lang="ru-RU" sz="2270" b="1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 ⁰С</m:t>
                          </m:r>
                        </m:num>
                        <m:den>
                          <m:r>
                            <a:rPr lang="ru-RU" sz="2270" b="1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𝟖</m:t>
                          </m:r>
                          <m:r>
                            <a:rPr lang="ru-RU" sz="2270" b="1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= +</m:t>
                          </m:r>
                          <m:sSup>
                            <m:sSupPr>
                              <m:ctrlPr>
                                <a:rPr lang="ru-RU" sz="227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ru-RU" sz="2270" b="1" i="1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𝟗</m:t>
                              </m:r>
                            </m:e>
                            <m:sup>
                              <m:r>
                                <a:rPr lang="ru-RU" sz="2270" b="1" i="1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0</m:t>
                              </m:r>
                            </m:sup>
                          </m:sSup>
                          <m:r>
                            <a:rPr lang="ru-RU" sz="2270" b="1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С</m:t>
                          </m:r>
                        </m:den>
                      </m:f>
                    </m:oMath>
                  </m:oMathPara>
                </a14:m>
                <a:endParaRPr lang="ru-RU" sz="851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40343" y="2310794"/>
                <a:ext cx="2699713" cy="441659"/>
              </a:xfrm>
              <a:prstGeom prst="rect">
                <a:avLst/>
              </a:prstGeom>
              <a:blipFill>
                <a:blip r:embed="rId2"/>
                <a:stretch>
                  <a:fillRect t="-120548" b="-18356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extBox 1">
            <a:extLst>
              <a:ext uri="{FF2B5EF4-FFF2-40B4-BE49-F238E27FC236}">
                <a16:creationId xmlns:a16="http://schemas.microsoft.com/office/drawing/2014/main" id="{F1666D92-EFFE-48D5-90DF-714EEDDC2C25}"/>
              </a:ext>
            </a:extLst>
          </p:cNvPr>
          <p:cNvSpPr txBox="1"/>
          <p:nvPr/>
        </p:nvSpPr>
        <p:spPr>
          <a:xfrm>
            <a:off x="2241834" y="614367"/>
            <a:ext cx="175700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b="1" dirty="0">
                <a:latin typeface="Arial" panose="020B0604020202020204" pitchFamily="34" charset="0"/>
                <a:cs typeface="Arial" panose="020B0604020202020204" pitchFamily="34" charset="0"/>
              </a:rPr>
              <a:t>К примеру, 10 апреля в Ташкенте измерения дали следующие результаты:</a:t>
            </a:r>
            <a:endParaRPr lang="en-US" sz="11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26C4982-7611-4DF0-90F5-E80C746D328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67119" y="605362"/>
            <a:ext cx="1558981" cy="7884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0348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4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68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9" grpId="0"/>
      <p:bldP spid="20" grpId="0"/>
      <p:bldP spid="21" grpId="0"/>
      <p:bldP spid="2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0" y="38171"/>
            <a:ext cx="5765800" cy="461665"/>
          </a:xfrm>
          <a:prstGeom prst="rect">
            <a:avLst/>
          </a:prstGeom>
          <a:solidFill>
            <a:srgbClr val="000099"/>
          </a:solidFill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ln w="3175">
                  <a:noFill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СРЕДНЕМЕСЯЧНАЯ ТЕМПЕРАТУРУ:</a:t>
            </a:r>
            <a:endParaRPr lang="ru-RU" sz="1600" dirty="0">
              <a:ln w="3175">
                <a:noFill/>
              </a:ln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Правая фигурная скобка 16"/>
          <p:cNvSpPr/>
          <p:nvPr/>
        </p:nvSpPr>
        <p:spPr>
          <a:xfrm rot="5400000">
            <a:off x="2606666" y="-415948"/>
            <a:ext cx="425392" cy="5411128"/>
          </a:xfrm>
          <a:prstGeom prst="rightBrace">
            <a:avLst>
              <a:gd name="adj1" fmla="val 8333"/>
              <a:gd name="adj2" fmla="val 49791"/>
            </a:avLst>
          </a:prstGeom>
          <a:ln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sz="851"/>
          </a:p>
        </p:txBody>
      </p:sp>
      <p:sp>
        <p:nvSpPr>
          <p:cNvPr id="19" name="TextBox 18"/>
          <p:cNvSpPr txBox="1"/>
          <p:nvPr/>
        </p:nvSpPr>
        <p:spPr>
          <a:xfrm>
            <a:off x="2273671" y="2383349"/>
            <a:ext cx="1115227" cy="4125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81" b="1" dirty="0">
                <a:latin typeface="Arial" panose="020B0604020202020204" pitchFamily="34" charset="0"/>
                <a:cs typeface="Arial" panose="020B0604020202020204" pitchFamily="34" charset="0"/>
              </a:rPr>
              <a:t>Сумма</a:t>
            </a:r>
            <a:r>
              <a:rPr lang="ru-RU" sz="113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3206797" y="2423632"/>
            <a:ext cx="364202" cy="3542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702" b="1" dirty="0">
                <a:latin typeface="Times New Roman" pitchFamily="18" charset="0"/>
                <a:cs typeface="Times New Roman" pitchFamily="18" charset="0"/>
              </a:rPr>
              <a:t> =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3492500" y="2397607"/>
            <a:ext cx="1141659" cy="41254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81" b="1" dirty="0">
                <a:latin typeface="Arial" panose="020B0604020202020204" pitchFamily="34" charset="0"/>
                <a:cs typeface="Arial" panose="020B0604020202020204" pitchFamily="34" charset="0"/>
              </a:rPr>
              <a:t>+ 285⁰С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37279" y="2750290"/>
                <a:ext cx="269125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type m:val="lin"/>
                          <m:ctrlPr>
                            <a:rPr lang="ru-RU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b="1" i="1">
                              <a:latin typeface="Cambria Math"/>
                            </a:rPr>
                            <m:t>+ </m:t>
                          </m:r>
                          <m:r>
                            <a:rPr lang="ru-RU" b="1" i="1">
                              <a:latin typeface="Cambria Math"/>
                            </a:rPr>
                            <m:t>𝟐𝟖𝟓</m:t>
                          </m:r>
                          <m:r>
                            <a:rPr lang="ru-RU" b="1" i="1">
                              <a:latin typeface="Cambria Math"/>
                            </a:rPr>
                            <m:t> ⁰С</m:t>
                          </m:r>
                        </m:num>
                        <m:den>
                          <m:r>
                            <a:rPr lang="ru-RU" b="1" i="1">
                              <a:latin typeface="Cambria Math"/>
                            </a:rPr>
                            <m:t>𝟑𝟏</m:t>
                          </m:r>
                          <m:r>
                            <a:rPr lang="ru-RU" b="1" i="1">
                              <a:latin typeface="Cambria Math"/>
                            </a:rPr>
                            <m:t>= +</m:t>
                          </m:r>
                          <m:sSup>
                            <m:sSupPr>
                              <m:ctrlPr>
                                <a:rPr lang="ru-RU" b="1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ru-RU" b="1" i="1" smtClean="0">
                                  <a:latin typeface="Cambria Math" panose="02040503050406030204" pitchFamily="18" charset="0"/>
                                </a:rPr>
                                <m:t>𝟗</m:t>
                              </m:r>
                              <m:r>
                                <a:rPr lang="ru-RU" b="1" i="1">
                                  <a:latin typeface="Cambria Math"/>
                                </a:rPr>
                                <m:t>,</m:t>
                              </m:r>
                              <m:r>
                                <a:rPr lang="ru-RU" b="1" i="1" smtClean="0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e>
                            <m:sup>
                              <m:r>
                                <a:rPr lang="ru-RU" b="1" i="1">
                                  <a:latin typeface="Cambria Math"/>
                                </a:rPr>
                                <m:t>0</m:t>
                              </m:r>
                            </m:sup>
                          </m:sSup>
                          <m:r>
                            <a:rPr lang="ru-RU" b="1" i="1">
                              <a:latin typeface="Cambria Math"/>
                            </a:rPr>
                            <m:t>С</m:t>
                          </m:r>
                        </m:den>
                      </m:f>
                    </m:oMath>
                  </m:oMathPara>
                </a14:m>
                <a:endParaRPr lang="ru-RU" sz="7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279" y="2750290"/>
                <a:ext cx="2691250" cy="369332"/>
              </a:xfrm>
              <a:prstGeom prst="rect">
                <a:avLst/>
              </a:prstGeom>
              <a:blipFill>
                <a:blip r:embed="rId2"/>
                <a:stretch>
                  <a:fillRect t="-114754" b="-17704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29971029"/>
              </p:ext>
            </p:extLst>
          </p:nvPr>
        </p:nvGraphicFramePr>
        <p:xfrm>
          <a:off x="113798" y="583491"/>
          <a:ext cx="5411124" cy="16608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74000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785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7852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7852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7852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7852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7852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332160">
                <a:tc>
                  <a:txBody>
                    <a:bodyPr/>
                    <a:lstStyle/>
                    <a:p>
                      <a:r>
                        <a:rPr lang="ru-RU" sz="900" b="1" dirty="0">
                          <a:latin typeface="Arial" pitchFamily="34" charset="0"/>
                          <a:cs typeface="Arial" pitchFamily="34" charset="0"/>
                        </a:rPr>
                        <a:t>1       </a:t>
                      </a:r>
                      <a:r>
                        <a:rPr lang="ru-RU" sz="900" b="1" dirty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+6°С </a:t>
                      </a:r>
                    </a:p>
                  </a:txBody>
                  <a:tcPr marL="43244" marR="43244" marT="21622" marB="21622"/>
                </a:tc>
                <a:tc>
                  <a:txBody>
                    <a:bodyPr/>
                    <a:lstStyle/>
                    <a:p>
                      <a:r>
                        <a:rPr lang="ru-RU" sz="900" b="1" dirty="0">
                          <a:latin typeface="Arial" pitchFamily="34" charset="0"/>
                          <a:cs typeface="Arial" pitchFamily="34" charset="0"/>
                        </a:rPr>
                        <a:t>2       </a:t>
                      </a:r>
                      <a:r>
                        <a:rPr lang="ru-RU" sz="900" b="1" dirty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+5°С</a:t>
                      </a:r>
                    </a:p>
                  </a:txBody>
                  <a:tcPr marL="43244" marR="43244" marT="21622" marB="21622"/>
                </a:tc>
                <a:tc>
                  <a:txBody>
                    <a:bodyPr/>
                    <a:lstStyle/>
                    <a:p>
                      <a:r>
                        <a:rPr lang="ru-RU" sz="900" b="1" dirty="0">
                          <a:latin typeface="Arial" pitchFamily="34" charset="0"/>
                          <a:cs typeface="Arial" pitchFamily="34" charset="0"/>
                        </a:rPr>
                        <a:t>3      </a:t>
                      </a:r>
                      <a:r>
                        <a:rPr lang="ru-RU" sz="900" b="1" dirty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+14°С</a:t>
                      </a:r>
                    </a:p>
                  </a:txBody>
                  <a:tcPr marL="43244" marR="43244" marT="21622" marB="21622"/>
                </a:tc>
                <a:tc>
                  <a:txBody>
                    <a:bodyPr/>
                    <a:lstStyle/>
                    <a:p>
                      <a:r>
                        <a:rPr lang="ru-RU" sz="900" b="1" dirty="0">
                          <a:latin typeface="Arial" pitchFamily="34" charset="0"/>
                          <a:cs typeface="Arial" pitchFamily="34" charset="0"/>
                        </a:rPr>
                        <a:t>4       </a:t>
                      </a:r>
                      <a:r>
                        <a:rPr lang="ru-RU" sz="900" b="1" dirty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+ 16°С</a:t>
                      </a:r>
                    </a:p>
                  </a:txBody>
                  <a:tcPr marL="43244" marR="43244" marT="21622" marB="21622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1" dirty="0">
                          <a:latin typeface="Arial" pitchFamily="34" charset="0"/>
                          <a:cs typeface="Arial" pitchFamily="34" charset="0"/>
                        </a:rPr>
                        <a:t>5       </a:t>
                      </a:r>
                      <a:r>
                        <a:rPr lang="ru-RU" sz="900" b="1" dirty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+10°С</a:t>
                      </a:r>
                    </a:p>
                    <a:p>
                      <a:endParaRPr lang="ru-RU" sz="9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43244" marR="43244" marT="21622" marB="21622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1" dirty="0">
                          <a:latin typeface="Arial" pitchFamily="34" charset="0"/>
                          <a:cs typeface="Arial" pitchFamily="34" charset="0"/>
                        </a:rPr>
                        <a:t>6        </a:t>
                      </a:r>
                      <a:r>
                        <a:rPr lang="ru-RU" sz="900" b="1" dirty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+7°С </a:t>
                      </a:r>
                    </a:p>
                    <a:p>
                      <a:endParaRPr lang="ru-RU" sz="9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43244" marR="43244" marT="21622" marB="21622"/>
                </a:tc>
                <a:tc>
                  <a:txBody>
                    <a:bodyPr/>
                    <a:lstStyle/>
                    <a:p>
                      <a:r>
                        <a:rPr lang="ru-RU" sz="900" b="1" dirty="0">
                          <a:latin typeface="Arial" pitchFamily="34" charset="0"/>
                          <a:cs typeface="Arial" pitchFamily="34" charset="0"/>
                        </a:rPr>
                        <a:t>7       </a:t>
                      </a:r>
                      <a:r>
                        <a:rPr lang="ru-RU" sz="900" b="1" dirty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+7°С</a:t>
                      </a:r>
                    </a:p>
                    <a:p>
                      <a:endParaRPr lang="ru-RU" sz="9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43244" marR="43244" marT="21622" marB="21622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2160">
                <a:tc>
                  <a:txBody>
                    <a:bodyPr/>
                    <a:lstStyle/>
                    <a:p>
                      <a:r>
                        <a:rPr lang="ru-RU" sz="900" b="1" dirty="0">
                          <a:latin typeface="Arial" pitchFamily="34" charset="0"/>
                          <a:cs typeface="Arial" pitchFamily="34" charset="0"/>
                        </a:rPr>
                        <a:t>8       </a:t>
                      </a:r>
                      <a:r>
                        <a:rPr lang="ru-RU" sz="900" b="1" dirty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+4°С</a:t>
                      </a:r>
                    </a:p>
                  </a:txBody>
                  <a:tcPr marL="43244" marR="43244" marT="21622" marB="21622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1" dirty="0">
                          <a:latin typeface="Arial" pitchFamily="34" charset="0"/>
                          <a:cs typeface="Arial" pitchFamily="34" charset="0"/>
                        </a:rPr>
                        <a:t>9      </a:t>
                      </a:r>
                      <a:r>
                        <a:rPr lang="ru-RU" sz="900" b="1" dirty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+10°С </a:t>
                      </a:r>
                    </a:p>
                    <a:p>
                      <a:endParaRPr lang="ru-RU" sz="9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43244" marR="43244" marT="21622" marB="21622"/>
                </a:tc>
                <a:tc>
                  <a:txBody>
                    <a:bodyPr/>
                    <a:lstStyle/>
                    <a:p>
                      <a:r>
                        <a:rPr lang="ru-RU" sz="900" b="1" dirty="0">
                          <a:latin typeface="Arial" pitchFamily="34" charset="0"/>
                          <a:cs typeface="Arial" pitchFamily="34" charset="0"/>
                        </a:rPr>
                        <a:t>10    </a:t>
                      </a:r>
                      <a:r>
                        <a:rPr lang="ru-RU" sz="900" b="1" dirty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 +6°С</a:t>
                      </a:r>
                    </a:p>
                    <a:p>
                      <a:endParaRPr lang="ru-RU" sz="9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43244" marR="43244" marT="21622" marB="21622"/>
                </a:tc>
                <a:tc>
                  <a:txBody>
                    <a:bodyPr/>
                    <a:lstStyle/>
                    <a:p>
                      <a:r>
                        <a:rPr lang="ru-RU" sz="900" b="1" dirty="0">
                          <a:latin typeface="Arial" pitchFamily="34" charset="0"/>
                          <a:cs typeface="Arial" pitchFamily="34" charset="0"/>
                        </a:rPr>
                        <a:t>11      </a:t>
                      </a:r>
                      <a:r>
                        <a:rPr lang="ru-RU" sz="900" b="1" dirty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+7°С </a:t>
                      </a:r>
                    </a:p>
                    <a:p>
                      <a:endParaRPr lang="ru-RU" sz="9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43244" marR="43244" marT="21622" marB="21622"/>
                </a:tc>
                <a:tc>
                  <a:txBody>
                    <a:bodyPr/>
                    <a:lstStyle/>
                    <a:p>
                      <a:r>
                        <a:rPr lang="ru-RU" sz="900" b="1" dirty="0">
                          <a:latin typeface="Arial" pitchFamily="34" charset="0"/>
                          <a:cs typeface="Arial" pitchFamily="34" charset="0"/>
                        </a:rPr>
                        <a:t>12    </a:t>
                      </a:r>
                      <a:r>
                        <a:rPr lang="ru-RU" sz="900" b="1" dirty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+ 16°С</a:t>
                      </a:r>
                    </a:p>
                  </a:txBody>
                  <a:tcPr marL="43244" marR="43244" marT="21622" marB="21622"/>
                </a:tc>
                <a:tc>
                  <a:txBody>
                    <a:bodyPr/>
                    <a:lstStyle/>
                    <a:p>
                      <a:r>
                        <a:rPr lang="ru-RU" sz="900" b="1" dirty="0">
                          <a:latin typeface="Arial" pitchFamily="34" charset="0"/>
                          <a:cs typeface="Arial" pitchFamily="34" charset="0"/>
                        </a:rPr>
                        <a:t>13      </a:t>
                      </a:r>
                      <a:r>
                        <a:rPr lang="ru-RU" sz="900" b="1" dirty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+6°С</a:t>
                      </a:r>
                    </a:p>
                    <a:p>
                      <a:endParaRPr lang="ru-RU" sz="9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43244" marR="43244" marT="21622" marB="21622"/>
                </a:tc>
                <a:tc>
                  <a:txBody>
                    <a:bodyPr/>
                    <a:lstStyle/>
                    <a:p>
                      <a:r>
                        <a:rPr lang="ru-RU" sz="900" b="1" dirty="0">
                          <a:latin typeface="Arial" pitchFamily="34" charset="0"/>
                          <a:cs typeface="Arial" pitchFamily="34" charset="0"/>
                        </a:rPr>
                        <a:t>14    </a:t>
                      </a:r>
                      <a:r>
                        <a:rPr lang="ru-RU" sz="900" b="1" dirty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+14°С</a:t>
                      </a:r>
                    </a:p>
                  </a:txBody>
                  <a:tcPr marL="43244" marR="43244" marT="21622" marB="21622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2160">
                <a:tc>
                  <a:txBody>
                    <a:bodyPr/>
                    <a:lstStyle/>
                    <a:p>
                      <a:r>
                        <a:rPr lang="ru-RU" sz="900" b="1" dirty="0">
                          <a:latin typeface="Arial" pitchFamily="34" charset="0"/>
                          <a:cs typeface="Arial" pitchFamily="34" charset="0"/>
                        </a:rPr>
                        <a:t>15     </a:t>
                      </a:r>
                      <a:r>
                        <a:rPr lang="ru-RU" sz="900" b="1" dirty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+16°С </a:t>
                      </a:r>
                    </a:p>
                  </a:txBody>
                  <a:tcPr marL="43244" marR="43244" marT="21622" marB="21622"/>
                </a:tc>
                <a:tc>
                  <a:txBody>
                    <a:bodyPr/>
                    <a:lstStyle/>
                    <a:p>
                      <a:r>
                        <a:rPr lang="ru-RU" sz="900" b="1" dirty="0">
                          <a:latin typeface="Arial" pitchFamily="34" charset="0"/>
                          <a:cs typeface="Arial" pitchFamily="34" charset="0"/>
                        </a:rPr>
                        <a:t>16    </a:t>
                      </a:r>
                      <a:r>
                        <a:rPr lang="ru-RU" sz="900" b="1" dirty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+7°С</a:t>
                      </a:r>
                    </a:p>
                    <a:p>
                      <a:endParaRPr lang="ru-RU" sz="9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43244" marR="43244" marT="21622" marB="21622"/>
                </a:tc>
                <a:tc>
                  <a:txBody>
                    <a:bodyPr/>
                    <a:lstStyle/>
                    <a:p>
                      <a:r>
                        <a:rPr lang="ru-RU" sz="900" b="1" dirty="0">
                          <a:latin typeface="Arial" pitchFamily="34" charset="0"/>
                          <a:cs typeface="Arial" pitchFamily="34" charset="0"/>
                        </a:rPr>
                        <a:t>17    </a:t>
                      </a:r>
                      <a:r>
                        <a:rPr lang="ru-RU" sz="900" b="1" dirty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 +10°С </a:t>
                      </a:r>
                    </a:p>
                    <a:p>
                      <a:endParaRPr lang="ru-RU" sz="9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43244" marR="43244" marT="21622" marB="21622"/>
                </a:tc>
                <a:tc>
                  <a:txBody>
                    <a:bodyPr/>
                    <a:lstStyle/>
                    <a:p>
                      <a:r>
                        <a:rPr lang="ru-RU" sz="900" b="1" dirty="0">
                          <a:latin typeface="Arial" pitchFamily="34" charset="0"/>
                          <a:cs typeface="Arial" pitchFamily="34" charset="0"/>
                        </a:rPr>
                        <a:t>18      </a:t>
                      </a:r>
                      <a:r>
                        <a:rPr lang="ru-RU" sz="900" b="1" dirty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+7°С</a:t>
                      </a:r>
                    </a:p>
                    <a:p>
                      <a:endParaRPr lang="ru-RU" sz="9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43244" marR="43244" marT="21622" marB="21622"/>
                </a:tc>
                <a:tc>
                  <a:txBody>
                    <a:bodyPr/>
                    <a:lstStyle/>
                    <a:p>
                      <a:r>
                        <a:rPr lang="ru-RU" sz="900" b="1" dirty="0">
                          <a:latin typeface="Arial" pitchFamily="34" charset="0"/>
                          <a:cs typeface="Arial" pitchFamily="34" charset="0"/>
                        </a:rPr>
                        <a:t>19      </a:t>
                      </a:r>
                      <a:r>
                        <a:rPr lang="ru-RU" sz="900" b="1" dirty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+14°С</a:t>
                      </a:r>
                    </a:p>
                    <a:p>
                      <a:endParaRPr lang="ru-RU" sz="9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43244" marR="43244" marT="21622" marB="21622"/>
                </a:tc>
                <a:tc>
                  <a:txBody>
                    <a:bodyPr/>
                    <a:lstStyle/>
                    <a:p>
                      <a:r>
                        <a:rPr lang="ru-RU" sz="900" b="1" dirty="0">
                          <a:latin typeface="Arial" pitchFamily="34" charset="0"/>
                          <a:cs typeface="Arial" pitchFamily="34" charset="0"/>
                        </a:rPr>
                        <a:t>20      </a:t>
                      </a:r>
                      <a:r>
                        <a:rPr lang="ru-RU" sz="900" b="1" dirty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+7°С </a:t>
                      </a:r>
                    </a:p>
                    <a:p>
                      <a:endParaRPr lang="ru-RU" sz="9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43244" marR="43244" marT="21622" marB="21622"/>
                </a:tc>
                <a:tc>
                  <a:txBody>
                    <a:bodyPr/>
                    <a:lstStyle/>
                    <a:p>
                      <a:r>
                        <a:rPr lang="ru-RU" sz="900" b="1" dirty="0">
                          <a:latin typeface="Arial" pitchFamily="34" charset="0"/>
                          <a:cs typeface="Arial" pitchFamily="34" charset="0"/>
                        </a:rPr>
                        <a:t>21     </a:t>
                      </a:r>
                      <a:r>
                        <a:rPr lang="ru-RU" sz="900" b="1" dirty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+6°С </a:t>
                      </a:r>
                    </a:p>
                    <a:p>
                      <a:endParaRPr lang="ru-RU" sz="9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43244" marR="43244" marT="21622" marB="21622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2160">
                <a:tc>
                  <a:txBody>
                    <a:bodyPr/>
                    <a:lstStyle/>
                    <a:p>
                      <a:r>
                        <a:rPr lang="ru-RU" sz="900" b="1" dirty="0">
                          <a:latin typeface="Arial" pitchFamily="34" charset="0"/>
                          <a:cs typeface="Arial" pitchFamily="34" charset="0"/>
                        </a:rPr>
                        <a:t>22      </a:t>
                      </a:r>
                      <a:r>
                        <a:rPr lang="ru-RU" sz="900" b="1" dirty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+5°С</a:t>
                      </a:r>
                    </a:p>
                  </a:txBody>
                  <a:tcPr marL="43244" marR="43244" marT="21622" marB="21622"/>
                </a:tc>
                <a:tc>
                  <a:txBody>
                    <a:bodyPr/>
                    <a:lstStyle/>
                    <a:p>
                      <a:r>
                        <a:rPr lang="ru-RU" sz="900" b="1" dirty="0">
                          <a:latin typeface="Arial" pitchFamily="34" charset="0"/>
                          <a:cs typeface="Arial" pitchFamily="34" charset="0"/>
                        </a:rPr>
                        <a:t>23     </a:t>
                      </a:r>
                      <a:r>
                        <a:rPr lang="ru-RU" sz="900" b="1" dirty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+14°С</a:t>
                      </a:r>
                    </a:p>
                    <a:p>
                      <a:endParaRPr lang="ru-RU" sz="9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43244" marR="43244" marT="21622" marB="21622"/>
                </a:tc>
                <a:tc>
                  <a:txBody>
                    <a:bodyPr/>
                    <a:lstStyle/>
                    <a:p>
                      <a:r>
                        <a:rPr lang="ru-RU" sz="900" b="1" dirty="0">
                          <a:latin typeface="Arial" pitchFamily="34" charset="0"/>
                          <a:cs typeface="Arial" pitchFamily="34" charset="0"/>
                        </a:rPr>
                        <a:t>24      </a:t>
                      </a:r>
                      <a:r>
                        <a:rPr lang="ru-RU" sz="900" b="1" dirty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+5°С</a:t>
                      </a:r>
                    </a:p>
                  </a:txBody>
                  <a:tcPr marL="43244" marR="43244" marT="21622" marB="21622"/>
                </a:tc>
                <a:tc>
                  <a:txBody>
                    <a:bodyPr/>
                    <a:lstStyle/>
                    <a:p>
                      <a:r>
                        <a:rPr lang="ru-RU" sz="900" b="1" dirty="0">
                          <a:latin typeface="Arial" pitchFamily="34" charset="0"/>
                          <a:cs typeface="Arial" pitchFamily="34" charset="0"/>
                        </a:rPr>
                        <a:t>25      </a:t>
                      </a:r>
                      <a:r>
                        <a:rPr lang="ru-RU" sz="900" b="1" dirty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+14°С</a:t>
                      </a:r>
                    </a:p>
                    <a:p>
                      <a:endParaRPr lang="ru-RU" sz="9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43244" marR="43244" marT="21622" marB="21622"/>
                </a:tc>
                <a:tc>
                  <a:txBody>
                    <a:bodyPr/>
                    <a:lstStyle/>
                    <a:p>
                      <a:r>
                        <a:rPr lang="ru-RU" sz="900" b="1" dirty="0">
                          <a:latin typeface="Arial" pitchFamily="34" charset="0"/>
                          <a:cs typeface="Arial" pitchFamily="34" charset="0"/>
                        </a:rPr>
                        <a:t>26      </a:t>
                      </a:r>
                      <a:r>
                        <a:rPr lang="ru-RU" sz="900" b="1" dirty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 +6°С </a:t>
                      </a:r>
                    </a:p>
                    <a:p>
                      <a:endParaRPr lang="ru-RU" sz="9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43244" marR="43244" marT="21622" marB="21622"/>
                </a:tc>
                <a:tc>
                  <a:txBody>
                    <a:bodyPr/>
                    <a:lstStyle/>
                    <a:p>
                      <a:r>
                        <a:rPr lang="ru-RU" sz="900" b="1" dirty="0">
                          <a:latin typeface="Arial" pitchFamily="34" charset="0"/>
                          <a:cs typeface="Arial" pitchFamily="34" charset="0"/>
                        </a:rPr>
                        <a:t>27      </a:t>
                      </a:r>
                      <a:r>
                        <a:rPr lang="ru-RU" sz="900" b="1" dirty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+10°С</a:t>
                      </a:r>
                    </a:p>
                    <a:p>
                      <a:endParaRPr lang="ru-RU" sz="9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43244" marR="43244" marT="21622" marB="21622"/>
                </a:tc>
                <a:tc>
                  <a:txBody>
                    <a:bodyPr/>
                    <a:lstStyle/>
                    <a:p>
                      <a:r>
                        <a:rPr lang="ru-RU" sz="900" b="1" dirty="0">
                          <a:latin typeface="Arial" pitchFamily="34" charset="0"/>
                          <a:cs typeface="Arial" pitchFamily="34" charset="0"/>
                        </a:rPr>
                        <a:t>28     </a:t>
                      </a:r>
                      <a:r>
                        <a:rPr lang="ru-RU" sz="900" b="1" dirty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+5°С</a:t>
                      </a:r>
                    </a:p>
                  </a:txBody>
                  <a:tcPr marL="43244" marR="43244" marT="21622" marB="21622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32160">
                <a:tc>
                  <a:txBody>
                    <a:bodyPr/>
                    <a:lstStyle/>
                    <a:p>
                      <a:r>
                        <a:rPr lang="ru-RU" sz="900" b="1" dirty="0">
                          <a:latin typeface="Arial" pitchFamily="34" charset="0"/>
                          <a:cs typeface="Arial" pitchFamily="34" charset="0"/>
                        </a:rPr>
                        <a:t>19      </a:t>
                      </a:r>
                      <a:r>
                        <a:rPr lang="ru-RU" sz="900" b="1" dirty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+5°С</a:t>
                      </a:r>
                    </a:p>
                  </a:txBody>
                  <a:tcPr marL="43244" marR="43244" marT="21622" marB="21622"/>
                </a:tc>
                <a:tc>
                  <a:txBody>
                    <a:bodyPr/>
                    <a:lstStyle/>
                    <a:p>
                      <a:r>
                        <a:rPr lang="ru-RU" sz="900" b="1" dirty="0">
                          <a:latin typeface="Arial" pitchFamily="34" charset="0"/>
                          <a:cs typeface="Arial" pitchFamily="34" charset="0"/>
                        </a:rPr>
                        <a:t>30     </a:t>
                      </a:r>
                      <a:r>
                        <a:rPr lang="ru-RU" sz="900" b="1" dirty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+10°С </a:t>
                      </a:r>
                    </a:p>
                  </a:txBody>
                  <a:tcPr marL="43244" marR="43244" marT="21622" marB="21622"/>
                </a:tc>
                <a:tc>
                  <a:txBody>
                    <a:bodyPr/>
                    <a:lstStyle/>
                    <a:p>
                      <a:r>
                        <a:rPr lang="ru-RU" sz="900" b="1" dirty="0">
                          <a:latin typeface="Arial" pitchFamily="34" charset="0"/>
                          <a:cs typeface="Arial" pitchFamily="34" charset="0"/>
                        </a:rPr>
                        <a:t>31    </a:t>
                      </a:r>
                      <a:r>
                        <a:rPr lang="ru-RU" sz="900" b="1" dirty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+ 16°С </a:t>
                      </a:r>
                    </a:p>
                  </a:txBody>
                  <a:tcPr marL="43244" marR="43244" marT="21622" marB="21622"/>
                </a:tc>
                <a:tc gridSpan="4">
                  <a:txBody>
                    <a:bodyPr/>
                    <a:lstStyle/>
                    <a:p>
                      <a:endParaRPr lang="ru-RU" sz="9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3244" marR="43244" marT="21622" marB="21622"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50964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28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9" grpId="0"/>
      <p:bldP spid="20" grpId="0"/>
      <p:bldP spid="21" grpId="0"/>
      <p:bldP spid="2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-1814" y="79848"/>
            <a:ext cx="5765800" cy="412549"/>
          </a:xfrm>
          <a:prstGeom prst="rect">
            <a:avLst/>
          </a:prstGeom>
          <a:solidFill>
            <a:srgbClr val="000099"/>
          </a:solidFill>
        </p:spPr>
        <p:txBody>
          <a:bodyPr wrap="square">
            <a:spAutoFit/>
          </a:bodyPr>
          <a:lstStyle/>
          <a:p>
            <a:pPr algn="ctr"/>
            <a:r>
              <a:rPr lang="ru-RU" sz="2081" b="1" dirty="0">
                <a:ln w="3175">
                  <a:noFill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СРЕДНЕГОДОВАЯ ТЕМПЕРАТУРУ:</a:t>
            </a:r>
            <a:endParaRPr lang="ru-RU" sz="1513" dirty="0">
              <a:ln w="3175">
                <a:noFill/>
              </a:ln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113799" y="564162"/>
            <a:ext cx="2433086" cy="27995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324" b="1" dirty="0">
                <a:latin typeface="Arial" pitchFamily="34" charset="0"/>
                <a:cs typeface="Arial" pitchFamily="34" charset="0"/>
              </a:rPr>
              <a:t>1. январь         - 6°С; </a:t>
            </a:r>
          </a:p>
          <a:p>
            <a:r>
              <a:rPr lang="ru-RU" sz="1324" b="1" dirty="0">
                <a:latin typeface="Arial" pitchFamily="34" charset="0"/>
                <a:cs typeface="Arial" pitchFamily="34" charset="0"/>
              </a:rPr>
              <a:t>2. февраль      - 4°С; </a:t>
            </a:r>
          </a:p>
          <a:p>
            <a:r>
              <a:rPr lang="ru-RU" sz="1324" b="1" dirty="0">
                <a:latin typeface="Arial" pitchFamily="34" charset="0"/>
                <a:cs typeface="Arial" pitchFamily="34" charset="0"/>
              </a:rPr>
              <a:t>3. март             +5°С; </a:t>
            </a:r>
          </a:p>
          <a:p>
            <a:r>
              <a:rPr lang="ru-RU" sz="1324" b="1" dirty="0">
                <a:latin typeface="Arial" pitchFamily="34" charset="0"/>
                <a:cs typeface="Arial" pitchFamily="34" charset="0"/>
              </a:rPr>
              <a:t>4. апрель         +10°С; </a:t>
            </a:r>
          </a:p>
          <a:p>
            <a:r>
              <a:rPr lang="ru-RU" sz="1324" b="1" dirty="0">
                <a:latin typeface="Arial" pitchFamily="34" charset="0"/>
                <a:cs typeface="Arial" pitchFamily="34" charset="0"/>
              </a:rPr>
              <a:t>5. май               +14°С; </a:t>
            </a:r>
          </a:p>
          <a:p>
            <a:r>
              <a:rPr lang="ru-RU" sz="1324" b="1" dirty="0">
                <a:latin typeface="Arial" pitchFamily="34" charset="0"/>
                <a:cs typeface="Arial" pitchFamily="34" charset="0"/>
              </a:rPr>
              <a:t>6. июнь            +16°С; </a:t>
            </a:r>
          </a:p>
          <a:p>
            <a:r>
              <a:rPr lang="ru-RU" sz="1324" b="1" dirty="0">
                <a:latin typeface="Arial" pitchFamily="34" charset="0"/>
                <a:cs typeface="Arial" pitchFamily="34" charset="0"/>
              </a:rPr>
              <a:t>7. июль            +10°С;</a:t>
            </a:r>
          </a:p>
          <a:p>
            <a:r>
              <a:rPr lang="ru-RU" sz="1324" b="1" dirty="0">
                <a:latin typeface="Arial" pitchFamily="34" charset="0"/>
                <a:cs typeface="Arial" pitchFamily="34" charset="0"/>
              </a:rPr>
              <a:t>8. август          +7°С;</a:t>
            </a:r>
          </a:p>
          <a:p>
            <a:r>
              <a:rPr lang="ru-RU" sz="1324" b="1" dirty="0">
                <a:latin typeface="Arial" pitchFamily="34" charset="0"/>
                <a:cs typeface="Arial" pitchFamily="34" charset="0"/>
              </a:rPr>
              <a:t>9. сентябрь     + 6⁰С;</a:t>
            </a:r>
          </a:p>
          <a:p>
            <a:r>
              <a:rPr lang="ru-RU" sz="1324" b="1" dirty="0">
                <a:latin typeface="Arial" pitchFamily="34" charset="0"/>
                <a:cs typeface="Arial" pitchFamily="34" charset="0"/>
              </a:rPr>
              <a:t>10. октябрь      +2⁰С;</a:t>
            </a:r>
          </a:p>
          <a:p>
            <a:r>
              <a:rPr lang="ru-RU" sz="1324" b="1" dirty="0">
                <a:latin typeface="Arial" pitchFamily="34" charset="0"/>
                <a:cs typeface="Arial" pitchFamily="34" charset="0"/>
              </a:rPr>
              <a:t>11. ноябрь          0⁰С;</a:t>
            </a:r>
          </a:p>
          <a:p>
            <a:r>
              <a:rPr lang="ru-RU" sz="1324" b="1" dirty="0">
                <a:latin typeface="Arial" pitchFamily="34" charset="0"/>
                <a:cs typeface="Arial" pitchFamily="34" charset="0"/>
              </a:rPr>
              <a:t>12. декабрь      -8⁰С </a:t>
            </a:r>
          </a:p>
          <a:p>
            <a:endParaRPr lang="ru-RU" sz="1702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Правая фигурная скобка 16"/>
          <p:cNvSpPr/>
          <p:nvPr/>
        </p:nvSpPr>
        <p:spPr>
          <a:xfrm>
            <a:off x="2080311" y="607827"/>
            <a:ext cx="193457" cy="2363113"/>
          </a:xfrm>
          <a:prstGeom prst="rightBrac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sz="851"/>
          </a:p>
        </p:txBody>
      </p:sp>
      <p:sp>
        <p:nvSpPr>
          <p:cNvPr id="19" name="TextBox 18"/>
          <p:cNvSpPr txBox="1"/>
          <p:nvPr/>
        </p:nvSpPr>
        <p:spPr>
          <a:xfrm>
            <a:off x="2470298" y="1507689"/>
            <a:ext cx="1405661" cy="4853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554" b="1" dirty="0">
                <a:latin typeface="Arial" panose="020B0604020202020204" pitchFamily="34" charset="0"/>
                <a:cs typeface="Arial" panose="020B0604020202020204" pitchFamily="34" charset="0"/>
              </a:rPr>
              <a:t>Сумма</a:t>
            </a:r>
            <a:r>
              <a:rPr lang="ru-RU" sz="1513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3567070" y="1633973"/>
            <a:ext cx="364202" cy="3542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702" b="1" dirty="0">
                <a:latin typeface="Times New Roman" pitchFamily="18" charset="0"/>
                <a:cs typeface="Times New Roman" pitchFamily="18" charset="0"/>
              </a:rPr>
              <a:t> =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3875959" y="1507689"/>
            <a:ext cx="1396536" cy="57259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121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+ 52⁰С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2470298" y="2310794"/>
                <a:ext cx="3235566" cy="44165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type m:val="lin"/>
                          <m:ctrlPr>
                            <a:rPr lang="ru-RU" sz="227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2270" b="1" i="1">
                              <a:latin typeface="Cambria Math"/>
                            </a:rPr>
                            <m:t>+ </m:t>
                          </m:r>
                          <m:r>
                            <a:rPr lang="ru-RU" sz="2270" b="1" i="1" smtClean="0">
                              <a:latin typeface="Cambria Math" panose="02040503050406030204" pitchFamily="18" charset="0"/>
                            </a:rPr>
                            <m:t>𝟓𝟐</m:t>
                          </m:r>
                          <m:r>
                            <a:rPr lang="ru-RU" sz="2270" b="1" i="1">
                              <a:latin typeface="Cambria Math"/>
                            </a:rPr>
                            <m:t> ⁰С</m:t>
                          </m:r>
                        </m:num>
                        <m:den>
                          <m:r>
                            <a:rPr lang="ru-RU" sz="2270" b="1" i="1">
                              <a:latin typeface="Cambria Math"/>
                            </a:rPr>
                            <m:t> </m:t>
                          </m:r>
                          <m:r>
                            <a:rPr lang="ru-RU" sz="2270" b="1" i="1">
                              <a:latin typeface="Cambria Math"/>
                            </a:rPr>
                            <m:t>𝟏𝟐</m:t>
                          </m:r>
                          <m:r>
                            <a:rPr lang="ru-RU" sz="2270" b="1" i="1">
                              <a:latin typeface="Cambria Math"/>
                            </a:rPr>
                            <m:t>= +</m:t>
                          </m:r>
                          <m:sSup>
                            <m:sSupPr>
                              <m:ctrlPr>
                                <a:rPr lang="ru-RU" sz="2270" b="1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ru-RU" sz="2270" b="1" i="1">
                                  <a:latin typeface="Cambria Math"/>
                                </a:rPr>
                                <m:t>𝟒</m:t>
                              </m:r>
                              <m:r>
                                <a:rPr lang="ru-RU" sz="2270" b="1" i="1">
                                  <a:latin typeface="Cambria Math"/>
                                </a:rPr>
                                <m:t>,</m:t>
                              </m:r>
                              <m:r>
                                <a:rPr lang="ru-RU" sz="2270" b="1" i="1" smtClean="0"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</m:e>
                            <m:sup>
                              <m:r>
                                <a:rPr lang="ru-RU" sz="2270" b="1" i="1">
                                  <a:latin typeface="Cambria Math"/>
                                </a:rPr>
                                <m:t>0</m:t>
                              </m:r>
                            </m:sup>
                          </m:sSup>
                          <m:r>
                            <a:rPr lang="ru-RU" sz="2270" b="1" i="1">
                              <a:latin typeface="Cambria Math"/>
                            </a:rPr>
                            <m:t>С</m:t>
                          </m:r>
                        </m:den>
                      </m:f>
                    </m:oMath>
                  </m:oMathPara>
                </a14:m>
                <a:endParaRPr lang="ru-RU" sz="851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70298" y="2310794"/>
                <a:ext cx="3235566" cy="441659"/>
              </a:xfrm>
              <a:prstGeom prst="rect">
                <a:avLst/>
              </a:prstGeom>
              <a:blipFill>
                <a:blip r:embed="rId2"/>
                <a:stretch>
                  <a:fillRect t="-119178" b="-18493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35766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1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1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1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1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6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88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9" grpId="0"/>
      <p:bldP spid="20" grpId="0"/>
      <p:bldP spid="21" grpId="0"/>
      <p:bldP spid="2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" y="22"/>
            <a:ext cx="5765799" cy="523220"/>
          </a:xfrm>
          <a:prstGeom prst="rect">
            <a:avLst/>
          </a:prstGeom>
          <a:solidFill>
            <a:srgbClr val="030FF7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АМПЛИТУДА</a:t>
            </a:r>
          </a:p>
        </p:txBody>
      </p:sp>
      <p:cxnSp>
        <p:nvCxnSpPr>
          <p:cNvPr id="24" name="Прямая соединительная линия 23">
            <a:extLst>
              <a:ext uri="{FF2B5EF4-FFF2-40B4-BE49-F238E27FC236}">
                <a16:creationId xmlns:a16="http://schemas.microsoft.com/office/drawing/2014/main" id="{83238881-511B-4BCA-92E0-8BA03D321384}"/>
              </a:ext>
            </a:extLst>
          </p:cNvPr>
          <p:cNvCxnSpPr/>
          <p:nvPr/>
        </p:nvCxnSpPr>
        <p:spPr>
          <a:xfrm>
            <a:off x="2963378" y="631825"/>
            <a:ext cx="0" cy="2395786"/>
          </a:xfrm>
          <a:prstGeom prst="line">
            <a:avLst/>
          </a:prstGeom>
          <a:ln>
            <a:solidFill>
              <a:srgbClr val="030FF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7942F899-621D-4551-BFF0-31183C03A606}"/>
              </a:ext>
            </a:extLst>
          </p:cNvPr>
          <p:cNvSpPr txBox="1"/>
          <p:nvPr/>
        </p:nvSpPr>
        <p:spPr>
          <a:xfrm>
            <a:off x="-906" y="523242"/>
            <a:ext cx="311149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НАБЛЮДЕНИЯ ПОКАЗЫВАЮТ, ЧТО ТЕМПЕРАТУРА ПЕРЕЖИВАЕТ СУТОЧНЫЕ И МЕСЯЧНЫЕ КОЛЕБАНИЯ.</a:t>
            </a:r>
            <a:endParaRPr lang="en-US" sz="1200" b="1" dirty="0">
              <a:solidFill>
                <a:srgbClr val="00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28C077C9-9F13-4656-BC85-3EC6B5F988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6223" y="1406549"/>
            <a:ext cx="2777155" cy="1621062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0DDEED1E-D23E-4843-B7D7-D036A3994FA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35308" y="1239958"/>
            <a:ext cx="2542456" cy="1180563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0E55C857-9744-464E-99A6-FEB109CC27EF}"/>
              </a:ext>
            </a:extLst>
          </p:cNvPr>
          <p:cNvSpPr txBox="1"/>
          <p:nvPr/>
        </p:nvSpPr>
        <p:spPr>
          <a:xfrm>
            <a:off x="2963378" y="523242"/>
            <a:ext cx="26627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МАКСИМАЛЬНЫЙ ПРОГРЕВ ВОЗДУХА НАБЛЮДАЕТСЯ ДНЕМ, МЕЖДУ 14 И 15 ЧАСАМИ.</a:t>
            </a:r>
            <a:endParaRPr lang="en-US" sz="12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D50E6D2-C430-4C21-A859-3897036EC189}"/>
              </a:ext>
            </a:extLst>
          </p:cNvPr>
          <p:cNvSpPr txBox="1"/>
          <p:nvPr/>
        </p:nvSpPr>
        <p:spPr>
          <a:xfrm>
            <a:off x="2917669" y="2451362"/>
            <a:ext cx="28024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САМАЯ НИЗКАЯ ТЕМПЕРАТУРА В ТЕЧЕНИИ СУТОК НАБЛЮДАЕТСЯ ПЕРЕД РАССВЕТОМ.</a:t>
            </a:r>
            <a:endParaRPr lang="en-US" sz="1200" b="1" dirty="0">
              <a:solidFill>
                <a:srgbClr val="00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9267102"/>
      </p:ext>
    </p:extLst>
  </p:cSld>
  <p:clrMapOvr>
    <a:masterClrMapping/>
  </p:clrMapOvr>
  <p:transition spd="slow">
    <p:randomBar dir="vert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" y="22"/>
            <a:ext cx="5765799" cy="523220"/>
          </a:xfrm>
          <a:prstGeom prst="rect">
            <a:avLst/>
          </a:prstGeom>
          <a:solidFill>
            <a:srgbClr val="030FF7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СУТОЧНАЯ АМПЛИТУДА</a:t>
            </a:r>
          </a:p>
        </p:txBody>
      </p:sp>
      <p:cxnSp>
        <p:nvCxnSpPr>
          <p:cNvPr id="24" name="Прямая соединительная линия 23">
            <a:extLst>
              <a:ext uri="{FF2B5EF4-FFF2-40B4-BE49-F238E27FC236}">
                <a16:creationId xmlns:a16="http://schemas.microsoft.com/office/drawing/2014/main" id="{83238881-511B-4BCA-92E0-8BA03D321384}"/>
              </a:ext>
            </a:extLst>
          </p:cNvPr>
          <p:cNvCxnSpPr/>
          <p:nvPr/>
        </p:nvCxnSpPr>
        <p:spPr>
          <a:xfrm>
            <a:off x="2959100" y="660562"/>
            <a:ext cx="0" cy="2395786"/>
          </a:xfrm>
          <a:prstGeom prst="line">
            <a:avLst/>
          </a:prstGeom>
          <a:ln>
            <a:solidFill>
              <a:srgbClr val="030FF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0B9EB23-3203-43FD-911D-C6763F11C9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2101" y="660562"/>
            <a:ext cx="2590788" cy="2181063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E2C3B961-9A65-478C-B33A-5425406B4669}"/>
              </a:ext>
            </a:extLst>
          </p:cNvPr>
          <p:cNvSpPr txBox="1"/>
          <p:nvPr/>
        </p:nvSpPr>
        <p:spPr>
          <a:xfrm>
            <a:off x="2806702" y="581542"/>
            <a:ext cx="2819398" cy="11695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400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Разница между самой высокой и самой низкой температурами воздуха, измеренными в течении суток.</a:t>
            </a:r>
            <a:endParaRPr lang="en-US" sz="1400" b="1" dirty="0">
              <a:solidFill>
                <a:srgbClr val="00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6EC30B94-72AC-4349-A281-D301DF5496F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7499" t="3033" r="17499" b="3033"/>
          <a:stretch/>
        </p:blipFill>
        <p:spPr>
          <a:xfrm>
            <a:off x="3416303" y="1751093"/>
            <a:ext cx="1752597" cy="1305255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339988480"/>
      </p:ext>
    </p:extLst>
  </p:cSld>
  <p:clrMapOvr>
    <a:masterClrMapping/>
  </p:clrMapOvr>
  <p:transition spd="slow">
    <p:randomBar dir="vert"/>
  </p:transition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17287</TotalTime>
  <Words>883</Words>
  <Application>Microsoft Office PowerPoint</Application>
  <PresentationFormat>Произвольный</PresentationFormat>
  <Paragraphs>134</Paragraphs>
  <Slides>19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4" baseType="lpstr">
      <vt:lpstr>Arial</vt:lpstr>
      <vt:lpstr>Calibri</vt:lpstr>
      <vt:lpstr>Cambria Math</vt:lpstr>
      <vt:lpstr>Times New Roman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График годового колебания температуры г. Ташкента.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ЗАДАНИЕ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Русский язык</dc:title>
  <dc:creator>admin</dc:creator>
  <cp:lastModifiedBy>WINDOWS 10</cp:lastModifiedBy>
  <cp:revision>582</cp:revision>
  <dcterms:created xsi:type="dcterms:W3CDTF">2020-04-13T08:05:42Z</dcterms:created>
  <dcterms:modified xsi:type="dcterms:W3CDTF">2020-12-30T01:51:30Z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