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79" r:id="rId2"/>
    <p:sldId id="305" r:id="rId3"/>
    <p:sldId id="434" r:id="rId4"/>
    <p:sldId id="435" r:id="rId5"/>
    <p:sldId id="436" r:id="rId6"/>
    <p:sldId id="437" r:id="rId7"/>
    <p:sldId id="438" r:id="rId8"/>
    <p:sldId id="439" r:id="rId9"/>
    <p:sldId id="440" r:id="rId10"/>
    <p:sldId id="441" r:id="rId11"/>
    <p:sldId id="442" r:id="rId12"/>
    <p:sldId id="443" r:id="rId13"/>
    <p:sldId id="444" r:id="rId14"/>
    <p:sldId id="445" r:id="rId15"/>
    <p:sldId id="446" r:id="rId16"/>
    <p:sldId id="447" r:id="rId17"/>
    <p:sldId id="449" r:id="rId18"/>
    <p:sldId id="448" r:id="rId19"/>
    <p:sldId id="450" r:id="rId20"/>
    <p:sldId id="451" r:id="rId21"/>
    <p:sldId id="380" r:id="rId22"/>
    <p:sldId id="262" r:id="rId23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022">
          <p15:clr>
            <a:srgbClr val="A4A3A4"/>
          </p15:clr>
        </p15:guide>
        <p15:guide id="2" pos="181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FF7"/>
    <a:srgbClr val="000066"/>
    <a:srgbClr val="000000"/>
    <a:srgbClr val="004C22"/>
    <a:srgbClr val="FFFF00"/>
    <a:srgbClr val="66003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5126" autoAdjust="0"/>
  </p:normalViewPr>
  <p:slideViewPr>
    <p:cSldViewPr>
      <p:cViewPr varScale="1">
        <p:scale>
          <a:sx n="132" d="100"/>
          <a:sy n="132" d="100"/>
        </p:scale>
        <p:origin x="930" y="114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800"/>
    </p:cViewPr>
  </p:sorterViewPr>
  <p:notesViewPr>
    <p:cSldViewPr>
      <p:cViewPr varScale="1">
        <p:scale>
          <a:sx n="150" d="100"/>
          <a:sy n="150" d="100"/>
        </p:scale>
        <p:origin x="-1242" y="-90"/>
      </p:cViewPr>
      <p:guideLst>
        <p:guide orient="horz" pos="1022"/>
        <p:guide pos="181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5F2B4-B324-4CAC-8A2F-FF69F25E4553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3081338"/>
            <a:ext cx="2498725" cy="1635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265488" y="3081338"/>
            <a:ext cx="2498725" cy="1635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11E0C-8B9B-41FC-B184-4FF371462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357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B9B35-F45A-47AC-9643-A0E3E76F2CC3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801813" y="242888"/>
            <a:ext cx="2162175" cy="121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41463"/>
            <a:ext cx="4613275" cy="14605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1338"/>
            <a:ext cx="2498725" cy="1635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1338"/>
            <a:ext cx="2498725" cy="1635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D2DC9-084F-4B8F-B0A3-1529236EF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711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2365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290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9387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48" y="71163"/>
            <a:ext cx="5650865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257166" y="159367"/>
            <a:ext cx="252729" cy="252729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437" y="132463"/>
            <a:ext cx="4900931" cy="3154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435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5868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9301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435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2078" indent="-72078">
              <a:buFont typeface="Arial" panose="020B0604020202020204" pitchFamily="34" charset="0"/>
              <a:buChar char="•"/>
              <a:defRPr sz="700"/>
            </a:lvl2pPr>
            <a:lvl3pPr marL="144157" indent="-72078">
              <a:defRPr sz="700"/>
            </a:lvl3pPr>
            <a:lvl4pPr marL="252274" indent="-108118">
              <a:defRPr sz="700"/>
            </a:lvl4pPr>
            <a:lvl5pPr marL="360392" indent="-108118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5868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2078" indent="-72078">
              <a:buFont typeface="Arial" panose="020B0604020202020204" pitchFamily="34" charset="0"/>
              <a:buChar char="•"/>
              <a:defRPr sz="700"/>
            </a:lvl2pPr>
            <a:lvl3pPr marL="144157" indent="-72078">
              <a:defRPr sz="700"/>
            </a:lvl3pPr>
            <a:lvl4pPr marL="252274" indent="-108118">
              <a:defRPr sz="700"/>
            </a:lvl4pPr>
            <a:lvl5pPr marL="360392" indent="-108118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9301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2078" indent="-72078">
              <a:buFont typeface="Arial" panose="020B0604020202020204" pitchFamily="34" charset="0"/>
              <a:buChar char="•"/>
              <a:defRPr sz="700"/>
            </a:lvl2pPr>
            <a:lvl3pPr marL="144157" indent="-72078">
              <a:defRPr sz="700"/>
            </a:lvl3pPr>
            <a:lvl4pPr marL="252274" indent="-108118">
              <a:defRPr sz="700"/>
            </a:lvl4pPr>
            <a:lvl5pPr marL="360392" indent="-108118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437" y="441662"/>
            <a:ext cx="4900931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9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7423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40" y="536168"/>
            <a:ext cx="5650865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6848" y="71163"/>
            <a:ext cx="5650865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0752" y="102424"/>
            <a:ext cx="5164295" cy="3435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7313" y="781128"/>
            <a:ext cx="4531172" cy="2094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rgbClr val="2365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-19153"/>
            <a:ext cx="5757972" cy="697262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30FF7"/>
          </a:solidFill>
        </p:spPr>
        <p:txBody>
          <a:bodyPr wrap="square" lIns="0" tIns="0" rIns="0" bIns="0" rtlCol="0"/>
          <a:lstStyle/>
          <a:p>
            <a:endParaRPr sz="1100" dirty="0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856562" y="1165225"/>
            <a:ext cx="3550338" cy="1129985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lnSpc>
                <a:spcPts val="2794"/>
              </a:lnSpc>
            </a:pPr>
            <a:r>
              <a:rPr lang="ru-RU" sz="4400" b="1" spc="5" dirty="0">
                <a:solidFill>
                  <a:srgbClr val="030FF7"/>
                </a:solidFill>
                <a:latin typeface="Arial"/>
                <a:cs typeface="Arial"/>
              </a:rPr>
              <a:t>Строение</a:t>
            </a:r>
          </a:p>
          <a:p>
            <a:pPr marL="12696">
              <a:lnSpc>
                <a:spcPts val="2794"/>
              </a:lnSpc>
            </a:pPr>
            <a:r>
              <a:rPr lang="ru-RU" sz="4400" b="1" spc="5" dirty="0">
                <a:solidFill>
                  <a:srgbClr val="030FF7"/>
                </a:solidFill>
                <a:latin typeface="Arial"/>
                <a:cs typeface="Arial"/>
              </a:rPr>
              <a:t> </a:t>
            </a:r>
          </a:p>
          <a:p>
            <a:pPr marL="12696">
              <a:lnSpc>
                <a:spcPts val="2794"/>
              </a:lnSpc>
            </a:pPr>
            <a:r>
              <a:rPr lang="ru-RU" sz="4400" b="1" spc="5" dirty="0">
                <a:solidFill>
                  <a:srgbClr val="030FF7"/>
                </a:solidFill>
                <a:latin typeface="Arial"/>
                <a:cs typeface="Arial"/>
              </a:rPr>
              <a:t>атмосферы</a:t>
            </a:r>
            <a:endParaRPr lang="ru-RU" sz="4400" dirty="0">
              <a:solidFill>
                <a:srgbClr val="030FF7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388465" y="1056615"/>
            <a:ext cx="310613" cy="1327809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030FF7"/>
          </a:solidFill>
        </p:spPr>
        <p:txBody>
          <a:bodyPr wrap="square" lIns="0" tIns="0" rIns="0" bIns="0" rtlCol="0"/>
          <a:lstStyle/>
          <a:p>
            <a:endParaRPr sz="1100" dirty="0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4750825" y="38680"/>
            <a:ext cx="603664" cy="603885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00" dirty="0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4760514" y="27535"/>
            <a:ext cx="603664" cy="603885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1100" dirty="0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4983650" y="38680"/>
            <a:ext cx="173292" cy="354580"/>
          </a:xfrm>
          <a:prstGeom prst="rect">
            <a:avLst/>
          </a:prstGeom>
        </p:spPr>
        <p:txBody>
          <a:bodyPr vert="horz" wrap="square" lIns="0" tIns="15871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lang="ru-RU" sz="2200" b="1" spc="10" dirty="0">
                <a:solidFill>
                  <a:srgbClr val="FEFEFE"/>
                </a:solidFill>
                <a:latin typeface="Arial"/>
                <a:cs typeface="Arial"/>
              </a:rPr>
              <a:t>5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4846013" y="366269"/>
            <a:ext cx="517093" cy="212234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lang="ru-RU" sz="1300" b="1" spc="-5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1300" b="1" dirty="0">
              <a:latin typeface="Arial"/>
              <a:cs typeface="Arial"/>
            </a:endParaRP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1318893" y="-16122"/>
            <a:ext cx="3379453" cy="537985"/>
          </a:xfrm>
          <a:prstGeom prst="rect">
            <a:avLst/>
          </a:prstGeom>
        </p:spPr>
        <p:txBody>
          <a:bodyPr vert="horz" wrap="square" lIns="0" tIns="14622" rIns="0" bIns="0" rtlCol="0" anchor="ctr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15" defTabSz="915497">
              <a:spcBef>
                <a:spcPts val="114"/>
              </a:spcBef>
              <a:defRPr/>
            </a:pPr>
            <a:r>
              <a:rPr lang="ru-RU" kern="0" spc="10" dirty="0">
                <a:solidFill>
                  <a:sysClr val="window" lastClr="FFFFFF"/>
                </a:solidFill>
              </a:rPr>
              <a:t> География</a:t>
            </a:r>
            <a:endParaRPr lang="en-US" kern="0" spc="10" dirty="0">
              <a:solidFill>
                <a:sysClr val="window" lastClr="FFFFFF"/>
              </a:solidFill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51515ADB-0A54-4D48-B21C-0D1BD48457B7}"/>
              </a:ext>
            </a:extLst>
          </p:cNvPr>
          <p:cNvSpPr/>
          <p:nvPr/>
        </p:nvSpPr>
        <p:spPr>
          <a:xfrm>
            <a:off x="543772" y="43493"/>
            <a:ext cx="335650" cy="464866"/>
          </a:xfrm>
          <a:custGeom>
            <a:avLst/>
            <a:gdLst/>
            <a:ahLst/>
            <a:cxnLst/>
            <a:rect l="l" t="t" r="r" b="b"/>
            <a:pathLst>
              <a:path w="335280" h="464184">
                <a:moveTo>
                  <a:pt x="311425" y="417294"/>
                </a:moveTo>
                <a:lnTo>
                  <a:pt x="71097" y="417294"/>
                </a:lnTo>
                <a:lnTo>
                  <a:pt x="67618" y="420771"/>
                </a:lnTo>
                <a:lnTo>
                  <a:pt x="67618" y="460180"/>
                </a:lnTo>
                <a:lnTo>
                  <a:pt x="71097" y="463657"/>
                </a:lnTo>
                <a:lnTo>
                  <a:pt x="311425" y="463657"/>
                </a:lnTo>
                <a:lnTo>
                  <a:pt x="314902" y="460180"/>
                </a:lnTo>
                <a:lnTo>
                  <a:pt x="314902" y="448203"/>
                </a:lnTo>
                <a:lnTo>
                  <a:pt x="83073" y="448203"/>
                </a:lnTo>
                <a:lnTo>
                  <a:pt x="83073" y="432748"/>
                </a:lnTo>
                <a:lnTo>
                  <a:pt x="314902" y="432748"/>
                </a:lnTo>
                <a:lnTo>
                  <a:pt x="314902" y="420771"/>
                </a:lnTo>
                <a:lnTo>
                  <a:pt x="311425" y="417294"/>
                </a:lnTo>
                <a:close/>
              </a:path>
              <a:path w="335280" h="464184">
                <a:moveTo>
                  <a:pt x="314902" y="432748"/>
                </a:moveTo>
                <a:lnTo>
                  <a:pt x="299448" y="432748"/>
                </a:lnTo>
                <a:lnTo>
                  <a:pt x="299448" y="448203"/>
                </a:lnTo>
                <a:lnTo>
                  <a:pt x="314902" y="448203"/>
                </a:lnTo>
                <a:lnTo>
                  <a:pt x="314902" y="432748"/>
                </a:lnTo>
                <a:close/>
              </a:path>
              <a:path w="335280" h="464184">
                <a:moveTo>
                  <a:pt x="195508" y="0"/>
                </a:moveTo>
                <a:lnTo>
                  <a:pt x="187008" y="0"/>
                </a:lnTo>
                <a:lnTo>
                  <a:pt x="183531" y="3477"/>
                </a:lnTo>
                <a:lnTo>
                  <a:pt x="183531" y="7725"/>
                </a:lnTo>
                <a:lnTo>
                  <a:pt x="135417" y="15996"/>
                </a:lnTo>
                <a:lnTo>
                  <a:pt x="91752" y="35545"/>
                </a:lnTo>
                <a:lnTo>
                  <a:pt x="54456" y="64705"/>
                </a:lnTo>
                <a:lnTo>
                  <a:pt x="25451" y="101810"/>
                </a:lnTo>
                <a:lnTo>
                  <a:pt x="6658" y="145194"/>
                </a:lnTo>
                <a:lnTo>
                  <a:pt x="0" y="193191"/>
                </a:lnTo>
                <a:lnTo>
                  <a:pt x="6658" y="241186"/>
                </a:lnTo>
                <a:lnTo>
                  <a:pt x="25451" y="284570"/>
                </a:lnTo>
                <a:lnTo>
                  <a:pt x="54456" y="321675"/>
                </a:lnTo>
                <a:lnTo>
                  <a:pt x="91752" y="350835"/>
                </a:lnTo>
                <a:lnTo>
                  <a:pt x="135417" y="370384"/>
                </a:lnTo>
                <a:lnTo>
                  <a:pt x="183531" y="378655"/>
                </a:lnTo>
                <a:lnTo>
                  <a:pt x="183531" y="417294"/>
                </a:lnTo>
                <a:lnTo>
                  <a:pt x="198986" y="417294"/>
                </a:lnTo>
                <a:lnTo>
                  <a:pt x="198986" y="363200"/>
                </a:lnTo>
                <a:lnTo>
                  <a:pt x="183531" y="363200"/>
                </a:lnTo>
                <a:lnTo>
                  <a:pt x="138337" y="357127"/>
                </a:lnTo>
                <a:lnTo>
                  <a:pt x="97726" y="339989"/>
                </a:lnTo>
                <a:lnTo>
                  <a:pt x="63319" y="313405"/>
                </a:lnTo>
                <a:lnTo>
                  <a:pt x="36736" y="278997"/>
                </a:lnTo>
                <a:lnTo>
                  <a:pt x="19598" y="238385"/>
                </a:lnTo>
                <a:lnTo>
                  <a:pt x="13525" y="193191"/>
                </a:lnTo>
                <a:lnTo>
                  <a:pt x="19598" y="147996"/>
                </a:lnTo>
                <a:lnTo>
                  <a:pt x="36724" y="107412"/>
                </a:lnTo>
                <a:lnTo>
                  <a:pt x="63319" y="72977"/>
                </a:lnTo>
                <a:lnTo>
                  <a:pt x="97726" y="46394"/>
                </a:lnTo>
                <a:lnTo>
                  <a:pt x="138337" y="29256"/>
                </a:lnTo>
                <a:lnTo>
                  <a:pt x="183531" y="23183"/>
                </a:lnTo>
                <a:lnTo>
                  <a:pt x="198986" y="23183"/>
                </a:lnTo>
                <a:lnTo>
                  <a:pt x="198986" y="3477"/>
                </a:lnTo>
                <a:lnTo>
                  <a:pt x="195508" y="0"/>
                </a:lnTo>
                <a:close/>
              </a:path>
              <a:path w="335280" h="464184">
                <a:moveTo>
                  <a:pt x="198986" y="23183"/>
                </a:moveTo>
                <a:lnTo>
                  <a:pt x="183531" y="23183"/>
                </a:lnTo>
                <a:lnTo>
                  <a:pt x="183531" y="46365"/>
                </a:lnTo>
                <a:lnTo>
                  <a:pt x="141817" y="54226"/>
                </a:lnTo>
                <a:lnTo>
                  <a:pt x="104370" y="75125"/>
                </a:lnTo>
                <a:lnTo>
                  <a:pt x="74062" y="106776"/>
                </a:lnTo>
                <a:lnTo>
                  <a:pt x="53770" y="146893"/>
                </a:lnTo>
                <a:lnTo>
                  <a:pt x="46367" y="193191"/>
                </a:lnTo>
                <a:lnTo>
                  <a:pt x="53028" y="239117"/>
                </a:lnTo>
                <a:lnTo>
                  <a:pt x="71837" y="278493"/>
                </a:lnTo>
                <a:lnTo>
                  <a:pt x="101032" y="309588"/>
                </a:lnTo>
                <a:lnTo>
                  <a:pt x="138850" y="330673"/>
                </a:lnTo>
                <a:lnTo>
                  <a:pt x="183531" y="340017"/>
                </a:lnTo>
                <a:lnTo>
                  <a:pt x="183531" y="363200"/>
                </a:lnTo>
                <a:lnTo>
                  <a:pt x="198986" y="363200"/>
                </a:lnTo>
                <a:lnTo>
                  <a:pt x="199104" y="339989"/>
                </a:lnTo>
                <a:lnTo>
                  <a:pt x="244724" y="329180"/>
                </a:lnTo>
                <a:lnTo>
                  <a:pt x="252263" y="324561"/>
                </a:lnTo>
                <a:lnTo>
                  <a:pt x="191260" y="324561"/>
                </a:lnTo>
                <a:lnTo>
                  <a:pt x="156991" y="319945"/>
                </a:lnTo>
                <a:lnTo>
                  <a:pt x="125611" y="306835"/>
                </a:lnTo>
                <a:lnTo>
                  <a:pt x="98632" y="286118"/>
                </a:lnTo>
                <a:lnTo>
                  <a:pt x="77565" y="258681"/>
                </a:lnTo>
                <a:lnTo>
                  <a:pt x="96984" y="248926"/>
                </a:lnTo>
                <a:lnTo>
                  <a:pt x="118873" y="248926"/>
                </a:lnTo>
                <a:lnTo>
                  <a:pt x="114829" y="244872"/>
                </a:lnTo>
                <a:lnTo>
                  <a:pt x="70516" y="244872"/>
                </a:lnTo>
                <a:lnTo>
                  <a:pt x="65867" y="232409"/>
                </a:lnTo>
                <a:lnTo>
                  <a:pt x="62522" y="219574"/>
                </a:lnTo>
                <a:lnTo>
                  <a:pt x="60517" y="206468"/>
                </a:lnTo>
                <a:lnTo>
                  <a:pt x="59889" y="193191"/>
                </a:lnTo>
                <a:lnTo>
                  <a:pt x="59987" y="185464"/>
                </a:lnTo>
                <a:lnTo>
                  <a:pt x="60664" y="177638"/>
                </a:lnTo>
                <a:lnTo>
                  <a:pt x="62014" y="170009"/>
                </a:lnTo>
                <a:lnTo>
                  <a:pt x="148081" y="170009"/>
                </a:lnTo>
                <a:lnTo>
                  <a:pt x="133398" y="155326"/>
                </a:lnTo>
                <a:lnTo>
                  <a:pt x="131371" y="154551"/>
                </a:lnTo>
                <a:lnTo>
                  <a:pt x="65589" y="154551"/>
                </a:lnTo>
                <a:lnTo>
                  <a:pt x="82571" y="119302"/>
                </a:lnTo>
                <a:lnTo>
                  <a:pt x="108573" y="91125"/>
                </a:lnTo>
                <a:lnTo>
                  <a:pt x="141603" y="71624"/>
                </a:lnTo>
                <a:lnTo>
                  <a:pt x="179669" y="62402"/>
                </a:lnTo>
                <a:lnTo>
                  <a:pt x="253050" y="62402"/>
                </a:lnTo>
                <a:lnTo>
                  <a:pt x="250146" y="60372"/>
                </a:lnTo>
                <a:lnTo>
                  <a:pt x="198986" y="47138"/>
                </a:lnTo>
                <a:lnTo>
                  <a:pt x="198986" y="23183"/>
                </a:lnTo>
                <a:close/>
              </a:path>
              <a:path w="335280" h="464184">
                <a:moveTo>
                  <a:pt x="312558" y="118907"/>
                </a:moveTo>
                <a:lnTo>
                  <a:pt x="299156" y="118907"/>
                </a:lnTo>
                <a:lnTo>
                  <a:pt x="319500" y="166940"/>
                </a:lnTo>
                <a:lnTo>
                  <a:pt x="319841" y="217291"/>
                </a:lnTo>
                <a:lnTo>
                  <a:pt x="301291" y="264092"/>
                </a:lnTo>
                <a:lnTo>
                  <a:pt x="264963" y="301475"/>
                </a:lnTo>
                <a:lnTo>
                  <a:pt x="229922" y="318669"/>
                </a:lnTo>
                <a:lnTo>
                  <a:pt x="191260" y="324561"/>
                </a:lnTo>
                <a:lnTo>
                  <a:pt x="252263" y="324561"/>
                </a:lnTo>
                <a:lnTo>
                  <a:pt x="283418" y="305469"/>
                </a:lnTo>
                <a:lnTo>
                  <a:pt x="312825" y="271469"/>
                </a:lnTo>
                <a:lnTo>
                  <a:pt x="330700" y="229768"/>
                </a:lnTo>
                <a:lnTo>
                  <a:pt x="334799" y="182952"/>
                </a:lnTo>
                <a:lnTo>
                  <a:pt x="321567" y="131792"/>
                </a:lnTo>
                <a:lnTo>
                  <a:pt x="312558" y="118907"/>
                </a:lnTo>
                <a:close/>
              </a:path>
              <a:path w="335280" h="464184">
                <a:moveTo>
                  <a:pt x="118873" y="248926"/>
                </a:moveTo>
                <a:lnTo>
                  <a:pt x="96984" y="248926"/>
                </a:lnTo>
                <a:lnTo>
                  <a:pt x="142383" y="294328"/>
                </a:lnTo>
                <a:lnTo>
                  <a:pt x="147308" y="294422"/>
                </a:lnTo>
                <a:lnTo>
                  <a:pt x="150303" y="291334"/>
                </a:lnTo>
                <a:lnTo>
                  <a:pt x="166629" y="275008"/>
                </a:lnTo>
                <a:lnTo>
                  <a:pt x="144893" y="275008"/>
                </a:lnTo>
                <a:lnTo>
                  <a:pt x="118873" y="248926"/>
                </a:lnTo>
                <a:close/>
              </a:path>
              <a:path w="335280" h="464184">
                <a:moveTo>
                  <a:pt x="148081" y="170009"/>
                </a:moveTo>
                <a:lnTo>
                  <a:pt x="126251" y="170009"/>
                </a:lnTo>
                <a:lnTo>
                  <a:pt x="188071" y="231829"/>
                </a:lnTo>
                <a:lnTo>
                  <a:pt x="144893" y="275008"/>
                </a:lnTo>
                <a:lnTo>
                  <a:pt x="166629" y="275008"/>
                </a:lnTo>
                <a:lnTo>
                  <a:pt x="207392" y="234245"/>
                </a:lnTo>
                <a:lnTo>
                  <a:pt x="207490" y="229320"/>
                </a:lnTo>
                <a:lnTo>
                  <a:pt x="204397" y="226325"/>
                </a:lnTo>
                <a:lnTo>
                  <a:pt x="148081" y="170009"/>
                </a:lnTo>
                <a:close/>
              </a:path>
              <a:path w="335280" h="464184">
                <a:moveTo>
                  <a:pt x="98046" y="231152"/>
                </a:moveTo>
                <a:lnTo>
                  <a:pt x="95050" y="232700"/>
                </a:lnTo>
                <a:lnTo>
                  <a:pt x="70516" y="244872"/>
                </a:lnTo>
                <a:lnTo>
                  <a:pt x="114829" y="244872"/>
                </a:lnTo>
                <a:lnTo>
                  <a:pt x="104033" y="234050"/>
                </a:lnTo>
                <a:lnTo>
                  <a:pt x="101621" y="231731"/>
                </a:lnTo>
                <a:lnTo>
                  <a:pt x="98046" y="231152"/>
                </a:lnTo>
                <a:close/>
              </a:path>
              <a:path w="335280" h="464184">
                <a:moveTo>
                  <a:pt x="201693" y="62402"/>
                </a:moveTo>
                <a:lnTo>
                  <a:pt x="179669" y="62402"/>
                </a:lnTo>
                <a:lnTo>
                  <a:pt x="128570" y="113403"/>
                </a:lnTo>
                <a:lnTo>
                  <a:pt x="128473" y="118328"/>
                </a:lnTo>
                <a:lnTo>
                  <a:pt x="131565" y="121324"/>
                </a:lnTo>
                <a:lnTo>
                  <a:pt x="188650" y="178412"/>
                </a:lnTo>
                <a:lnTo>
                  <a:pt x="193579" y="178509"/>
                </a:lnTo>
                <a:lnTo>
                  <a:pt x="196574" y="175417"/>
                </a:lnTo>
                <a:lnTo>
                  <a:pt x="212867" y="159091"/>
                </a:lnTo>
                <a:lnTo>
                  <a:pt x="191260" y="159091"/>
                </a:lnTo>
                <a:lnTo>
                  <a:pt x="148082" y="115912"/>
                </a:lnTo>
                <a:lnTo>
                  <a:pt x="201693" y="62402"/>
                </a:lnTo>
                <a:close/>
              </a:path>
              <a:path w="335280" h="464184">
                <a:moveTo>
                  <a:pt x="242939" y="107316"/>
                </a:moveTo>
                <a:lnTo>
                  <a:pt x="239943" y="110408"/>
                </a:lnTo>
                <a:lnTo>
                  <a:pt x="191260" y="159091"/>
                </a:lnTo>
                <a:lnTo>
                  <a:pt x="212867" y="159091"/>
                </a:lnTo>
                <a:lnTo>
                  <a:pt x="245160" y="126734"/>
                </a:lnTo>
                <a:lnTo>
                  <a:pt x="267097" y="126734"/>
                </a:lnTo>
                <a:lnTo>
                  <a:pt x="247863" y="107412"/>
                </a:lnTo>
                <a:lnTo>
                  <a:pt x="242939" y="107316"/>
                </a:lnTo>
                <a:close/>
              </a:path>
              <a:path w="335280" h="464184">
                <a:moveTo>
                  <a:pt x="267097" y="126734"/>
                </a:moveTo>
                <a:lnTo>
                  <a:pt x="245160" y="126734"/>
                </a:lnTo>
                <a:lnTo>
                  <a:pt x="265831" y="147502"/>
                </a:lnTo>
                <a:lnTo>
                  <a:pt x="270760" y="147600"/>
                </a:lnTo>
                <a:lnTo>
                  <a:pt x="273754" y="144508"/>
                </a:lnTo>
                <a:lnTo>
                  <a:pt x="289953" y="128182"/>
                </a:lnTo>
                <a:lnTo>
                  <a:pt x="268538" y="128182"/>
                </a:lnTo>
                <a:lnTo>
                  <a:pt x="267097" y="126734"/>
                </a:lnTo>
                <a:close/>
              </a:path>
              <a:path w="335280" h="464184">
                <a:moveTo>
                  <a:pt x="253050" y="62402"/>
                </a:moveTo>
                <a:lnTo>
                  <a:pt x="201693" y="62402"/>
                </a:lnTo>
                <a:lnTo>
                  <a:pt x="226707" y="66859"/>
                </a:lnTo>
                <a:lnTo>
                  <a:pt x="250182" y="75960"/>
                </a:lnTo>
                <a:lnTo>
                  <a:pt x="271485" y="89391"/>
                </a:lnTo>
                <a:lnTo>
                  <a:pt x="289980" y="106833"/>
                </a:lnTo>
                <a:lnTo>
                  <a:pt x="268538" y="128182"/>
                </a:lnTo>
                <a:lnTo>
                  <a:pt x="289953" y="128182"/>
                </a:lnTo>
                <a:lnTo>
                  <a:pt x="299156" y="118907"/>
                </a:lnTo>
                <a:lnTo>
                  <a:pt x="312558" y="118907"/>
                </a:lnTo>
                <a:lnTo>
                  <a:pt x="292178" y="89761"/>
                </a:lnTo>
                <a:lnTo>
                  <a:pt x="253050" y="62402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5497"/>
            <a:endParaRPr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7BBBEFBB-2F62-43EB-AF31-953972EFBEBF}"/>
              </a:ext>
            </a:extLst>
          </p:cNvPr>
          <p:cNvSpPr/>
          <p:nvPr/>
        </p:nvSpPr>
        <p:spPr>
          <a:xfrm>
            <a:off x="551287" y="422645"/>
            <a:ext cx="62299" cy="108745"/>
          </a:xfrm>
          <a:custGeom>
            <a:avLst/>
            <a:gdLst/>
            <a:ahLst/>
            <a:cxnLst/>
            <a:rect l="l" t="t" r="r" b="b"/>
            <a:pathLst>
              <a:path w="62229" h="108584">
                <a:moveTo>
                  <a:pt x="46944" y="0"/>
                </a:moveTo>
                <a:lnTo>
                  <a:pt x="44046" y="388"/>
                </a:lnTo>
                <a:lnTo>
                  <a:pt x="41704" y="2223"/>
                </a:lnTo>
                <a:lnTo>
                  <a:pt x="3186" y="33036"/>
                </a:lnTo>
                <a:lnTo>
                  <a:pt x="1061" y="34678"/>
                </a:lnTo>
                <a:lnTo>
                  <a:pt x="0" y="37288"/>
                </a:lnTo>
                <a:lnTo>
                  <a:pt x="288" y="39992"/>
                </a:lnTo>
                <a:lnTo>
                  <a:pt x="8500" y="105677"/>
                </a:lnTo>
                <a:lnTo>
                  <a:pt x="11686" y="108574"/>
                </a:lnTo>
                <a:lnTo>
                  <a:pt x="16517" y="108574"/>
                </a:lnTo>
                <a:lnTo>
                  <a:pt x="17481" y="108380"/>
                </a:lnTo>
                <a:lnTo>
                  <a:pt x="60177" y="91285"/>
                </a:lnTo>
                <a:lnTo>
                  <a:pt x="61001" y="90027"/>
                </a:lnTo>
                <a:lnTo>
                  <a:pt x="22021" y="90027"/>
                </a:lnTo>
                <a:lnTo>
                  <a:pt x="16035" y="42407"/>
                </a:lnTo>
                <a:lnTo>
                  <a:pt x="40184" y="23086"/>
                </a:lnTo>
                <a:lnTo>
                  <a:pt x="55742" y="23086"/>
                </a:lnTo>
                <a:lnTo>
                  <a:pt x="54187" y="7533"/>
                </a:lnTo>
                <a:lnTo>
                  <a:pt x="54090" y="4733"/>
                </a:lnTo>
                <a:lnTo>
                  <a:pt x="52257" y="2223"/>
                </a:lnTo>
                <a:lnTo>
                  <a:pt x="49550" y="1065"/>
                </a:lnTo>
                <a:lnTo>
                  <a:pt x="46944" y="0"/>
                </a:lnTo>
                <a:close/>
              </a:path>
              <a:path w="62229" h="108584">
                <a:moveTo>
                  <a:pt x="55742" y="23086"/>
                </a:moveTo>
                <a:lnTo>
                  <a:pt x="40184" y="23086"/>
                </a:lnTo>
                <a:lnTo>
                  <a:pt x="45882" y="80467"/>
                </a:lnTo>
                <a:lnTo>
                  <a:pt x="22021" y="90027"/>
                </a:lnTo>
                <a:lnTo>
                  <a:pt x="61001" y="90027"/>
                </a:lnTo>
                <a:lnTo>
                  <a:pt x="62204" y="88192"/>
                </a:lnTo>
                <a:lnTo>
                  <a:pt x="61916" y="84811"/>
                </a:lnTo>
                <a:lnTo>
                  <a:pt x="55742" y="2308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5497"/>
            <a:endParaRPr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1B713E-EB8E-4A3D-BC4A-2C4ACCA79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885" y="1056615"/>
            <a:ext cx="1344705" cy="132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05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22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ЗНАЧЕНИЕ АТМОСФЕРЫ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07A19B72-F8C9-45DD-8B50-1C320C51158C}"/>
              </a:ext>
            </a:extLst>
          </p:cNvPr>
          <p:cNvCxnSpPr>
            <a:cxnSpLocks/>
          </p:cNvCxnSpPr>
          <p:nvPr/>
        </p:nvCxnSpPr>
        <p:spPr>
          <a:xfrm>
            <a:off x="139700" y="1771905"/>
            <a:ext cx="2716459" cy="0"/>
          </a:xfrm>
          <a:prstGeom prst="line">
            <a:avLst/>
          </a:prstGeom>
          <a:ln>
            <a:solidFill>
              <a:srgbClr val="030F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3238881-511B-4BCA-92E0-8BA03D321384}"/>
              </a:ext>
            </a:extLst>
          </p:cNvPr>
          <p:cNvCxnSpPr/>
          <p:nvPr/>
        </p:nvCxnSpPr>
        <p:spPr>
          <a:xfrm>
            <a:off x="3111500" y="664852"/>
            <a:ext cx="0" cy="2395786"/>
          </a:xfrm>
          <a:prstGeom prst="line">
            <a:avLst/>
          </a:prstGeom>
          <a:ln>
            <a:solidFill>
              <a:srgbClr val="030F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942F899-621D-4551-BFF0-31183C03A606}"/>
              </a:ext>
            </a:extLst>
          </p:cNvPr>
          <p:cNvSpPr txBox="1"/>
          <p:nvPr/>
        </p:nvSpPr>
        <p:spPr>
          <a:xfrm>
            <a:off x="-210094" y="645101"/>
            <a:ext cx="35032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Атмосфера – воздушная оболочка Земли </a:t>
            </a:r>
          </a:p>
          <a:p>
            <a:pPr algn="ctr"/>
            <a:r>
              <a:rPr lang="ru-RU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(от греческого «</a:t>
            </a:r>
            <a:r>
              <a:rPr lang="en-US" sz="1600" b="1" i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atmos</a:t>
            </a:r>
            <a:r>
              <a:rPr lang="ru-RU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en-US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пар</a:t>
            </a:r>
            <a:r>
              <a:rPr lang="en-US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1600" b="1" i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sphaira</a:t>
            </a:r>
            <a:r>
              <a:rPr lang="ru-RU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en-US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шар)</a:t>
            </a:r>
            <a:endParaRPr lang="en-US" sz="16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C5BCA6-01EC-4849-9731-95CD63F10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4" y="1851025"/>
            <a:ext cx="2743191" cy="12337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DA73679-6274-497A-B8A4-3BA3AAFA2429}"/>
              </a:ext>
            </a:extLst>
          </p:cNvPr>
          <p:cNvSpPr txBox="1"/>
          <p:nvPr/>
        </p:nvSpPr>
        <p:spPr>
          <a:xfrm>
            <a:off x="3062041" y="1867718"/>
            <a:ext cx="25494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Атмосферная толща нашей </a:t>
            </a:r>
          </a:p>
          <a:p>
            <a:pPr algn="ctr"/>
            <a:r>
              <a:rPr lang="ru-RU" sz="10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планеты делится на следующие </a:t>
            </a:r>
          </a:p>
          <a:p>
            <a:pPr algn="ctr"/>
            <a:r>
              <a:rPr lang="ru-RU" sz="10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слои:</a:t>
            </a:r>
          </a:p>
          <a:p>
            <a:pPr algn="ctr"/>
            <a:r>
              <a:rPr lang="ru-RU" sz="10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тропосфера;</a:t>
            </a:r>
          </a:p>
          <a:p>
            <a:pPr algn="ctr"/>
            <a:r>
              <a:rPr lang="ru-RU" sz="10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стратосфера;</a:t>
            </a:r>
          </a:p>
          <a:p>
            <a:pPr algn="ctr"/>
            <a:r>
              <a:rPr lang="ru-RU" sz="10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мезосфера;</a:t>
            </a:r>
          </a:p>
          <a:p>
            <a:pPr algn="ctr"/>
            <a:r>
              <a:rPr lang="ru-RU" sz="10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термосфера;</a:t>
            </a:r>
          </a:p>
          <a:p>
            <a:pPr algn="ctr"/>
            <a:r>
              <a:rPr lang="ru-RU" sz="10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экзосфера.</a:t>
            </a:r>
            <a:endParaRPr lang="en-US" sz="10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90D147-7AED-43EF-8936-5329E2E324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092"/>
          <a:stretch/>
        </p:blipFill>
        <p:spPr>
          <a:xfrm>
            <a:off x="3263904" y="631825"/>
            <a:ext cx="2347541" cy="123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74109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22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ЗНАЧЕНИЕ АТМОСФЕРЫ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98B79E-44B3-4B7C-90E3-C82E7400267E}"/>
              </a:ext>
            </a:extLst>
          </p:cNvPr>
          <p:cNvSpPr txBox="1"/>
          <p:nvPr/>
        </p:nvSpPr>
        <p:spPr>
          <a:xfrm>
            <a:off x="215900" y="888191"/>
            <a:ext cx="274319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1" u="sng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Атмосфера вращается вместе с Землей</a:t>
            </a:r>
            <a:r>
              <a:rPr lang="ru-RU" sz="16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ru-RU" sz="16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защищает все живое на Земле от метеоритов и вредных ультрафиолетовых лучей</a:t>
            </a:r>
            <a:endParaRPr lang="ru-RU" sz="1600" b="1" i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3238881-511B-4BCA-92E0-8BA03D321384}"/>
              </a:ext>
            </a:extLst>
          </p:cNvPr>
          <p:cNvCxnSpPr/>
          <p:nvPr/>
        </p:nvCxnSpPr>
        <p:spPr>
          <a:xfrm>
            <a:off x="2959421" y="631825"/>
            <a:ext cx="0" cy="2395786"/>
          </a:xfrm>
          <a:prstGeom prst="line">
            <a:avLst/>
          </a:prstGeom>
          <a:ln>
            <a:solidFill>
              <a:srgbClr val="030F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979050-37B3-4989-805B-6F1E28C50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300" y="1851025"/>
            <a:ext cx="2590795" cy="117658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74B0E3-95EA-4FB0-9B34-C21F093FA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300" y="631825"/>
            <a:ext cx="2590787" cy="117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263775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22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ЗНАЧЕНИЕ АТМОСФЕРЫ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3238881-511B-4BCA-92E0-8BA03D321384}"/>
              </a:ext>
            </a:extLst>
          </p:cNvPr>
          <p:cNvCxnSpPr/>
          <p:nvPr/>
        </p:nvCxnSpPr>
        <p:spPr>
          <a:xfrm>
            <a:off x="3292164" y="598239"/>
            <a:ext cx="0" cy="2395786"/>
          </a:xfrm>
          <a:prstGeom prst="line">
            <a:avLst/>
          </a:prstGeom>
          <a:ln>
            <a:solidFill>
              <a:srgbClr val="030F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942F899-621D-4551-BFF0-31183C03A606}"/>
              </a:ext>
            </a:extLst>
          </p:cNvPr>
          <p:cNvSpPr txBox="1"/>
          <p:nvPr/>
        </p:nvSpPr>
        <p:spPr>
          <a:xfrm>
            <a:off x="0" y="631825"/>
            <a:ext cx="350323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будь атмосферы, поверхность Земли нагревалась бы в дневное время до </a:t>
            </a:r>
          </a:p>
          <a:p>
            <a:pPr algn="ctr"/>
            <a:r>
              <a:rPr lang="ru-RU" sz="22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+ 120°С, а ночью остывала бы до </a:t>
            </a:r>
          </a:p>
          <a:p>
            <a:pPr algn="ctr"/>
            <a:r>
              <a:rPr lang="ru-RU" sz="22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-180 - 200°С</a:t>
            </a:r>
            <a:endParaRPr lang="en-US" sz="22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EB8EE5-252D-4B7F-9526-B1AB1F788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050" y="598240"/>
            <a:ext cx="2274399" cy="250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497640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22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ЗНАЧЕНИЕ АТМОСФЕРЫ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3238881-511B-4BCA-92E0-8BA03D321384}"/>
              </a:ext>
            </a:extLst>
          </p:cNvPr>
          <p:cNvCxnSpPr/>
          <p:nvPr/>
        </p:nvCxnSpPr>
        <p:spPr>
          <a:xfrm>
            <a:off x="3644900" y="631825"/>
            <a:ext cx="0" cy="2395786"/>
          </a:xfrm>
          <a:prstGeom prst="line">
            <a:avLst/>
          </a:prstGeom>
          <a:ln>
            <a:solidFill>
              <a:srgbClr val="030F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942F899-621D-4551-BFF0-31183C03A606}"/>
              </a:ext>
            </a:extLst>
          </p:cNvPr>
          <p:cNvSpPr txBox="1"/>
          <p:nvPr/>
        </p:nvSpPr>
        <p:spPr>
          <a:xfrm>
            <a:off x="0" y="631825"/>
            <a:ext cx="35686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Атмосфера представляет собой смесь газов, </a:t>
            </a:r>
          </a:p>
          <a:p>
            <a:pPr algn="ctr"/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основном азота(78%) </a:t>
            </a:r>
          </a:p>
          <a:p>
            <a:pPr algn="ctr"/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кислорода(21%). Помимо этих газов в состав  входят углекислый газ, другие </a:t>
            </a:r>
            <a:r>
              <a:rPr lang="ru-RU" b="1" i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газы</a:t>
            </a:r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водяные пары и частицы пыли</a:t>
            </a:r>
            <a:endParaRPr lang="en-US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ABCD96-269C-443E-8150-E8B8A24B2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100" y="897430"/>
            <a:ext cx="1934626" cy="179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79865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22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ЗНАЧЕНИЕ АТМОСФЕРЫ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3238881-511B-4BCA-92E0-8BA03D321384}"/>
              </a:ext>
            </a:extLst>
          </p:cNvPr>
          <p:cNvCxnSpPr/>
          <p:nvPr/>
        </p:nvCxnSpPr>
        <p:spPr>
          <a:xfrm>
            <a:off x="3111497" y="631825"/>
            <a:ext cx="0" cy="2395786"/>
          </a:xfrm>
          <a:prstGeom prst="line">
            <a:avLst/>
          </a:prstGeom>
          <a:ln>
            <a:solidFill>
              <a:srgbClr val="030F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942F899-621D-4551-BFF0-31183C03A606}"/>
              </a:ext>
            </a:extLst>
          </p:cNvPr>
          <p:cNvSpPr txBox="1"/>
          <p:nvPr/>
        </p:nvSpPr>
        <p:spPr>
          <a:xfrm>
            <a:off x="38104" y="523242"/>
            <a:ext cx="31114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азота и кислорода в атмосфере поддерживается растительным покровом Земли.</a:t>
            </a:r>
            <a:endParaRPr lang="en-US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39D59F-9268-470A-B2CD-50E772C12F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69" t="12427" r="4867" b="3033"/>
          <a:stretch/>
        </p:blipFill>
        <p:spPr>
          <a:xfrm>
            <a:off x="3187701" y="631825"/>
            <a:ext cx="2438400" cy="239578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80FE79-2848-4281-A148-959CFB4FD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698" y="2000571"/>
            <a:ext cx="1445745" cy="11299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5CFDB7-B6D4-4434-840D-11E375A72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544" y="2000570"/>
            <a:ext cx="1411749" cy="112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267102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22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ЗНАЧЕНИЕ АТМОСФЕРЫ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3238881-511B-4BCA-92E0-8BA03D321384}"/>
              </a:ext>
            </a:extLst>
          </p:cNvPr>
          <p:cNvCxnSpPr/>
          <p:nvPr/>
        </p:nvCxnSpPr>
        <p:spPr>
          <a:xfrm>
            <a:off x="3111497" y="631825"/>
            <a:ext cx="0" cy="2395786"/>
          </a:xfrm>
          <a:prstGeom prst="line">
            <a:avLst/>
          </a:prstGeom>
          <a:ln>
            <a:solidFill>
              <a:srgbClr val="030F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942F899-621D-4551-BFF0-31183C03A606}"/>
              </a:ext>
            </a:extLst>
          </p:cNvPr>
          <p:cNvSpPr txBox="1"/>
          <p:nvPr/>
        </p:nvSpPr>
        <p:spPr>
          <a:xfrm>
            <a:off x="42202" y="814055"/>
            <a:ext cx="3111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 не менее выбросы выхлопных газов и дыма крупных промышленных предприятий способны нарушить чистоту атмосферы</a:t>
            </a:r>
            <a:endParaRPr lang="en-US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4897A80-2094-4036-8B25-1481286A8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897" y="629773"/>
            <a:ext cx="2430203" cy="12974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314177-B9F4-4D53-9EED-7437145C0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897" y="2000571"/>
            <a:ext cx="2430203" cy="112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8480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22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ЗНАЧЕНИЕ АТМОСФЕРЫ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3238881-511B-4BCA-92E0-8BA03D321384}"/>
              </a:ext>
            </a:extLst>
          </p:cNvPr>
          <p:cNvCxnSpPr/>
          <p:nvPr/>
        </p:nvCxnSpPr>
        <p:spPr>
          <a:xfrm>
            <a:off x="3111497" y="631825"/>
            <a:ext cx="0" cy="2395786"/>
          </a:xfrm>
          <a:prstGeom prst="line">
            <a:avLst/>
          </a:prstGeom>
          <a:ln>
            <a:solidFill>
              <a:srgbClr val="030F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942F899-621D-4551-BFF0-31183C03A606}"/>
              </a:ext>
            </a:extLst>
          </p:cNvPr>
          <p:cNvSpPr txBox="1"/>
          <p:nvPr/>
        </p:nvSpPr>
        <p:spPr>
          <a:xfrm>
            <a:off x="1" y="545228"/>
            <a:ext cx="31114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Поэтому возникает необходимость постоянного строгого контроля над составом и чистотой воздуха, предупреждения его загрязнения. Здоровье человека зависит от чистоты атмосферы.</a:t>
            </a:r>
            <a:endParaRPr lang="en-US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38EAD8-9A54-45D4-9980-F517CED92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700" y="631826"/>
            <a:ext cx="2452685" cy="12192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B1CBAC-B5B5-4E36-9FCD-45F84FD7C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99" y="1930216"/>
            <a:ext cx="1309685" cy="10973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CE35FF-A57B-40C1-970D-726E31B58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700" y="1930893"/>
            <a:ext cx="1098544" cy="109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78669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22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ЗНАЧЕНИЕ АТМОСФЕРЫ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3238881-511B-4BCA-92E0-8BA03D321384}"/>
              </a:ext>
            </a:extLst>
          </p:cNvPr>
          <p:cNvCxnSpPr/>
          <p:nvPr/>
        </p:nvCxnSpPr>
        <p:spPr>
          <a:xfrm>
            <a:off x="3111497" y="631825"/>
            <a:ext cx="0" cy="2395786"/>
          </a:xfrm>
          <a:prstGeom prst="line">
            <a:avLst/>
          </a:prstGeom>
          <a:ln>
            <a:solidFill>
              <a:srgbClr val="030F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942F899-621D-4551-BFF0-31183C03A606}"/>
              </a:ext>
            </a:extLst>
          </p:cNvPr>
          <p:cNvSpPr txBox="1"/>
          <p:nvPr/>
        </p:nvSpPr>
        <p:spPr>
          <a:xfrm>
            <a:off x="1" y="545228"/>
            <a:ext cx="30352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Верхняя граница атмосферы расплывчата и проходит на высоте 2000 км. Однако состав, температура и плотность воздуха изменяются с высотой. </a:t>
            </a:r>
          </a:p>
          <a:p>
            <a:pPr algn="ctr"/>
            <a:r>
              <a:rPr lang="ru-RU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связи с чем выделяют несколько слоев атмосферы.</a:t>
            </a:r>
            <a:endParaRPr lang="en-US" sz="16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46CDA4-1850-4A32-925E-57C795871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899" y="784204"/>
            <a:ext cx="2286001" cy="224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84335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22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ТРОПОСФЕРА 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3238881-511B-4BCA-92E0-8BA03D321384}"/>
              </a:ext>
            </a:extLst>
          </p:cNvPr>
          <p:cNvCxnSpPr/>
          <p:nvPr/>
        </p:nvCxnSpPr>
        <p:spPr>
          <a:xfrm>
            <a:off x="3111497" y="631825"/>
            <a:ext cx="0" cy="2395786"/>
          </a:xfrm>
          <a:prstGeom prst="line">
            <a:avLst/>
          </a:prstGeom>
          <a:ln>
            <a:solidFill>
              <a:srgbClr val="030F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942F899-621D-4551-BFF0-31183C03A606}"/>
              </a:ext>
            </a:extLst>
          </p:cNvPr>
          <p:cNvSpPr txBox="1"/>
          <p:nvPr/>
        </p:nvSpPr>
        <p:spPr>
          <a:xfrm>
            <a:off x="38102" y="719386"/>
            <a:ext cx="30352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Самый нижний слой атмосферы ( от греческого «</a:t>
            </a:r>
            <a:r>
              <a:rPr lang="en-US" b="1" i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tropos</a:t>
            </a:r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en-US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вращающийся, меняющийся).</a:t>
            </a:r>
          </a:p>
          <a:p>
            <a:pPr algn="ctr"/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толщина тропосферы</a:t>
            </a:r>
            <a:r>
              <a:rPr lang="en-US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10-11 км.</a:t>
            </a:r>
            <a:endParaRPr lang="en-US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0A7191C-8725-447B-AF55-974CE1048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111497" y="719386"/>
            <a:ext cx="2431535" cy="230822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2BF09C7-F475-4D8C-84DE-E46D5C40AABB}"/>
              </a:ext>
            </a:extLst>
          </p:cNvPr>
          <p:cNvSpPr/>
          <p:nvPr/>
        </p:nvSpPr>
        <p:spPr>
          <a:xfrm>
            <a:off x="3187700" y="1546225"/>
            <a:ext cx="152400" cy="1030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19579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22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ТРОПОСФЕРА 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3238881-511B-4BCA-92E0-8BA03D321384}"/>
              </a:ext>
            </a:extLst>
          </p:cNvPr>
          <p:cNvCxnSpPr/>
          <p:nvPr/>
        </p:nvCxnSpPr>
        <p:spPr>
          <a:xfrm>
            <a:off x="3111497" y="631825"/>
            <a:ext cx="0" cy="2395786"/>
          </a:xfrm>
          <a:prstGeom prst="line">
            <a:avLst/>
          </a:prstGeom>
          <a:ln>
            <a:solidFill>
              <a:srgbClr val="030F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942F899-621D-4551-BFF0-31183C03A606}"/>
              </a:ext>
            </a:extLst>
          </p:cNvPr>
          <p:cNvSpPr txBox="1"/>
          <p:nvPr/>
        </p:nvSpPr>
        <p:spPr>
          <a:xfrm>
            <a:off x="38107" y="542331"/>
            <a:ext cx="3035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 полюсами она составляет 8-9 км, над экватором – до 17 км.</a:t>
            </a:r>
            <a:endParaRPr lang="en-US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2BF09C7-F475-4D8C-84DE-E46D5C40AABB}"/>
              </a:ext>
            </a:extLst>
          </p:cNvPr>
          <p:cNvSpPr/>
          <p:nvPr/>
        </p:nvSpPr>
        <p:spPr>
          <a:xfrm>
            <a:off x="3187700" y="1546225"/>
            <a:ext cx="152400" cy="1030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0ECA59-AD1A-49C5-9777-7E86C6438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6915" y="668297"/>
            <a:ext cx="1219185" cy="9541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13E227-A9C3-4DE3-8182-B2A009ADB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194" y="1698625"/>
            <a:ext cx="2449903" cy="13563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9A685C7-7310-4278-B901-67A515AF5E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699" y="672048"/>
            <a:ext cx="1151185" cy="9503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F0751A0-8542-4A04-A589-1B6042A5B0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91" r="20646"/>
          <a:stretch/>
        </p:blipFill>
        <p:spPr>
          <a:xfrm>
            <a:off x="419801" y="1698625"/>
            <a:ext cx="1802159" cy="1100386"/>
          </a:xfrm>
          <a:prstGeom prst="ellipse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4BD83BA-A123-4C77-8EE5-BB1CCC39C500}"/>
              </a:ext>
            </a:extLst>
          </p:cNvPr>
          <p:cNvSpPr txBox="1"/>
          <p:nvPr/>
        </p:nvSpPr>
        <p:spPr>
          <a:xfrm>
            <a:off x="2237765" y="2041827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17 км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B27EA3-7FA9-4112-B305-BCDBD4F896F4}"/>
              </a:ext>
            </a:extLst>
          </p:cNvPr>
          <p:cNvSpPr txBox="1"/>
          <p:nvPr/>
        </p:nvSpPr>
        <p:spPr>
          <a:xfrm>
            <a:off x="992341" y="1409858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8-9 км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3FAAE4-E42B-4890-B80C-768DFFD1085A}"/>
              </a:ext>
            </a:extLst>
          </p:cNvPr>
          <p:cNvSpPr txBox="1"/>
          <p:nvPr/>
        </p:nvSpPr>
        <p:spPr>
          <a:xfrm>
            <a:off x="992341" y="2799011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8-9 км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46450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BCD75D5-6678-4614-9C86-51ED5A0D5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5" y="545196"/>
            <a:ext cx="5486390" cy="25853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22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ТРОПОСФЕРА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42F899-621D-4551-BFF0-31183C03A606}"/>
              </a:ext>
            </a:extLst>
          </p:cNvPr>
          <p:cNvSpPr txBox="1"/>
          <p:nvPr/>
        </p:nvSpPr>
        <p:spPr>
          <a:xfrm>
            <a:off x="-12720" y="545196"/>
            <a:ext cx="33908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Основная масса водяных паров атмосферы сосредоточены в тропосфере. Здесь же образуются облака, формируются осадки, меняется погода, обитают </a:t>
            </a:r>
          </a:p>
          <a:p>
            <a:pPr algn="ctr"/>
            <a:r>
              <a:rPr lang="ru-RU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микроорганизмы</a:t>
            </a:r>
            <a:endParaRPr lang="en-US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A5E9CA-FE42-411E-A324-8BBBA5EAF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174" y="659200"/>
            <a:ext cx="2247921" cy="96322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93CC86-DEE0-42EF-B4D4-7E1125288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8175" y="1704166"/>
            <a:ext cx="2247920" cy="131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52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22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ТРОПОСФЕРА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42F899-621D-4551-BFF0-31183C03A606}"/>
              </a:ext>
            </a:extLst>
          </p:cNvPr>
          <p:cNvSpPr txBox="1"/>
          <p:nvPr/>
        </p:nvSpPr>
        <p:spPr>
          <a:xfrm>
            <a:off x="63500" y="685701"/>
            <a:ext cx="25146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Температурный режим тропосферы изменяется </a:t>
            </a:r>
          </a:p>
          <a:p>
            <a:pPr algn="ctr"/>
            <a:r>
              <a:rPr lang="ru-RU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высотой. </a:t>
            </a:r>
          </a:p>
          <a:p>
            <a:pPr algn="ctr"/>
            <a:r>
              <a:rPr lang="ru-RU" sz="16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поднятием вверх температура тропосферы понижается на 6°С на каждые 1000 м.</a:t>
            </a:r>
            <a:endParaRPr lang="en-US" sz="16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70FE79F-8FFD-4DB5-BBD1-F4937203D7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7"/>
          <a:stretch/>
        </p:blipFill>
        <p:spPr>
          <a:xfrm>
            <a:off x="2654300" y="631825"/>
            <a:ext cx="2913380" cy="238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118257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22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СТРАТОСФЕРА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89AD90-469B-4621-A69C-F18A78BC69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250"/>
          <a:stretch/>
        </p:blipFill>
        <p:spPr>
          <a:xfrm>
            <a:off x="215900" y="631826"/>
            <a:ext cx="3200400" cy="16001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B6423B-BDB3-4CA4-A5C2-C1BBC85DEA22}"/>
              </a:ext>
            </a:extLst>
          </p:cNvPr>
          <p:cNvSpPr txBox="1"/>
          <p:nvPr/>
        </p:nvSpPr>
        <p:spPr>
          <a:xfrm>
            <a:off x="3416300" y="583932"/>
            <a:ext cx="2349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От греческого «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stratum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слой. Верхняя граница находится на высоте 50-55 км.</a:t>
            </a:r>
            <a:endParaRPr lang="en-US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4719B4-0734-4622-8720-EC8A266764E7}"/>
              </a:ext>
            </a:extLst>
          </p:cNvPr>
          <p:cNvSpPr txBox="1"/>
          <p:nvPr/>
        </p:nvSpPr>
        <p:spPr>
          <a:xfrm>
            <a:off x="125730" y="2232025"/>
            <a:ext cx="5514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Температура нижних слоев стратосферы – </a:t>
            </a:r>
          </a:p>
          <a:p>
            <a:pPr algn="ctr"/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от - 45 до - 75°С, в верхних слоях положительная +10°С</a:t>
            </a:r>
            <a:endParaRPr lang="en-US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0D6342B-485B-4C6B-8127-4C14907C1CE2}"/>
              </a:ext>
            </a:extLst>
          </p:cNvPr>
          <p:cNvCxnSpPr/>
          <p:nvPr/>
        </p:nvCxnSpPr>
        <p:spPr>
          <a:xfrm>
            <a:off x="3492500" y="2155825"/>
            <a:ext cx="1981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209409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14605"/>
            <a:ext cx="5765799" cy="738664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МЕЗОСФЕРА, ТЕРМОСФЕРА И ЭКЗОСФЕРА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4719B4-0734-4622-8720-EC8A266764E7}"/>
              </a:ext>
            </a:extLst>
          </p:cNvPr>
          <p:cNvSpPr txBox="1"/>
          <p:nvPr/>
        </p:nvSpPr>
        <p:spPr>
          <a:xfrm>
            <a:off x="148791" y="2136205"/>
            <a:ext cx="5514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От греческого «</a:t>
            </a:r>
            <a:r>
              <a:rPr lang="en-US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mesos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средний, «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thermos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горячий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exos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внешний. Верхние слои атмосферы, где воздух становится разреженным и благодаря поступающим космическим лучам – электропроводным. Именно в этих слоях возникают явления полярных сияний и «звездных дождей».</a:t>
            </a:r>
            <a:endParaRPr 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1A6D58A-E61F-439D-ABDD-9034EC9E7A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76"/>
          <a:stretch/>
        </p:blipFill>
        <p:spPr>
          <a:xfrm>
            <a:off x="148791" y="809849"/>
            <a:ext cx="2962709" cy="133679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4137AF-CF41-4FBF-BC96-0EF9416D5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808" y="809849"/>
            <a:ext cx="1219200" cy="12697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17B7BC6-0CF0-47A2-ADC3-880D7B03D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500" y="809849"/>
            <a:ext cx="1219200" cy="126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220685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55898"/>
            <a:ext cx="5765799" cy="446276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ИССЛЕДОВАНИЯ АТМОСФЕРЫ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2D1A8A-B8FD-4F61-8483-D744974FC4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005"/>
          <a:stretch/>
        </p:blipFill>
        <p:spPr>
          <a:xfrm>
            <a:off x="292100" y="765173"/>
            <a:ext cx="2244632" cy="217170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AA5349-4540-4A91-8A12-710E058BC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700" y="662251"/>
            <a:ext cx="2743202" cy="11887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A3D669-C23E-4690-8FD8-D1CDD2D6B25E}"/>
              </a:ext>
            </a:extLst>
          </p:cNvPr>
          <p:cNvSpPr txBox="1"/>
          <p:nvPr/>
        </p:nvSpPr>
        <p:spPr>
          <a:xfrm>
            <a:off x="2536732" y="1851023"/>
            <a:ext cx="322906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Атмосфера и явления, связанные с ней, издавна привлекали внимания людей. </a:t>
            </a:r>
          </a:p>
          <a:p>
            <a:pPr algn="ctr"/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Уже давно люди обратили внимание на признаки, которые предвещали грозу, дождь, ясное небо и т.д. Предсказание,</a:t>
            </a:r>
          </a:p>
          <a:p>
            <a:pPr algn="ctr"/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или прогноз погоды имеет важное значение.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452580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55898"/>
            <a:ext cx="5765799" cy="446276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ИССЛЕДОВАНИЯ АТМОСФЕРЫ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A3D669-C23E-4690-8FD8-D1CDD2D6B25E}"/>
              </a:ext>
            </a:extLst>
          </p:cNvPr>
          <p:cNvSpPr txBox="1"/>
          <p:nvPr/>
        </p:nvSpPr>
        <p:spPr>
          <a:xfrm>
            <a:off x="1752604" y="1827651"/>
            <a:ext cx="38735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В настоящее время атмосферу и происходящие в ней явления изучают тысячи метеорологических станций, расположенных </a:t>
            </a:r>
          </a:p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в различных уголках Земли. В этой работе используются ЭВМ, компьютеры, воздушные шары, метеорологические ракеты, искусственные спутники Земли.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5D35D5-23CD-4073-8314-63C5350F3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18" y="582612"/>
            <a:ext cx="1275082" cy="126841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53DC92-2EC5-4C8A-AE3C-65782CAB8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18" y="1881837"/>
            <a:ext cx="1579882" cy="12464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E4E27AC-E8C6-4BDB-851C-448651332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8044" y="582612"/>
            <a:ext cx="1048688" cy="126841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6AC46A-5749-4BEB-B36D-75728D9536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9676" y="582611"/>
            <a:ext cx="1512424" cy="126841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E3B02C-236E-4532-B3B0-20D548BC1E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9474" y="582611"/>
            <a:ext cx="1509853" cy="126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88707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55898"/>
            <a:ext cx="5765799" cy="446276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ИССЛЕДОВАНИЯ АТМОСФЕРЫ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A3D669-C23E-4690-8FD8-D1CDD2D6B25E}"/>
              </a:ext>
            </a:extLst>
          </p:cNvPr>
          <p:cNvSpPr txBox="1"/>
          <p:nvPr/>
        </p:nvSpPr>
        <p:spPr>
          <a:xfrm>
            <a:off x="2613658" y="1649004"/>
            <a:ext cx="30356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Поступающая информация обрабатывается в специальных научно-исследовательских учреждениях. На базе этой информации составляются карты погоды и объявляются грядущие погодные изменения.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542D8D-00A4-424E-963B-9E9CF53A3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126" y="606417"/>
            <a:ext cx="1570618" cy="10160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E754F2-5E18-4185-8F85-D97E644378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078"/>
          <a:stretch/>
        </p:blipFill>
        <p:spPr>
          <a:xfrm>
            <a:off x="2613658" y="606417"/>
            <a:ext cx="1399542" cy="101600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B5D0685-53C5-4927-AC1D-7D98E96F5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18" y="606417"/>
            <a:ext cx="2286000" cy="242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79551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55898"/>
            <a:ext cx="5765799" cy="446276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ИССЛЕДОВАНИЯ АТМОСФЕРЫ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3522EE-F7BF-49B2-AF3D-1541671C2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555625"/>
            <a:ext cx="5638800" cy="26333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1BFC7A-17FE-4A21-9EB3-CE4297DE120B}"/>
              </a:ext>
            </a:extLst>
          </p:cNvPr>
          <p:cNvSpPr txBox="1"/>
          <p:nvPr/>
        </p:nvSpPr>
        <p:spPr>
          <a:xfrm>
            <a:off x="83457" y="483033"/>
            <a:ext cx="3124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Жизнь людей и вообще всего живого на Земле зависит от чистоты атмосферного воздуха. Поэтому долг каждого человека- </a:t>
            </a:r>
          </a:p>
          <a:p>
            <a:endParaRPr lang="ru-RU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НЕ ДОПУСКАТЬ  ЗАГРЯЗНЕНИЯ ВОЗДУХА.</a:t>
            </a:r>
            <a:endParaRPr lang="en-US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254056"/>
      </p:ext>
    </p:extLst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6394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«ЧТО ЗА ЧИСЛА?»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7B383D-ADE6-4FF2-A298-BA666FAF5AA8}"/>
              </a:ext>
            </a:extLst>
          </p:cNvPr>
          <p:cNvSpPr txBox="1"/>
          <p:nvPr/>
        </p:nvSpPr>
        <p:spPr>
          <a:xfrm>
            <a:off x="215900" y="721753"/>
            <a:ext cx="403286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2000 км –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78%        - 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6 градусов – 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21%   - 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1%      -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18км   –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50 - 55км -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350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16394"/>
            <a:ext cx="57657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«ЧТО ЗА ЧИСЛА?»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7B383D-ADE6-4FF2-A298-BA666FAF5AA8}"/>
              </a:ext>
            </a:extLst>
          </p:cNvPr>
          <p:cNvSpPr txBox="1"/>
          <p:nvPr/>
        </p:nvSpPr>
        <p:spPr>
          <a:xfrm>
            <a:off x="139700" y="631825"/>
            <a:ext cx="59309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 км – толщина атмосферы</a:t>
            </a:r>
          </a:p>
          <a:p>
            <a:r>
              <a:rPr lang="ru-RU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78% - азот 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градусов – понижение температуры </a:t>
            </a:r>
          </a:p>
          <a:p>
            <a:r>
              <a:rPr lang="ru-RU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каждый км. </a:t>
            </a:r>
          </a:p>
          <a:p>
            <a:r>
              <a:rPr lang="ru-RU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21% - кислород</a:t>
            </a:r>
          </a:p>
          <a:p>
            <a:r>
              <a:rPr lang="ru-RU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 - прочие </a:t>
            </a:r>
            <a:r>
              <a:rPr lang="ru-RU" b="1" dirty="0" err="1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газы</a:t>
            </a:r>
            <a:r>
              <a:rPr lang="ru-RU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км – толщина тропосферы над экватором</a:t>
            </a:r>
          </a:p>
          <a:p>
            <a:r>
              <a:rPr lang="ru-RU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50 - 55 км - верхняя граница стратосферы</a:t>
            </a:r>
            <a:endParaRPr lang="en-US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167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2653" y="109175"/>
            <a:ext cx="2810748" cy="38600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lang="ru-RU" sz="2400" spc="15" dirty="0"/>
              <a:t> ЗАДАНИЕ </a:t>
            </a:r>
            <a:endParaRPr lang="ru-RU" sz="2400" spc="5" dirty="0"/>
          </a:p>
        </p:txBody>
      </p:sp>
      <p:sp>
        <p:nvSpPr>
          <p:cNvPr id="5" name="object 5"/>
          <p:cNvSpPr/>
          <p:nvPr/>
        </p:nvSpPr>
        <p:spPr>
          <a:xfrm>
            <a:off x="328175" y="680283"/>
            <a:ext cx="1094105" cy="400050"/>
          </a:xfrm>
          <a:custGeom>
            <a:avLst/>
            <a:gdLst/>
            <a:ahLst/>
            <a:cxnLst/>
            <a:rect l="l" t="t" r="r" b="b"/>
            <a:pathLst>
              <a:path w="1094105" h="400050">
                <a:moveTo>
                  <a:pt x="1094026" y="0"/>
                </a:moveTo>
                <a:lnTo>
                  <a:pt x="279684" y="0"/>
                </a:lnTo>
                <a:lnTo>
                  <a:pt x="234473" y="3677"/>
                </a:lnTo>
                <a:lnTo>
                  <a:pt x="191527" y="14319"/>
                </a:lnTo>
                <a:lnTo>
                  <a:pt x="151434" y="31338"/>
                </a:lnTo>
                <a:lnTo>
                  <a:pt x="114782" y="54147"/>
                </a:lnTo>
                <a:lnTo>
                  <a:pt x="82156" y="82157"/>
                </a:lnTo>
                <a:lnTo>
                  <a:pt x="54146" y="114783"/>
                </a:lnTo>
                <a:lnTo>
                  <a:pt x="31338" y="151435"/>
                </a:lnTo>
                <a:lnTo>
                  <a:pt x="14319" y="191528"/>
                </a:lnTo>
                <a:lnTo>
                  <a:pt x="3677" y="234473"/>
                </a:lnTo>
                <a:lnTo>
                  <a:pt x="0" y="279684"/>
                </a:lnTo>
                <a:lnTo>
                  <a:pt x="0" y="399604"/>
                </a:lnTo>
                <a:lnTo>
                  <a:pt x="814341" y="399604"/>
                </a:lnTo>
                <a:lnTo>
                  <a:pt x="859553" y="395926"/>
                </a:lnTo>
                <a:lnTo>
                  <a:pt x="902499" y="385284"/>
                </a:lnTo>
                <a:lnTo>
                  <a:pt x="942592" y="368265"/>
                </a:lnTo>
                <a:lnTo>
                  <a:pt x="979244" y="345456"/>
                </a:lnTo>
                <a:lnTo>
                  <a:pt x="1011869" y="317446"/>
                </a:lnTo>
                <a:lnTo>
                  <a:pt x="1039880" y="284821"/>
                </a:lnTo>
                <a:lnTo>
                  <a:pt x="1062688" y="248168"/>
                </a:lnTo>
                <a:lnTo>
                  <a:pt x="1079706" y="208075"/>
                </a:lnTo>
                <a:lnTo>
                  <a:pt x="1090348" y="165130"/>
                </a:lnTo>
                <a:lnTo>
                  <a:pt x="1094026" y="119919"/>
                </a:lnTo>
                <a:lnTo>
                  <a:pt x="1094026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816100" y="687162"/>
            <a:ext cx="4114799" cy="1651158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ts val="1410"/>
              </a:lnSpc>
              <a:spcBef>
                <a:spcPts val="170"/>
              </a:spcBef>
            </a:pPr>
            <a:r>
              <a:rPr lang="ru-RU" sz="2000" b="1" dirty="0">
                <a:solidFill>
                  <a:srgbClr val="00A650"/>
                </a:solidFill>
                <a:latin typeface="Arial"/>
                <a:cs typeface="Arial"/>
              </a:rPr>
              <a:t>Прочитать </a:t>
            </a:r>
          </a:p>
          <a:p>
            <a:pPr marL="12700" marR="5080">
              <a:lnSpc>
                <a:spcPts val="1410"/>
              </a:lnSpc>
              <a:spcBef>
                <a:spcPts val="170"/>
              </a:spcBef>
            </a:pPr>
            <a:endParaRPr lang="ru-RU" sz="20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12700" marR="5080">
              <a:lnSpc>
                <a:spcPts val="1410"/>
              </a:lnSpc>
              <a:spcBef>
                <a:spcPts val="170"/>
              </a:spcBef>
            </a:pPr>
            <a:r>
              <a:rPr lang="ru-RU" sz="2000" b="1" dirty="0">
                <a:solidFill>
                  <a:srgbClr val="00A650"/>
                </a:solidFill>
                <a:latin typeface="Arial"/>
                <a:cs typeface="Arial"/>
              </a:rPr>
              <a:t>§ 21.   Строение атмосферы. </a:t>
            </a:r>
          </a:p>
          <a:p>
            <a:pPr marL="12700" marR="5080">
              <a:lnSpc>
                <a:spcPts val="1410"/>
              </a:lnSpc>
              <a:spcBef>
                <a:spcPts val="170"/>
              </a:spcBef>
            </a:pPr>
            <a:endParaRPr lang="ru-RU" sz="20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12700" marR="5080">
              <a:lnSpc>
                <a:spcPts val="1410"/>
              </a:lnSpc>
              <a:spcBef>
                <a:spcPts val="170"/>
              </a:spcBef>
            </a:pPr>
            <a:endParaRPr lang="ru-RU" sz="24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12700" marR="5080">
              <a:lnSpc>
                <a:spcPts val="1410"/>
              </a:lnSpc>
              <a:spcBef>
                <a:spcPts val="170"/>
              </a:spcBef>
            </a:pPr>
            <a:r>
              <a:rPr lang="ru-RU" sz="2000" b="1" dirty="0">
                <a:solidFill>
                  <a:srgbClr val="00A650"/>
                </a:solidFill>
                <a:latin typeface="Arial"/>
                <a:cs typeface="Arial"/>
              </a:rPr>
              <a:t>Выполнить  письменно </a:t>
            </a:r>
          </a:p>
          <a:p>
            <a:pPr marL="12700" marR="5080">
              <a:lnSpc>
                <a:spcPts val="1410"/>
              </a:lnSpc>
              <a:spcBef>
                <a:spcPts val="170"/>
              </a:spcBef>
            </a:pPr>
            <a:endParaRPr lang="ru-RU" sz="20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12700" marR="5080">
              <a:lnSpc>
                <a:spcPts val="1410"/>
              </a:lnSpc>
              <a:spcBef>
                <a:spcPts val="170"/>
              </a:spcBef>
            </a:pPr>
            <a:r>
              <a:rPr lang="ru-RU" sz="2000" b="1" dirty="0">
                <a:solidFill>
                  <a:srgbClr val="00A650"/>
                </a:solidFill>
                <a:latin typeface="Arial"/>
                <a:cs typeface="Arial"/>
              </a:rPr>
              <a:t>задание 4 на стр. 75.</a:t>
            </a:r>
          </a:p>
        </p:txBody>
      </p:sp>
      <p:sp>
        <p:nvSpPr>
          <p:cNvPr id="9" name="object 9"/>
          <p:cNvSpPr/>
          <p:nvPr/>
        </p:nvSpPr>
        <p:spPr>
          <a:xfrm>
            <a:off x="1692274" y="2994025"/>
            <a:ext cx="3752850" cy="0"/>
          </a:xfrm>
          <a:custGeom>
            <a:avLst/>
            <a:gdLst/>
            <a:ahLst/>
            <a:cxnLst/>
            <a:rect l="l" t="t" r="r" b="b"/>
            <a:pathLst>
              <a:path w="3752850">
                <a:moveTo>
                  <a:pt x="0" y="0"/>
                </a:moveTo>
                <a:lnTo>
                  <a:pt x="3752683" y="0"/>
                </a:lnTo>
              </a:path>
            </a:pathLst>
          </a:custGeom>
          <a:ln w="6094">
            <a:solidFill>
              <a:srgbClr val="BBBD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50047" y="2634669"/>
            <a:ext cx="2465705" cy="310515"/>
          </a:xfrm>
          <a:custGeom>
            <a:avLst/>
            <a:gdLst/>
            <a:ahLst/>
            <a:cxnLst/>
            <a:rect l="l" t="t" r="r" b="b"/>
            <a:pathLst>
              <a:path w="2465704" h="310514">
                <a:moveTo>
                  <a:pt x="2465654" y="0"/>
                </a:moveTo>
                <a:lnTo>
                  <a:pt x="217180" y="0"/>
                </a:lnTo>
                <a:lnTo>
                  <a:pt x="167538" y="5762"/>
                </a:lnTo>
                <a:lnTo>
                  <a:pt x="121885" y="22161"/>
                </a:lnTo>
                <a:lnTo>
                  <a:pt x="81552" y="47868"/>
                </a:lnTo>
                <a:lnTo>
                  <a:pt x="47867" y="81553"/>
                </a:lnTo>
                <a:lnTo>
                  <a:pt x="22160" y="121886"/>
                </a:lnTo>
                <a:lnTo>
                  <a:pt x="5761" y="167537"/>
                </a:lnTo>
                <a:lnTo>
                  <a:pt x="0" y="217177"/>
                </a:lnTo>
                <a:lnTo>
                  <a:pt x="0" y="310299"/>
                </a:lnTo>
                <a:lnTo>
                  <a:pt x="2248472" y="310299"/>
                </a:lnTo>
                <a:lnTo>
                  <a:pt x="2298115" y="304537"/>
                </a:lnTo>
                <a:lnTo>
                  <a:pt x="2343767" y="288137"/>
                </a:lnTo>
                <a:lnTo>
                  <a:pt x="2384101" y="262430"/>
                </a:lnTo>
                <a:lnTo>
                  <a:pt x="2417786" y="228745"/>
                </a:lnTo>
                <a:lnTo>
                  <a:pt x="2443493" y="188412"/>
                </a:lnTo>
                <a:lnTo>
                  <a:pt x="2459892" y="142761"/>
                </a:lnTo>
                <a:lnTo>
                  <a:pt x="2465654" y="93121"/>
                </a:lnTo>
                <a:lnTo>
                  <a:pt x="2465654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3" name="object 13"/>
          <p:cNvGrpSpPr/>
          <p:nvPr/>
        </p:nvGrpSpPr>
        <p:grpSpPr>
          <a:xfrm>
            <a:off x="377244" y="1199601"/>
            <a:ext cx="906780" cy="1353820"/>
            <a:chOff x="377244" y="1199601"/>
            <a:chExt cx="906780" cy="1353820"/>
          </a:xfrm>
        </p:grpSpPr>
        <p:sp>
          <p:nvSpPr>
            <p:cNvPr id="14" name="object 14"/>
            <p:cNvSpPr/>
            <p:nvPr/>
          </p:nvSpPr>
          <p:spPr>
            <a:xfrm>
              <a:off x="377240" y="1303972"/>
              <a:ext cx="906780" cy="1249680"/>
            </a:xfrm>
            <a:custGeom>
              <a:avLst/>
              <a:gdLst/>
              <a:ahLst/>
              <a:cxnLst/>
              <a:rect l="l" t="t" r="r" b="b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0984" y="1199603"/>
              <a:ext cx="492759" cy="1014730"/>
            </a:xfrm>
            <a:custGeom>
              <a:avLst/>
              <a:gdLst/>
              <a:ahLst/>
              <a:cxnLst/>
              <a:rect l="l" t="t" r="r" b="b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320975" y="2634669"/>
            <a:ext cx="1043940" cy="231775"/>
            <a:chOff x="320975" y="2634669"/>
            <a:chExt cx="1043940" cy="231775"/>
          </a:xfrm>
        </p:grpSpPr>
        <p:sp>
          <p:nvSpPr>
            <p:cNvPr id="17" name="object 17"/>
            <p:cNvSpPr/>
            <p:nvPr/>
          </p:nvSpPr>
          <p:spPr>
            <a:xfrm>
              <a:off x="320975" y="2634669"/>
              <a:ext cx="1043940" cy="231775"/>
            </a:xfrm>
            <a:custGeom>
              <a:avLst/>
              <a:gdLst/>
              <a:ahLst/>
              <a:cxnLst/>
              <a:rect l="l" t="t" r="r" b="b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53186" y="2712947"/>
              <a:ext cx="257810" cy="153670"/>
            </a:xfrm>
            <a:custGeom>
              <a:avLst/>
              <a:gdLst/>
              <a:ahLst/>
              <a:cxnLst/>
              <a:rect l="l" t="t" r="r" b="b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16800</TotalTime>
  <Words>629</Words>
  <Application>Microsoft Office PowerPoint</Application>
  <PresentationFormat>Произвольный</PresentationFormat>
  <Paragraphs>98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ЗАДАНИЕ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</dc:title>
  <dc:creator>admin</dc:creator>
  <cp:lastModifiedBy>WINDOWS 10</cp:lastModifiedBy>
  <cp:revision>539</cp:revision>
  <dcterms:created xsi:type="dcterms:W3CDTF">2020-04-13T08:05:42Z</dcterms:created>
  <dcterms:modified xsi:type="dcterms:W3CDTF">2020-12-16T19:26:02Z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2020-04-13T00:00:00Z</vt:filetime>
  </property>
</Properties>
</file>