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79" r:id="rId2"/>
    <p:sldId id="305" r:id="rId3"/>
    <p:sldId id="434" r:id="rId4"/>
    <p:sldId id="435" r:id="rId5"/>
    <p:sldId id="436" r:id="rId6"/>
    <p:sldId id="437" r:id="rId7"/>
    <p:sldId id="438" r:id="rId8"/>
    <p:sldId id="439" r:id="rId9"/>
    <p:sldId id="440" r:id="rId10"/>
    <p:sldId id="441" r:id="rId11"/>
    <p:sldId id="442" r:id="rId12"/>
    <p:sldId id="443" r:id="rId13"/>
    <p:sldId id="444" r:id="rId14"/>
    <p:sldId id="445" r:id="rId15"/>
    <p:sldId id="446" r:id="rId16"/>
    <p:sldId id="447" r:id="rId17"/>
    <p:sldId id="449" r:id="rId18"/>
    <p:sldId id="448" r:id="rId19"/>
    <p:sldId id="450" r:id="rId20"/>
    <p:sldId id="451" r:id="rId21"/>
    <p:sldId id="380" r:id="rId22"/>
    <p:sldId id="262" r:id="rId23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022">
          <p15:clr>
            <a:srgbClr val="A4A3A4"/>
          </p15:clr>
        </p15:guide>
        <p15:guide id="2" pos="18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FF7"/>
    <a:srgbClr val="000066"/>
    <a:srgbClr val="000000"/>
    <a:srgbClr val="004C22"/>
    <a:srgbClr val="FFFF00"/>
    <a:srgbClr val="6600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5126" autoAdjust="0"/>
  </p:normalViewPr>
  <p:slideViewPr>
    <p:cSldViewPr>
      <p:cViewPr varScale="1">
        <p:scale>
          <a:sx n="132" d="100"/>
          <a:sy n="132" d="100"/>
        </p:scale>
        <p:origin x="930" y="114"/>
      </p:cViewPr>
      <p:guideLst>
        <p:guide orient="horz" pos="2880"/>
        <p:guide pos="2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00"/>
    </p:cViewPr>
  </p:sorterViewPr>
  <p:notesViewPr>
    <p:cSldViewPr>
      <p:cViewPr varScale="1">
        <p:scale>
          <a:sx n="150" d="100"/>
          <a:sy n="150" d="100"/>
        </p:scale>
        <p:origin x="-1242" y="-90"/>
      </p:cViewPr>
      <p:guideLst>
        <p:guide orient="horz" pos="1022"/>
        <p:guide pos="181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5F2B4-B324-4CAC-8A2F-FF69F25E4553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11E0C-8B9B-41FC-B184-4FF371462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357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B9B35-F45A-47AC-9643-A0E3E76F2CC3}" type="datetimeFigureOut">
              <a:rPr lang="ru-RU" smtClean="0"/>
              <a:t>17.12.2020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D2DC9-084F-4B8F-B0A3-1529236EF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71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37" y="132463"/>
            <a:ext cx="4900931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35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5868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9301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37" y="441662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7423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43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313" y="781128"/>
            <a:ext cx="4531172" cy="2094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19153"/>
            <a:ext cx="5757972" cy="69726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30FF7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856562" y="1165225"/>
            <a:ext cx="3550338" cy="1129985"/>
          </a:xfrm>
          <a:prstGeom prst="rect">
            <a:avLst/>
          </a:prstGeom>
        </p:spPr>
        <p:txBody>
          <a:bodyPr vert="horz" wrap="square" lIns="0" tIns="13966" rIns="0" bIns="0" rtlCol="0">
            <a:spAutoFit/>
          </a:bodyPr>
          <a:lstStyle/>
          <a:p>
            <a:pPr marL="12696">
              <a:lnSpc>
                <a:spcPts val="2794"/>
              </a:lnSpc>
            </a:pPr>
            <a:r>
              <a:rPr lang="ru-RU" sz="4400" b="1" spc="5" dirty="0">
                <a:solidFill>
                  <a:srgbClr val="030FF7"/>
                </a:solidFill>
                <a:latin typeface="Arial"/>
                <a:cs typeface="Arial"/>
              </a:rPr>
              <a:t>Строение</a:t>
            </a:r>
          </a:p>
          <a:p>
            <a:pPr marL="12696">
              <a:lnSpc>
                <a:spcPts val="2794"/>
              </a:lnSpc>
            </a:pPr>
            <a:r>
              <a:rPr lang="ru-RU" sz="4400" b="1" spc="5" dirty="0">
                <a:solidFill>
                  <a:srgbClr val="030FF7"/>
                </a:solidFill>
                <a:latin typeface="Arial"/>
                <a:cs typeface="Arial"/>
              </a:rPr>
              <a:t> </a:t>
            </a:r>
          </a:p>
          <a:p>
            <a:pPr marL="12696">
              <a:lnSpc>
                <a:spcPts val="2794"/>
              </a:lnSpc>
            </a:pPr>
            <a:r>
              <a:rPr lang="ru-RU" sz="4400" b="1" spc="5" dirty="0">
                <a:solidFill>
                  <a:srgbClr val="030FF7"/>
                </a:solidFill>
                <a:latin typeface="Arial"/>
                <a:cs typeface="Arial"/>
              </a:rPr>
              <a:t>атмосферы</a:t>
            </a:r>
            <a:endParaRPr lang="ru-RU" sz="4400" dirty="0">
              <a:solidFill>
                <a:srgbClr val="030FF7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88465" y="1056615"/>
            <a:ext cx="310613" cy="132780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30FF7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750825" y="38680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760514" y="27535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83650" y="38680"/>
            <a:ext cx="173292" cy="354580"/>
          </a:xfrm>
          <a:prstGeom prst="rect">
            <a:avLst/>
          </a:prstGeom>
        </p:spPr>
        <p:txBody>
          <a:bodyPr vert="horz" wrap="square" lIns="0" tIns="15871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00" b="1" spc="10" dirty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846013" y="366269"/>
            <a:ext cx="517093" cy="212234"/>
          </a:xfrm>
          <a:prstGeom prst="rect">
            <a:avLst/>
          </a:prstGeom>
        </p:spPr>
        <p:txBody>
          <a:bodyPr vert="horz" wrap="square" lIns="0" tIns="12061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3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300" b="1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318893" y="-16122"/>
            <a:ext cx="3379453" cy="537985"/>
          </a:xfrm>
          <a:prstGeom prst="rect">
            <a:avLst/>
          </a:prstGeom>
        </p:spPr>
        <p:txBody>
          <a:bodyPr vert="horz" wrap="square" lIns="0" tIns="14622" rIns="0" bIns="0" rtlCol="0" anchor="ctr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15" defTabSz="915497">
              <a:spcBef>
                <a:spcPts val="114"/>
              </a:spcBef>
              <a:defRPr/>
            </a:pPr>
            <a:r>
              <a:rPr lang="ru-RU" kern="0" spc="10" dirty="0">
                <a:solidFill>
                  <a:sysClr val="window" lastClr="FFFFFF"/>
                </a:solidFill>
              </a:rPr>
              <a:t> География</a:t>
            </a:r>
            <a:endParaRPr lang="en-US" kern="0" spc="10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543772" y="43493"/>
            <a:ext cx="335650" cy="46486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5497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551287" y="422645"/>
            <a:ext cx="62299" cy="10874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5497"/>
            <a:endParaRPr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1B713E-EB8E-4A3D-BC4A-2C4ACCA79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885" y="1056615"/>
            <a:ext cx="1344705" cy="132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05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ТРОПОСФЕРА 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238881-511B-4BCA-92E0-8BA03D321384}"/>
              </a:ext>
            </a:extLst>
          </p:cNvPr>
          <p:cNvCxnSpPr/>
          <p:nvPr/>
        </p:nvCxnSpPr>
        <p:spPr>
          <a:xfrm>
            <a:off x="3111497" y="631825"/>
            <a:ext cx="0" cy="2395786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942F899-621D-4551-BFF0-31183C03A606}"/>
              </a:ext>
            </a:extLst>
          </p:cNvPr>
          <p:cNvSpPr txBox="1"/>
          <p:nvPr/>
        </p:nvSpPr>
        <p:spPr>
          <a:xfrm>
            <a:off x="38102" y="719386"/>
            <a:ext cx="30352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Самый нижний слой атмосферы ( от греческого «</a:t>
            </a:r>
            <a:r>
              <a:rPr lang="en-US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tropos</a:t>
            </a: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вращающийся, меняющийся).</a:t>
            </a:r>
          </a:p>
          <a:p>
            <a:pPr algn="ctr"/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толщина тропосферы</a:t>
            </a:r>
            <a:r>
              <a:rPr lang="en-US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10-11 км.</a:t>
            </a:r>
            <a:endParaRPr lang="en-US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A7191C-8725-447B-AF55-974CE1048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3111497" y="719386"/>
            <a:ext cx="2431535" cy="230822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BF09C7-F475-4D8C-84DE-E46D5C40AABB}"/>
              </a:ext>
            </a:extLst>
          </p:cNvPr>
          <p:cNvSpPr/>
          <p:nvPr/>
        </p:nvSpPr>
        <p:spPr>
          <a:xfrm>
            <a:off x="3187700" y="1546225"/>
            <a:ext cx="152400" cy="1030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19579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ТРОПОСФЕРА 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238881-511B-4BCA-92E0-8BA03D321384}"/>
              </a:ext>
            </a:extLst>
          </p:cNvPr>
          <p:cNvCxnSpPr/>
          <p:nvPr/>
        </p:nvCxnSpPr>
        <p:spPr>
          <a:xfrm>
            <a:off x="3111497" y="631825"/>
            <a:ext cx="0" cy="2395786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942F899-621D-4551-BFF0-31183C03A606}"/>
              </a:ext>
            </a:extLst>
          </p:cNvPr>
          <p:cNvSpPr txBox="1"/>
          <p:nvPr/>
        </p:nvSpPr>
        <p:spPr>
          <a:xfrm>
            <a:off x="38107" y="542331"/>
            <a:ext cx="3035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 полюсами она составляет 8-9 км, над экватором – до 17 км.</a:t>
            </a:r>
            <a:endParaRPr lang="en-US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BF09C7-F475-4D8C-84DE-E46D5C40AABB}"/>
              </a:ext>
            </a:extLst>
          </p:cNvPr>
          <p:cNvSpPr/>
          <p:nvPr/>
        </p:nvSpPr>
        <p:spPr>
          <a:xfrm>
            <a:off x="3187700" y="1546225"/>
            <a:ext cx="152400" cy="1030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0ECA59-AD1A-49C5-9777-7E86C6438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915" y="668297"/>
            <a:ext cx="1219185" cy="9541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13E227-A9C3-4DE3-8182-B2A009ADB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194" y="1698625"/>
            <a:ext cx="2449903" cy="13563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A685C7-7310-4278-B901-67A515AF5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699" y="672048"/>
            <a:ext cx="1151185" cy="9503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0751A0-8542-4A04-A589-1B6042A5B0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91" r="20646"/>
          <a:stretch/>
        </p:blipFill>
        <p:spPr>
          <a:xfrm>
            <a:off x="419801" y="1698625"/>
            <a:ext cx="1802159" cy="1100386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BD83BA-A123-4C77-8EE5-BB1CCC39C500}"/>
              </a:ext>
            </a:extLst>
          </p:cNvPr>
          <p:cNvSpPr txBox="1"/>
          <p:nvPr/>
        </p:nvSpPr>
        <p:spPr>
          <a:xfrm>
            <a:off x="2237765" y="2041827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17 км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B27EA3-7FA9-4112-B305-BCDBD4F896F4}"/>
              </a:ext>
            </a:extLst>
          </p:cNvPr>
          <p:cNvSpPr txBox="1"/>
          <p:nvPr/>
        </p:nvSpPr>
        <p:spPr>
          <a:xfrm>
            <a:off x="992341" y="1409858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8-9 км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3FAAE4-E42B-4890-B80C-768DFFD1085A}"/>
              </a:ext>
            </a:extLst>
          </p:cNvPr>
          <p:cNvSpPr txBox="1"/>
          <p:nvPr/>
        </p:nvSpPr>
        <p:spPr>
          <a:xfrm>
            <a:off x="992341" y="2799011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8-9 км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346450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BCD75D5-6678-4614-9C86-51ED5A0D5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5" y="545196"/>
            <a:ext cx="5486390" cy="25853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ТРОПОСФЕРА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2F899-621D-4551-BFF0-31183C03A606}"/>
              </a:ext>
            </a:extLst>
          </p:cNvPr>
          <p:cNvSpPr txBox="1"/>
          <p:nvPr/>
        </p:nvSpPr>
        <p:spPr>
          <a:xfrm>
            <a:off x="-12720" y="545196"/>
            <a:ext cx="33908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Основная масса водяных паров атмосферы сосредоточены в тропосфере. Здесь же образуются облака, формируются осадки, меняется погода, обитают </a:t>
            </a:r>
          </a:p>
          <a:p>
            <a:pPr algn="ctr"/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микроорганизмы</a:t>
            </a:r>
            <a:endParaRPr lang="en-US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A5E9CA-FE42-411E-A324-8BBBA5EAF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174" y="659200"/>
            <a:ext cx="2247921" cy="9632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93CC86-DEE0-42EF-B4D4-7E1125288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175" y="1704166"/>
            <a:ext cx="2247920" cy="131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52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ТРОПОСФЕРА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2F899-621D-4551-BFF0-31183C03A606}"/>
              </a:ext>
            </a:extLst>
          </p:cNvPr>
          <p:cNvSpPr txBox="1"/>
          <p:nvPr/>
        </p:nvSpPr>
        <p:spPr>
          <a:xfrm>
            <a:off x="63500" y="685701"/>
            <a:ext cx="25146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Температурный режим тропосферы изменяется </a:t>
            </a:r>
          </a:p>
          <a:p>
            <a:pPr algn="ctr"/>
            <a:r>
              <a:rPr lang="ru-RU" sz="16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высотой. </a:t>
            </a:r>
          </a:p>
          <a:p>
            <a:pPr algn="ctr"/>
            <a:r>
              <a:rPr lang="ru-RU" sz="16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поднятием вверх температура тропосферы понижается на 6°С на каждые 1000 м.</a:t>
            </a:r>
            <a:endParaRPr lang="en-US" sz="1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0FE79F-8FFD-4DB5-BBD1-F4937203D7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7"/>
          <a:stretch/>
        </p:blipFill>
        <p:spPr>
          <a:xfrm>
            <a:off x="2654300" y="631825"/>
            <a:ext cx="2913380" cy="238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18257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СТРАТОСФЕРА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89AD90-469B-4621-A69C-F18A78BC6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250"/>
          <a:stretch/>
        </p:blipFill>
        <p:spPr>
          <a:xfrm>
            <a:off x="215900" y="631826"/>
            <a:ext cx="3200400" cy="1600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B6423B-BDB3-4CA4-A5C2-C1BBC85DEA22}"/>
              </a:ext>
            </a:extLst>
          </p:cNvPr>
          <p:cNvSpPr txBox="1"/>
          <p:nvPr/>
        </p:nvSpPr>
        <p:spPr>
          <a:xfrm>
            <a:off x="3416300" y="583932"/>
            <a:ext cx="2349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От греческого «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stratum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слой. Верхняя граница находится на высоте 50-55 км.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719B4-0734-4622-8720-EC8A266764E7}"/>
              </a:ext>
            </a:extLst>
          </p:cNvPr>
          <p:cNvSpPr txBox="1"/>
          <p:nvPr/>
        </p:nvSpPr>
        <p:spPr>
          <a:xfrm>
            <a:off x="125730" y="2232025"/>
            <a:ext cx="5514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Температура нижних слоев стратосферы – </a:t>
            </a:r>
          </a:p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от - 45 до - 75°С, в верхних слоях положительная +10°С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0D6342B-485B-4C6B-8127-4C14907C1CE2}"/>
              </a:ext>
            </a:extLst>
          </p:cNvPr>
          <p:cNvCxnSpPr/>
          <p:nvPr/>
        </p:nvCxnSpPr>
        <p:spPr>
          <a:xfrm>
            <a:off x="3492500" y="2155825"/>
            <a:ext cx="198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209409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14605"/>
            <a:ext cx="5765799" cy="738664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МЕЗОСФЕРА, ТЕРМОСФЕРА И ЭКЗОСФЕРА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719B4-0734-4622-8720-EC8A266764E7}"/>
              </a:ext>
            </a:extLst>
          </p:cNvPr>
          <p:cNvSpPr txBox="1"/>
          <p:nvPr/>
        </p:nvSpPr>
        <p:spPr>
          <a:xfrm>
            <a:off x="148791" y="2136205"/>
            <a:ext cx="5514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От греческого «</a:t>
            </a:r>
            <a:r>
              <a:rPr lang="en-US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mesos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средний, «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thermos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горячий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exos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внешний. Верхние слои атмосферы, где воздух становится разреженным и благодаря поступающим космическим лучам – электропроводным. Именно в этих слоях возникают явления полярных сияний и «звездных дождей».</a:t>
            </a: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A6D58A-E61F-439D-ABDD-9034EC9E7A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476"/>
          <a:stretch/>
        </p:blipFill>
        <p:spPr>
          <a:xfrm>
            <a:off x="148791" y="809849"/>
            <a:ext cx="2962709" cy="13367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4137AF-CF41-4FBF-BC96-0EF9416D5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808" y="809849"/>
            <a:ext cx="1219200" cy="12697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7B7BC6-0CF0-47A2-ADC3-880D7B03D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500" y="809849"/>
            <a:ext cx="1219200" cy="126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20685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55898"/>
            <a:ext cx="5765799" cy="446276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ИССЛЕДОВАНИЯ АТМОСФЕРЫ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2D1A8A-B8FD-4F61-8483-D744974FC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05"/>
          <a:stretch/>
        </p:blipFill>
        <p:spPr>
          <a:xfrm>
            <a:off x="292100" y="765173"/>
            <a:ext cx="2244632" cy="21717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AA5349-4540-4A91-8A12-710E058BC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700" y="662251"/>
            <a:ext cx="2743202" cy="11887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A3D669-C23E-4690-8FD8-D1CDD2D6B25E}"/>
              </a:ext>
            </a:extLst>
          </p:cNvPr>
          <p:cNvSpPr txBox="1"/>
          <p:nvPr/>
        </p:nvSpPr>
        <p:spPr>
          <a:xfrm>
            <a:off x="2536732" y="1851023"/>
            <a:ext cx="322906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Атмосфера и явления, связанные с ней, издавна привлекали внимания людей. 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Уже давно люди обратили внимание на признаки, которые предвещали грозу, дождь, ясное небо и т.д. Предсказание,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или прогноз погоды имеет важное значение.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452580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55898"/>
            <a:ext cx="5765799" cy="446276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ИССЛЕДОВАНИЯ АТМОСФЕРЫ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3D669-C23E-4690-8FD8-D1CDD2D6B25E}"/>
              </a:ext>
            </a:extLst>
          </p:cNvPr>
          <p:cNvSpPr txBox="1"/>
          <p:nvPr/>
        </p:nvSpPr>
        <p:spPr>
          <a:xfrm>
            <a:off x="1752604" y="1827651"/>
            <a:ext cx="3873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атмосферу и происходящие в ней явления изучают тысячи метеорологических станций, расположенных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 различных уголках Земли. В этой работе используются ЭВМ, компьютеры, воздушные шары, метеорологические ракеты, искусственные спутники Земли.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5D35D5-23CD-4073-8314-63C5350F3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8" y="582612"/>
            <a:ext cx="1275082" cy="12684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53DC92-2EC5-4C8A-AE3C-65782CAB8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18" y="1881837"/>
            <a:ext cx="1579882" cy="12464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4E27AC-E8C6-4BDB-851C-448651332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044" y="582612"/>
            <a:ext cx="1048688" cy="12684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6AC46A-5749-4BEB-B36D-75728D953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9676" y="582611"/>
            <a:ext cx="1512424" cy="12684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E3B02C-236E-4532-B3B0-20D548BC1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474" y="582611"/>
            <a:ext cx="1509853" cy="12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88707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55898"/>
            <a:ext cx="5765799" cy="446276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ИССЛЕДОВАНИЯ АТМОСФЕРЫ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3D669-C23E-4690-8FD8-D1CDD2D6B25E}"/>
              </a:ext>
            </a:extLst>
          </p:cNvPr>
          <p:cNvSpPr txBox="1"/>
          <p:nvPr/>
        </p:nvSpPr>
        <p:spPr>
          <a:xfrm>
            <a:off x="2613658" y="1649004"/>
            <a:ext cx="30356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Поступающая информация обрабатывается в специальных научно-исследовательских учреждениях. На базе этой информации составляются карты погоды и объявляются грядущие погодные изменения.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542D8D-00A4-424E-963B-9E9CF53A3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126" y="606417"/>
            <a:ext cx="1570618" cy="10160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E754F2-5E18-4185-8F85-D97E644378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78"/>
          <a:stretch/>
        </p:blipFill>
        <p:spPr>
          <a:xfrm>
            <a:off x="2613658" y="606417"/>
            <a:ext cx="1399542" cy="10160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5D0685-53C5-4927-AC1D-7D98E96F5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18" y="606417"/>
            <a:ext cx="2286000" cy="242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79551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55898"/>
            <a:ext cx="5765799" cy="446276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ИССЛЕДОВАНИЯ АТМОСФЕРЫ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3522EE-F7BF-49B2-AF3D-1541671C2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555625"/>
            <a:ext cx="5638800" cy="26333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1BFC7A-17FE-4A21-9EB3-CE4297DE120B}"/>
              </a:ext>
            </a:extLst>
          </p:cNvPr>
          <p:cNvSpPr txBox="1"/>
          <p:nvPr/>
        </p:nvSpPr>
        <p:spPr>
          <a:xfrm>
            <a:off x="83457" y="483033"/>
            <a:ext cx="3124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Жизнь людей и вообще всего живого на Земле зависит от чистоты атмосферного воздуха. Поэтому долг каждого человека- </a:t>
            </a:r>
          </a:p>
          <a:p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НЕ ДОПУСКАТЬ  ЗАГРЯЗНЕНИЯ ВОЗДУХА.</a:t>
            </a: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254056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ЗНАЧЕНИЕ АТМОСФЕРЫ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7A19B72-F8C9-45DD-8B50-1C320C51158C}"/>
              </a:ext>
            </a:extLst>
          </p:cNvPr>
          <p:cNvCxnSpPr>
            <a:cxnSpLocks/>
          </p:cNvCxnSpPr>
          <p:nvPr/>
        </p:nvCxnSpPr>
        <p:spPr>
          <a:xfrm>
            <a:off x="139700" y="1771905"/>
            <a:ext cx="2716459" cy="0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238881-511B-4BCA-92E0-8BA03D321384}"/>
              </a:ext>
            </a:extLst>
          </p:cNvPr>
          <p:cNvCxnSpPr/>
          <p:nvPr/>
        </p:nvCxnSpPr>
        <p:spPr>
          <a:xfrm>
            <a:off x="3111500" y="664852"/>
            <a:ext cx="0" cy="2395786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942F899-621D-4551-BFF0-31183C03A606}"/>
              </a:ext>
            </a:extLst>
          </p:cNvPr>
          <p:cNvSpPr txBox="1"/>
          <p:nvPr/>
        </p:nvSpPr>
        <p:spPr>
          <a:xfrm>
            <a:off x="-210094" y="645101"/>
            <a:ext cx="3503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Атмосфера – воздушная оболочка Земли </a:t>
            </a:r>
          </a:p>
          <a:p>
            <a:pPr algn="ctr"/>
            <a:r>
              <a:rPr lang="ru-RU" sz="16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(от греческого «</a:t>
            </a:r>
            <a:r>
              <a:rPr lang="en-US" sz="1600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</a:t>
            </a:r>
            <a:r>
              <a:rPr lang="ru-RU" sz="16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6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6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пар</a:t>
            </a:r>
            <a:r>
              <a:rPr lang="en-US" sz="16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600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sphaira</a:t>
            </a:r>
            <a:r>
              <a:rPr lang="ru-RU" sz="16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6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шар)</a:t>
            </a:r>
            <a:endParaRPr lang="en-US" sz="1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C5BCA6-01EC-4849-9731-95CD63F10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4" y="1851025"/>
            <a:ext cx="2743191" cy="12337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A73679-6274-497A-B8A4-3BA3AAFA2429}"/>
              </a:ext>
            </a:extLst>
          </p:cNvPr>
          <p:cNvSpPr txBox="1"/>
          <p:nvPr/>
        </p:nvSpPr>
        <p:spPr>
          <a:xfrm>
            <a:off x="3062041" y="1867718"/>
            <a:ext cx="25494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Атмосферная толща нашей </a:t>
            </a:r>
          </a:p>
          <a:p>
            <a:pPr algn="ctr"/>
            <a:r>
              <a:rPr lang="ru-RU" sz="1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планеты делится на следующие </a:t>
            </a:r>
          </a:p>
          <a:p>
            <a:pPr algn="ctr"/>
            <a:r>
              <a:rPr lang="ru-RU" sz="1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слои:</a:t>
            </a:r>
          </a:p>
          <a:p>
            <a:pPr algn="ctr"/>
            <a:r>
              <a:rPr lang="ru-RU" sz="1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тропосфера;</a:t>
            </a:r>
          </a:p>
          <a:p>
            <a:pPr algn="ctr"/>
            <a:r>
              <a:rPr lang="ru-RU" sz="1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стратосфера;</a:t>
            </a:r>
          </a:p>
          <a:p>
            <a:pPr algn="ctr"/>
            <a:r>
              <a:rPr lang="ru-RU" sz="1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мезосфера;</a:t>
            </a:r>
          </a:p>
          <a:p>
            <a:pPr algn="ctr"/>
            <a:r>
              <a:rPr lang="ru-RU" sz="1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термосфера;</a:t>
            </a:r>
          </a:p>
          <a:p>
            <a:pPr algn="ctr"/>
            <a:r>
              <a:rPr lang="ru-RU" sz="1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экзосфера.</a:t>
            </a:r>
            <a:endParaRPr lang="en-US" sz="1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90D147-7AED-43EF-8936-5329E2E324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92"/>
          <a:stretch/>
        </p:blipFill>
        <p:spPr>
          <a:xfrm>
            <a:off x="3263904" y="631825"/>
            <a:ext cx="2347541" cy="123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4109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16394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«ЧТО ЗА ЧИСЛА?»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7B383D-ADE6-4FF2-A298-BA666FAF5AA8}"/>
              </a:ext>
            </a:extLst>
          </p:cNvPr>
          <p:cNvSpPr txBox="1"/>
          <p:nvPr/>
        </p:nvSpPr>
        <p:spPr>
          <a:xfrm>
            <a:off x="215900" y="721753"/>
            <a:ext cx="403286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2000 км –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78%        - 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6 градусов –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21%   -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1%      -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18км   –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50 - 55км -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350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-16394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«ЧТО ЗА ЧИСЛА?»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7B383D-ADE6-4FF2-A298-BA666FAF5AA8}"/>
              </a:ext>
            </a:extLst>
          </p:cNvPr>
          <p:cNvSpPr txBox="1"/>
          <p:nvPr/>
        </p:nvSpPr>
        <p:spPr>
          <a:xfrm>
            <a:off x="139700" y="631825"/>
            <a:ext cx="59309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км – толщина атмосферы</a:t>
            </a:r>
          </a:p>
          <a:p>
            <a:r>
              <a:rPr lang="ru-RU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78% - азот </a:t>
            </a:r>
          </a:p>
          <a:p>
            <a:pPr marL="285750" indent="-285750">
              <a:buFontTx/>
              <a:buChar char="-"/>
            </a:pPr>
            <a:r>
              <a:rPr lang="ru-RU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градусов – понижение температуры </a:t>
            </a:r>
          </a:p>
          <a:p>
            <a:r>
              <a:rPr lang="ru-RU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каждый км. </a:t>
            </a:r>
          </a:p>
          <a:p>
            <a:r>
              <a:rPr lang="ru-RU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21% - кислород</a:t>
            </a:r>
          </a:p>
          <a:p>
            <a:r>
              <a:rPr lang="ru-RU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 - прочие </a:t>
            </a:r>
            <a:r>
              <a:rPr lang="ru-RU" b="1" dirty="0" err="1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газы</a:t>
            </a:r>
            <a:r>
              <a:rPr lang="ru-RU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км – толщина тропосферы над экватором</a:t>
            </a:r>
          </a:p>
          <a:p>
            <a:r>
              <a:rPr lang="ru-RU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50 - 55 км - верхняя граница стратосферы</a:t>
            </a:r>
            <a:endParaRPr lang="en-US" b="1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167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2653" y="109175"/>
            <a:ext cx="2810748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2400" spc="15" dirty="0"/>
              <a:t> ЗАДАНИЕ </a:t>
            </a:r>
            <a:endParaRPr lang="ru-RU" sz="2400" spc="5" dirty="0"/>
          </a:p>
        </p:txBody>
      </p:sp>
      <p:sp>
        <p:nvSpPr>
          <p:cNvPr id="5" name="object 5"/>
          <p:cNvSpPr/>
          <p:nvPr/>
        </p:nvSpPr>
        <p:spPr>
          <a:xfrm>
            <a:off x="328175" y="680283"/>
            <a:ext cx="1094105" cy="400050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16100" y="687162"/>
            <a:ext cx="4114799" cy="1651158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Прочитать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§ 21.   Строение атмосферы.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4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Выполнить  письменно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задание 4 на стр. 75.</a:t>
            </a:r>
          </a:p>
        </p:txBody>
      </p:sp>
      <p:sp>
        <p:nvSpPr>
          <p:cNvPr id="9" name="object 9"/>
          <p:cNvSpPr/>
          <p:nvPr/>
        </p:nvSpPr>
        <p:spPr>
          <a:xfrm>
            <a:off x="1692274" y="2994025"/>
            <a:ext cx="375285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50047" y="2634669"/>
            <a:ext cx="2465705" cy="310515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3" name="object 13"/>
          <p:cNvGrpSpPr/>
          <p:nvPr/>
        </p:nvGrpSpPr>
        <p:grpSpPr>
          <a:xfrm>
            <a:off x="377244" y="1199601"/>
            <a:ext cx="906780" cy="1353820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0975" y="2634669"/>
            <a:ext cx="1043940" cy="23177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ЗНАЧЕНИЕ АТМОСФЕРЫ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98B79E-44B3-4B7C-90E3-C82E7400267E}"/>
              </a:ext>
            </a:extLst>
          </p:cNvPr>
          <p:cNvSpPr txBox="1"/>
          <p:nvPr/>
        </p:nvSpPr>
        <p:spPr>
          <a:xfrm>
            <a:off x="215900" y="888191"/>
            <a:ext cx="274319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1" u="sng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Атмосфера вращается вместе с Землей</a:t>
            </a:r>
            <a:r>
              <a:rPr lang="ru-RU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1600" b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защищает все живое на Земле от метеоритов и вредных ультрафиолетовых лучей</a:t>
            </a:r>
            <a:endParaRPr lang="ru-RU" sz="16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238881-511B-4BCA-92E0-8BA03D321384}"/>
              </a:ext>
            </a:extLst>
          </p:cNvPr>
          <p:cNvCxnSpPr/>
          <p:nvPr/>
        </p:nvCxnSpPr>
        <p:spPr>
          <a:xfrm>
            <a:off x="2959421" y="631825"/>
            <a:ext cx="0" cy="2395786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979050-37B3-4989-805B-6F1E28C50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0" y="1851025"/>
            <a:ext cx="2590795" cy="11765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74B0E3-95EA-4FB0-9B34-C21F093FA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00" y="631825"/>
            <a:ext cx="2590787" cy="117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63775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ЗНАЧЕНИЕ АТМОСФЕРЫ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238881-511B-4BCA-92E0-8BA03D321384}"/>
              </a:ext>
            </a:extLst>
          </p:cNvPr>
          <p:cNvCxnSpPr/>
          <p:nvPr/>
        </p:nvCxnSpPr>
        <p:spPr>
          <a:xfrm>
            <a:off x="3292164" y="598239"/>
            <a:ext cx="0" cy="2395786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942F899-621D-4551-BFF0-31183C03A606}"/>
              </a:ext>
            </a:extLst>
          </p:cNvPr>
          <p:cNvSpPr txBox="1"/>
          <p:nvPr/>
        </p:nvSpPr>
        <p:spPr>
          <a:xfrm>
            <a:off x="0" y="631825"/>
            <a:ext cx="350323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будь атмосферы, поверхность Земли нагревалась бы в дневное время до </a:t>
            </a:r>
          </a:p>
          <a:p>
            <a:pPr algn="ctr"/>
            <a:r>
              <a:rPr lang="ru-RU" sz="22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+ 120°С, а ночью остывала бы до </a:t>
            </a:r>
          </a:p>
          <a:p>
            <a:pPr algn="ctr"/>
            <a:r>
              <a:rPr lang="ru-RU" sz="22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-180 - 200°С</a:t>
            </a:r>
            <a:endParaRPr lang="en-US" sz="22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EB8EE5-252D-4B7F-9526-B1AB1F788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050" y="598240"/>
            <a:ext cx="2274399" cy="250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97640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ЗНАЧЕНИЕ АТМОСФЕРЫ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238881-511B-4BCA-92E0-8BA03D321384}"/>
              </a:ext>
            </a:extLst>
          </p:cNvPr>
          <p:cNvCxnSpPr/>
          <p:nvPr/>
        </p:nvCxnSpPr>
        <p:spPr>
          <a:xfrm>
            <a:off x="3644900" y="631825"/>
            <a:ext cx="0" cy="2395786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942F899-621D-4551-BFF0-31183C03A606}"/>
              </a:ext>
            </a:extLst>
          </p:cNvPr>
          <p:cNvSpPr txBox="1"/>
          <p:nvPr/>
        </p:nvSpPr>
        <p:spPr>
          <a:xfrm>
            <a:off x="0" y="631825"/>
            <a:ext cx="35686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Атмосфера представляет собой смесь газов, </a:t>
            </a:r>
          </a:p>
          <a:p>
            <a:pPr algn="ctr"/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основном азота(78%) </a:t>
            </a:r>
          </a:p>
          <a:p>
            <a:pPr algn="ctr"/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кислорода(21%). Помимо этих газов в состав  входят углекислый газ, другие </a:t>
            </a:r>
            <a:r>
              <a:rPr lang="ru-RU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газы</a:t>
            </a:r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водяные пары и частицы пыли</a:t>
            </a:r>
            <a:endParaRPr lang="en-US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ABCD96-269C-443E-8150-E8B8A24B2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0" y="897430"/>
            <a:ext cx="1934626" cy="179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79865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ЗНАЧЕНИЕ АТМОСФЕРЫ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238881-511B-4BCA-92E0-8BA03D321384}"/>
              </a:ext>
            </a:extLst>
          </p:cNvPr>
          <p:cNvCxnSpPr/>
          <p:nvPr/>
        </p:nvCxnSpPr>
        <p:spPr>
          <a:xfrm>
            <a:off x="3111497" y="631825"/>
            <a:ext cx="0" cy="2395786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942F899-621D-4551-BFF0-31183C03A606}"/>
              </a:ext>
            </a:extLst>
          </p:cNvPr>
          <p:cNvSpPr txBox="1"/>
          <p:nvPr/>
        </p:nvSpPr>
        <p:spPr>
          <a:xfrm>
            <a:off x="38104" y="523242"/>
            <a:ext cx="3111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Соотношение азота и кислорода в атмосфере поддерживается растительным покровом Земли.</a:t>
            </a:r>
            <a:endParaRPr lang="en-US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39D59F-9268-470A-B2CD-50E772C12F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9" t="12427" r="4867" b="3033"/>
          <a:stretch/>
        </p:blipFill>
        <p:spPr>
          <a:xfrm>
            <a:off x="3187701" y="631825"/>
            <a:ext cx="2438400" cy="23957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80FE79-2848-4281-A148-959CFB4FD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98" y="2000571"/>
            <a:ext cx="1445745" cy="11299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5CFDB7-B6D4-4434-840D-11E375A72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544" y="2000570"/>
            <a:ext cx="1411749" cy="112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67102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ЗНАЧЕНИЕ АТМОСФЕРЫ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238881-511B-4BCA-92E0-8BA03D321384}"/>
              </a:ext>
            </a:extLst>
          </p:cNvPr>
          <p:cNvCxnSpPr/>
          <p:nvPr/>
        </p:nvCxnSpPr>
        <p:spPr>
          <a:xfrm>
            <a:off x="3111497" y="631825"/>
            <a:ext cx="0" cy="2395786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942F899-621D-4551-BFF0-31183C03A606}"/>
              </a:ext>
            </a:extLst>
          </p:cNvPr>
          <p:cNvSpPr txBox="1"/>
          <p:nvPr/>
        </p:nvSpPr>
        <p:spPr>
          <a:xfrm>
            <a:off x="42202" y="814055"/>
            <a:ext cx="3111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 не менее выбросы выхлопных газов и дыма крупных промышленных предприятий способны нарушить чистоту атмосферы</a:t>
            </a:r>
            <a:endParaRPr lang="en-US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897A80-2094-4036-8B25-1481286A8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897" y="629773"/>
            <a:ext cx="2430203" cy="12974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314177-B9F4-4D53-9EED-7437145C0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897" y="2000571"/>
            <a:ext cx="2430203" cy="112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8480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ЗНАЧЕНИЕ АТМОСФЕРЫ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238881-511B-4BCA-92E0-8BA03D321384}"/>
              </a:ext>
            </a:extLst>
          </p:cNvPr>
          <p:cNvCxnSpPr/>
          <p:nvPr/>
        </p:nvCxnSpPr>
        <p:spPr>
          <a:xfrm>
            <a:off x="3111497" y="631825"/>
            <a:ext cx="0" cy="2395786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942F899-621D-4551-BFF0-31183C03A606}"/>
              </a:ext>
            </a:extLst>
          </p:cNvPr>
          <p:cNvSpPr txBox="1"/>
          <p:nvPr/>
        </p:nvSpPr>
        <p:spPr>
          <a:xfrm>
            <a:off x="1" y="545228"/>
            <a:ext cx="3111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Поэтому возникает необходимость постоянного строгого контроля над составом и чистотой воздуха, предупреждения его загрязнения. Здоровье человека зависит от чистоты атмосферы.</a:t>
            </a:r>
            <a:endParaRPr lang="en-US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38EAD8-9A54-45D4-9980-F517CED92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00" y="631826"/>
            <a:ext cx="2452685" cy="1219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B1CBAC-B5B5-4E36-9FCD-45F84FD7C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699" y="1930216"/>
            <a:ext cx="1309685" cy="10973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CE35FF-A57B-40C1-970D-726E31B58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00" y="1930893"/>
            <a:ext cx="1098544" cy="109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78669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ЗНАЧЕНИЕ АТМОСФЕРЫ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238881-511B-4BCA-92E0-8BA03D321384}"/>
              </a:ext>
            </a:extLst>
          </p:cNvPr>
          <p:cNvCxnSpPr/>
          <p:nvPr/>
        </p:nvCxnSpPr>
        <p:spPr>
          <a:xfrm>
            <a:off x="3111497" y="631825"/>
            <a:ext cx="0" cy="2395786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942F899-621D-4551-BFF0-31183C03A606}"/>
              </a:ext>
            </a:extLst>
          </p:cNvPr>
          <p:cNvSpPr txBox="1"/>
          <p:nvPr/>
        </p:nvSpPr>
        <p:spPr>
          <a:xfrm>
            <a:off x="1" y="545228"/>
            <a:ext cx="30352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Верхняя граница атмосферы расплывчата и проходит на высоте 2000 км. Однако состав, температура и плотность воздуха изменяются с высотой. </a:t>
            </a:r>
          </a:p>
          <a:p>
            <a:pPr algn="ctr"/>
            <a:r>
              <a:rPr lang="ru-RU" sz="16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связи с чем выделяют несколько слоев атмосферы.</a:t>
            </a:r>
            <a:endParaRPr lang="en-US" sz="1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46CDA4-1850-4A32-925E-57C795871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899" y="784204"/>
            <a:ext cx="2286001" cy="224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84335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16800</TotalTime>
  <Words>629</Words>
  <Application>Microsoft Office PowerPoint</Application>
  <PresentationFormat>Произвольный</PresentationFormat>
  <Paragraphs>98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dc:creator>admin</dc:creator>
  <cp:lastModifiedBy>WINDOWS 10</cp:lastModifiedBy>
  <cp:revision>539</cp:revision>
  <dcterms:created xsi:type="dcterms:W3CDTF">2020-04-13T08:05:42Z</dcterms:created>
  <dcterms:modified xsi:type="dcterms:W3CDTF">2020-12-16T19:26:02Z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