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79" r:id="rId2"/>
    <p:sldId id="305" r:id="rId3"/>
    <p:sldId id="436" r:id="rId4"/>
    <p:sldId id="437" r:id="rId5"/>
    <p:sldId id="438" r:id="rId6"/>
    <p:sldId id="439" r:id="rId7"/>
    <p:sldId id="434" r:id="rId8"/>
    <p:sldId id="440" r:id="rId9"/>
    <p:sldId id="441" r:id="rId10"/>
    <p:sldId id="442" r:id="rId11"/>
    <p:sldId id="443" r:id="rId12"/>
    <p:sldId id="444" r:id="rId13"/>
    <p:sldId id="435" r:id="rId14"/>
    <p:sldId id="445" r:id="rId15"/>
    <p:sldId id="446" r:id="rId16"/>
    <p:sldId id="447" r:id="rId17"/>
    <p:sldId id="448" r:id="rId18"/>
    <p:sldId id="449" r:id="rId19"/>
    <p:sldId id="450" r:id="rId20"/>
    <p:sldId id="380" r:id="rId21"/>
    <p:sldId id="451" r:id="rId22"/>
    <p:sldId id="452" r:id="rId23"/>
    <p:sldId id="453" r:id="rId24"/>
    <p:sldId id="454" r:id="rId25"/>
    <p:sldId id="455" r:id="rId26"/>
    <p:sldId id="415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63" r:id="rId35"/>
    <p:sldId id="262" r:id="rId36"/>
    <p:sldId id="433" r:id="rId3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FF7"/>
    <a:srgbClr val="000066"/>
    <a:srgbClr val="000000"/>
    <a:srgbClr val="004C22"/>
    <a:srgbClr val="FFFF00"/>
    <a:srgbClr val="6600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291" autoAdjust="0"/>
  </p:normalViewPr>
  <p:slideViewPr>
    <p:cSldViewPr>
      <p:cViewPr varScale="1">
        <p:scale>
          <a:sx n="141" d="100"/>
          <a:sy n="141" d="100"/>
        </p:scale>
        <p:origin x="762" y="114"/>
      </p:cViewPr>
      <p:guideLst>
        <p:guide orient="horz" pos="2880"/>
        <p:guide pos="2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50" d="100"/>
          <a:sy n="150" d="100"/>
        </p:scale>
        <p:origin x="-1242" y="-90"/>
      </p:cViewPr>
      <p:guideLst>
        <p:guide orient="horz" pos="1022"/>
        <p:guide pos="18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5F2B4-B324-4CAC-8A2F-FF69F25E4553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11E0C-8B9B-41FC-B184-4FF371462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57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B9B35-F45A-47AC-9643-A0E3E76F2CC3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D2DC9-084F-4B8F-B0A3-1529236EF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1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423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9153"/>
            <a:ext cx="5757972" cy="69726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30FF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09738" y="1198317"/>
            <a:ext cx="4370064" cy="1118315"/>
          </a:xfrm>
          <a:prstGeom prst="rect">
            <a:avLst/>
          </a:prstGeom>
        </p:spPr>
        <p:txBody>
          <a:bodyPr vert="horz" wrap="square" lIns="0" tIns="13966" rIns="0" bIns="0" rtlCol="0">
            <a:spAutoFit/>
          </a:bodyPr>
          <a:lstStyle/>
          <a:p>
            <a:pPr marL="12696">
              <a:lnSpc>
                <a:spcPts val="2794"/>
              </a:lnSpc>
            </a:pPr>
            <a:r>
              <a:rPr lang="ru-RU" sz="4000" b="1" spc="5" dirty="0">
                <a:solidFill>
                  <a:srgbClr val="030FF7"/>
                </a:solidFill>
                <a:latin typeface="Arial"/>
                <a:cs typeface="Arial"/>
              </a:rPr>
              <a:t>Обобщающее</a:t>
            </a:r>
          </a:p>
          <a:p>
            <a:pPr marL="12696">
              <a:lnSpc>
                <a:spcPts val="2794"/>
              </a:lnSpc>
            </a:pPr>
            <a:endParaRPr lang="ru-RU" sz="4000" b="1" spc="5" dirty="0">
              <a:solidFill>
                <a:srgbClr val="030FF7"/>
              </a:solidFill>
              <a:latin typeface="Arial"/>
              <a:cs typeface="Arial"/>
            </a:endParaRPr>
          </a:p>
          <a:p>
            <a:pPr marL="12696">
              <a:lnSpc>
                <a:spcPts val="2794"/>
              </a:lnSpc>
            </a:pPr>
            <a:r>
              <a:rPr lang="ru-RU" sz="4000" b="1" spc="5" dirty="0">
                <a:solidFill>
                  <a:srgbClr val="030FF7"/>
                </a:solidFill>
                <a:latin typeface="Arial"/>
                <a:cs typeface="Arial"/>
              </a:rPr>
              <a:t>повторение</a:t>
            </a:r>
            <a:endParaRPr lang="ru-RU" sz="4000" dirty="0">
              <a:solidFill>
                <a:srgbClr val="030FF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71823" y="1084566"/>
            <a:ext cx="310613" cy="11316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30FF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50825" y="3868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60514" y="27535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83650" y="38680"/>
            <a:ext cx="173292" cy="354580"/>
          </a:xfrm>
          <a:prstGeom prst="rect">
            <a:avLst/>
          </a:prstGeom>
        </p:spPr>
        <p:txBody>
          <a:bodyPr vert="horz" wrap="square" lIns="0" tIns="15871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46013" y="366269"/>
            <a:ext cx="517093" cy="212234"/>
          </a:xfrm>
          <a:prstGeom prst="rect">
            <a:avLst/>
          </a:prstGeom>
        </p:spPr>
        <p:txBody>
          <a:bodyPr vert="horz" wrap="square" lIns="0" tIns="12061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300" b="1" dirty="0">
              <a:latin typeface="Arial"/>
              <a:cs typeface="Arial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318893" y="-16122"/>
            <a:ext cx="3379453" cy="537985"/>
          </a:xfrm>
          <a:prstGeom prst="rect">
            <a:avLst/>
          </a:prstGeom>
        </p:spPr>
        <p:txBody>
          <a:bodyPr vert="horz" wrap="square" lIns="0" tIns="14622" rIns="0" bIns="0" rtlCol="0" anchor="ctr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5" defTabSz="915497">
              <a:spcBef>
                <a:spcPts val="114"/>
              </a:spcBef>
              <a:defRPr/>
            </a:pPr>
            <a:r>
              <a:rPr lang="ru-RU" kern="0" spc="10" dirty="0">
                <a:solidFill>
                  <a:sysClr val="window" lastClr="FFFFFF"/>
                </a:solidFill>
              </a:rPr>
              <a:t> География</a:t>
            </a:r>
            <a:endParaRPr lang="en-US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543772" y="43493"/>
            <a:ext cx="335650" cy="46486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7BBBEFBB-2F62-43EB-AF31-953972EFBEBF}"/>
              </a:ext>
            </a:extLst>
          </p:cNvPr>
          <p:cNvSpPr/>
          <p:nvPr/>
        </p:nvSpPr>
        <p:spPr>
          <a:xfrm>
            <a:off x="551287" y="422645"/>
            <a:ext cx="62299" cy="108745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210C70-8A74-41FD-9916-ACB759C11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899" y="1393825"/>
            <a:ext cx="1248363" cy="168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0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0"/>
            <a:ext cx="5765799" cy="769441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Составить тесты по пройденным темам.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87706F-F435-44D9-B75A-F98207574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1" y="1012825"/>
            <a:ext cx="1828800" cy="1774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11B937-E814-4CB0-AE53-F02354BF8394}"/>
              </a:ext>
            </a:extLst>
          </p:cNvPr>
          <p:cNvSpPr txBox="1"/>
          <p:nvPr/>
        </p:nvSpPr>
        <p:spPr>
          <a:xfrm>
            <a:off x="2730500" y="1622425"/>
            <a:ext cx="28818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дом — 50°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колодец — 140°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мельница — 230°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дерево — 320°.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51693D-E1E9-48AC-AE63-125FD080F9EC}"/>
              </a:ext>
            </a:extLst>
          </p:cNvPr>
          <p:cNvSpPr txBox="1"/>
          <p:nvPr/>
        </p:nvSpPr>
        <p:spPr>
          <a:xfrm>
            <a:off x="2668042" y="785958"/>
            <a:ext cx="288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азимуты данных объектов.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1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0"/>
            <a:ext cx="5765799" cy="769441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Составить тесты по пройденным темам.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25FF9D-A4E3-4D96-B79A-7F4EB3F32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3" y="1261012"/>
            <a:ext cx="1905000" cy="7694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F7B18D-63D4-4B21-9D1D-479064226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9" y="2265853"/>
            <a:ext cx="1926444" cy="734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531267-D0B1-4952-AEF3-3EBF394986D4}"/>
              </a:ext>
            </a:extLst>
          </p:cNvPr>
          <p:cNvSpPr txBox="1"/>
          <p:nvPr/>
        </p:nvSpPr>
        <p:spPr>
          <a:xfrm>
            <a:off x="2654300" y="1079917"/>
            <a:ext cx="28818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А. Фруктовый сад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В. Отдельно стоящее дерево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С. Кустарники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Д. Смешанный лес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8F44E5-63DB-40F9-A09D-6F469BF18900}"/>
              </a:ext>
            </a:extLst>
          </p:cNvPr>
          <p:cNvSpPr txBox="1"/>
          <p:nvPr/>
        </p:nvSpPr>
        <p:spPr>
          <a:xfrm>
            <a:off x="2654300" y="2155825"/>
            <a:ext cx="28818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А. Луг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В. Болото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С. Кустарники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Д. Фруктовый сад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F0CA0-A98C-4C2F-BFD6-EE4B93696DEC}"/>
              </a:ext>
            </a:extLst>
          </p:cNvPr>
          <p:cNvSpPr txBox="1"/>
          <p:nvPr/>
        </p:nvSpPr>
        <p:spPr>
          <a:xfrm>
            <a:off x="449913" y="719693"/>
            <a:ext cx="5215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Определите, что означают условные знаки.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0"/>
            <a:ext cx="5765799" cy="769441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Составить тесты по пройденным темам.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25FF9D-A4E3-4D96-B79A-7F4EB3F32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3" y="1261012"/>
            <a:ext cx="1905000" cy="7694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F7B18D-63D4-4B21-9D1D-479064226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9" y="2265853"/>
            <a:ext cx="1926444" cy="734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531267-D0B1-4952-AEF3-3EBF394986D4}"/>
              </a:ext>
            </a:extLst>
          </p:cNvPr>
          <p:cNvSpPr txBox="1"/>
          <p:nvPr/>
        </p:nvSpPr>
        <p:spPr>
          <a:xfrm>
            <a:off x="2654300" y="1079917"/>
            <a:ext cx="28818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А. Фруктовый сад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В. Отдельно стоящее дерево</a:t>
            </a: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Кустарники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Д. Смешанный лес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8F44E5-63DB-40F9-A09D-6F469BF18900}"/>
              </a:ext>
            </a:extLst>
          </p:cNvPr>
          <p:cNvSpPr txBox="1"/>
          <p:nvPr/>
        </p:nvSpPr>
        <p:spPr>
          <a:xfrm>
            <a:off x="2654300" y="2155825"/>
            <a:ext cx="28818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А. Луг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В. Болото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С. Кустарники</a:t>
            </a: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Фруктовый сад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F0CA0-A98C-4C2F-BFD6-EE4B93696DEC}"/>
              </a:ext>
            </a:extLst>
          </p:cNvPr>
          <p:cNvSpPr txBox="1"/>
          <p:nvPr/>
        </p:nvSpPr>
        <p:spPr>
          <a:xfrm>
            <a:off x="449913" y="719693"/>
            <a:ext cx="5215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Определите, что означают условные знаки.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4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22"/>
            <a:ext cx="5765799" cy="769441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Составить тесты по пройденным темам.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2F899-621D-4551-BFF0-31183C03A606}"/>
              </a:ext>
            </a:extLst>
          </p:cNvPr>
          <p:cNvSpPr txBox="1"/>
          <p:nvPr/>
        </p:nvSpPr>
        <p:spPr>
          <a:xfrm>
            <a:off x="292100" y="936625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Величина дуги меридиана в градусах от экватора до заданной точки — это _______.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тропик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экватор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географическая широта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географическая долгота</a:t>
            </a:r>
            <a:endParaRPr lang="en-US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9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22"/>
            <a:ext cx="5765799" cy="769441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Составить тесты по пройденным темам.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2F899-621D-4551-BFF0-31183C03A606}"/>
              </a:ext>
            </a:extLst>
          </p:cNvPr>
          <p:cNvSpPr txBox="1"/>
          <p:nvPr/>
        </p:nvSpPr>
        <p:spPr>
          <a:xfrm>
            <a:off x="292100" y="936625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Величина дуги меридиана в градусах от экватора до заданной точки — это _______.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тропик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экватор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географическая широта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географическая долгота</a:t>
            </a:r>
            <a:endParaRPr lang="en-US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6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22"/>
            <a:ext cx="5765799" cy="769441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Составить тесты по пройденным темам.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2F899-621D-4551-BFF0-31183C03A606}"/>
              </a:ext>
            </a:extLst>
          </p:cNvPr>
          <p:cNvSpPr txBox="1"/>
          <p:nvPr/>
        </p:nvSpPr>
        <p:spPr>
          <a:xfrm>
            <a:off x="292100" y="936625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Географическая долгота бывает _______.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юго-восточная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северо-восточная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восточная, западная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южная, северная</a:t>
            </a:r>
            <a:endParaRPr lang="en-US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22"/>
            <a:ext cx="5765799" cy="769441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Составить тесты по пройденным темам.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2F899-621D-4551-BFF0-31183C03A606}"/>
              </a:ext>
            </a:extLst>
          </p:cNvPr>
          <p:cNvSpPr txBox="1"/>
          <p:nvPr/>
        </p:nvSpPr>
        <p:spPr>
          <a:xfrm>
            <a:off x="292100" y="936625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Географическая долгота бывает _______.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юго-восточная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северо-восточная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восточная, западная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южная, северная</a:t>
            </a:r>
            <a:endParaRPr lang="en-US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8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22"/>
            <a:ext cx="5765799" cy="769441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Составить тесты по пройденным темам.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2F899-621D-4551-BFF0-31183C03A606}"/>
              </a:ext>
            </a:extLst>
          </p:cNvPr>
          <p:cNvSpPr txBox="1"/>
          <p:nvPr/>
        </p:nvSpPr>
        <p:spPr>
          <a:xfrm>
            <a:off x="292100" y="936625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географические координаты записаны неверно?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35° з. ш. 85° ю. д.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35° с. ш. 85° в. д.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35° ю. ш. 85° з. д.</a:t>
            </a:r>
          </a:p>
          <a:p>
            <a:endParaRPr lang="en-US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5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22"/>
            <a:ext cx="5765799" cy="769441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Составить тесты по пройденным темам.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2F899-621D-4551-BFF0-31183C03A606}"/>
              </a:ext>
            </a:extLst>
          </p:cNvPr>
          <p:cNvSpPr txBox="1"/>
          <p:nvPr/>
        </p:nvSpPr>
        <p:spPr>
          <a:xfrm>
            <a:off x="292100" y="936625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географические координаты записаны неверно?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35° з. ш. 85° ю. д.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35° с. ш. 85° в. д.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35° ю. ш. 85° з. д.</a:t>
            </a:r>
          </a:p>
          <a:p>
            <a:endParaRPr lang="en-US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56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22"/>
            <a:ext cx="5765799" cy="769441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Составить тесты по пройденным темам.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2F899-621D-4551-BFF0-31183C03A606}"/>
              </a:ext>
            </a:extLst>
          </p:cNvPr>
          <p:cNvSpPr txBox="1"/>
          <p:nvPr/>
        </p:nvSpPr>
        <p:spPr>
          <a:xfrm>
            <a:off x="292100" y="936625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географические координаты записаны неверно?</a:t>
            </a:r>
          </a:p>
          <a:p>
            <a:pPr algn="ctr"/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35° з. ш. 85° ю. д.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35° с. ш. 85° в. д.</a:t>
            </a:r>
          </a:p>
          <a:p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35° ю. ш. 85° з. д.</a:t>
            </a:r>
          </a:p>
          <a:p>
            <a:endParaRPr lang="en-US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6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50373"/>
            <a:ext cx="5765799" cy="461665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Ответьте на следующие вопросы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2F899-621D-4551-BFF0-31183C03A606}"/>
              </a:ext>
            </a:extLst>
          </p:cNvPr>
          <p:cNvSpPr txBox="1"/>
          <p:nvPr/>
        </p:nvSpPr>
        <p:spPr>
          <a:xfrm>
            <a:off x="5927" y="565739"/>
            <a:ext cx="3503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Какие территории отображены на картах, созданных Эратосфеном и Птолемеем?</a:t>
            </a: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BAF97D-5F37-4C41-9775-3C8C07BB5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565739"/>
            <a:ext cx="2209800" cy="12090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91CB09-5964-4E37-87AF-F12801499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1" y="1828526"/>
            <a:ext cx="2209800" cy="1232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23575F-4FDA-4D50-A3CE-8768F6A79E71}"/>
              </a:ext>
            </a:extLst>
          </p:cNvPr>
          <p:cNvSpPr txBox="1"/>
          <p:nvPr/>
        </p:nvSpPr>
        <p:spPr>
          <a:xfrm>
            <a:off x="128692" y="1622425"/>
            <a:ext cx="3276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На карте Эратосфена: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Южная Европа, Северная Африка и западные районы Азии.</a:t>
            </a:r>
          </a:p>
          <a:p>
            <a:r>
              <a:rPr lang="ru-RU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На карте Птолемея: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большая часть Европы и Азии, также Северной Африки.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74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6394"/>
            <a:ext cx="5765799" cy="92333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Маршруты каких путешественников отмечены на приведенном рисунке красными стрелками? Что доказали эти путешественники?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7CC53D-901A-4B6B-8793-684BBF4D7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1" t="2567" r="2423" b="2567"/>
          <a:stretch/>
        </p:blipFill>
        <p:spPr>
          <a:xfrm>
            <a:off x="825500" y="936625"/>
            <a:ext cx="3962400" cy="206262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8B3E25-7943-49DE-9DAC-C3D1B95438D1}"/>
              </a:ext>
            </a:extLst>
          </p:cNvPr>
          <p:cNvSpPr/>
          <p:nvPr/>
        </p:nvSpPr>
        <p:spPr>
          <a:xfrm>
            <a:off x="3111500" y="2687883"/>
            <a:ext cx="16764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67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6394"/>
            <a:ext cx="5765799" cy="92333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Маршруты каких путешественников отмечены на приведенном рисунке красными стрелками? Что доказали эти путешественники?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7CC53D-901A-4B6B-8793-684BBF4D7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1" t="2567" r="2423" b="2567"/>
          <a:stretch/>
        </p:blipFill>
        <p:spPr>
          <a:xfrm>
            <a:off x="1816100" y="1012825"/>
            <a:ext cx="3581400" cy="20626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3E8A8D-07D8-489B-BE63-7E7352E9E002}"/>
              </a:ext>
            </a:extLst>
          </p:cNvPr>
          <p:cNvSpPr txBox="1"/>
          <p:nvPr/>
        </p:nvSpPr>
        <p:spPr>
          <a:xfrm>
            <a:off x="139700" y="1137586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Ф. Магеллан.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Совершил кругосветное путешествие.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5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6394"/>
            <a:ext cx="5765799" cy="92333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Маршруты каких путешественников отмечены на приведенном рисунке красными стрелками? Что доказали эти путешественники?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8C47C4-1F45-4E2E-8C99-75428778D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" t="3033" r="2218" b="3033"/>
          <a:stretch/>
        </p:blipFill>
        <p:spPr>
          <a:xfrm>
            <a:off x="977899" y="1012825"/>
            <a:ext cx="3886201" cy="20574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A4B77-98C2-4A7E-8CAC-5CFBE38AA4EA}"/>
              </a:ext>
            </a:extLst>
          </p:cNvPr>
          <p:cNvSpPr/>
          <p:nvPr/>
        </p:nvSpPr>
        <p:spPr>
          <a:xfrm>
            <a:off x="3370581" y="2841625"/>
            <a:ext cx="1493519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0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6394"/>
            <a:ext cx="5765799" cy="92333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Маршруты каких путешественников отмечены на приведенном рисунке красными стрелками? Что доказали эти путешественники?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3E8A8D-07D8-489B-BE63-7E7352E9E002}"/>
              </a:ext>
            </a:extLst>
          </p:cNvPr>
          <p:cNvSpPr txBox="1"/>
          <p:nvPr/>
        </p:nvSpPr>
        <p:spPr>
          <a:xfrm>
            <a:off x="139700" y="1137586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Васко да Гама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Открыл морской путь в Индию.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8C47C4-1F45-4E2E-8C99-75428778D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" t="3033" r="2218" b="3033"/>
          <a:stretch/>
        </p:blipFill>
        <p:spPr>
          <a:xfrm>
            <a:off x="2425700" y="936625"/>
            <a:ext cx="3200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50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6394"/>
            <a:ext cx="5765799" cy="92333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Маршруты каких путешественников отмечены на приведенном рисунке красными стрелками? Что доказали эти путешественники?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E76583-E213-41CB-ACD2-45E5DC544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" t="3033" r="889" b="3033"/>
          <a:stretch/>
        </p:blipFill>
        <p:spPr>
          <a:xfrm>
            <a:off x="1054101" y="936625"/>
            <a:ext cx="3657600" cy="21336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94A167-E9D3-4705-8A63-643B159C80D6}"/>
              </a:ext>
            </a:extLst>
          </p:cNvPr>
          <p:cNvSpPr/>
          <p:nvPr/>
        </p:nvSpPr>
        <p:spPr>
          <a:xfrm>
            <a:off x="3581400" y="2797119"/>
            <a:ext cx="1142999" cy="2731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1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6394"/>
            <a:ext cx="5765799" cy="92333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Маршруты каких путешественников отмечены на приведенном рисунке красными стрелками? Что доказали эти путешественники?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E76583-E213-41CB-ACD2-45E5DC544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" t="3033" r="889" b="3033"/>
          <a:stretch/>
        </p:blipFill>
        <p:spPr>
          <a:xfrm>
            <a:off x="2076872" y="936625"/>
            <a:ext cx="3473027" cy="213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6A3408-F9D6-42E9-836F-84C20354E5FA}"/>
              </a:ext>
            </a:extLst>
          </p:cNvPr>
          <p:cNvSpPr txBox="1"/>
          <p:nvPr/>
        </p:nvSpPr>
        <p:spPr>
          <a:xfrm>
            <a:off x="19473" y="1283871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Х. Колумб.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Открыл Америку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72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6394"/>
            <a:ext cx="5765799" cy="92333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Определите названия планет, приведенных на рисунке, и расположите их в порядке удаленности от Земли.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731A86-2123-488D-8C8E-B46BDED27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05" t="10078" r="22062" b="12426"/>
          <a:stretch/>
        </p:blipFill>
        <p:spPr>
          <a:xfrm>
            <a:off x="749300" y="1044974"/>
            <a:ext cx="1371600" cy="1348771"/>
          </a:xfrm>
          <a:prstGeom prst="ellipse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615A50E-E5FF-47EA-B461-204301D83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261174"/>
              </p:ext>
            </p:extLst>
          </p:nvPr>
        </p:nvGraphicFramePr>
        <p:xfrm>
          <a:off x="1435100" y="2613025"/>
          <a:ext cx="384386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83">
                  <a:extLst>
                    <a:ext uri="{9D8B030D-6E8A-4147-A177-3AD203B41FA5}">
                      <a16:colId xmlns:a16="http://schemas.microsoft.com/office/drawing/2014/main" val="469075355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822006938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043387816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4191571524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293915401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850485396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3470214535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964282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5599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89282E-5250-48DC-B160-8930542E825B}"/>
              </a:ext>
            </a:extLst>
          </p:cNvPr>
          <p:cNvSpPr txBox="1"/>
          <p:nvPr/>
        </p:nvSpPr>
        <p:spPr>
          <a:xfrm>
            <a:off x="749300" y="261559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62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6394"/>
            <a:ext cx="5765799" cy="92333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Определите названия планет, приведенных на рисунке, и расположите их в порядке удаленности от Земли.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731A86-2123-488D-8C8E-B46BDED27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05" t="10078" r="22062" b="12426"/>
          <a:stretch/>
        </p:blipFill>
        <p:spPr>
          <a:xfrm>
            <a:off x="749300" y="1044974"/>
            <a:ext cx="1371600" cy="1348771"/>
          </a:xfrm>
          <a:prstGeom prst="ellipse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615A50E-E5FF-47EA-B461-204301D83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37875"/>
              </p:ext>
            </p:extLst>
          </p:nvPr>
        </p:nvGraphicFramePr>
        <p:xfrm>
          <a:off x="1435100" y="2613025"/>
          <a:ext cx="384386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83">
                  <a:extLst>
                    <a:ext uri="{9D8B030D-6E8A-4147-A177-3AD203B41FA5}">
                      <a16:colId xmlns:a16="http://schemas.microsoft.com/office/drawing/2014/main" val="469075355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822006938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043387816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4191571524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293915401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850485396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3470214535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964282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5599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89282E-5250-48DC-B160-8930542E825B}"/>
              </a:ext>
            </a:extLst>
          </p:cNvPr>
          <p:cNvSpPr txBox="1"/>
          <p:nvPr/>
        </p:nvSpPr>
        <p:spPr>
          <a:xfrm>
            <a:off x="749300" y="261559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2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6394"/>
            <a:ext cx="5765799" cy="92333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Определите названия планет, приведенных на рисунке, и расположите их в порядке удаленности от Земли.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615A50E-E5FF-47EA-B461-204301D83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424670"/>
              </p:ext>
            </p:extLst>
          </p:nvPr>
        </p:nvGraphicFramePr>
        <p:xfrm>
          <a:off x="1435100" y="2613025"/>
          <a:ext cx="288289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83">
                  <a:extLst>
                    <a:ext uri="{9D8B030D-6E8A-4147-A177-3AD203B41FA5}">
                      <a16:colId xmlns:a16="http://schemas.microsoft.com/office/drawing/2014/main" val="469075355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822006938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043387816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4191571524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293915401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850485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5599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89282E-5250-48DC-B160-8930542E825B}"/>
              </a:ext>
            </a:extLst>
          </p:cNvPr>
          <p:cNvSpPr txBox="1"/>
          <p:nvPr/>
        </p:nvSpPr>
        <p:spPr>
          <a:xfrm>
            <a:off x="749300" y="261559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4DCBEE-DB03-4328-89A1-131AE9C69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07" y="1011253"/>
            <a:ext cx="2173393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42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6394"/>
            <a:ext cx="5765799" cy="92333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Определите названия планет, приведенных на рисунке, и расположите их в порядке удаленности от Земли.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615A50E-E5FF-47EA-B461-204301D83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888182"/>
              </p:ext>
            </p:extLst>
          </p:nvPr>
        </p:nvGraphicFramePr>
        <p:xfrm>
          <a:off x="1435100" y="2613025"/>
          <a:ext cx="288289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83">
                  <a:extLst>
                    <a:ext uri="{9D8B030D-6E8A-4147-A177-3AD203B41FA5}">
                      <a16:colId xmlns:a16="http://schemas.microsoft.com/office/drawing/2014/main" val="469075355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822006938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043387816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4191571524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293915401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850485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5599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89282E-5250-48DC-B160-8930542E825B}"/>
              </a:ext>
            </a:extLst>
          </p:cNvPr>
          <p:cNvSpPr txBox="1"/>
          <p:nvPr/>
        </p:nvSpPr>
        <p:spPr>
          <a:xfrm>
            <a:off x="749300" y="261559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4DCBEE-DB03-4328-89A1-131AE9C69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07" y="1011253"/>
            <a:ext cx="2173393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50373"/>
            <a:ext cx="5765799" cy="461665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Ответьте на следующие вопросы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2F899-621D-4551-BFF0-31183C03A606}"/>
              </a:ext>
            </a:extLst>
          </p:cNvPr>
          <p:cNvSpPr txBox="1"/>
          <p:nvPr/>
        </p:nvSpPr>
        <p:spPr>
          <a:xfrm>
            <a:off x="5927" y="565739"/>
            <a:ext cx="350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территории отображены на картах, созданных Хорезми и </a:t>
            </a:r>
            <a:r>
              <a:rPr lang="ru-RU" sz="1400" i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Беруни</a:t>
            </a:r>
            <a:r>
              <a:rPr lang="ru-RU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3575F-4FDA-4D50-A3CE-8768F6A79E71}"/>
              </a:ext>
            </a:extLst>
          </p:cNvPr>
          <p:cNvSpPr txBox="1"/>
          <p:nvPr/>
        </p:nvSpPr>
        <p:spPr>
          <a:xfrm>
            <a:off x="177800" y="1257327"/>
            <a:ext cx="3276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u="sng" dirty="0">
                <a:latin typeface="Arial" panose="020B0604020202020204" pitchFamily="34" charset="0"/>
                <a:cs typeface="Arial" panose="020B0604020202020204" pitchFamily="34" charset="0"/>
              </a:rPr>
              <a:t>На карте  Хорезми: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создал карту Средней Азии и прилегающих районов.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u="sng" dirty="0">
                <a:latin typeface="Arial" panose="020B0604020202020204" pitchFamily="34" charset="0"/>
                <a:cs typeface="Arial" panose="020B0604020202020204" pitchFamily="34" charset="0"/>
              </a:rPr>
              <a:t>На карте  </a:t>
            </a:r>
            <a:r>
              <a:rPr lang="ru-RU" sz="12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Беруни</a:t>
            </a:r>
            <a:r>
              <a:rPr lang="ru-RU" sz="1200" i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создал модель земного шара в виде глобуса Северного полушария, высказал предположение о существовании огромного материка в западном полушарии и составил карту мира.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6D03AA-8178-4B68-8C3C-E96B94B24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853" y="635635"/>
            <a:ext cx="2185248" cy="12124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FE2E8B-1215-46B7-8582-C00BB563B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0" y="1918011"/>
            <a:ext cx="1330235" cy="114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36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6394"/>
            <a:ext cx="5765799" cy="92333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Определите названия планет, приведенных на рисунке, и расположите их в порядке удаленности от Земли.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615A50E-E5FF-47EA-B461-204301D83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723924"/>
              </p:ext>
            </p:extLst>
          </p:nvPr>
        </p:nvGraphicFramePr>
        <p:xfrm>
          <a:off x="1435100" y="2613025"/>
          <a:ext cx="288289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83">
                  <a:extLst>
                    <a:ext uri="{9D8B030D-6E8A-4147-A177-3AD203B41FA5}">
                      <a16:colId xmlns:a16="http://schemas.microsoft.com/office/drawing/2014/main" val="469075355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822006938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043387816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4191571524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293915401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850485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5599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89282E-5250-48DC-B160-8930542E825B}"/>
              </a:ext>
            </a:extLst>
          </p:cNvPr>
          <p:cNvSpPr txBox="1"/>
          <p:nvPr/>
        </p:nvSpPr>
        <p:spPr>
          <a:xfrm>
            <a:off x="749300" y="261559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540E0D-4C81-4B8C-9BFB-884CD588C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2" t="5382" r="1337" b="5382"/>
          <a:stretch/>
        </p:blipFill>
        <p:spPr>
          <a:xfrm>
            <a:off x="1142356" y="1027773"/>
            <a:ext cx="1470236" cy="1447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57664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6394"/>
            <a:ext cx="5765799" cy="92333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Определите названия планет, приведенных на рисунке, и расположите их в порядке удаленности от Земли.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615A50E-E5FF-47EA-B461-204301D83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617445"/>
              </p:ext>
            </p:extLst>
          </p:nvPr>
        </p:nvGraphicFramePr>
        <p:xfrm>
          <a:off x="1435100" y="2613025"/>
          <a:ext cx="288289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83">
                  <a:extLst>
                    <a:ext uri="{9D8B030D-6E8A-4147-A177-3AD203B41FA5}">
                      <a16:colId xmlns:a16="http://schemas.microsoft.com/office/drawing/2014/main" val="469075355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822006938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043387816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4191571524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293915401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850485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5599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89282E-5250-48DC-B160-8930542E825B}"/>
              </a:ext>
            </a:extLst>
          </p:cNvPr>
          <p:cNvSpPr txBox="1"/>
          <p:nvPr/>
        </p:nvSpPr>
        <p:spPr>
          <a:xfrm>
            <a:off x="749300" y="261559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540E0D-4C81-4B8C-9BFB-884CD588C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2" t="5382" r="1337" b="5382"/>
          <a:stretch/>
        </p:blipFill>
        <p:spPr>
          <a:xfrm>
            <a:off x="1142356" y="1027773"/>
            <a:ext cx="1470236" cy="1447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02825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6394"/>
            <a:ext cx="5765799" cy="92333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Определите названия планет, приведенных на рисунке, и расположите их в порядке удаленности от Земли.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615A50E-E5FF-47EA-B461-204301D83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82272"/>
              </p:ext>
            </p:extLst>
          </p:nvPr>
        </p:nvGraphicFramePr>
        <p:xfrm>
          <a:off x="1435100" y="2613025"/>
          <a:ext cx="192193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83">
                  <a:extLst>
                    <a:ext uri="{9D8B030D-6E8A-4147-A177-3AD203B41FA5}">
                      <a16:colId xmlns:a16="http://schemas.microsoft.com/office/drawing/2014/main" val="469075355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822006938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043387816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419157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5599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89282E-5250-48DC-B160-8930542E825B}"/>
              </a:ext>
            </a:extLst>
          </p:cNvPr>
          <p:cNvSpPr txBox="1"/>
          <p:nvPr/>
        </p:nvSpPr>
        <p:spPr>
          <a:xfrm>
            <a:off x="749300" y="261559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33E3EF-7A5F-4B46-BC69-9EFE983ED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3" t="8043" r="10156" b="5382"/>
          <a:stretch/>
        </p:blipFill>
        <p:spPr>
          <a:xfrm>
            <a:off x="3697109" y="1241425"/>
            <a:ext cx="1519177" cy="14258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63775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6394"/>
            <a:ext cx="5765799" cy="92333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Определите названия планет, приведенных на рисунке, и расположите их в порядке удаленности от Земли.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615A50E-E5FF-47EA-B461-204301D83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8998"/>
              </p:ext>
            </p:extLst>
          </p:nvPr>
        </p:nvGraphicFramePr>
        <p:xfrm>
          <a:off x="1435100" y="2613025"/>
          <a:ext cx="192193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83">
                  <a:extLst>
                    <a:ext uri="{9D8B030D-6E8A-4147-A177-3AD203B41FA5}">
                      <a16:colId xmlns:a16="http://schemas.microsoft.com/office/drawing/2014/main" val="469075355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822006938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2043387816"/>
                    </a:ext>
                  </a:extLst>
                </a:gridCol>
                <a:gridCol w="480483">
                  <a:extLst>
                    <a:ext uri="{9D8B030D-6E8A-4147-A177-3AD203B41FA5}">
                      <a16:colId xmlns:a16="http://schemas.microsoft.com/office/drawing/2014/main" val="419157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45599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89282E-5250-48DC-B160-8930542E825B}"/>
              </a:ext>
            </a:extLst>
          </p:cNvPr>
          <p:cNvSpPr txBox="1"/>
          <p:nvPr/>
        </p:nvSpPr>
        <p:spPr>
          <a:xfrm>
            <a:off x="749300" y="261559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33E3EF-7A5F-4B46-BC69-9EFE983ED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3" t="8043" r="10156" b="5382"/>
          <a:stretch/>
        </p:blipFill>
        <p:spPr>
          <a:xfrm>
            <a:off x="3697109" y="1241425"/>
            <a:ext cx="1519177" cy="14258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68613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6394"/>
            <a:ext cx="5765799" cy="92333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Определите названия планет, приведенных на рисунке, и расположите их в порядке удаленности от Земли.</a:t>
            </a: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8AF5CB30-CFFE-4D09-8A3A-0F8270900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001332"/>
              </p:ext>
            </p:extLst>
          </p:nvPr>
        </p:nvGraphicFramePr>
        <p:xfrm>
          <a:off x="177799" y="1116965"/>
          <a:ext cx="54102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86227664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4048805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2937923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6159789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684696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Расположено относительно Земли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44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Обозначение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407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962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2653" y="109175"/>
            <a:ext cx="28107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400" spc="15" dirty="0"/>
              <a:t> Задание </a:t>
            </a:r>
            <a:endParaRPr sz="2400" spc="5" dirty="0"/>
          </a:p>
        </p:txBody>
      </p:sp>
      <p:sp>
        <p:nvSpPr>
          <p:cNvPr id="5" name="object 5"/>
          <p:cNvSpPr/>
          <p:nvPr/>
        </p:nvSpPr>
        <p:spPr>
          <a:xfrm>
            <a:off x="328175" y="680283"/>
            <a:ext cx="1094105" cy="400050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67764" y="797358"/>
            <a:ext cx="4114799" cy="1651158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410"/>
              </a:lnSpc>
              <a:spcBef>
                <a:spcPts val="170"/>
              </a:spcBef>
            </a:pPr>
            <a:r>
              <a:rPr lang="ru-RU" sz="2000" b="1" dirty="0">
                <a:solidFill>
                  <a:srgbClr val="00A650"/>
                </a:solidFill>
                <a:latin typeface="Arial"/>
                <a:cs typeface="Arial"/>
              </a:rPr>
              <a:t>Прочитать </a:t>
            </a: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endParaRPr lang="ru-RU" sz="2000" b="1" dirty="0">
              <a:solidFill>
                <a:srgbClr val="00A650"/>
              </a:solidFill>
              <a:latin typeface="Arial"/>
              <a:cs typeface="Arial"/>
            </a:endParaRP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r>
              <a:rPr lang="ru-RU" sz="2000" b="1" dirty="0">
                <a:solidFill>
                  <a:srgbClr val="00A650"/>
                </a:solidFill>
                <a:latin typeface="Arial"/>
                <a:cs typeface="Arial"/>
              </a:rPr>
              <a:t>§ 20   обобщающее повторение</a:t>
            </a: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endParaRPr lang="ru-RU" sz="2400" b="1" dirty="0">
              <a:solidFill>
                <a:srgbClr val="00A650"/>
              </a:solidFill>
              <a:latin typeface="Arial"/>
              <a:cs typeface="Arial"/>
            </a:endParaRP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endParaRPr lang="ru-RU" sz="2000" b="1" dirty="0">
              <a:solidFill>
                <a:srgbClr val="00A650"/>
              </a:solidFill>
              <a:latin typeface="Arial"/>
              <a:cs typeface="Arial"/>
            </a:endParaRP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r>
              <a:rPr lang="ru-RU" sz="2000" b="1" dirty="0">
                <a:solidFill>
                  <a:srgbClr val="00A650"/>
                </a:solidFill>
                <a:latin typeface="Arial"/>
                <a:cs typeface="Arial"/>
              </a:rPr>
              <a:t>Выполнить  письменно </a:t>
            </a: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endParaRPr lang="ru-RU" sz="2000" b="1" dirty="0">
              <a:solidFill>
                <a:srgbClr val="00A650"/>
              </a:solidFill>
              <a:latin typeface="Arial"/>
              <a:cs typeface="Arial"/>
            </a:endParaRP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r>
              <a:rPr lang="ru-RU" sz="2000" b="1" dirty="0">
                <a:solidFill>
                  <a:srgbClr val="00A650"/>
                </a:solidFill>
                <a:latin typeface="Arial"/>
                <a:cs typeface="Arial"/>
              </a:rPr>
              <a:t>задания.</a:t>
            </a:r>
          </a:p>
        </p:txBody>
      </p:sp>
      <p:sp>
        <p:nvSpPr>
          <p:cNvPr id="9" name="object 9"/>
          <p:cNvSpPr/>
          <p:nvPr/>
        </p:nvSpPr>
        <p:spPr>
          <a:xfrm>
            <a:off x="1692274" y="2994025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0047" y="2634669"/>
            <a:ext cx="2465705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3" name="object 13"/>
          <p:cNvGrpSpPr/>
          <p:nvPr/>
        </p:nvGrpSpPr>
        <p:grpSpPr>
          <a:xfrm>
            <a:off x="377244" y="1199601"/>
            <a:ext cx="906780" cy="1353820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20975" y="2634669"/>
            <a:ext cx="1043940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17A7B7-8CCB-4DB0-AD02-A5D726A7A89E}"/>
              </a:ext>
            </a:extLst>
          </p:cNvPr>
          <p:cNvSpPr txBox="1"/>
          <p:nvPr/>
        </p:nvSpPr>
        <p:spPr>
          <a:xfrm>
            <a:off x="63500" y="883761"/>
            <a:ext cx="57023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Установи соответствие.</a:t>
            </a:r>
          </a:p>
          <a:p>
            <a:r>
              <a:rPr lang="ru-RU" dirty="0"/>
              <a:t>Варианты ответов:</a:t>
            </a:r>
          </a:p>
          <a:p>
            <a:r>
              <a:rPr lang="ru-RU" dirty="0"/>
              <a:t>Периодически фонтанирующий горячий источник</a:t>
            </a:r>
          </a:p>
          <a:p>
            <a:r>
              <a:rPr lang="ru-RU" dirty="0"/>
              <a:t>Подземные воды, которые залегают на первом от поверхности водоупорном слое</a:t>
            </a:r>
          </a:p>
        </p:txBody>
      </p:sp>
    </p:spTree>
    <p:extLst>
      <p:ext uri="{BB962C8B-B14F-4D97-AF65-F5344CB8AC3E}">
        <p14:creationId xmlns:p14="http://schemas.microsoft.com/office/powerpoint/2010/main" val="212748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0"/>
            <a:ext cx="5765799" cy="738664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Назовите планеты, входящие в Солнечную систему, и запишите в тетради их названия в порядке удаления от Солнца.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888DA5-60EB-4FA0-9406-7A6D21238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46" r="2403"/>
          <a:stretch/>
        </p:blipFill>
        <p:spPr>
          <a:xfrm>
            <a:off x="215900" y="936625"/>
            <a:ext cx="2789253" cy="1792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710A78-776D-412A-A353-37519006CF4C}"/>
              </a:ext>
            </a:extLst>
          </p:cNvPr>
          <p:cNvSpPr txBox="1"/>
          <p:nvPr/>
        </p:nvSpPr>
        <p:spPr>
          <a:xfrm>
            <a:off x="3263900" y="737182"/>
            <a:ext cx="1905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Меркурий</a:t>
            </a:r>
          </a:p>
          <a:p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Венера</a:t>
            </a:r>
          </a:p>
          <a:p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Земля</a:t>
            </a:r>
          </a:p>
          <a:p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Марс</a:t>
            </a:r>
          </a:p>
          <a:p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Юпитер </a:t>
            </a:r>
          </a:p>
          <a:p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Сатурн</a:t>
            </a:r>
          </a:p>
          <a:p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Уран</a:t>
            </a:r>
          </a:p>
          <a:p>
            <a:r>
              <a:rPr lang="ru-RU" sz="19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Нептун </a:t>
            </a:r>
            <a:endParaRPr lang="en-US" sz="19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94738C-6574-4EFA-937C-C7DEA3176FAB}"/>
              </a:ext>
            </a:extLst>
          </p:cNvPr>
          <p:cNvSpPr/>
          <p:nvPr/>
        </p:nvSpPr>
        <p:spPr>
          <a:xfrm>
            <a:off x="2730500" y="950383"/>
            <a:ext cx="2667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6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0"/>
            <a:ext cx="5765799" cy="738664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Чем отличаются географические карты от глобусов? Как по географическим картам и глобусам определяются географические координаты местности.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C1E31E-8360-4B60-A5C3-2DC41184E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14" y="1021239"/>
            <a:ext cx="1600200" cy="1600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597D3F-917E-4DAE-BFC1-E6DDD3BE6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1644650"/>
            <a:ext cx="3148779" cy="1425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B61512-CE7F-4538-8A8E-E8EEE5748C66}"/>
              </a:ext>
            </a:extLst>
          </p:cNvPr>
          <p:cNvSpPr txBox="1"/>
          <p:nvPr/>
        </p:nvSpPr>
        <p:spPr>
          <a:xfrm>
            <a:off x="215901" y="2689225"/>
            <a:ext cx="236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030F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Уменьшенная модель Земли</a:t>
            </a:r>
            <a:endParaRPr lang="en-US" sz="1050" b="1" dirty="0">
              <a:solidFill>
                <a:srgbClr val="030F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4B17DC-DD7A-46B8-8ECF-62BE75ACF619}"/>
              </a:ext>
            </a:extLst>
          </p:cNvPr>
          <p:cNvSpPr txBox="1"/>
          <p:nvPr/>
        </p:nvSpPr>
        <p:spPr>
          <a:xfrm>
            <a:off x="2200473" y="738664"/>
            <a:ext cx="37516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30F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Географическая карта — уменьшенное, обобщённое изображение земной поверхности на плоскости, выполненное в масштабе с помощью условных </a:t>
            </a:r>
          </a:p>
          <a:p>
            <a:r>
              <a:rPr lang="ru-RU" sz="1000" b="1" dirty="0">
                <a:solidFill>
                  <a:srgbClr val="030F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знаков и с применением определённых </a:t>
            </a:r>
          </a:p>
          <a:p>
            <a:r>
              <a:rPr lang="ru-RU" sz="1000" b="1" dirty="0">
                <a:solidFill>
                  <a:srgbClr val="030F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математических способов (картографических проекций).</a:t>
            </a:r>
            <a:endParaRPr lang="en-US" sz="1000" b="1" dirty="0">
              <a:solidFill>
                <a:srgbClr val="030F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0"/>
            <a:ext cx="5765799" cy="738664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Чем отличаются географические карты от глобусов? Как по географическим картам и глобусам определяются географические координаты местности.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C1E31E-8360-4B60-A5C3-2DC41184E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37" y="744167"/>
            <a:ext cx="1371600" cy="11031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597D3F-917E-4DAE-BFC1-E6DDD3BE6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1600438"/>
            <a:ext cx="3148779" cy="1469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B61512-CE7F-4538-8A8E-E8EEE5748C66}"/>
              </a:ext>
            </a:extLst>
          </p:cNvPr>
          <p:cNvSpPr txBox="1"/>
          <p:nvPr/>
        </p:nvSpPr>
        <p:spPr>
          <a:xfrm>
            <a:off x="78714" y="1808185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030F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глобусе географические широты определяются по градусам, записанным на параллелях возле нулевого меридиана, а географические долготы можно распознать по градусам, записанным на линии экватора.</a:t>
            </a:r>
            <a:endParaRPr lang="en-US" sz="1050" b="1" dirty="0">
              <a:solidFill>
                <a:srgbClr val="030F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4B17DC-DD7A-46B8-8ECF-62BE75ACF619}"/>
              </a:ext>
            </a:extLst>
          </p:cNvPr>
          <p:cNvSpPr txBox="1"/>
          <p:nvPr/>
        </p:nvSpPr>
        <p:spPr>
          <a:xfrm>
            <a:off x="2200473" y="738664"/>
            <a:ext cx="345020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30F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географических картах градусы географических широт записываются возле рамки (линий) с правого и левого края карты, а градусы географических долгот – возле линий меридиана в верхнем и нижнем краях карты.</a:t>
            </a:r>
            <a:endParaRPr lang="en-US" sz="1000" b="1" dirty="0">
              <a:solidFill>
                <a:srgbClr val="030F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8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0"/>
            <a:ext cx="5765799" cy="769441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Составить тесты по пройденным темам.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4F9572-C454-4C72-948D-BE383664A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936625"/>
            <a:ext cx="1284209" cy="1981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A4822B-7A84-421B-8E9B-9A290CFD0E4A}"/>
              </a:ext>
            </a:extLst>
          </p:cNvPr>
          <p:cNvSpPr txBox="1"/>
          <p:nvPr/>
        </p:nvSpPr>
        <p:spPr>
          <a:xfrm>
            <a:off x="1941593" y="781663"/>
            <a:ext cx="36845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встать лицом к востоку, то позади будет _______.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3CE0A-D372-4661-A448-00EADC07358E}"/>
              </a:ext>
            </a:extLst>
          </p:cNvPr>
          <p:cNvSpPr txBox="1"/>
          <p:nvPr/>
        </p:nvSpPr>
        <p:spPr>
          <a:xfrm>
            <a:off x="2197100" y="1546225"/>
            <a:ext cx="28820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А. север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В. юг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С. запад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Д. восток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6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0"/>
            <a:ext cx="5765799" cy="769441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Составить тесты по пройденным темам.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4F9572-C454-4C72-948D-BE383664A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936625"/>
            <a:ext cx="1284209" cy="1981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A4822B-7A84-421B-8E9B-9A290CFD0E4A}"/>
              </a:ext>
            </a:extLst>
          </p:cNvPr>
          <p:cNvSpPr txBox="1"/>
          <p:nvPr/>
        </p:nvSpPr>
        <p:spPr>
          <a:xfrm>
            <a:off x="1941593" y="781663"/>
            <a:ext cx="36845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встать лицом к востоку, то позади будет _______.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3CE0A-D372-4661-A448-00EADC07358E}"/>
              </a:ext>
            </a:extLst>
          </p:cNvPr>
          <p:cNvSpPr txBox="1"/>
          <p:nvPr/>
        </p:nvSpPr>
        <p:spPr>
          <a:xfrm>
            <a:off x="2197100" y="1546225"/>
            <a:ext cx="28820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А. север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В. юг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запад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Д. восток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4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0"/>
            <a:ext cx="5765799" cy="769441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Составить тесты по пройденным темам.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87706F-F435-44D9-B75A-F98207574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1" y="1012825"/>
            <a:ext cx="1828800" cy="1774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11B937-E814-4CB0-AE53-F02354BF8394}"/>
              </a:ext>
            </a:extLst>
          </p:cNvPr>
          <p:cNvSpPr txBox="1"/>
          <p:nvPr/>
        </p:nvSpPr>
        <p:spPr>
          <a:xfrm>
            <a:off x="2730500" y="1622425"/>
            <a:ext cx="28818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дом —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колодец —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мельница —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дерево —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51693D-E1E9-48AC-AE63-125FD080F9EC}"/>
              </a:ext>
            </a:extLst>
          </p:cNvPr>
          <p:cNvSpPr txBox="1"/>
          <p:nvPr/>
        </p:nvSpPr>
        <p:spPr>
          <a:xfrm>
            <a:off x="2668042" y="785958"/>
            <a:ext cx="288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азимуты данных объектов.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73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16755</TotalTime>
  <Words>1161</Words>
  <Application>Microsoft Office PowerPoint</Application>
  <PresentationFormat>Произвольный</PresentationFormat>
  <Paragraphs>205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Задание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admin</dc:creator>
  <cp:lastModifiedBy>WINDOWS 10</cp:lastModifiedBy>
  <cp:revision>535</cp:revision>
  <dcterms:created xsi:type="dcterms:W3CDTF">2020-04-13T08:05:42Z</dcterms:created>
  <dcterms:modified xsi:type="dcterms:W3CDTF">2020-12-06T16:20:49Z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