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379" r:id="rId2"/>
    <p:sldId id="305" r:id="rId3"/>
    <p:sldId id="345" r:id="rId4"/>
    <p:sldId id="346" r:id="rId5"/>
    <p:sldId id="330" r:id="rId6"/>
    <p:sldId id="331" r:id="rId7"/>
    <p:sldId id="374" r:id="rId8"/>
    <p:sldId id="332" r:id="rId9"/>
    <p:sldId id="375" r:id="rId10"/>
    <p:sldId id="333" r:id="rId11"/>
    <p:sldId id="335" r:id="rId12"/>
    <p:sldId id="334" r:id="rId13"/>
    <p:sldId id="336" r:id="rId14"/>
    <p:sldId id="338" r:id="rId15"/>
    <p:sldId id="376" r:id="rId16"/>
    <p:sldId id="381" r:id="rId17"/>
    <p:sldId id="327" r:id="rId18"/>
    <p:sldId id="377" r:id="rId19"/>
    <p:sldId id="378" r:id="rId20"/>
    <p:sldId id="262" r:id="rId21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5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1022">
          <p15:clr>
            <a:srgbClr val="A4A3A4"/>
          </p15:clr>
        </p15:guide>
        <p15:guide id="2" pos="181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0FF7"/>
    <a:srgbClr val="000066"/>
    <a:srgbClr val="000000"/>
    <a:srgbClr val="004C22"/>
    <a:srgbClr val="FFFF00"/>
    <a:srgbClr val="660033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88" autoAdjust="0"/>
    <p:restoredTop sz="94291" autoAdjust="0"/>
  </p:normalViewPr>
  <p:slideViewPr>
    <p:cSldViewPr>
      <p:cViewPr varScale="1">
        <p:scale>
          <a:sx n="148" d="100"/>
          <a:sy n="148" d="100"/>
        </p:scale>
        <p:origin x="708" y="126"/>
      </p:cViewPr>
      <p:guideLst>
        <p:guide orient="horz" pos="2880"/>
        <p:guide pos="215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50" d="100"/>
          <a:sy n="150" d="100"/>
        </p:scale>
        <p:origin x="-1242" y="-90"/>
      </p:cViewPr>
      <p:guideLst>
        <p:guide orient="horz" pos="1022"/>
        <p:guide pos="1816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25F2B4-B324-4CAC-8A2F-FF69F25E4553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111E0C-8B9B-41FC-B184-4FF371462B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43573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8B9B35-F45A-47AC-9643-A0E3E76F2CC3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4D2DC9-084F-4B8F-B0A3-1529236EF0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27115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10/27/2020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10/27/2020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4D9E2A5-E371-4E56-B8E5-D051225FDC0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</p:spPr>
        <p:txBody>
          <a:bodyPr/>
          <a:lstStyle/>
          <a:p>
            <a:fld id="{68214DC6-9373-4927-9723-F2D54102B2A5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24855D0-5EC6-401B-BF7C-02403BA54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CF656C7-1346-450C-A4F0-81A228BD5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</p:spPr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1129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78" indent="-72078">
              <a:buFont typeface="Arial" panose="020B0604020202020204" pitchFamily="34" charset="0"/>
              <a:buChar char="•"/>
              <a:defRPr sz="700"/>
            </a:lvl2pPr>
            <a:lvl3pPr marL="144157" indent="-72078">
              <a:defRPr sz="700"/>
            </a:lvl3pPr>
            <a:lvl4pPr marL="252274" indent="-108118">
              <a:defRPr sz="700"/>
            </a:lvl4pPr>
            <a:lvl5pPr marL="360392" indent="-10811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8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78" indent="-72078">
              <a:buFont typeface="Arial" panose="020B0604020202020204" pitchFamily="34" charset="0"/>
              <a:buChar char="•"/>
              <a:defRPr sz="700"/>
            </a:lvl2pPr>
            <a:lvl3pPr marL="144157" indent="-72078">
              <a:defRPr sz="700"/>
            </a:lvl3pPr>
            <a:lvl4pPr marL="252274" indent="-108118">
              <a:defRPr sz="700"/>
            </a:lvl4pPr>
            <a:lvl5pPr marL="360392" indent="-10811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78" indent="-72078">
              <a:buFont typeface="Arial" panose="020B0604020202020204" pitchFamily="34" charset="0"/>
              <a:buChar char="•"/>
              <a:defRPr sz="700"/>
            </a:lvl2pPr>
            <a:lvl3pPr marL="144157" indent="-72078">
              <a:defRPr sz="700"/>
            </a:lvl3pPr>
            <a:lvl4pPr marL="252274" indent="-108118">
              <a:defRPr sz="700"/>
            </a:lvl4pPr>
            <a:lvl5pPr marL="360392" indent="-10811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742312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43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2094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png"/><Relationship Id="rId4" Type="http://schemas.openxmlformats.org/officeDocument/2006/relationships/image" Target="../media/image6.sv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svg"/><Relationship Id="rId5" Type="http://schemas.openxmlformats.org/officeDocument/2006/relationships/image" Target="../media/image28.png"/><Relationship Id="rId4" Type="http://schemas.openxmlformats.org/officeDocument/2006/relationships/image" Target="../media/image23.sv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sv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9" y="-4903"/>
            <a:ext cx="5757972" cy="72264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30FF7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064400" y="1163063"/>
            <a:ext cx="2494000" cy="732248"/>
          </a:xfrm>
          <a:prstGeom prst="rect">
            <a:avLst/>
          </a:prstGeom>
        </p:spPr>
        <p:txBody>
          <a:bodyPr vert="horz" wrap="square" lIns="0" tIns="13966" rIns="0" bIns="0" rtlCol="0">
            <a:spAutoFit/>
          </a:bodyPr>
          <a:lstStyle/>
          <a:p>
            <a:pPr marL="12696">
              <a:lnSpc>
                <a:spcPts val="2794"/>
              </a:lnSpc>
            </a:pPr>
            <a:r>
              <a:rPr lang="ru-RU" sz="2800" b="1" spc="5" dirty="0">
                <a:solidFill>
                  <a:srgbClr val="030FF7"/>
                </a:solidFill>
                <a:latin typeface="Arial"/>
                <a:cs typeface="Arial"/>
              </a:rPr>
              <a:t>Практическое занятие</a:t>
            </a:r>
            <a:endParaRPr sz="2800" dirty="0">
              <a:solidFill>
                <a:srgbClr val="030FF7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38687" y="1093914"/>
            <a:ext cx="310613" cy="10570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030FF7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744614" y="74223"/>
            <a:ext cx="603664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753477" y="64628"/>
            <a:ext cx="603664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983650" y="38680"/>
            <a:ext cx="173292" cy="354580"/>
          </a:xfrm>
          <a:prstGeom prst="rect">
            <a:avLst/>
          </a:prstGeom>
        </p:spPr>
        <p:txBody>
          <a:bodyPr vert="horz" wrap="square" lIns="0" tIns="15871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00" b="1" spc="10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22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846013" y="366269"/>
            <a:ext cx="517093" cy="212234"/>
          </a:xfrm>
          <a:prstGeom prst="rect">
            <a:avLst/>
          </a:prstGeom>
        </p:spPr>
        <p:txBody>
          <a:bodyPr vert="horz" wrap="square" lIns="0" tIns="12061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ru-RU" sz="1300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300" b="1" dirty="0">
              <a:latin typeface="Arial"/>
              <a:cs typeface="Arial"/>
            </a:endParaRPr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875047" y="194003"/>
            <a:ext cx="3379453" cy="537985"/>
          </a:xfrm>
          <a:prstGeom prst="rect">
            <a:avLst/>
          </a:prstGeom>
        </p:spPr>
        <p:txBody>
          <a:bodyPr vert="horz" wrap="square" lIns="0" tIns="14622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15" defTabSz="915497">
              <a:spcBef>
                <a:spcPts val="114"/>
              </a:spcBef>
              <a:defRPr/>
            </a:pPr>
            <a:r>
              <a:rPr lang="ru-RU" kern="0" spc="10" dirty="0">
                <a:solidFill>
                  <a:sysClr val="window" lastClr="FFFFFF"/>
                </a:solidFill>
              </a:rPr>
              <a:t> География</a:t>
            </a:r>
            <a:endParaRPr lang="en-US" kern="0" spc="10" dirty="0">
              <a:solidFill>
                <a:sysClr val="window" lastClr="FFFFFF"/>
              </a:solidFill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51515ADB-0A54-4D48-B21C-0D1BD48457B7}"/>
              </a:ext>
            </a:extLst>
          </p:cNvPr>
          <p:cNvSpPr/>
          <p:nvPr/>
        </p:nvSpPr>
        <p:spPr>
          <a:xfrm>
            <a:off x="329063" y="252871"/>
            <a:ext cx="335650" cy="464866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id="{7BBBEFBB-2F62-43EB-AF31-953972EFBEBF}"/>
              </a:ext>
            </a:extLst>
          </p:cNvPr>
          <p:cNvSpPr/>
          <p:nvPr/>
        </p:nvSpPr>
        <p:spPr>
          <a:xfrm>
            <a:off x="551287" y="422645"/>
            <a:ext cx="62299" cy="108745"/>
          </a:xfrm>
          <a:custGeom>
            <a:avLst/>
            <a:gdLst/>
            <a:ahLst/>
            <a:cxnLst/>
            <a:rect l="l" t="t" r="r" b="b"/>
            <a:pathLst>
              <a:path w="62229" h="108584">
                <a:moveTo>
                  <a:pt x="46944" y="0"/>
                </a:moveTo>
                <a:lnTo>
                  <a:pt x="44046" y="388"/>
                </a:lnTo>
                <a:lnTo>
                  <a:pt x="41704" y="2223"/>
                </a:lnTo>
                <a:lnTo>
                  <a:pt x="3186" y="33036"/>
                </a:lnTo>
                <a:lnTo>
                  <a:pt x="1061" y="34678"/>
                </a:lnTo>
                <a:lnTo>
                  <a:pt x="0" y="37288"/>
                </a:lnTo>
                <a:lnTo>
                  <a:pt x="288" y="39992"/>
                </a:lnTo>
                <a:lnTo>
                  <a:pt x="8500" y="105677"/>
                </a:lnTo>
                <a:lnTo>
                  <a:pt x="11686" y="108574"/>
                </a:lnTo>
                <a:lnTo>
                  <a:pt x="16517" y="108574"/>
                </a:lnTo>
                <a:lnTo>
                  <a:pt x="17481" y="108380"/>
                </a:lnTo>
                <a:lnTo>
                  <a:pt x="60177" y="91285"/>
                </a:lnTo>
                <a:lnTo>
                  <a:pt x="61001" y="90027"/>
                </a:lnTo>
                <a:lnTo>
                  <a:pt x="22021" y="90027"/>
                </a:lnTo>
                <a:lnTo>
                  <a:pt x="16035" y="42407"/>
                </a:lnTo>
                <a:lnTo>
                  <a:pt x="40184" y="23086"/>
                </a:lnTo>
                <a:lnTo>
                  <a:pt x="55742" y="23086"/>
                </a:lnTo>
                <a:lnTo>
                  <a:pt x="54187" y="7533"/>
                </a:lnTo>
                <a:lnTo>
                  <a:pt x="54090" y="4733"/>
                </a:lnTo>
                <a:lnTo>
                  <a:pt x="52257" y="2223"/>
                </a:lnTo>
                <a:lnTo>
                  <a:pt x="49550" y="1065"/>
                </a:lnTo>
                <a:lnTo>
                  <a:pt x="46944" y="0"/>
                </a:lnTo>
                <a:close/>
              </a:path>
              <a:path w="62229" h="108584">
                <a:moveTo>
                  <a:pt x="55742" y="23086"/>
                </a:moveTo>
                <a:lnTo>
                  <a:pt x="40184" y="23086"/>
                </a:lnTo>
                <a:lnTo>
                  <a:pt x="45882" y="80467"/>
                </a:lnTo>
                <a:lnTo>
                  <a:pt x="22021" y="90027"/>
                </a:lnTo>
                <a:lnTo>
                  <a:pt x="61001" y="90027"/>
                </a:lnTo>
                <a:lnTo>
                  <a:pt x="62204" y="88192"/>
                </a:lnTo>
                <a:lnTo>
                  <a:pt x="61916" y="84811"/>
                </a:lnTo>
                <a:lnTo>
                  <a:pt x="55742" y="2308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3500" y="1349874"/>
            <a:ext cx="1450633" cy="1415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87052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" y="0"/>
            <a:ext cx="5765800" cy="461665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ГОРОД КАНБЕРРА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9B50D14-6255-405C-AA4F-A5DBAFB70E0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3147"/>
          <a:stretch/>
        </p:blipFill>
        <p:spPr>
          <a:xfrm>
            <a:off x="292100" y="708025"/>
            <a:ext cx="3048000" cy="2133600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2EEE202-4743-4DDD-A5D1-96A136F66FB1}"/>
              </a:ext>
            </a:extLst>
          </p:cNvPr>
          <p:cNvSpPr txBox="1"/>
          <p:nvPr/>
        </p:nvSpPr>
        <p:spPr>
          <a:xfrm>
            <a:off x="3340100" y="932655"/>
            <a:ext cx="2236318" cy="400110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Город Канберра</a:t>
            </a:r>
            <a:endParaRPr lang="en-US" sz="20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377B5DD-190F-4575-8001-0A43ABE8D992}"/>
              </a:ext>
            </a:extLst>
          </p:cNvPr>
          <p:cNvSpPr txBox="1"/>
          <p:nvPr/>
        </p:nvSpPr>
        <p:spPr>
          <a:xfrm>
            <a:off x="3743598" y="1546225"/>
            <a:ext cx="1254787" cy="646331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35°ю.ш.</a:t>
            </a:r>
          </a:p>
          <a:p>
            <a:r>
              <a:rPr lang="ru-RU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149°в.д.</a:t>
            </a:r>
            <a:endParaRPr lang="en-US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95DCA293-F9FC-47FD-B3EA-A616F1F7ACA1}"/>
              </a:ext>
            </a:extLst>
          </p:cNvPr>
          <p:cNvCxnSpPr/>
          <p:nvPr/>
        </p:nvCxnSpPr>
        <p:spPr>
          <a:xfrm>
            <a:off x="2349500" y="2613025"/>
            <a:ext cx="990600" cy="76200"/>
          </a:xfrm>
          <a:prstGeom prst="line">
            <a:avLst/>
          </a:prstGeom>
          <a:ln w="19050">
            <a:solidFill>
              <a:srgbClr val="C00000"/>
            </a:solidFill>
            <a:prstDash val="dash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927797E5-26D5-47E0-ABAF-4C5E73175BFE}"/>
              </a:ext>
            </a:extLst>
          </p:cNvPr>
          <p:cNvCxnSpPr>
            <a:cxnSpLocks/>
          </p:cNvCxnSpPr>
          <p:nvPr/>
        </p:nvCxnSpPr>
        <p:spPr>
          <a:xfrm flipV="1">
            <a:off x="2349500" y="708025"/>
            <a:ext cx="76200" cy="1905000"/>
          </a:xfrm>
          <a:prstGeom prst="line">
            <a:avLst/>
          </a:prstGeom>
          <a:ln w="19050">
            <a:solidFill>
              <a:srgbClr val="C00000"/>
            </a:solidFill>
            <a:prstDash val="dash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04DFF0C7-BC41-48C3-9C1B-3ECD65785C99}"/>
              </a:ext>
            </a:extLst>
          </p:cNvPr>
          <p:cNvSpPr txBox="1"/>
          <p:nvPr/>
        </p:nvSpPr>
        <p:spPr>
          <a:xfrm>
            <a:off x="3267874" y="2582212"/>
            <a:ext cx="377026" cy="246221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35°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A2919A8-E74C-4A6D-B934-A157E2DF26F6}"/>
              </a:ext>
            </a:extLst>
          </p:cNvPr>
          <p:cNvSpPr txBox="1"/>
          <p:nvPr/>
        </p:nvSpPr>
        <p:spPr>
          <a:xfrm>
            <a:off x="2213943" y="534186"/>
            <a:ext cx="423514" cy="230832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900" b="1" dirty="0">
                <a:latin typeface="Arial" panose="020B0604020202020204" pitchFamily="34" charset="0"/>
                <a:cs typeface="Arial" panose="020B0604020202020204" pitchFamily="34" charset="0"/>
              </a:rPr>
              <a:t>149°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6539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0"/>
            <a:ext cx="5765799" cy="584775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 сколько градусов удалены друг от друга города </a:t>
            </a:r>
          </a:p>
          <a:p>
            <a:pPr algn="ctr"/>
            <a:r>
              <a:rPr lang="ru-RU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Ташкент и Париж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5AC79AA-F77D-4940-A898-47C34FFB02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9269" y="631825"/>
            <a:ext cx="4414062" cy="206047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948EC236-B34C-4BA8-A027-D33C1BBDF5A0}"/>
              </a:ext>
            </a:extLst>
          </p:cNvPr>
          <p:cNvCxnSpPr>
            <a:cxnSpLocks/>
          </p:cNvCxnSpPr>
          <p:nvPr/>
        </p:nvCxnSpPr>
        <p:spPr>
          <a:xfrm>
            <a:off x="1663700" y="1720052"/>
            <a:ext cx="1828800" cy="172031"/>
          </a:xfrm>
          <a:prstGeom prst="line">
            <a:avLst/>
          </a:prstGeom>
          <a:ln w="28575">
            <a:solidFill>
              <a:srgbClr val="C00000"/>
            </a:solidFill>
            <a:prstDash val="dash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9286103C-7944-4052-B024-CFBCA31BE02D}"/>
              </a:ext>
            </a:extLst>
          </p:cNvPr>
          <p:cNvSpPr txBox="1"/>
          <p:nvPr/>
        </p:nvSpPr>
        <p:spPr>
          <a:xfrm>
            <a:off x="63500" y="860425"/>
            <a:ext cx="1210588" cy="338554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г. Ташкент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4AAB43C-387C-4176-BF7A-1E62D9CB0CB3}"/>
              </a:ext>
            </a:extLst>
          </p:cNvPr>
          <p:cNvSpPr txBox="1"/>
          <p:nvPr/>
        </p:nvSpPr>
        <p:spPr>
          <a:xfrm>
            <a:off x="278755" y="1142202"/>
            <a:ext cx="715260" cy="461665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41°с.ш.</a:t>
            </a:r>
          </a:p>
          <a:p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69°в.д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650F9D5-3D08-4FC4-952C-3FF821727F13}"/>
              </a:ext>
            </a:extLst>
          </p:cNvPr>
          <p:cNvSpPr txBox="1"/>
          <p:nvPr/>
        </p:nvSpPr>
        <p:spPr>
          <a:xfrm>
            <a:off x="120608" y="1892083"/>
            <a:ext cx="1023357" cy="338554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г. Париж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C34A429-5EE9-4784-A7F6-1F7CB2542B0D}"/>
              </a:ext>
            </a:extLst>
          </p:cNvPr>
          <p:cNvSpPr txBox="1"/>
          <p:nvPr/>
        </p:nvSpPr>
        <p:spPr>
          <a:xfrm>
            <a:off x="254705" y="2230637"/>
            <a:ext cx="1014196" cy="461665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49° с. ш. </a:t>
            </a:r>
          </a:p>
          <a:p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2°   в. д.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BF86A2-DC2A-4019-9577-11B06DC614C6}"/>
              </a:ext>
            </a:extLst>
          </p:cNvPr>
          <p:cNvSpPr txBox="1"/>
          <p:nvPr/>
        </p:nvSpPr>
        <p:spPr>
          <a:xfrm>
            <a:off x="2120898" y="2723079"/>
            <a:ext cx="2057401" cy="369332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69° - 2° = 67° </a:t>
            </a:r>
          </a:p>
        </p:txBody>
      </p:sp>
      <p:pic>
        <p:nvPicPr>
          <p:cNvPr id="17" name="Рисунок 16" descr="Маркер">
            <a:extLst>
              <a:ext uri="{FF2B5EF4-FFF2-40B4-BE49-F238E27FC236}">
                <a16:creationId xmlns:a16="http://schemas.microsoft.com/office/drawing/2014/main" id="{24D415A2-5ECA-4B4C-8DD9-CB6C476D475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511300" y="1448708"/>
            <a:ext cx="304800" cy="304800"/>
          </a:xfrm>
          <a:prstGeom prst="rect">
            <a:avLst/>
          </a:prstGeom>
        </p:spPr>
      </p:pic>
      <p:pic>
        <p:nvPicPr>
          <p:cNvPr id="19" name="Рисунок 18" descr="Маркер">
            <a:extLst>
              <a:ext uri="{FF2B5EF4-FFF2-40B4-BE49-F238E27FC236}">
                <a16:creationId xmlns:a16="http://schemas.microsoft.com/office/drawing/2014/main" id="{CABE69EB-D184-46C6-B8DC-D5A0179EDD0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416300" y="1579384"/>
            <a:ext cx="312699" cy="312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744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0"/>
            <a:ext cx="5765799" cy="646331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Нахождение географических объектов (точек) </a:t>
            </a:r>
          </a:p>
          <a:p>
            <a:pPr algn="ctr"/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 карте по данным координатам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8C44BB6-4781-4570-9071-6BCD1C448023}"/>
              </a:ext>
            </a:extLst>
          </p:cNvPr>
          <p:cNvSpPr txBox="1"/>
          <p:nvPr/>
        </p:nvSpPr>
        <p:spPr>
          <a:xfrm>
            <a:off x="123135" y="734963"/>
            <a:ext cx="3429000" cy="2308324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    Корабль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Ф.Магеллана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Эспаньол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» потерпел крушение в Индийском океане. Известны его географические координаты: </a:t>
            </a:r>
          </a:p>
          <a:p>
            <a:pPr algn="ctr"/>
            <a:r>
              <a:rPr lang="ru-RU" sz="1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10°южной широты </a:t>
            </a:r>
          </a:p>
          <a:p>
            <a:pPr algn="ctr"/>
            <a:r>
              <a:rPr lang="ru-RU" sz="1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60°восточной долготы. 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    Найдите на карте эту точку(место) 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и определите, с какого материка можно было добраться до неё быстрее и оказать помощь.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C6B9779-6E42-414A-8B41-3D5639D36F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6301" y="860425"/>
            <a:ext cx="2200412" cy="20574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414557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0"/>
            <a:ext cx="5765799" cy="52322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Географические координаты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642E218-E7D9-4FDE-9A15-7F81E8F3AA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6500" y="631767"/>
            <a:ext cx="3352800" cy="2438401"/>
          </a:xfrm>
          <a:prstGeom prst="rect">
            <a:avLst/>
          </a:prstGeom>
        </p:spPr>
      </p:pic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C7688455-E000-42EE-9E68-DA6F108739C1}"/>
              </a:ext>
            </a:extLst>
          </p:cNvPr>
          <p:cNvCxnSpPr>
            <a:cxnSpLocks/>
          </p:cNvCxnSpPr>
          <p:nvPr/>
        </p:nvCxnSpPr>
        <p:spPr>
          <a:xfrm>
            <a:off x="2420389" y="646703"/>
            <a:ext cx="0" cy="1051922"/>
          </a:xfrm>
          <a:prstGeom prst="line">
            <a:avLst/>
          </a:prstGeom>
          <a:ln w="12700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3383E589-7D0A-42FC-8ADC-C7EFEB369A9A}"/>
              </a:ext>
            </a:extLst>
          </p:cNvPr>
          <p:cNvCxnSpPr>
            <a:cxnSpLocks/>
          </p:cNvCxnSpPr>
          <p:nvPr/>
        </p:nvCxnSpPr>
        <p:spPr>
          <a:xfrm flipV="1">
            <a:off x="2425700" y="1698625"/>
            <a:ext cx="2133600" cy="4214"/>
          </a:xfrm>
          <a:prstGeom prst="line">
            <a:avLst/>
          </a:prstGeom>
          <a:ln w="12700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>
            <a:extLst>
              <a:ext uri="{FF2B5EF4-FFF2-40B4-BE49-F238E27FC236}">
                <a16:creationId xmlns:a16="http://schemas.microsoft.com/office/drawing/2014/main" id="{24293C3C-05E9-4003-A68F-922346BA33CD}"/>
              </a:ext>
            </a:extLst>
          </p:cNvPr>
          <p:cNvCxnSpPr/>
          <p:nvPr/>
        </p:nvCxnSpPr>
        <p:spPr>
          <a:xfrm flipH="1">
            <a:off x="1663700" y="1698625"/>
            <a:ext cx="756689" cy="0"/>
          </a:xfrm>
          <a:prstGeom prst="straightConnector1">
            <a:avLst/>
          </a:prstGeom>
          <a:ln w="28575">
            <a:solidFill>
              <a:srgbClr val="030FF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D5168D3F-3FCB-4C97-8635-6DCBA6E0E493}"/>
              </a:ext>
            </a:extLst>
          </p:cNvPr>
          <p:cNvSpPr txBox="1"/>
          <p:nvPr/>
        </p:nvSpPr>
        <p:spPr>
          <a:xfrm>
            <a:off x="1123327" y="1090354"/>
            <a:ext cx="8803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Африка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1" name="Рисунок 30" descr="Маркер">
            <a:extLst>
              <a:ext uri="{FF2B5EF4-FFF2-40B4-BE49-F238E27FC236}">
                <a16:creationId xmlns:a16="http://schemas.microsoft.com/office/drawing/2014/main" id="{22909D17-63BC-458E-8DB2-4D121503573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310689" y="1539252"/>
            <a:ext cx="219400" cy="2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263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0"/>
            <a:ext cx="5765799" cy="584775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Какие географические объекты расположены </a:t>
            </a:r>
          </a:p>
          <a:p>
            <a:pPr algn="ctr"/>
            <a:r>
              <a:rPr lang="ru-RU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 следующих географических координатах?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1E3EF28-04EF-4D28-B42E-2777C39A58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9000" y="631825"/>
            <a:ext cx="3505200" cy="2454603"/>
          </a:xfrm>
          <a:prstGeom prst="rect">
            <a:avLst/>
          </a:prstGeom>
          <a:effectLst>
            <a:innerShdw blurRad="63500" dist="50800">
              <a:prstClr val="black">
                <a:alpha val="50000"/>
              </a:prstClr>
            </a:innerShdw>
          </a:effectLst>
        </p:spPr>
      </p:pic>
      <p:cxnSp>
        <p:nvCxnSpPr>
          <p:cNvPr id="49" name="Прямая соединительная линия 48">
            <a:extLst>
              <a:ext uri="{FF2B5EF4-FFF2-40B4-BE49-F238E27FC236}">
                <a16:creationId xmlns:a16="http://schemas.microsoft.com/office/drawing/2014/main" id="{9399D5C6-6192-4B7F-A73D-F4C2182E7705}"/>
              </a:ext>
            </a:extLst>
          </p:cNvPr>
          <p:cNvCxnSpPr>
            <a:cxnSpLocks/>
          </p:cNvCxnSpPr>
          <p:nvPr/>
        </p:nvCxnSpPr>
        <p:spPr>
          <a:xfrm>
            <a:off x="2148950" y="2079625"/>
            <a:ext cx="914400" cy="0"/>
          </a:xfrm>
          <a:prstGeom prst="line">
            <a:avLst/>
          </a:prstGeom>
          <a:ln w="12700">
            <a:solidFill>
              <a:srgbClr val="FF0000"/>
            </a:solidFill>
            <a:prstDash val="dash"/>
          </a:ln>
          <a:effectLst>
            <a:innerShdw blurRad="63500" dist="508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>
            <a:extLst>
              <a:ext uri="{FF2B5EF4-FFF2-40B4-BE49-F238E27FC236}">
                <a16:creationId xmlns:a16="http://schemas.microsoft.com/office/drawing/2014/main" id="{D4D8A16A-33A9-48C8-9F72-FA94A0946024}"/>
              </a:ext>
            </a:extLst>
          </p:cNvPr>
          <p:cNvCxnSpPr>
            <a:cxnSpLocks/>
          </p:cNvCxnSpPr>
          <p:nvPr/>
        </p:nvCxnSpPr>
        <p:spPr>
          <a:xfrm>
            <a:off x="3063350" y="2079625"/>
            <a:ext cx="124350" cy="1006803"/>
          </a:xfrm>
          <a:prstGeom prst="line">
            <a:avLst/>
          </a:prstGeom>
          <a:ln w="12700">
            <a:solidFill>
              <a:srgbClr val="FF0000"/>
            </a:solidFill>
            <a:prstDash val="dash"/>
          </a:ln>
          <a:effectLst>
            <a:innerShdw blurRad="63500" dist="508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7" name="Рисунок 56">
            <a:extLst>
              <a:ext uri="{FF2B5EF4-FFF2-40B4-BE49-F238E27FC236}">
                <a16:creationId xmlns:a16="http://schemas.microsoft.com/office/drawing/2014/main" id="{6DF8142E-0629-412B-8BCA-DFC8B1C217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236" y="936625"/>
            <a:ext cx="1887364" cy="759940"/>
          </a:xfrm>
          <a:prstGeom prst="rect">
            <a:avLst/>
          </a:prstGeom>
          <a:effectLst>
            <a:innerShdw blurRad="63500" dist="50800">
              <a:prstClr val="black">
                <a:alpha val="50000"/>
              </a:prstClr>
            </a:innerShdw>
          </a:effectLst>
        </p:spPr>
      </p:pic>
      <p:pic>
        <p:nvPicPr>
          <p:cNvPr id="58" name="Рисунок 57">
            <a:extLst>
              <a:ext uri="{FF2B5EF4-FFF2-40B4-BE49-F238E27FC236}">
                <a16:creationId xmlns:a16="http://schemas.microsoft.com/office/drawing/2014/main" id="{D8A99BED-BD20-4022-A0AB-0167999834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236" y="1761422"/>
            <a:ext cx="1887364" cy="625804"/>
          </a:xfrm>
          <a:prstGeom prst="rect">
            <a:avLst/>
          </a:prstGeom>
          <a:effectLst>
            <a:innerShdw blurRad="63500" dist="50800">
              <a:prstClr val="black">
                <a:alpha val="50000"/>
              </a:prstClr>
            </a:innerShdw>
          </a:effectLst>
        </p:spPr>
      </p:pic>
      <p:pic>
        <p:nvPicPr>
          <p:cNvPr id="59" name="Рисунок 58">
            <a:extLst>
              <a:ext uri="{FF2B5EF4-FFF2-40B4-BE49-F238E27FC236}">
                <a16:creationId xmlns:a16="http://schemas.microsoft.com/office/drawing/2014/main" id="{2C144CC2-F038-43A6-9993-2331C4D86D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236" y="2460624"/>
            <a:ext cx="1887364" cy="625803"/>
          </a:xfrm>
          <a:prstGeom prst="rect">
            <a:avLst/>
          </a:prstGeom>
          <a:effectLst>
            <a:innerShdw blurRad="63500" dist="50800">
              <a:prstClr val="black">
                <a:alpha val="50000"/>
              </a:prstClr>
            </a:inn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FE9F7E4-B49B-4668-959E-9696F51CE4BA}"/>
              </a:ext>
            </a:extLst>
          </p:cNvPr>
          <p:cNvSpPr txBox="1"/>
          <p:nvPr/>
        </p:nvSpPr>
        <p:spPr>
          <a:xfrm flipH="1">
            <a:off x="72015" y="567293"/>
            <a:ext cx="20178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11°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ю.ш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и 143°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в.д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512B42B0-589F-4513-9C61-A71F1E77BF05}"/>
              </a:ext>
            </a:extLst>
          </p:cNvPr>
          <p:cNvSpPr txBox="1"/>
          <p:nvPr/>
        </p:nvSpPr>
        <p:spPr>
          <a:xfrm>
            <a:off x="81333" y="615553"/>
            <a:ext cx="2067617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Полуостров  Кейп - Йорк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6188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0"/>
            <a:ext cx="5765799" cy="584775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Какие географические объекты расположены </a:t>
            </a:r>
          </a:p>
          <a:p>
            <a:pPr algn="ctr"/>
            <a:r>
              <a:rPr lang="ru-RU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 следующих географических координатах?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A953985-C2CC-4259-9250-0088278A712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7113" r="32609"/>
          <a:stretch/>
        </p:blipFill>
        <p:spPr>
          <a:xfrm>
            <a:off x="3035300" y="631825"/>
            <a:ext cx="2590800" cy="2438401"/>
          </a:xfrm>
          <a:prstGeom prst="rect">
            <a:avLst/>
          </a:prstGeom>
          <a:effectLst>
            <a:innerShdw blurRad="63500" dist="50800">
              <a:prstClr val="black">
                <a:alpha val="50000"/>
              </a:prstClr>
            </a:innerShdw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C42AC16-ED57-4AE5-A215-2536B602C8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699" y="923330"/>
            <a:ext cx="1762063" cy="1249787"/>
          </a:xfrm>
          <a:prstGeom prst="rect">
            <a:avLst/>
          </a:prstGeom>
          <a:effectLst>
            <a:innerShdw blurRad="63500" dist="50800">
              <a:prstClr val="black">
                <a:alpha val="50000"/>
              </a:prstClr>
            </a:innerShd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A6ED1F8-BD84-4FDE-9940-A866655A42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5100" y="1939579"/>
            <a:ext cx="1762063" cy="1121030"/>
          </a:xfrm>
          <a:prstGeom prst="rect">
            <a:avLst/>
          </a:prstGeom>
          <a:effectLst>
            <a:innerShdw blurRad="63500" dist="50800">
              <a:prstClr val="black">
                <a:alpha val="50000"/>
              </a:prstClr>
            </a:inn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0A397FE-4489-4AC1-A5F8-0E36138F3317}"/>
              </a:ext>
            </a:extLst>
          </p:cNvPr>
          <p:cNvSpPr txBox="1"/>
          <p:nvPr/>
        </p:nvSpPr>
        <p:spPr>
          <a:xfrm>
            <a:off x="287991" y="569941"/>
            <a:ext cx="24425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12°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с.ш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. и 72°з.д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FA73ADF-06A4-4C8B-8F25-C8EAFF48C8D9}"/>
              </a:ext>
            </a:extLst>
          </p:cNvPr>
          <p:cNvSpPr txBox="1"/>
          <p:nvPr/>
        </p:nvSpPr>
        <p:spPr>
          <a:xfrm>
            <a:off x="172373" y="631825"/>
            <a:ext cx="2673745" cy="369332"/>
          </a:xfrm>
          <a:prstGeom prst="rect">
            <a:avLst/>
          </a:prstGeom>
          <a:solidFill>
            <a:schemeClr val="bg1"/>
          </a:solidFill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Венесуэльский залив</a:t>
            </a:r>
            <a:endParaRPr lang="en-US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BAA52786-A76D-47F7-A309-FE05AD4830DE}"/>
              </a:ext>
            </a:extLst>
          </p:cNvPr>
          <p:cNvCxnSpPr>
            <a:cxnSpLocks/>
          </p:cNvCxnSpPr>
          <p:nvPr/>
        </p:nvCxnSpPr>
        <p:spPr>
          <a:xfrm>
            <a:off x="3111500" y="1089025"/>
            <a:ext cx="685800" cy="0"/>
          </a:xfrm>
          <a:prstGeom prst="line">
            <a:avLst/>
          </a:prstGeom>
          <a:ln w="28575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85943E9A-33B6-46B3-A53F-472C1AC7C3F3}"/>
              </a:ext>
            </a:extLst>
          </p:cNvPr>
          <p:cNvCxnSpPr>
            <a:cxnSpLocks/>
          </p:cNvCxnSpPr>
          <p:nvPr/>
        </p:nvCxnSpPr>
        <p:spPr>
          <a:xfrm>
            <a:off x="3797300" y="1089025"/>
            <a:ext cx="423831" cy="1971584"/>
          </a:xfrm>
          <a:prstGeom prst="line">
            <a:avLst/>
          </a:prstGeom>
          <a:ln w="28575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6919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BF1D297-C224-4FDD-8D69-3520DB7743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765800" cy="3244850"/>
          </a:xfrm>
          <a:prstGeom prst="rect">
            <a:avLst/>
          </a:prstGeom>
        </p:spPr>
      </p:pic>
      <p:sp>
        <p:nvSpPr>
          <p:cNvPr id="8" name="Овал 7">
            <a:extLst>
              <a:ext uri="{FF2B5EF4-FFF2-40B4-BE49-F238E27FC236}">
                <a16:creationId xmlns:a16="http://schemas.microsoft.com/office/drawing/2014/main" id="{B93CBFD7-8D24-4BA2-85F7-C951F28CEC66}"/>
              </a:ext>
            </a:extLst>
          </p:cNvPr>
          <p:cNvSpPr/>
          <p:nvPr/>
        </p:nvSpPr>
        <p:spPr>
          <a:xfrm>
            <a:off x="749300" y="860425"/>
            <a:ext cx="76200" cy="762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1F825B31-C239-49AB-9E15-1F735016183E}"/>
              </a:ext>
            </a:extLst>
          </p:cNvPr>
          <p:cNvSpPr/>
          <p:nvPr/>
        </p:nvSpPr>
        <p:spPr>
          <a:xfrm>
            <a:off x="1892300" y="2003425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224A833-9921-47CC-92AC-CF1895885391}"/>
              </a:ext>
            </a:extLst>
          </p:cNvPr>
          <p:cNvSpPr txBox="1"/>
          <p:nvPr/>
        </p:nvSpPr>
        <p:spPr>
          <a:xfrm>
            <a:off x="215900" y="2460625"/>
            <a:ext cx="5486400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 3. Используя градусную сетку на карте и глобусе, определите какие острова расположены в 20° северной широты и 155°западной долготы, а также в 55° южной широты и 70° западной долготы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8065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6213510-5CD8-4B91-B9FC-FD76AD4C884C}"/>
              </a:ext>
            </a:extLst>
          </p:cNvPr>
          <p:cNvSpPr txBox="1"/>
          <p:nvPr/>
        </p:nvSpPr>
        <p:spPr>
          <a:xfrm>
            <a:off x="292100" y="0"/>
            <a:ext cx="52061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10D6210-B1CD-4221-B13D-87E15373244F}"/>
              </a:ext>
            </a:extLst>
          </p:cNvPr>
          <p:cNvSpPr txBox="1"/>
          <p:nvPr/>
        </p:nvSpPr>
        <p:spPr>
          <a:xfrm>
            <a:off x="167636" y="555625"/>
            <a:ext cx="543052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    Определение полушария, в котором располагается точка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44470FC-C80A-4439-8D1A-4D22AEB481C7}"/>
              </a:ext>
            </a:extLst>
          </p:cNvPr>
          <p:cNvSpPr txBox="1"/>
          <p:nvPr/>
        </p:nvSpPr>
        <p:spPr>
          <a:xfrm>
            <a:off x="63500" y="723586"/>
            <a:ext cx="5534663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i="1" dirty="0">
                <a:latin typeface="Arial" panose="020B0604020202020204" pitchFamily="34" charset="0"/>
                <a:cs typeface="Arial" panose="020B0604020202020204" pitchFamily="34" charset="0"/>
              </a:rPr>
              <a:t>      2. Точка </a:t>
            </a:r>
            <a:r>
              <a:rPr lang="ru-RU" sz="1050" b="1" i="1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1050" i="1" dirty="0">
                <a:latin typeface="Arial" panose="020B0604020202020204" pitchFamily="34" charset="0"/>
                <a:cs typeface="Arial" panose="020B0604020202020204" pitchFamily="34" charset="0"/>
              </a:rPr>
              <a:t> находится к западу от нулевого меридиана, а точка </a:t>
            </a:r>
            <a:r>
              <a:rPr lang="ru-RU" sz="1050" b="1" i="1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1050" i="1" dirty="0">
                <a:latin typeface="Arial" panose="020B0604020202020204" pitchFamily="34" charset="0"/>
                <a:cs typeface="Arial" panose="020B0604020202020204" pitchFamily="34" charset="0"/>
              </a:rPr>
              <a:t> к востоку, </a:t>
            </a:r>
          </a:p>
          <a:p>
            <a:r>
              <a:rPr lang="ru-RU" sz="1050" i="1" dirty="0">
                <a:latin typeface="Arial" panose="020B0604020202020204" pitchFamily="34" charset="0"/>
                <a:cs typeface="Arial" panose="020B0604020202020204" pitchFamily="34" charset="0"/>
              </a:rPr>
              <a:t>но обе точки находится к югу от экватора. Определите, к какому полушарию относятся эти точки.</a:t>
            </a:r>
            <a:endParaRPr lang="en-US" sz="105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FC36E35-0BDC-467D-9E01-3D385CF0A604}"/>
              </a:ext>
            </a:extLst>
          </p:cNvPr>
          <p:cNvSpPr txBox="1"/>
          <p:nvPr/>
        </p:nvSpPr>
        <p:spPr>
          <a:xfrm>
            <a:off x="181830" y="1300110"/>
            <a:ext cx="545622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Определение географических координат при помощи градусной сетки.</a:t>
            </a:r>
            <a:endParaRPr 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B15730A-A9FD-4684-AAF6-A9B8239D3F11}"/>
              </a:ext>
            </a:extLst>
          </p:cNvPr>
          <p:cNvSpPr txBox="1"/>
          <p:nvPr/>
        </p:nvSpPr>
        <p:spPr>
          <a:xfrm>
            <a:off x="11057" y="1491620"/>
            <a:ext cx="548714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i="1" dirty="0">
                <a:latin typeface="Arial" panose="020B0604020202020204" pitchFamily="34" charset="0"/>
                <a:cs typeface="Arial" panose="020B0604020202020204" pitchFamily="34" charset="0"/>
              </a:rPr>
              <a:t>     2) Географические координаты точек А и В на приведенных ниже чертежах:</a:t>
            </a:r>
            <a:endParaRPr lang="en-US" sz="105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8AC51409-AE5D-42F2-BC7D-681C49B6F734}"/>
              </a:ext>
            </a:extLst>
          </p:cNvPr>
          <p:cNvCxnSpPr/>
          <p:nvPr/>
        </p:nvCxnSpPr>
        <p:spPr>
          <a:xfrm flipH="1">
            <a:off x="596900" y="1774825"/>
            <a:ext cx="381000" cy="1066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A3F6172E-A09D-43E1-BCFA-B9BECE6E4D14}"/>
              </a:ext>
            </a:extLst>
          </p:cNvPr>
          <p:cNvCxnSpPr/>
          <p:nvPr/>
        </p:nvCxnSpPr>
        <p:spPr>
          <a:xfrm>
            <a:off x="1587500" y="1783542"/>
            <a:ext cx="228600" cy="105808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7990E480-094E-4066-A09B-A8F97A1C5D2D}"/>
              </a:ext>
            </a:extLst>
          </p:cNvPr>
          <p:cNvCxnSpPr/>
          <p:nvPr/>
        </p:nvCxnSpPr>
        <p:spPr>
          <a:xfrm>
            <a:off x="596900" y="1944183"/>
            <a:ext cx="1219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395A74B-825C-4AA8-8A8D-5EDCE6CD86AF}"/>
              </a:ext>
            </a:extLst>
          </p:cNvPr>
          <p:cNvCxnSpPr/>
          <p:nvPr/>
        </p:nvCxnSpPr>
        <p:spPr>
          <a:xfrm>
            <a:off x="444500" y="2686050"/>
            <a:ext cx="1447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2707221F-A4FD-4C48-AB95-55DF6E46DA45}"/>
              </a:ext>
            </a:extLst>
          </p:cNvPr>
          <p:cNvCxnSpPr/>
          <p:nvPr/>
        </p:nvCxnSpPr>
        <p:spPr>
          <a:xfrm flipH="1">
            <a:off x="3111500" y="1783542"/>
            <a:ext cx="228600" cy="113428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CC17601E-F2B0-4C00-85E0-7513410B8AD6}"/>
              </a:ext>
            </a:extLst>
          </p:cNvPr>
          <p:cNvCxnSpPr/>
          <p:nvPr/>
        </p:nvCxnSpPr>
        <p:spPr>
          <a:xfrm>
            <a:off x="4025900" y="1783542"/>
            <a:ext cx="228600" cy="105808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E982CE12-DCC5-465A-AB69-C304BB5FA971}"/>
              </a:ext>
            </a:extLst>
          </p:cNvPr>
          <p:cNvCxnSpPr/>
          <p:nvPr/>
        </p:nvCxnSpPr>
        <p:spPr>
          <a:xfrm>
            <a:off x="3035300" y="1944183"/>
            <a:ext cx="1295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8A538048-E213-4852-ADBF-E19A2ACBCF01}"/>
              </a:ext>
            </a:extLst>
          </p:cNvPr>
          <p:cNvCxnSpPr/>
          <p:nvPr/>
        </p:nvCxnSpPr>
        <p:spPr>
          <a:xfrm>
            <a:off x="2959100" y="2689225"/>
            <a:ext cx="152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D18B5DB8-3519-459A-A103-EE0C56C352C2}"/>
              </a:ext>
            </a:extLst>
          </p:cNvPr>
          <p:cNvSpPr txBox="1"/>
          <p:nvPr/>
        </p:nvSpPr>
        <p:spPr>
          <a:xfrm>
            <a:off x="901165" y="1729635"/>
            <a:ext cx="319318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00" b="1" dirty="0">
                <a:latin typeface="Arial" panose="020B0604020202020204" pitchFamily="34" charset="0"/>
                <a:cs typeface="Arial" panose="020B0604020202020204" pitchFamily="34" charset="0"/>
              </a:rPr>
              <a:t>20°</a:t>
            </a:r>
            <a:endParaRPr lang="en-US" sz="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B775F32-11F1-4814-AC64-AE9C76A86D55}"/>
              </a:ext>
            </a:extLst>
          </p:cNvPr>
          <p:cNvSpPr txBox="1"/>
          <p:nvPr/>
        </p:nvSpPr>
        <p:spPr>
          <a:xfrm>
            <a:off x="1526454" y="1725037"/>
            <a:ext cx="319318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00" b="1" dirty="0">
                <a:latin typeface="Arial" panose="020B0604020202020204" pitchFamily="34" charset="0"/>
                <a:cs typeface="Arial" panose="020B0604020202020204" pitchFamily="34" charset="0"/>
              </a:rPr>
              <a:t>10°</a:t>
            </a:r>
            <a:endParaRPr lang="en-US" sz="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6AEC6D7-8440-45F9-82D2-D151D46554EA}"/>
              </a:ext>
            </a:extLst>
          </p:cNvPr>
          <p:cNvSpPr txBox="1"/>
          <p:nvPr/>
        </p:nvSpPr>
        <p:spPr>
          <a:xfrm>
            <a:off x="480096" y="1896022"/>
            <a:ext cx="34176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b="1" dirty="0">
                <a:latin typeface="Arial" panose="020B0604020202020204" pitchFamily="34" charset="0"/>
                <a:cs typeface="Arial" panose="020B0604020202020204" pitchFamily="34" charset="0"/>
              </a:rPr>
              <a:t>60°</a:t>
            </a:r>
            <a:endParaRPr lang="en-US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9DAABF9-95FC-498D-9863-92CB939BFCBD}"/>
              </a:ext>
            </a:extLst>
          </p:cNvPr>
          <p:cNvSpPr txBox="1"/>
          <p:nvPr/>
        </p:nvSpPr>
        <p:spPr>
          <a:xfrm>
            <a:off x="292100" y="2640674"/>
            <a:ext cx="34176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b="1" dirty="0">
                <a:latin typeface="Arial" panose="020B0604020202020204" pitchFamily="34" charset="0"/>
                <a:cs typeface="Arial" panose="020B0604020202020204" pitchFamily="34" charset="0"/>
              </a:rPr>
              <a:t>70°</a:t>
            </a:r>
            <a:endParaRPr lang="en-US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36BAC48-148B-4FB5-B0B7-07DD146A680B}"/>
              </a:ext>
            </a:extLst>
          </p:cNvPr>
          <p:cNvSpPr txBox="1"/>
          <p:nvPr/>
        </p:nvSpPr>
        <p:spPr>
          <a:xfrm>
            <a:off x="3261390" y="1697218"/>
            <a:ext cx="39946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b="1" dirty="0">
                <a:latin typeface="Arial" panose="020B0604020202020204" pitchFamily="34" charset="0"/>
                <a:cs typeface="Arial" panose="020B0604020202020204" pitchFamily="34" charset="0"/>
              </a:rPr>
              <a:t>140°</a:t>
            </a:r>
            <a:endParaRPr lang="en-US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C5778FE-9753-4E2F-8115-DEB1D4E25A84}"/>
              </a:ext>
            </a:extLst>
          </p:cNvPr>
          <p:cNvSpPr txBox="1"/>
          <p:nvPr/>
        </p:nvSpPr>
        <p:spPr>
          <a:xfrm>
            <a:off x="3979372" y="1703008"/>
            <a:ext cx="39946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b="1" dirty="0">
                <a:latin typeface="Arial" panose="020B0604020202020204" pitchFamily="34" charset="0"/>
                <a:cs typeface="Arial" panose="020B0604020202020204" pitchFamily="34" charset="0"/>
              </a:rPr>
              <a:t>150°</a:t>
            </a:r>
            <a:endParaRPr lang="en-US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B01CA3F-BB51-4C27-89BB-7C3D44FD3F52}"/>
              </a:ext>
            </a:extLst>
          </p:cNvPr>
          <p:cNvSpPr txBox="1"/>
          <p:nvPr/>
        </p:nvSpPr>
        <p:spPr>
          <a:xfrm>
            <a:off x="2881530" y="1896022"/>
            <a:ext cx="34176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b="1" dirty="0">
                <a:latin typeface="Arial" panose="020B0604020202020204" pitchFamily="34" charset="0"/>
                <a:cs typeface="Arial" panose="020B0604020202020204" pitchFamily="34" charset="0"/>
              </a:rPr>
              <a:t>40°</a:t>
            </a:r>
            <a:endParaRPr lang="en-US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0EB7793-F6B3-4C0F-A6B4-2742653B92AC}"/>
              </a:ext>
            </a:extLst>
          </p:cNvPr>
          <p:cNvSpPr txBox="1"/>
          <p:nvPr/>
        </p:nvSpPr>
        <p:spPr>
          <a:xfrm>
            <a:off x="2816268" y="2646912"/>
            <a:ext cx="34176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b="1" dirty="0">
                <a:latin typeface="Arial" panose="020B0604020202020204" pitchFamily="34" charset="0"/>
                <a:cs typeface="Arial" panose="020B0604020202020204" pitchFamily="34" charset="0"/>
              </a:rPr>
              <a:t>30°</a:t>
            </a:r>
            <a:endParaRPr lang="en-US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3" name="Рисунок 32" descr="Земной шар с очертаниями Азии и Австралии">
            <a:extLst>
              <a:ext uri="{FF2B5EF4-FFF2-40B4-BE49-F238E27FC236}">
                <a16:creationId xmlns:a16="http://schemas.microsoft.com/office/drawing/2014/main" id="{D5171799-B924-4DCA-A7B8-994371F84C1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1165" y="2494540"/>
            <a:ext cx="120478" cy="120478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4538948E-7A28-4C6E-A3FA-3BEEA0AF0B4E}"/>
              </a:ext>
            </a:extLst>
          </p:cNvPr>
          <p:cNvSpPr txBox="1"/>
          <p:nvPr/>
        </p:nvSpPr>
        <p:spPr>
          <a:xfrm>
            <a:off x="855122" y="2194068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6" name="Рисунок 35" descr="Земной шар с очертаниями Азии">
            <a:extLst>
              <a:ext uri="{FF2B5EF4-FFF2-40B4-BE49-F238E27FC236}">
                <a16:creationId xmlns:a16="http://schemas.microsoft.com/office/drawing/2014/main" id="{7251FB90-9365-4EEE-AE66-0889BC5D37C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76374" y="2063157"/>
            <a:ext cx="125186" cy="125186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DC737CB1-F267-49FC-8A77-103E59C8930B}"/>
              </a:ext>
            </a:extLst>
          </p:cNvPr>
          <p:cNvSpPr txBox="1"/>
          <p:nvPr/>
        </p:nvSpPr>
        <p:spPr>
          <a:xfrm>
            <a:off x="3550182" y="2069446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284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6213510-5CD8-4B91-B9FC-FD76AD4C884C}"/>
              </a:ext>
            </a:extLst>
          </p:cNvPr>
          <p:cNvSpPr txBox="1"/>
          <p:nvPr/>
        </p:nvSpPr>
        <p:spPr>
          <a:xfrm>
            <a:off x="444500" y="-11345"/>
            <a:ext cx="487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FC36E35-0BDC-467D-9E01-3D385CF0A604}"/>
              </a:ext>
            </a:extLst>
          </p:cNvPr>
          <p:cNvSpPr txBox="1"/>
          <p:nvPr/>
        </p:nvSpPr>
        <p:spPr>
          <a:xfrm>
            <a:off x="153418" y="594252"/>
            <a:ext cx="54562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Определение географических координат при помощи градусной сетки.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AE4248B-6114-4014-A973-248414B6336A}"/>
              </a:ext>
            </a:extLst>
          </p:cNvPr>
          <p:cNvSpPr txBox="1"/>
          <p:nvPr/>
        </p:nvSpPr>
        <p:spPr>
          <a:xfrm>
            <a:off x="222758" y="1055917"/>
            <a:ext cx="53175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   4) Определите географические координаты точек А, В показанных на следующем рисунке.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035707A-4804-4284-9CBD-8F649C9066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3900" y="1393825"/>
            <a:ext cx="1631467" cy="1600200"/>
          </a:xfrm>
          <a:prstGeom prst="rect">
            <a:avLst/>
          </a:prstGeom>
        </p:spPr>
      </p:pic>
      <p:pic>
        <p:nvPicPr>
          <p:cNvPr id="16" name="Рисунок 15" descr="Земной шар с очертаниями Азии и Австралии">
            <a:extLst>
              <a:ext uri="{FF2B5EF4-FFF2-40B4-BE49-F238E27FC236}">
                <a16:creationId xmlns:a16="http://schemas.microsoft.com/office/drawing/2014/main" id="{85CD7873-4DF2-4C3F-9904-FC93A82459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254500" y="1929058"/>
            <a:ext cx="100378" cy="10037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D2FF762-B89E-4D25-AF3A-B38E0B125679}"/>
              </a:ext>
            </a:extLst>
          </p:cNvPr>
          <p:cNvSpPr txBox="1"/>
          <p:nvPr/>
        </p:nvSpPr>
        <p:spPr>
          <a:xfrm>
            <a:off x="4144228" y="1675754"/>
            <a:ext cx="3209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Рисунок 21" descr="Земной шар с очертаниями Азии">
            <a:extLst>
              <a:ext uri="{FF2B5EF4-FFF2-40B4-BE49-F238E27FC236}">
                <a16:creationId xmlns:a16="http://schemas.microsoft.com/office/drawing/2014/main" id="{6A6E5F4B-3351-4E72-8007-AA2B9B5EDB3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687524" y="2029436"/>
            <a:ext cx="100378" cy="100378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226F3794-8E97-4605-AB5D-88FBF17B14B3}"/>
              </a:ext>
            </a:extLst>
          </p:cNvPr>
          <p:cNvSpPr txBox="1"/>
          <p:nvPr/>
        </p:nvSpPr>
        <p:spPr>
          <a:xfrm>
            <a:off x="4684228" y="1809970"/>
            <a:ext cx="3209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36137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6213510-5CD8-4B91-B9FC-FD76AD4C884C}"/>
              </a:ext>
            </a:extLst>
          </p:cNvPr>
          <p:cNvSpPr txBox="1"/>
          <p:nvPr/>
        </p:nvSpPr>
        <p:spPr>
          <a:xfrm>
            <a:off x="520700" y="0"/>
            <a:ext cx="487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FC36E35-0BDC-467D-9E01-3D385CF0A604}"/>
              </a:ext>
            </a:extLst>
          </p:cNvPr>
          <p:cNvSpPr txBox="1"/>
          <p:nvPr/>
        </p:nvSpPr>
        <p:spPr>
          <a:xfrm>
            <a:off x="153418" y="594252"/>
            <a:ext cx="54562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Нахождение географических объектов (точек) на карте по данным координатам.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AE4248B-6114-4014-A973-248414B6336A}"/>
              </a:ext>
            </a:extLst>
          </p:cNvPr>
          <p:cNvSpPr txBox="1"/>
          <p:nvPr/>
        </p:nvSpPr>
        <p:spPr>
          <a:xfrm>
            <a:off x="222758" y="1055917"/>
            <a:ext cx="531754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   2. Какие географические объекты расположены в следующих географических координатах. 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б) 39°южной широты и 146° восточной долготы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г)  5° южной широты и 81°западной долготы.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51198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" y="0"/>
            <a:ext cx="5765799" cy="646331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Определение полушария, в котором располагается точка</a:t>
            </a:r>
            <a:r>
              <a:rPr lang="en-US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87702C07-7773-4BE5-A738-DC1986AC1021}"/>
              </a:ext>
            </a:extLst>
          </p:cNvPr>
          <p:cNvCxnSpPr>
            <a:cxnSpLocks/>
          </p:cNvCxnSpPr>
          <p:nvPr/>
        </p:nvCxnSpPr>
        <p:spPr>
          <a:xfrm flipH="1">
            <a:off x="804571" y="1013097"/>
            <a:ext cx="304800" cy="1066800"/>
          </a:xfrm>
          <a:prstGeom prst="line">
            <a:avLst/>
          </a:pr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B9788983-1EA7-4EE7-A124-18929CAD0219}"/>
              </a:ext>
            </a:extLst>
          </p:cNvPr>
          <p:cNvCxnSpPr>
            <a:cxnSpLocks/>
          </p:cNvCxnSpPr>
          <p:nvPr/>
        </p:nvCxnSpPr>
        <p:spPr>
          <a:xfrm>
            <a:off x="1984956" y="1000218"/>
            <a:ext cx="152400" cy="1066800"/>
          </a:xfrm>
          <a:prstGeom prst="line">
            <a:avLst/>
          </a:pr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89B62327-E911-40AC-8198-B8E9CCEFC17E}"/>
              </a:ext>
            </a:extLst>
          </p:cNvPr>
          <p:cNvCxnSpPr/>
          <p:nvPr/>
        </p:nvCxnSpPr>
        <p:spPr>
          <a:xfrm>
            <a:off x="826215" y="1241425"/>
            <a:ext cx="1447800" cy="0"/>
          </a:xfrm>
          <a:prstGeom prst="line">
            <a:avLst/>
          </a:pr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E14CFB38-D3CF-4993-B6E4-52FE0D38C537}"/>
              </a:ext>
            </a:extLst>
          </p:cNvPr>
          <p:cNvCxnSpPr>
            <a:cxnSpLocks/>
          </p:cNvCxnSpPr>
          <p:nvPr/>
        </p:nvCxnSpPr>
        <p:spPr>
          <a:xfrm>
            <a:off x="596282" y="1927225"/>
            <a:ext cx="1792033" cy="0"/>
          </a:xfrm>
          <a:prstGeom prst="line">
            <a:avLst/>
          </a:pr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Блок-схема: узел 12">
            <a:extLst>
              <a:ext uri="{FF2B5EF4-FFF2-40B4-BE49-F238E27FC236}">
                <a16:creationId xmlns:a16="http://schemas.microsoft.com/office/drawing/2014/main" id="{5DA548B1-D342-4D63-93A1-35A9A1F1A1F9}"/>
              </a:ext>
            </a:extLst>
          </p:cNvPr>
          <p:cNvSpPr/>
          <p:nvPr/>
        </p:nvSpPr>
        <p:spPr>
          <a:xfrm>
            <a:off x="1063400" y="1736454"/>
            <a:ext cx="76200" cy="76200"/>
          </a:xfrm>
          <a:prstGeom prst="flowChartConnector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D1713D0-F97F-46DE-B2B4-92DFBB526D2F}"/>
              </a:ext>
            </a:extLst>
          </p:cNvPr>
          <p:cNvSpPr txBox="1"/>
          <p:nvPr/>
        </p:nvSpPr>
        <p:spPr>
          <a:xfrm>
            <a:off x="841598" y="630886"/>
            <a:ext cx="534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65°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DD3FAD5-0AAD-4B1E-93AE-1208AB502464}"/>
              </a:ext>
            </a:extLst>
          </p:cNvPr>
          <p:cNvSpPr txBox="1"/>
          <p:nvPr/>
        </p:nvSpPr>
        <p:spPr>
          <a:xfrm>
            <a:off x="1739894" y="616343"/>
            <a:ext cx="534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55°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AEDD383-93B0-4E16-BF91-F9DC497268E9}"/>
              </a:ext>
            </a:extLst>
          </p:cNvPr>
          <p:cNvSpPr txBox="1"/>
          <p:nvPr/>
        </p:nvSpPr>
        <p:spPr>
          <a:xfrm>
            <a:off x="461345" y="1056759"/>
            <a:ext cx="4972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45°</a:t>
            </a:r>
            <a:endParaRPr lang="en-US" b="1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959D9EA-EB25-4C7E-A37F-46A218246818}"/>
              </a:ext>
            </a:extLst>
          </p:cNvPr>
          <p:cNvSpPr txBox="1"/>
          <p:nvPr/>
        </p:nvSpPr>
        <p:spPr>
          <a:xfrm>
            <a:off x="166305" y="1714811"/>
            <a:ext cx="534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35°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C23D34E-001D-4BFF-AF83-770800665A8B}"/>
              </a:ext>
            </a:extLst>
          </p:cNvPr>
          <p:cNvSpPr txBox="1"/>
          <p:nvPr/>
        </p:nvSpPr>
        <p:spPr>
          <a:xfrm>
            <a:off x="982329" y="1400976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8BF30E5-7441-4C96-89AC-401EA09EF14B}"/>
              </a:ext>
            </a:extLst>
          </p:cNvPr>
          <p:cNvSpPr txBox="1"/>
          <p:nvPr/>
        </p:nvSpPr>
        <p:spPr>
          <a:xfrm>
            <a:off x="139700" y="2284681"/>
            <a:ext cx="5486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Пользуясь приведенными чертежами, определите, в каких полушариях расположены точки  </a:t>
            </a:r>
            <a:r>
              <a:rPr lang="en-US" sz="1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1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en-US" sz="1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1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CD9BAA1E-7283-4196-93E2-1BB993746320}"/>
              </a:ext>
            </a:extLst>
          </p:cNvPr>
          <p:cNvCxnSpPr>
            <a:cxnSpLocks/>
          </p:cNvCxnSpPr>
          <p:nvPr/>
        </p:nvCxnSpPr>
        <p:spPr>
          <a:xfrm flipH="1">
            <a:off x="3491787" y="955986"/>
            <a:ext cx="229312" cy="1111032"/>
          </a:xfrm>
          <a:prstGeom prst="line">
            <a:avLst/>
          </a:pr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5A3E0BFC-5E02-4DCB-90DB-9EF1029AE8B8}"/>
              </a:ext>
            </a:extLst>
          </p:cNvPr>
          <p:cNvCxnSpPr>
            <a:cxnSpLocks/>
          </p:cNvCxnSpPr>
          <p:nvPr/>
        </p:nvCxnSpPr>
        <p:spPr>
          <a:xfrm>
            <a:off x="4635500" y="936625"/>
            <a:ext cx="147971" cy="1130393"/>
          </a:xfrm>
          <a:prstGeom prst="line">
            <a:avLst/>
          </a:pr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0E2CD1EC-BCE6-475C-8EDF-21B32B80D4B8}"/>
              </a:ext>
            </a:extLst>
          </p:cNvPr>
          <p:cNvCxnSpPr/>
          <p:nvPr/>
        </p:nvCxnSpPr>
        <p:spPr>
          <a:xfrm>
            <a:off x="3340100" y="1241425"/>
            <a:ext cx="1524000" cy="0"/>
          </a:xfrm>
          <a:prstGeom prst="line">
            <a:avLst/>
          </a:pr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4F44C7A7-36C7-46AE-A016-AC735CA18958}"/>
              </a:ext>
            </a:extLst>
          </p:cNvPr>
          <p:cNvCxnSpPr/>
          <p:nvPr/>
        </p:nvCxnSpPr>
        <p:spPr>
          <a:xfrm>
            <a:off x="3340100" y="1927225"/>
            <a:ext cx="1676400" cy="19361"/>
          </a:xfrm>
          <a:prstGeom prst="line">
            <a:avLst/>
          </a:pr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93A55968-2788-4304-BD81-1A21BD9BF61D}"/>
              </a:ext>
            </a:extLst>
          </p:cNvPr>
          <p:cNvSpPr txBox="1"/>
          <p:nvPr/>
        </p:nvSpPr>
        <p:spPr>
          <a:xfrm>
            <a:off x="3401264" y="663724"/>
            <a:ext cx="6623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135°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9C893BD0-7C61-425E-8C17-4F0ACEB77040}"/>
              </a:ext>
            </a:extLst>
          </p:cNvPr>
          <p:cNvSpPr txBox="1"/>
          <p:nvPr/>
        </p:nvSpPr>
        <p:spPr>
          <a:xfrm>
            <a:off x="4332270" y="630886"/>
            <a:ext cx="6623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140°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964DD25-DC4A-4707-9690-91EEAC886941}"/>
              </a:ext>
            </a:extLst>
          </p:cNvPr>
          <p:cNvSpPr txBox="1"/>
          <p:nvPr/>
        </p:nvSpPr>
        <p:spPr>
          <a:xfrm>
            <a:off x="2893421" y="1048928"/>
            <a:ext cx="534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10°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45195A8C-6156-4503-A557-150096AD0552}"/>
              </a:ext>
            </a:extLst>
          </p:cNvPr>
          <p:cNvSpPr txBox="1"/>
          <p:nvPr/>
        </p:nvSpPr>
        <p:spPr>
          <a:xfrm>
            <a:off x="2864320" y="1705578"/>
            <a:ext cx="534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15°</a:t>
            </a:r>
          </a:p>
        </p:txBody>
      </p:sp>
      <p:sp>
        <p:nvSpPr>
          <p:cNvPr id="49" name="Блок-схема: узел 48">
            <a:extLst>
              <a:ext uri="{FF2B5EF4-FFF2-40B4-BE49-F238E27FC236}">
                <a16:creationId xmlns:a16="http://schemas.microsoft.com/office/drawing/2014/main" id="{4F17566C-9AFF-47EB-B35F-7CC7498EEC7C}"/>
              </a:ext>
            </a:extLst>
          </p:cNvPr>
          <p:cNvSpPr/>
          <p:nvPr/>
        </p:nvSpPr>
        <p:spPr>
          <a:xfrm>
            <a:off x="4024329" y="1362086"/>
            <a:ext cx="90471" cy="95239"/>
          </a:xfrm>
          <a:prstGeom prst="flowChartConnector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78098040-EA26-476D-B5AE-5C1F34492A7E}"/>
              </a:ext>
            </a:extLst>
          </p:cNvPr>
          <p:cNvSpPr txBox="1"/>
          <p:nvPr/>
        </p:nvSpPr>
        <p:spPr>
          <a:xfrm>
            <a:off x="4117285" y="1179160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2130474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02653" y="109175"/>
            <a:ext cx="2810748" cy="3435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pc="15" dirty="0"/>
              <a:t> Задание </a:t>
            </a:r>
            <a:endParaRPr spc="5" dirty="0"/>
          </a:p>
        </p:txBody>
      </p:sp>
      <p:sp>
        <p:nvSpPr>
          <p:cNvPr id="5" name="object 5"/>
          <p:cNvSpPr/>
          <p:nvPr/>
        </p:nvSpPr>
        <p:spPr>
          <a:xfrm>
            <a:off x="328175" y="680283"/>
            <a:ext cx="1094105" cy="400050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511300" y="684915"/>
            <a:ext cx="4114799" cy="1035605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 marR="5080">
              <a:lnSpc>
                <a:spcPts val="1410"/>
              </a:lnSpc>
              <a:spcBef>
                <a:spcPts val="170"/>
              </a:spcBef>
            </a:pPr>
            <a:r>
              <a:rPr lang="ru-RU" sz="2000" b="1" dirty="0">
                <a:solidFill>
                  <a:srgbClr val="00A650"/>
                </a:solidFill>
                <a:latin typeface="Arial"/>
                <a:cs typeface="Arial"/>
              </a:rPr>
              <a:t>Прочитать </a:t>
            </a:r>
          </a:p>
          <a:p>
            <a:pPr marL="12700" marR="5080">
              <a:lnSpc>
                <a:spcPts val="1410"/>
              </a:lnSpc>
              <a:spcBef>
                <a:spcPts val="170"/>
              </a:spcBef>
            </a:pPr>
            <a:endParaRPr lang="ru-RU" sz="2000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12700" marR="5080">
              <a:lnSpc>
                <a:spcPts val="1410"/>
              </a:lnSpc>
              <a:spcBef>
                <a:spcPts val="170"/>
              </a:spcBef>
            </a:pPr>
            <a:r>
              <a:rPr lang="ru-RU" sz="2000" b="1" dirty="0">
                <a:solidFill>
                  <a:srgbClr val="00A650"/>
                </a:solidFill>
                <a:latin typeface="Arial"/>
                <a:cs typeface="Arial"/>
              </a:rPr>
              <a:t>§12</a:t>
            </a:r>
            <a:r>
              <a:rPr lang="ru-RU" sz="2400" b="1" dirty="0">
                <a:solidFill>
                  <a:srgbClr val="00A650"/>
                </a:solidFill>
                <a:latin typeface="Arial"/>
                <a:cs typeface="Arial"/>
              </a:rPr>
              <a:t>. Практическое занятие.</a:t>
            </a:r>
          </a:p>
          <a:p>
            <a:pPr marL="12700" marR="5080">
              <a:lnSpc>
                <a:spcPts val="1410"/>
              </a:lnSpc>
              <a:spcBef>
                <a:spcPts val="170"/>
              </a:spcBef>
            </a:pPr>
            <a:endParaRPr lang="ru-RU" sz="2400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12700" marR="5080">
              <a:lnSpc>
                <a:spcPts val="1410"/>
              </a:lnSpc>
              <a:spcBef>
                <a:spcPts val="170"/>
              </a:spcBef>
            </a:pPr>
            <a:r>
              <a:rPr lang="ru-RU" sz="2000" b="1" dirty="0">
                <a:solidFill>
                  <a:srgbClr val="00A650"/>
                </a:solidFill>
                <a:latin typeface="Arial"/>
                <a:cs typeface="Arial"/>
              </a:rPr>
              <a:t>Выполнить все задания.</a:t>
            </a:r>
          </a:p>
        </p:txBody>
      </p:sp>
      <p:sp>
        <p:nvSpPr>
          <p:cNvPr id="9" name="object 9"/>
          <p:cNvSpPr/>
          <p:nvPr/>
        </p:nvSpPr>
        <p:spPr>
          <a:xfrm>
            <a:off x="1692274" y="2994025"/>
            <a:ext cx="3752850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816100" y="2480550"/>
            <a:ext cx="2465705" cy="310515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3"/>
          <p:cNvGrpSpPr/>
          <p:nvPr/>
        </p:nvGrpSpPr>
        <p:grpSpPr>
          <a:xfrm>
            <a:off x="377244" y="1199601"/>
            <a:ext cx="906780" cy="1353820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320975" y="2634669"/>
            <a:ext cx="1043940" cy="231775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3C1F53-4E5A-43EB-9513-2B10B9F067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8ABD8E9-247C-4442-8889-A0F6B08F35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225"/>
            <a:ext cx="5765800" cy="3222625"/>
          </a:xfrm>
          <a:prstGeom prst="rect">
            <a:avLst/>
          </a:prstGeom>
        </p:spPr>
      </p:pic>
      <p:cxnSp>
        <p:nvCxnSpPr>
          <p:cNvPr id="45" name="Прямая соединительная линия 44">
            <a:extLst>
              <a:ext uri="{FF2B5EF4-FFF2-40B4-BE49-F238E27FC236}">
                <a16:creationId xmlns:a16="http://schemas.microsoft.com/office/drawing/2014/main" id="{69D080DE-019F-4346-A9FA-6EAC1E36C20B}"/>
              </a:ext>
            </a:extLst>
          </p:cNvPr>
          <p:cNvCxnSpPr>
            <a:cxnSpLocks/>
          </p:cNvCxnSpPr>
          <p:nvPr/>
        </p:nvCxnSpPr>
        <p:spPr>
          <a:xfrm>
            <a:off x="1739900" y="936625"/>
            <a:ext cx="3810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A8DC5FE2-C6D1-4534-82E6-736EC0E9BAE2}"/>
              </a:ext>
            </a:extLst>
          </p:cNvPr>
          <p:cNvCxnSpPr>
            <a:cxnSpLocks/>
          </p:cNvCxnSpPr>
          <p:nvPr/>
        </p:nvCxnSpPr>
        <p:spPr>
          <a:xfrm>
            <a:off x="1796822" y="708025"/>
            <a:ext cx="400278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>
            <a:extLst>
              <a:ext uri="{FF2B5EF4-FFF2-40B4-BE49-F238E27FC236}">
                <a16:creationId xmlns:a16="http://schemas.microsoft.com/office/drawing/2014/main" id="{20EE1C56-9DED-470E-9B44-55F2992B21A4}"/>
              </a:ext>
            </a:extLst>
          </p:cNvPr>
          <p:cNvCxnSpPr>
            <a:cxnSpLocks/>
          </p:cNvCxnSpPr>
          <p:nvPr/>
        </p:nvCxnSpPr>
        <p:spPr>
          <a:xfrm flipH="1">
            <a:off x="2044700" y="631825"/>
            <a:ext cx="71496" cy="38100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>
            <a:extLst>
              <a:ext uri="{FF2B5EF4-FFF2-40B4-BE49-F238E27FC236}">
                <a16:creationId xmlns:a16="http://schemas.microsoft.com/office/drawing/2014/main" id="{214294C1-8777-438D-9F28-160A22C0484C}"/>
              </a:ext>
            </a:extLst>
          </p:cNvPr>
          <p:cNvCxnSpPr>
            <a:cxnSpLocks/>
          </p:cNvCxnSpPr>
          <p:nvPr/>
        </p:nvCxnSpPr>
        <p:spPr>
          <a:xfrm flipH="1">
            <a:off x="1796822" y="631825"/>
            <a:ext cx="104434" cy="38100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>
            <a:extLst>
              <a:ext uri="{FF2B5EF4-FFF2-40B4-BE49-F238E27FC236}">
                <a16:creationId xmlns:a16="http://schemas.microsoft.com/office/drawing/2014/main" id="{5411BB18-5BA2-4F01-B016-A161B26C900E}"/>
              </a:ext>
            </a:extLst>
          </p:cNvPr>
          <p:cNvSpPr txBox="1"/>
          <p:nvPr/>
        </p:nvSpPr>
        <p:spPr>
          <a:xfrm>
            <a:off x="1834466" y="739261"/>
            <a:ext cx="13357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cxnSp>
        <p:nvCxnSpPr>
          <p:cNvPr id="71" name="Прямая соединительная линия 70">
            <a:extLst>
              <a:ext uri="{FF2B5EF4-FFF2-40B4-BE49-F238E27FC236}">
                <a16:creationId xmlns:a16="http://schemas.microsoft.com/office/drawing/2014/main" id="{8B7CC5E1-BB5F-42FC-B6FB-6499DD0DD548}"/>
              </a:ext>
            </a:extLst>
          </p:cNvPr>
          <p:cNvCxnSpPr>
            <a:cxnSpLocks/>
          </p:cNvCxnSpPr>
          <p:nvPr/>
        </p:nvCxnSpPr>
        <p:spPr>
          <a:xfrm flipH="1">
            <a:off x="5016502" y="1774825"/>
            <a:ext cx="19049" cy="22860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Прямая соединительная линия 91">
            <a:extLst>
              <a:ext uri="{FF2B5EF4-FFF2-40B4-BE49-F238E27FC236}">
                <a16:creationId xmlns:a16="http://schemas.microsoft.com/office/drawing/2014/main" id="{874FB5F7-2E6C-4341-AE50-B24DE01A3265}"/>
              </a:ext>
            </a:extLst>
          </p:cNvPr>
          <p:cNvCxnSpPr>
            <a:cxnSpLocks/>
          </p:cNvCxnSpPr>
          <p:nvPr/>
        </p:nvCxnSpPr>
        <p:spPr>
          <a:xfrm>
            <a:off x="5168900" y="1774825"/>
            <a:ext cx="0" cy="22860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Прямая соединительная линия 116">
            <a:extLst>
              <a:ext uri="{FF2B5EF4-FFF2-40B4-BE49-F238E27FC236}">
                <a16:creationId xmlns:a16="http://schemas.microsoft.com/office/drawing/2014/main" id="{A7C8C5A6-4A0A-4100-9F2E-E9A9453B6CF1}"/>
              </a:ext>
            </a:extLst>
          </p:cNvPr>
          <p:cNvCxnSpPr>
            <a:cxnSpLocks/>
          </p:cNvCxnSpPr>
          <p:nvPr/>
        </p:nvCxnSpPr>
        <p:spPr>
          <a:xfrm>
            <a:off x="4940300" y="1810147"/>
            <a:ext cx="3048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Прямая соединительная линия 118">
            <a:extLst>
              <a:ext uri="{FF2B5EF4-FFF2-40B4-BE49-F238E27FC236}">
                <a16:creationId xmlns:a16="http://schemas.microsoft.com/office/drawing/2014/main" id="{8EAC86F6-6A96-4496-87AE-BBCDB66AF840}"/>
              </a:ext>
            </a:extLst>
          </p:cNvPr>
          <p:cNvCxnSpPr/>
          <p:nvPr/>
        </p:nvCxnSpPr>
        <p:spPr>
          <a:xfrm>
            <a:off x="4940300" y="1927225"/>
            <a:ext cx="3048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4" name="TextBox 133">
            <a:extLst>
              <a:ext uri="{FF2B5EF4-FFF2-40B4-BE49-F238E27FC236}">
                <a16:creationId xmlns:a16="http://schemas.microsoft.com/office/drawing/2014/main" id="{6A608C37-62F0-4A14-9D57-8B9D2D2326DE}"/>
              </a:ext>
            </a:extLst>
          </p:cNvPr>
          <p:cNvSpPr txBox="1"/>
          <p:nvPr/>
        </p:nvSpPr>
        <p:spPr>
          <a:xfrm>
            <a:off x="5045085" y="1768460"/>
            <a:ext cx="11428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</a:p>
        </p:txBody>
      </p:sp>
      <p:cxnSp>
        <p:nvCxnSpPr>
          <p:cNvPr id="136" name="Прямая соединительная линия 135">
            <a:extLst>
              <a:ext uri="{FF2B5EF4-FFF2-40B4-BE49-F238E27FC236}">
                <a16:creationId xmlns:a16="http://schemas.microsoft.com/office/drawing/2014/main" id="{3C4D4152-2257-4322-9EEE-C273329D01B7}"/>
              </a:ext>
            </a:extLst>
          </p:cNvPr>
          <p:cNvCxnSpPr>
            <a:stCxn id="3" idx="0"/>
            <a:endCxn id="3" idx="2"/>
          </p:cNvCxnSpPr>
          <p:nvPr/>
        </p:nvCxnSpPr>
        <p:spPr>
          <a:xfrm>
            <a:off x="2882900" y="22225"/>
            <a:ext cx="0" cy="3222625"/>
          </a:xfrm>
          <a:prstGeom prst="line">
            <a:avLst/>
          </a:prstGeom>
          <a:ln w="1270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Прямая соединительная линия 137">
            <a:extLst>
              <a:ext uri="{FF2B5EF4-FFF2-40B4-BE49-F238E27FC236}">
                <a16:creationId xmlns:a16="http://schemas.microsoft.com/office/drawing/2014/main" id="{53CA0D71-A900-4168-8E53-A609F197DAAE}"/>
              </a:ext>
            </a:extLst>
          </p:cNvPr>
          <p:cNvCxnSpPr>
            <a:stCxn id="3" idx="1"/>
            <a:endCxn id="3" idx="3"/>
          </p:cNvCxnSpPr>
          <p:nvPr/>
        </p:nvCxnSpPr>
        <p:spPr>
          <a:xfrm>
            <a:off x="0" y="1633538"/>
            <a:ext cx="5765800" cy="0"/>
          </a:xfrm>
          <a:prstGeom prst="line">
            <a:avLst/>
          </a:prstGeom>
          <a:ln w="1905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1" name="TextBox 140">
            <a:extLst>
              <a:ext uri="{FF2B5EF4-FFF2-40B4-BE49-F238E27FC236}">
                <a16:creationId xmlns:a16="http://schemas.microsoft.com/office/drawing/2014/main" id="{C1527174-E0D9-499D-8AB2-E9C123DC6BCC}"/>
              </a:ext>
            </a:extLst>
          </p:cNvPr>
          <p:cNvSpPr txBox="1"/>
          <p:nvPr/>
        </p:nvSpPr>
        <p:spPr>
          <a:xfrm>
            <a:off x="1849039" y="32863"/>
            <a:ext cx="29141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Северное полушарие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411662F1-9134-4AA6-8855-152BB499B503}"/>
              </a:ext>
            </a:extLst>
          </p:cNvPr>
          <p:cNvSpPr txBox="1"/>
          <p:nvPr/>
        </p:nvSpPr>
        <p:spPr>
          <a:xfrm>
            <a:off x="2080448" y="2536825"/>
            <a:ext cx="25808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Южное полушарие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5FF60B5B-1F77-41DF-BAB2-B24EEBE04501}"/>
              </a:ext>
            </a:extLst>
          </p:cNvPr>
          <p:cNvSpPr txBox="1"/>
          <p:nvPr/>
        </p:nvSpPr>
        <p:spPr>
          <a:xfrm>
            <a:off x="3018826" y="1269084"/>
            <a:ext cx="27497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Восточное полушарие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7ED4CE8B-B7C7-4C77-ABFB-CEBF452B5CFA}"/>
              </a:ext>
            </a:extLst>
          </p:cNvPr>
          <p:cNvSpPr txBox="1"/>
          <p:nvPr/>
        </p:nvSpPr>
        <p:spPr>
          <a:xfrm>
            <a:off x="192874" y="1269084"/>
            <a:ext cx="26220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Западное полушарие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479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" grpId="0"/>
      <p:bldP spid="146" grpId="0"/>
      <p:bldP spid="147" grpId="0"/>
      <p:bldP spid="15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" y="0"/>
            <a:ext cx="5765799" cy="646331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Определение полушария, в котором располагается точка</a:t>
            </a:r>
            <a:r>
              <a:rPr lang="en-US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87702C07-7773-4BE5-A738-DC1986AC1021}"/>
              </a:ext>
            </a:extLst>
          </p:cNvPr>
          <p:cNvCxnSpPr>
            <a:cxnSpLocks/>
          </p:cNvCxnSpPr>
          <p:nvPr/>
        </p:nvCxnSpPr>
        <p:spPr>
          <a:xfrm flipH="1">
            <a:off x="804571" y="1013097"/>
            <a:ext cx="304800" cy="1066800"/>
          </a:xfrm>
          <a:prstGeom prst="line">
            <a:avLst/>
          </a:pr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B9788983-1EA7-4EE7-A124-18929CAD0219}"/>
              </a:ext>
            </a:extLst>
          </p:cNvPr>
          <p:cNvCxnSpPr>
            <a:cxnSpLocks/>
          </p:cNvCxnSpPr>
          <p:nvPr/>
        </p:nvCxnSpPr>
        <p:spPr>
          <a:xfrm>
            <a:off x="1984956" y="1000218"/>
            <a:ext cx="152400" cy="1066800"/>
          </a:xfrm>
          <a:prstGeom prst="line">
            <a:avLst/>
          </a:pr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89B62327-E911-40AC-8198-B8E9CCEFC17E}"/>
              </a:ext>
            </a:extLst>
          </p:cNvPr>
          <p:cNvCxnSpPr/>
          <p:nvPr/>
        </p:nvCxnSpPr>
        <p:spPr>
          <a:xfrm>
            <a:off x="826215" y="1241425"/>
            <a:ext cx="1447800" cy="0"/>
          </a:xfrm>
          <a:prstGeom prst="line">
            <a:avLst/>
          </a:pr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E14CFB38-D3CF-4993-B6E4-52FE0D38C537}"/>
              </a:ext>
            </a:extLst>
          </p:cNvPr>
          <p:cNvCxnSpPr>
            <a:cxnSpLocks/>
          </p:cNvCxnSpPr>
          <p:nvPr/>
        </p:nvCxnSpPr>
        <p:spPr>
          <a:xfrm>
            <a:off x="596282" y="1927225"/>
            <a:ext cx="1792033" cy="0"/>
          </a:xfrm>
          <a:prstGeom prst="line">
            <a:avLst/>
          </a:pr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Блок-схема: узел 12">
            <a:extLst>
              <a:ext uri="{FF2B5EF4-FFF2-40B4-BE49-F238E27FC236}">
                <a16:creationId xmlns:a16="http://schemas.microsoft.com/office/drawing/2014/main" id="{5DA548B1-D342-4D63-93A1-35A9A1F1A1F9}"/>
              </a:ext>
            </a:extLst>
          </p:cNvPr>
          <p:cNvSpPr/>
          <p:nvPr/>
        </p:nvSpPr>
        <p:spPr>
          <a:xfrm>
            <a:off x="1063400" y="1736454"/>
            <a:ext cx="76200" cy="76200"/>
          </a:xfrm>
          <a:prstGeom prst="flowChartConnector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D1713D0-F97F-46DE-B2B4-92DFBB526D2F}"/>
              </a:ext>
            </a:extLst>
          </p:cNvPr>
          <p:cNvSpPr txBox="1"/>
          <p:nvPr/>
        </p:nvSpPr>
        <p:spPr>
          <a:xfrm>
            <a:off x="841598" y="630886"/>
            <a:ext cx="534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65°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DD3FAD5-0AAD-4B1E-93AE-1208AB502464}"/>
              </a:ext>
            </a:extLst>
          </p:cNvPr>
          <p:cNvSpPr txBox="1"/>
          <p:nvPr/>
        </p:nvSpPr>
        <p:spPr>
          <a:xfrm>
            <a:off x="1739894" y="616343"/>
            <a:ext cx="534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55°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AEDD383-93B0-4E16-BF91-F9DC497268E9}"/>
              </a:ext>
            </a:extLst>
          </p:cNvPr>
          <p:cNvSpPr txBox="1"/>
          <p:nvPr/>
        </p:nvSpPr>
        <p:spPr>
          <a:xfrm>
            <a:off x="461345" y="1056759"/>
            <a:ext cx="4972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45°</a:t>
            </a:r>
            <a:endParaRPr lang="en-US" b="1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959D9EA-EB25-4C7E-A37F-46A218246818}"/>
              </a:ext>
            </a:extLst>
          </p:cNvPr>
          <p:cNvSpPr txBox="1"/>
          <p:nvPr/>
        </p:nvSpPr>
        <p:spPr>
          <a:xfrm>
            <a:off x="166305" y="1714811"/>
            <a:ext cx="534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35°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C23D34E-001D-4BFF-AF83-770800665A8B}"/>
              </a:ext>
            </a:extLst>
          </p:cNvPr>
          <p:cNvSpPr txBox="1"/>
          <p:nvPr/>
        </p:nvSpPr>
        <p:spPr>
          <a:xfrm>
            <a:off x="982329" y="1400976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8BF30E5-7441-4C96-89AC-401EA09EF14B}"/>
              </a:ext>
            </a:extLst>
          </p:cNvPr>
          <p:cNvSpPr txBox="1"/>
          <p:nvPr/>
        </p:nvSpPr>
        <p:spPr>
          <a:xfrm>
            <a:off x="3003502" y="2194468"/>
            <a:ext cx="2514600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точка </a:t>
            </a:r>
            <a:r>
              <a:rPr lang="en-US" sz="105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105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5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отношению к экватору расположена  в южном полушарии, а по отношению</a:t>
            </a:r>
          </a:p>
          <a:p>
            <a:pPr algn="ctr"/>
            <a:r>
              <a:rPr lang="ru-RU" sz="105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 нулевому меридиану в восточном полушарии.</a:t>
            </a:r>
            <a:endParaRPr lang="en-US" sz="105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CD9BAA1E-7283-4196-93E2-1BB993746320}"/>
              </a:ext>
            </a:extLst>
          </p:cNvPr>
          <p:cNvCxnSpPr>
            <a:cxnSpLocks/>
          </p:cNvCxnSpPr>
          <p:nvPr/>
        </p:nvCxnSpPr>
        <p:spPr>
          <a:xfrm flipH="1">
            <a:off x="3491787" y="955986"/>
            <a:ext cx="229312" cy="1111032"/>
          </a:xfrm>
          <a:prstGeom prst="line">
            <a:avLst/>
          </a:pr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5A3E0BFC-5E02-4DCB-90DB-9EF1029AE8B8}"/>
              </a:ext>
            </a:extLst>
          </p:cNvPr>
          <p:cNvCxnSpPr>
            <a:cxnSpLocks/>
          </p:cNvCxnSpPr>
          <p:nvPr/>
        </p:nvCxnSpPr>
        <p:spPr>
          <a:xfrm>
            <a:off x="4635500" y="936625"/>
            <a:ext cx="147971" cy="1130393"/>
          </a:xfrm>
          <a:prstGeom prst="line">
            <a:avLst/>
          </a:pr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0E2CD1EC-BCE6-475C-8EDF-21B32B80D4B8}"/>
              </a:ext>
            </a:extLst>
          </p:cNvPr>
          <p:cNvCxnSpPr/>
          <p:nvPr/>
        </p:nvCxnSpPr>
        <p:spPr>
          <a:xfrm>
            <a:off x="3340100" y="1241425"/>
            <a:ext cx="1524000" cy="0"/>
          </a:xfrm>
          <a:prstGeom prst="line">
            <a:avLst/>
          </a:pr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4F44C7A7-36C7-46AE-A016-AC735CA18958}"/>
              </a:ext>
            </a:extLst>
          </p:cNvPr>
          <p:cNvCxnSpPr/>
          <p:nvPr/>
        </p:nvCxnSpPr>
        <p:spPr>
          <a:xfrm>
            <a:off x="3340100" y="1927225"/>
            <a:ext cx="1676400" cy="19361"/>
          </a:xfrm>
          <a:prstGeom prst="line">
            <a:avLst/>
          </a:pr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93A55968-2788-4304-BD81-1A21BD9BF61D}"/>
              </a:ext>
            </a:extLst>
          </p:cNvPr>
          <p:cNvSpPr txBox="1"/>
          <p:nvPr/>
        </p:nvSpPr>
        <p:spPr>
          <a:xfrm>
            <a:off x="3401264" y="663724"/>
            <a:ext cx="6623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135°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9C893BD0-7C61-425E-8C17-4F0ACEB77040}"/>
              </a:ext>
            </a:extLst>
          </p:cNvPr>
          <p:cNvSpPr txBox="1"/>
          <p:nvPr/>
        </p:nvSpPr>
        <p:spPr>
          <a:xfrm>
            <a:off x="4332270" y="630886"/>
            <a:ext cx="6623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140°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964DD25-DC4A-4707-9690-91EEAC886941}"/>
              </a:ext>
            </a:extLst>
          </p:cNvPr>
          <p:cNvSpPr txBox="1"/>
          <p:nvPr/>
        </p:nvSpPr>
        <p:spPr>
          <a:xfrm>
            <a:off x="2893421" y="1048928"/>
            <a:ext cx="534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10°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45195A8C-6156-4503-A557-150096AD0552}"/>
              </a:ext>
            </a:extLst>
          </p:cNvPr>
          <p:cNvSpPr txBox="1"/>
          <p:nvPr/>
        </p:nvSpPr>
        <p:spPr>
          <a:xfrm>
            <a:off x="2864320" y="1705578"/>
            <a:ext cx="534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15°</a:t>
            </a:r>
          </a:p>
        </p:txBody>
      </p:sp>
      <p:sp>
        <p:nvSpPr>
          <p:cNvPr id="49" name="Блок-схема: узел 48">
            <a:extLst>
              <a:ext uri="{FF2B5EF4-FFF2-40B4-BE49-F238E27FC236}">
                <a16:creationId xmlns:a16="http://schemas.microsoft.com/office/drawing/2014/main" id="{4F17566C-9AFF-47EB-B35F-7CC7498EEC7C}"/>
              </a:ext>
            </a:extLst>
          </p:cNvPr>
          <p:cNvSpPr/>
          <p:nvPr/>
        </p:nvSpPr>
        <p:spPr>
          <a:xfrm>
            <a:off x="4024329" y="1362086"/>
            <a:ext cx="90471" cy="95239"/>
          </a:xfrm>
          <a:prstGeom prst="flowChartConnector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78098040-EA26-476D-B5AE-5C1F34492A7E}"/>
              </a:ext>
            </a:extLst>
          </p:cNvPr>
          <p:cNvSpPr txBox="1"/>
          <p:nvPr/>
        </p:nvSpPr>
        <p:spPr>
          <a:xfrm>
            <a:off x="4117285" y="1179160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AF31DA0-6E21-483B-B404-74E378BEDA8F}"/>
              </a:ext>
            </a:extLst>
          </p:cNvPr>
          <p:cNvSpPr txBox="1"/>
          <p:nvPr/>
        </p:nvSpPr>
        <p:spPr>
          <a:xfrm>
            <a:off x="234998" y="2194468"/>
            <a:ext cx="2514600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точка </a:t>
            </a:r>
            <a:r>
              <a:rPr lang="en-US" sz="105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105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 отношению к экватору расположена  в северном полушарии, а по отношению</a:t>
            </a:r>
          </a:p>
          <a:p>
            <a:pPr algn="ctr"/>
            <a:r>
              <a:rPr lang="ru-RU" sz="105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 нулевому меридиану в западном полушарии.</a:t>
            </a:r>
            <a:endParaRPr lang="en-US" sz="105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05830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0"/>
            <a:ext cx="5765799" cy="646331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Определение географических координат при помощи градусной сетки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429A7D3-75EE-4B02-ADEE-6C7F1FD9B972}"/>
              </a:ext>
            </a:extLst>
          </p:cNvPr>
          <p:cNvSpPr txBox="1"/>
          <p:nvPr/>
        </p:nvSpPr>
        <p:spPr>
          <a:xfrm>
            <a:off x="177799" y="860425"/>
            <a:ext cx="5410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    На «Физической карте полушарий» или на «Физической карте мира» из учебного атласа для 5 класса определите:</a:t>
            </a:r>
          </a:p>
          <a:p>
            <a:pPr marL="342900" indent="-342900" algn="just">
              <a:buAutoNum type="arabicPeriod"/>
            </a:pP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Географические координаты городов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Ташкент, Нью-Йорк, Канберра, Пекин, </a:t>
            </a:r>
          </a:p>
          <a:p>
            <a:pPr algn="just"/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      Рио-де-Жанейро.</a:t>
            </a:r>
            <a:endParaRPr lang="en-US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0511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BF1D297-C224-4FDD-8D69-3520DB7743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765800" cy="324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1898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314175C-6124-4E58-ADBD-BFA2E5AD2B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765800" cy="3244850"/>
          </a:xfrm>
          <a:prstGeom prst="rect">
            <a:avLst/>
          </a:prstGeom>
        </p:spPr>
      </p:pic>
      <p:pic>
        <p:nvPicPr>
          <p:cNvPr id="5" name="Рисунок 4" descr="Маркер">
            <a:extLst>
              <a:ext uri="{FF2B5EF4-FFF2-40B4-BE49-F238E27FC236}">
                <a16:creationId xmlns:a16="http://schemas.microsoft.com/office/drawing/2014/main" id="{5FB75245-21DF-4605-8A00-DC88ADCA26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68700" y="403225"/>
            <a:ext cx="304800" cy="304800"/>
          </a:xfrm>
          <a:prstGeom prst="rect">
            <a:avLst/>
          </a:prstGeom>
        </p:spPr>
      </p:pic>
      <p:pic>
        <p:nvPicPr>
          <p:cNvPr id="7" name="Рисунок 6" descr="Маркер">
            <a:extLst>
              <a:ext uri="{FF2B5EF4-FFF2-40B4-BE49-F238E27FC236}">
                <a16:creationId xmlns:a16="http://schemas.microsoft.com/office/drawing/2014/main" id="{FA86CF33-40ED-4F3D-9416-8D4A043C85C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78300" y="403225"/>
            <a:ext cx="304800" cy="304800"/>
          </a:xfrm>
          <a:prstGeom prst="rect">
            <a:avLst/>
          </a:prstGeom>
        </p:spPr>
      </p:pic>
      <p:pic>
        <p:nvPicPr>
          <p:cNvPr id="9" name="Рисунок 8" descr="Маркер">
            <a:extLst>
              <a:ext uri="{FF2B5EF4-FFF2-40B4-BE49-F238E27FC236}">
                <a16:creationId xmlns:a16="http://schemas.microsoft.com/office/drawing/2014/main" id="{2E681744-B4DD-4B08-BE22-F7CE027C080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601005" y="420084"/>
            <a:ext cx="304800" cy="304800"/>
          </a:xfrm>
          <a:prstGeom prst="rect">
            <a:avLst/>
          </a:prstGeom>
        </p:spPr>
      </p:pic>
      <p:pic>
        <p:nvPicPr>
          <p:cNvPr id="12" name="Рисунок 11" descr="Маркер">
            <a:extLst>
              <a:ext uri="{FF2B5EF4-FFF2-40B4-BE49-F238E27FC236}">
                <a16:creationId xmlns:a16="http://schemas.microsoft.com/office/drawing/2014/main" id="{1A956317-D663-4034-98F5-09885E4953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05805" y="1470025"/>
            <a:ext cx="304800" cy="304800"/>
          </a:xfrm>
          <a:prstGeom prst="rect">
            <a:avLst/>
          </a:prstGeom>
        </p:spPr>
      </p:pic>
      <p:pic>
        <p:nvPicPr>
          <p:cNvPr id="14" name="Рисунок 13" descr="Маркер">
            <a:extLst>
              <a:ext uri="{FF2B5EF4-FFF2-40B4-BE49-F238E27FC236}">
                <a16:creationId xmlns:a16="http://schemas.microsoft.com/office/drawing/2014/main" id="{513FC092-2EA0-4713-BA1B-DD094676ABC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35500" y="1803489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387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10C2958-F182-44F4-BA1A-132F184388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3647" y="643494"/>
            <a:ext cx="3581400" cy="2438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4B15E15-EBFE-4691-B75A-D1C06D2E1F8C}"/>
              </a:ext>
            </a:extLst>
          </p:cNvPr>
          <p:cNvSpPr txBox="1"/>
          <p:nvPr/>
        </p:nvSpPr>
        <p:spPr>
          <a:xfrm>
            <a:off x="444500" y="22225"/>
            <a:ext cx="487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ГОРОД ТАШКЕНТ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C830FAD-9F09-47A9-8341-04ADB0910B20}"/>
              </a:ext>
            </a:extLst>
          </p:cNvPr>
          <p:cNvSpPr txBox="1"/>
          <p:nvPr/>
        </p:nvSpPr>
        <p:spPr>
          <a:xfrm>
            <a:off x="79702" y="1012825"/>
            <a:ext cx="195175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Город Ташкент 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BF068F7F-0D54-49DD-8784-E0FA1144EF04}"/>
              </a:ext>
            </a:extLst>
          </p:cNvPr>
          <p:cNvCxnSpPr>
            <a:cxnSpLocks/>
          </p:cNvCxnSpPr>
          <p:nvPr/>
        </p:nvCxnSpPr>
        <p:spPr>
          <a:xfrm>
            <a:off x="4711700" y="1774825"/>
            <a:ext cx="813347" cy="0"/>
          </a:xfrm>
          <a:prstGeom prst="line">
            <a:avLst/>
          </a:prstGeom>
          <a:ln w="19050">
            <a:solidFill>
              <a:srgbClr val="C00000"/>
            </a:solidFill>
            <a:prstDash val="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3D1C2D02-2296-4CF5-BF1B-5F3DEDD7B2E3}"/>
              </a:ext>
            </a:extLst>
          </p:cNvPr>
          <p:cNvSpPr txBox="1"/>
          <p:nvPr/>
        </p:nvSpPr>
        <p:spPr>
          <a:xfrm>
            <a:off x="31091" y="1488136"/>
            <a:ext cx="1919115" cy="24622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41° северной широты – </a:t>
            </a:r>
            <a:r>
              <a:rPr lang="ru-RU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с.ш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DB7C6D9C-9A35-46A7-8166-04B5E8DB940F}"/>
              </a:ext>
            </a:extLst>
          </p:cNvPr>
          <p:cNvCxnSpPr>
            <a:cxnSpLocks/>
          </p:cNvCxnSpPr>
          <p:nvPr/>
        </p:nvCxnSpPr>
        <p:spPr>
          <a:xfrm flipV="1">
            <a:off x="4635500" y="643495"/>
            <a:ext cx="0" cy="1090862"/>
          </a:xfrm>
          <a:prstGeom prst="line">
            <a:avLst/>
          </a:prstGeom>
          <a:ln w="12700">
            <a:solidFill>
              <a:srgbClr val="C00000"/>
            </a:solidFill>
            <a:prstDash val="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7D4770DF-C559-4524-A9F9-6D0F8CD1E2A2}"/>
              </a:ext>
            </a:extLst>
          </p:cNvPr>
          <p:cNvSpPr txBox="1"/>
          <p:nvPr/>
        </p:nvSpPr>
        <p:spPr>
          <a:xfrm>
            <a:off x="30586" y="1774825"/>
            <a:ext cx="2005677" cy="24622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69°восточной долготы – </a:t>
            </a:r>
            <a:r>
              <a:rPr lang="ru-RU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в.д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8255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4B15E15-EBFE-4691-B75A-D1C06D2E1F8C}"/>
              </a:ext>
            </a:extLst>
          </p:cNvPr>
          <p:cNvSpPr txBox="1"/>
          <p:nvPr/>
        </p:nvSpPr>
        <p:spPr>
          <a:xfrm>
            <a:off x="431099" y="22225"/>
            <a:ext cx="496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ГОРОД НЬЮ-ЙОРК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C830FAD-9F09-47A9-8341-04ADB0910B20}"/>
              </a:ext>
            </a:extLst>
          </p:cNvPr>
          <p:cNvSpPr txBox="1"/>
          <p:nvPr/>
        </p:nvSpPr>
        <p:spPr>
          <a:xfrm>
            <a:off x="431099" y="1028214"/>
            <a:ext cx="1927066" cy="338554"/>
          </a:xfrm>
          <a:prstGeom prst="rect">
            <a:avLst/>
          </a:prstGeom>
          <a:noFill/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wrap="none" rtlCol="0">
            <a:spAutoFit/>
          </a:bodyPr>
          <a:lstStyle/>
          <a:p>
            <a:r>
              <a:rPr lang="ru-RU" sz="1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Город Нью-Йорк </a:t>
            </a:r>
            <a:endParaRPr lang="en-US" sz="16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7DA65AB-3CA6-4DFF-A5B1-1553EB2E61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1900" y="708025"/>
            <a:ext cx="3048000" cy="2362200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4AC9B65C-D978-4640-A8C4-2556601694CB}"/>
              </a:ext>
            </a:extLst>
          </p:cNvPr>
          <p:cNvCxnSpPr>
            <a:cxnSpLocks/>
          </p:cNvCxnSpPr>
          <p:nvPr/>
        </p:nvCxnSpPr>
        <p:spPr>
          <a:xfrm flipV="1">
            <a:off x="4394200" y="936625"/>
            <a:ext cx="1134905" cy="414755"/>
          </a:xfrm>
          <a:prstGeom prst="line">
            <a:avLst/>
          </a:prstGeom>
          <a:ln w="19050">
            <a:solidFill>
              <a:srgbClr val="C00000"/>
            </a:solidFill>
            <a:prstDash val="dash"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12283809-D68E-4CCB-B1E6-B331BA7D66B1}"/>
              </a:ext>
            </a:extLst>
          </p:cNvPr>
          <p:cNvSpPr txBox="1"/>
          <p:nvPr/>
        </p:nvSpPr>
        <p:spPr>
          <a:xfrm>
            <a:off x="5626100" y="1012825"/>
            <a:ext cx="184731" cy="369332"/>
          </a:xfrm>
          <a:prstGeom prst="rect">
            <a:avLst/>
          </a:prstGeom>
          <a:noFill/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3AAFCDA-E17F-4952-A4D3-26DED5794B59}"/>
              </a:ext>
            </a:extLst>
          </p:cNvPr>
          <p:cNvSpPr txBox="1"/>
          <p:nvPr/>
        </p:nvSpPr>
        <p:spPr>
          <a:xfrm>
            <a:off x="825499" y="1417082"/>
            <a:ext cx="1339269" cy="646331"/>
          </a:xfrm>
          <a:prstGeom prst="rect">
            <a:avLst/>
          </a:prstGeom>
          <a:noFill/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 с</a:t>
            </a:r>
            <a:r>
              <a:rPr lang="en-US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ш</a:t>
            </a:r>
            <a:r>
              <a:rPr lang="en-US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74° з</a:t>
            </a:r>
            <a:r>
              <a:rPr lang="en-US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д.</a:t>
            </a:r>
            <a:endParaRPr lang="en-US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BD77DE0-BEB0-453E-B519-F5686F10550C}"/>
              </a:ext>
            </a:extLst>
          </p:cNvPr>
          <p:cNvSpPr txBox="1"/>
          <p:nvPr/>
        </p:nvSpPr>
        <p:spPr>
          <a:xfrm>
            <a:off x="5391899" y="966658"/>
            <a:ext cx="418932" cy="215444"/>
          </a:xfrm>
          <a:prstGeom prst="rect">
            <a:avLst/>
          </a:prstGeom>
          <a:noFill/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40°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FDA9BD3-BF8C-42D2-9DDD-77A5997BAAA9}"/>
              </a:ext>
            </a:extLst>
          </p:cNvPr>
          <p:cNvSpPr txBox="1"/>
          <p:nvPr/>
        </p:nvSpPr>
        <p:spPr>
          <a:xfrm>
            <a:off x="5391899" y="2163765"/>
            <a:ext cx="495132" cy="230832"/>
          </a:xfrm>
          <a:prstGeom prst="rect">
            <a:avLst/>
          </a:prstGeom>
          <a:noFill/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r>
              <a:rPr lang="en-US" sz="900" b="1" dirty="0">
                <a:latin typeface="Arial" panose="020B0604020202020204" pitchFamily="34" charset="0"/>
                <a:cs typeface="Arial" panose="020B0604020202020204" pitchFamily="34" charset="0"/>
              </a:rPr>
              <a:t>30°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1578C37-9C45-4C11-B416-7856E54129F2}"/>
              </a:ext>
            </a:extLst>
          </p:cNvPr>
          <p:cNvSpPr txBox="1"/>
          <p:nvPr/>
        </p:nvSpPr>
        <p:spPr>
          <a:xfrm>
            <a:off x="5358225" y="2919819"/>
            <a:ext cx="341760" cy="215444"/>
          </a:xfrm>
          <a:prstGeom prst="rect">
            <a:avLst/>
          </a:prstGeom>
          <a:noFill/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wrap="none" rtlCol="0">
            <a:spAutoFit/>
          </a:bodyPr>
          <a:lstStyle/>
          <a:p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70°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5205598-9709-4F2E-B5AF-2F6B336EE48C}"/>
              </a:ext>
            </a:extLst>
          </p:cNvPr>
          <p:cNvSpPr txBox="1"/>
          <p:nvPr/>
        </p:nvSpPr>
        <p:spPr>
          <a:xfrm>
            <a:off x="4031645" y="2919819"/>
            <a:ext cx="341760" cy="215444"/>
          </a:xfrm>
          <a:prstGeom prst="rect">
            <a:avLst/>
          </a:prstGeom>
          <a:noFill/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wrap="none" rtlCol="0">
            <a:spAutoFit/>
          </a:bodyPr>
          <a:lstStyle/>
          <a:p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80°</a:t>
            </a:r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DCA53D19-0A08-4B94-AD99-633325D3FC58}"/>
              </a:ext>
            </a:extLst>
          </p:cNvPr>
          <p:cNvCxnSpPr>
            <a:cxnSpLocks/>
          </p:cNvCxnSpPr>
          <p:nvPr/>
        </p:nvCxnSpPr>
        <p:spPr>
          <a:xfrm flipH="1" flipV="1">
            <a:off x="4102100" y="708025"/>
            <a:ext cx="292100" cy="643356"/>
          </a:xfrm>
          <a:prstGeom prst="line">
            <a:avLst/>
          </a:prstGeom>
          <a:ln w="19050">
            <a:solidFill>
              <a:srgbClr val="C00000"/>
            </a:solidFill>
            <a:prstDash val="dash"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2907DEB4-F042-4C74-88E2-3322107E9A08}"/>
              </a:ext>
            </a:extLst>
          </p:cNvPr>
          <p:cNvSpPr txBox="1"/>
          <p:nvPr/>
        </p:nvSpPr>
        <p:spPr>
          <a:xfrm>
            <a:off x="5396433" y="840456"/>
            <a:ext cx="341760" cy="215444"/>
          </a:xfrm>
          <a:prstGeom prst="rect">
            <a:avLst/>
          </a:prstGeom>
          <a:noFill/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wrap="none" rtlCol="0">
            <a:spAutoFit/>
          </a:bodyPr>
          <a:lstStyle/>
          <a:p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41°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706AF23-30FB-4E00-B75D-9240AE3E587F}"/>
              </a:ext>
            </a:extLst>
          </p:cNvPr>
          <p:cNvSpPr txBox="1"/>
          <p:nvPr/>
        </p:nvSpPr>
        <p:spPr>
          <a:xfrm>
            <a:off x="3952015" y="535265"/>
            <a:ext cx="341760" cy="215444"/>
          </a:xfrm>
          <a:prstGeom prst="rect">
            <a:avLst/>
          </a:prstGeom>
          <a:noFill/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wrap="none" rtlCol="0">
            <a:spAutoFit/>
          </a:bodyPr>
          <a:lstStyle/>
          <a:p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74°</a:t>
            </a:r>
          </a:p>
        </p:txBody>
      </p:sp>
    </p:spTree>
    <p:extLst>
      <p:ext uri="{BB962C8B-B14F-4D97-AF65-F5344CB8AC3E}">
        <p14:creationId xmlns:p14="http://schemas.microsoft.com/office/powerpoint/2010/main" val="1240117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30" grpId="0"/>
      <p:bldP spid="3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15434</TotalTime>
  <Words>613</Words>
  <Application>Microsoft Office PowerPoint</Application>
  <PresentationFormat>Произвольный</PresentationFormat>
  <Paragraphs>120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Задание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dc:creator>admin</dc:creator>
  <cp:lastModifiedBy>WINDOWS 10</cp:lastModifiedBy>
  <cp:revision>404</cp:revision>
  <dcterms:created xsi:type="dcterms:W3CDTF">2020-04-13T08:05:42Z</dcterms:created>
  <dcterms:modified xsi:type="dcterms:W3CDTF">2020-10-27T00:38:08Z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