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79" r:id="rId2"/>
    <p:sldId id="305" r:id="rId3"/>
    <p:sldId id="345" r:id="rId4"/>
    <p:sldId id="346" r:id="rId5"/>
    <p:sldId id="330" r:id="rId6"/>
    <p:sldId id="331" r:id="rId7"/>
    <p:sldId id="374" r:id="rId8"/>
    <p:sldId id="332" r:id="rId9"/>
    <p:sldId id="375" r:id="rId10"/>
    <p:sldId id="333" r:id="rId11"/>
    <p:sldId id="335" r:id="rId12"/>
    <p:sldId id="334" r:id="rId13"/>
    <p:sldId id="336" r:id="rId14"/>
    <p:sldId id="338" r:id="rId15"/>
    <p:sldId id="376" r:id="rId16"/>
    <p:sldId id="381" r:id="rId17"/>
    <p:sldId id="327" r:id="rId18"/>
    <p:sldId id="377" r:id="rId19"/>
    <p:sldId id="378" r:id="rId20"/>
    <p:sldId id="262" r:id="rId21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FF7"/>
    <a:srgbClr val="000066"/>
    <a:srgbClr val="000000"/>
    <a:srgbClr val="004C22"/>
    <a:srgbClr val="FFFF00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291" autoAdjust="0"/>
  </p:normalViewPr>
  <p:slideViewPr>
    <p:cSldViewPr>
      <p:cViewPr varScale="1">
        <p:scale>
          <a:sx n="148" d="100"/>
          <a:sy n="148" d="100"/>
        </p:scale>
        <p:origin x="708" y="126"/>
      </p:cViewPr>
      <p:guideLst>
        <p:guide orient="horz" pos="2880"/>
        <p:guide pos="2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68214DC6-9373-4927-9723-F2D54102B2A5}" type="datetimeFigureOut">
              <a:rPr lang="ru-RU" smtClean="0"/>
              <a:pPr/>
              <a:t>27.10.2020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1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5" Type="http://schemas.openxmlformats.org/officeDocument/2006/relationships/image" Target="../media/image28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9" y="-4903"/>
            <a:ext cx="5757972" cy="72264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64400" y="1163063"/>
            <a:ext cx="2494000" cy="732248"/>
          </a:xfrm>
          <a:prstGeom prst="rect">
            <a:avLst/>
          </a:prstGeom>
        </p:spPr>
        <p:txBody>
          <a:bodyPr vert="horz" wrap="square" lIns="0" tIns="13966" rIns="0" bIns="0" rtlCol="0">
            <a:spAutoFit/>
          </a:bodyPr>
          <a:lstStyle/>
          <a:p>
            <a:pPr marL="12696">
              <a:lnSpc>
                <a:spcPts val="2794"/>
              </a:lnSpc>
            </a:pPr>
            <a:r>
              <a:rPr lang="ru-RU" sz="2800" b="1" spc="5" dirty="0">
                <a:solidFill>
                  <a:srgbClr val="030FF7"/>
                </a:solidFill>
                <a:latin typeface="Arial"/>
                <a:cs typeface="Arial"/>
              </a:rPr>
              <a:t>Практическое занятие</a:t>
            </a:r>
            <a:endParaRPr sz="2800" dirty="0">
              <a:solidFill>
                <a:srgbClr val="030FF7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687" y="1093914"/>
            <a:ext cx="310613" cy="10570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44614" y="74223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53477" y="64628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5047" y="194003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9063" y="252871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349874"/>
            <a:ext cx="1450633" cy="141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0"/>
            <a:ext cx="5765800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 КАНБЕРРА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B50D14-6255-405C-AA4F-A5DBAFB70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147"/>
          <a:stretch/>
        </p:blipFill>
        <p:spPr>
          <a:xfrm>
            <a:off x="292100" y="708025"/>
            <a:ext cx="3048000" cy="21336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EEE202-4743-4DDD-A5D1-96A136F66FB1}"/>
              </a:ext>
            </a:extLst>
          </p:cNvPr>
          <p:cNvSpPr txBox="1"/>
          <p:nvPr/>
        </p:nvSpPr>
        <p:spPr>
          <a:xfrm>
            <a:off x="3340100" y="932655"/>
            <a:ext cx="2236318" cy="4001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Канберра</a:t>
            </a:r>
            <a:endParaRPr lang="en-US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7B5DD-190F-4575-8001-0A43ABE8D992}"/>
              </a:ext>
            </a:extLst>
          </p:cNvPr>
          <p:cNvSpPr txBox="1"/>
          <p:nvPr/>
        </p:nvSpPr>
        <p:spPr>
          <a:xfrm>
            <a:off x="3743598" y="1546225"/>
            <a:ext cx="1254787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35°ю.ш.</a:t>
            </a:r>
          </a:p>
          <a:p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149°в.д.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5DCA293-F9FC-47FD-B3EA-A616F1F7ACA1}"/>
              </a:ext>
            </a:extLst>
          </p:cNvPr>
          <p:cNvCxnSpPr/>
          <p:nvPr/>
        </p:nvCxnSpPr>
        <p:spPr>
          <a:xfrm>
            <a:off x="2349500" y="2613025"/>
            <a:ext cx="990600" cy="762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27797E5-26D5-47E0-ABAF-4C5E73175BFE}"/>
              </a:ext>
            </a:extLst>
          </p:cNvPr>
          <p:cNvCxnSpPr>
            <a:cxnSpLocks/>
          </p:cNvCxnSpPr>
          <p:nvPr/>
        </p:nvCxnSpPr>
        <p:spPr>
          <a:xfrm flipV="1">
            <a:off x="2349500" y="708025"/>
            <a:ext cx="76200" cy="19050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DFF0C7-BC41-48C3-9C1B-3ECD65785C99}"/>
              </a:ext>
            </a:extLst>
          </p:cNvPr>
          <p:cNvSpPr txBox="1"/>
          <p:nvPr/>
        </p:nvSpPr>
        <p:spPr>
          <a:xfrm>
            <a:off x="3267874" y="2582212"/>
            <a:ext cx="377026" cy="24622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35°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919A8-E74C-4A6D-B934-A157E2DF26F6}"/>
              </a:ext>
            </a:extLst>
          </p:cNvPr>
          <p:cNvSpPr txBox="1"/>
          <p:nvPr/>
        </p:nvSpPr>
        <p:spPr>
          <a:xfrm>
            <a:off x="2213943" y="534186"/>
            <a:ext cx="423514" cy="23083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149°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3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8477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сколько градусов удалены друг от друга города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Ташкент и Париж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AC79AA-F77D-4940-A898-47C34FFB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269" y="631825"/>
            <a:ext cx="4414062" cy="20604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48EC236-B34C-4BA8-A027-D33C1BBDF5A0}"/>
              </a:ext>
            </a:extLst>
          </p:cNvPr>
          <p:cNvCxnSpPr>
            <a:cxnSpLocks/>
          </p:cNvCxnSpPr>
          <p:nvPr/>
        </p:nvCxnSpPr>
        <p:spPr>
          <a:xfrm>
            <a:off x="1663700" y="1720052"/>
            <a:ext cx="1828800" cy="172031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86103C-7944-4052-B024-CFBCA31BE02D}"/>
              </a:ext>
            </a:extLst>
          </p:cNvPr>
          <p:cNvSpPr txBox="1"/>
          <p:nvPr/>
        </p:nvSpPr>
        <p:spPr>
          <a:xfrm>
            <a:off x="63500" y="860425"/>
            <a:ext cx="1210588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г. Ташкент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AB43C-387C-4176-BF7A-1E62D9CB0CB3}"/>
              </a:ext>
            </a:extLst>
          </p:cNvPr>
          <p:cNvSpPr txBox="1"/>
          <p:nvPr/>
        </p:nvSpPr>
        <p:spPr>
          <a:xfrm>
            <a:off x="278755" y="1142202"/>
            <a:ext cx="715260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41°с.ш.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69°в.д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50F9D5-3D08-4FC4-952C-3FF821727F13}"/>
              </a:ext>
            </a:extLst>
          </p:cNvPr>
          <p:cNvSpPr txBox="1"/>
          <p:nvPr/>
        </p:nvSpPr>
        <p:spPr>
          <a:xfrm>
            <a:off x="120608" y="1892083"/>
            <a:ext cx="1023357" cy="3385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г. Париж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34A429-5EE9-4784-A7F6-1F7CB2542B0D}"/>
              </a:ext>
            </a:extLst>
          </p:cNvPr>
          <p:cNvSpPr txBox="1"/>
          <p:nvPr/>
        </p:nvSpPr>
        <p:spPr>
          <a:xfrm>
            <a:off x="254705" y="2230637"/>
            <a:ext cx="1014196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49° с. ш.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2°   в. д.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F86A2-DC2A-4019-9577-11B06DC614C6}"/>
              </a:ext>
            </a:extLst>
          </p:cNvPr>
          <p:cNvSpPr txBox="1"/>
          <p:nvPr/>
        </p:nvSpPr>
        <p:spPr>
          <a:xfrm>
            <a:off x="2120898" y="2723079"/>
            <a:ext cx="2057401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69° - 2° = 67° </a:t>
            </a:r>
          </a:p>
        </p:txBody>
      </p:sp>
      <p:pic>
        <p:nvPicPr>
          <p:cNvPr id="17" name="Рисунок 16" descr="Маркер">
            <a:extLst>
              <a:ext uri="{FF2B5EF4-FFF2-40B4-BE49-F238E27FC236}">
                <a16:creationId xmlns:a16="http://schemas.microsoft.com/office/drawing/2014/main" id="{24D415A2-5ECA-4B4C-8DD9-CB6C476D4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1300" y="1448708"/>
            <a:ext cx="304800" cy="304800"/>
          </a:xfrm>
          <a:prstGeom prst="rect">
            <a:avLst/>
          </a:prstGeom>
        </p:spPr>
      </p:pic>
      <p:pic>
        <p:nvPicPr>
          <p:cNvPr id="19" name="Рисунок 18" descr="Маркер">
            <a:extLst>
              <a:ext uri="{FF2B5EF4-FFF2-40B4-BE49-F238E27FC236}">
                <a16:creationId xmlns:a16="http://schemas.microsoft.com/office/drawing/2014/main" id="{CABE69EB-D184-46C6-B8DC-D5A0179ED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6300" y="1579384"/>
            <a:ext cx="312699" cy="3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4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646331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Нахождение географических объектов (точек)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карте по данным координатам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44BB6-4781-4570-9071-6BCD1C448023}"/>
              </a:ext>
            </a:extLst>
          </p:cNvPr>
          <p:cNvSpPr txBox="1"/>
          <p:nvPr/>
        </p:nvSpPr>
        <p:spPr>
          <a:xfrm>
            <a:off x="123135" y="734963"/>
            <a:ext cx="3429000" cy="230832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Корабль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Ф.Магеллана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Эспаньол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 потерпел крушение в Индийском океане. Известны его географические координаты: </a:t>
            </a:r>
          </a:p>
          <a:p>
            <a:pPr algn="ctr"/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10°южной широты </a:t>
            </a:r>
          </a:p>
          <a:p>
            <a:pPr algn="ctr"/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60°восточной долготы.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Найдите на карте эту точку(место)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определите, с какого материка можно было добраться до неё быстрее и оказать помощь.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6B9779-6E42-414A-8B41-3D5639D36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1" y="860425"/>
            <a:ext cx="2200412" cy="2057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455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Географические координаты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42E218-E7D9-4FDE-9A15-7F81E8F3A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631767"/>
            <a:ext cx="3352800" cy="243840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7688455-E000-42EE-9E68-DA6F108739C1}"/>
              </a:ext>
            </a:extLst>
          </p:cNvPr>
          <p:cNvCxnSpPr>
            <a:cxnSpLocks/>
          </p:cNvCxnSpPr>
          <p:nvPr/>
        </p:nvCxnSpPr>
        <p:spPr>
          <a:xfrm>
            <a:off x="2420389" y="646703"/>
            <a:ext cx="0" cy="1051922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383E589-7D0A-42FC-8ADC-C7EFEB369A9A}"/>
              </a:ext>
            </a:extLst>
          </p:cNvPr>
          <p:cNvCxnSpPr>
            <a:cxnSpLocks/>
          </p:cNvCxnSpPr>
          <p:nvPr/>
        </p:nvCxnSpPr>
        <p:spPr>
          <a:xfrm flipV="1">
            <a:off x="2425700" y="1698625"/>
            <a:ext cx="2133600" cy="4214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4293C3C-05E9-4003-A68F-922346BA33CD}"/>
              </a:ext>
            </a:extLst>
          </p:cNvPr>
          <p:cNvCxnSpPr/>
          <p:nvPr/>
        </p:nvCxnSpPr>
        <p:spPr>
          <a:xfrm flipH="1">
            <a:off x="1663700" y="1698625"/>
            <a:ext cx="756689" cy="0"/>
          </a:xfrm>
          <a:prstGeom prst="straightConnector1">
            <a:avLst/>
          </a:prstGeom>
          <a:ln w="28575">
            <a:solidFill>
              <a:srgbClr val="030F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5168D3F-3FCB-4C97-8635-6DCBA6E0E493}"/>
              </a:ext>
            </a:extLst>
          </p:cNvPr>
          <p:cNvSpPr txBox="1"/>
          <p:nvPr/>
        </p:nvSpPr>
        <p:spPr>
          <a:xfrm>
            <a:off x="1123327" y="1090354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Африка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 descr="Маркер">
            <a:extLst>
              <a:ext uri="{FF2B5EF4-FFF2-40B4-BE49-F238E27FC236}">
                <a16:creationId xmlns:a16="http://schemas.microsoft.com/office/drawing/2014/main" id="{22909D17-63BC-458E-8DB2-4D1215035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0689" y="1539252"/>
            <a:ext cx="219400" cy="2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8477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Какие географические объекты расположены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следующих географических координатах?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E3EF28-04EF-4D28-B42E-2777C39A5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631825"/>
            <a:ext cx="3505200" cy="2454603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9399D5C6-6192-4B7F-A73D-F4C2182E7705}"/>
              </a:ext>
            </a:extLst>
          </p:cNvPr>
          <p:cNvCxnSpPr>
            <a:cxnSpLocks/>
          </p:cNvCxnSpPr>
          <p:nvPr/>
        </p:nvCxnSpPr>
        <p:spPr>
          <a:xfrm>
            <a:off x="2148950" y="2079625"/>
            <a:ext cx="9144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4D8A16A-33A9-48C8-9F72-FA94A0946024}"/>
              </a:ext>
            </a:extLst>
          </p:cNvPr>
          <p:cNvCxnSpPr>
            <a:cxnSpLocks/>
          </p:cNvCxnSpPr>
          <p:nvPr/>
        </p:nvCxnSpPr>
        <p:spPr>
          <a:xfrm>
            <a:off x="3063350" y="2079625"/>
            <a:ext cx="124350" cy="100680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DF8142E-0629-412B-8BCA-DFC8B1C21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36" y="936625"/>
            <a:ext cx="1887364" cy="75994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8A99BED-BD20-4022-A0AB-016799983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36" y="1761422"/>
            <a:ext cx="1887364" cy="625804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C144CC2-F038-43A6-9993-2331C4D86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36" y="2460624"/>
            <a:ext cx="1887364" cy="625803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E9F7E4-B49B-4668-959E-9696F51CE4BA}"/>
              </a:ext>
            </a:extLst>
          </p:cNvPr>
          <p:cNvSpPr txBox="1"/>
          <p:nvPr/>
        </p:nvSpPr>
        <p:spPr>
          <a:xfrm flipH="1">
            <a:off x="72015" y="567293"/>
            <a:ext cx="2017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11°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ю.ш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и 143°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в.д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B42B0-589F-4513-9C61-A71F1E77BF05}"/>
              </a:ext>
            </a:extLst>
          </p:cNvPr>
          <p:cNvSpPr txBox="1"/>
          <p:nvPr/>
        </p:nvSpPr>
        <p:spPr>
          <a:xfrm>
            <a:off x="81333" y="615553"/>
            <a:ext cx="20676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Полуостров  Кейп - Йорк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58477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Какие географические объекты расположены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следующих географических координатах?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53985-C2CC-4259-9250-0088278A7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13" r="32609"/>
          <a:stretch/>
        </p:blipFill>
        <p:spPr>
          <a:xfrm>
            <a:off x="3035300" y="631825"/>
            <a:ext cx="2590800" cy="243840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42AC16-ED57-4AE5-A215-2536B602C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99" y="923330"/>
            <a:ext cx="1762063" cy="1249787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6ED1F8-BD84-4FDE-9940-A866655A4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0" y="1939579"/>
            <a:ext cx="1762063" cy="112103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A397FE-4489-4AC1-A5F8-0E36138F3317}"/>
              </a:ext>
            </a:extLst>
          </p:cNvPr>
          <p:cNvSpPr txBox="1"/>
          <p:nvPr/>
        </p:nvSpPr>
        <p:spPr>
          <a:xfrm>
            <a:off x="287991" y="569941"/>
            <a:ext cx="2442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12°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и 72°з.д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73ADF-06A4-4C8B-8F25-C8EAFF48C8D9}"/>
              </a:ext>
            </a:extLst>
          </p:cNvPr>
          <p:cNvSpPr txBox="1"/>
          <p:nvPr/>
        </p:nvSpPr>
        <p:spPr>
          <a:xfrm>
            <a:off x="172373" y="631825"/>
            <a:ext cx="2673745" cy="369332"/>
          </a:xfrm>
          <a:prstGeom prst="rect">
            <a:avLst/>
          </a:prstGeom>
          <a:solidFill>
            <a:schemeClr val="bg1"/>
          </a:solidFill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Венесуэльский залив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AA52786-A76D-47F7-A309-FE05AD4830DE}"/>
              </a:ext>
            </a:extLst>
          </p:cNvPr>
          <p:cNvCxnSpPr>
            <a:cxnSpLocks/>
          </p:cNvCxnSpPr>
          <p:nvPr/>
        </p:nvCxnSpPr>
        <p:spPr>
          <a:xfrm>
            <a:off x="3111500" y="1089025"/>
            <a:ext cx="6858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5943E9A-33B6-46B3-A53F-472C1AC7C3F3}"/>
              </a:ext>
            </a:extLst>
          </p:cNvPr>
          <p:cNvCxnSpPr>
            <a:cxnSpLocks/>
          </p:cNvCxnSpPr>
          <p:nvPr/>
        </p:nvCxnSpPr>
        <p:spPr>
          <a:xfrm>
            <a:off x="3797300" y="1089025"/>
            <a:ext cx="423831" cy="1971584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9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F1D297-C224-4FDD-8D69-3520DB774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5800" cy="324485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B93CBFD7-8D24-4BA2-85F7-C951F28CEC66}"/>
              </a:ext>
            </a:extLst>
          </p:cNvPr>
          <p:cNvSpPr/>
          <p:nvPr/>
        </p:nvSpPr>
        <p:spPr>
          <a:xfrm>
            <a:off x="749300" y="860425"/>
            <a:ext cx="76200" cy="76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F825B31-C239-49AB-9E15-1F735016183E}"/>
              </a:ext>
            </a:extLst>
          </p:cNvPr>
          <p:cNvSpPr/>
          <p:nvPr/>
        </p:nvSpPr>
        <p:spPr>
          <a:xfrm>
            <a:off x="1892300" y="2003425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24A833-9921-47CC-92AC-CF1895885391}"/>
              </a:ext>
            </a:extLst>
          </p:cNvPr>
          <p:cNvSpPr txBox="1"/>
          <p:nvPr/>
        </p:nvSpPr>
        <p:spPr>
          <a:xfrm>
            <a:off x="215900" y="2460625"/>
            <a:ext cx="54864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3. Используя градусную сетку на карте и глобусе, определите какие острова расположены в 20° северной широты и 155°западной долготы, а также в 55° южной широты и 70° западной долготы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06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213510-5CD8-4B91-B9FC-FD76AD4C884C}"/>
              </a:ext>
            </a:extLst>
          </p:cNvPr>
          <p:cNvSpPr txBox="1"/>
          <p:nvPr/>
        </p:nvSpPr>
        <p:spPr>
          <a:xfrm>
            <a:off x="292100" y="0"/>
            <a:ext cx="520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0D6210-B1CD-4221-B13D-87E15373244F}"/>
              </a:ext>
            </a:extLst>
          </p:cNvPr>
          <p:cNvSpPr txBox="1"/>
          <p:nvPr/>
        </p:nvSpPr>
        <p:spPr>
          <a:xfrm>
            <a:off x="167636" y="555625"/>
            <a:ext cx="5430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   Определение полушария, в котором располагается точка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470FC-C80A-4439-8D1A-4D22AEB481C7}"/>
              </a:ext>
            </a:extLst>
          </p:cNvPr>
          <p:cNvSpPr txBox="1"/>
          <p:nvPr/>
        </p:nvSpPr>
        <p:spPr>
          <a:xfrm>
            <a:off x="63500" y="723586"/>
            <a:ext cx="55346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      2. Точка </a:t>
            </a:r>
            <a:r>
              <a:rPr lang="ru-RU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 находится к западу от нулевого меридиана, а точка </a:t>
            </a:r>
            <a:r>
              <a:rPr lang="ru-RU" sz="1050" b="1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 к востоку, </a:t>
            </a:r>
          </a:p>
          <a:p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но обе точки находится к югу от экватора. Определите, к какому полушарию относятся эти точки.</a:t>
            </a:r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36E35-0BDC-467D-9E01-3D385CF0A604}"/>
              </a:ext>
            </a:extLst>
          </p:cNvPr>
          <p:cNvSpPr txBox="1"/>
          <p:nvPr/>
        </p:nvSpPr>
        <p:spPr>
          <a:xfrm>
            <a:off x="181830" y="1300110"/>
            <a:ext cx="54562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географических координат при помощи градусной сетки.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5730A-A9FD-4684-AAF6-A9B8239D3F11}"/>
              </a:ext>
            </a:extLst>
          </p:cNvPr>
          <p:cNvSpPr txBox="1"/>
          <p:nvPr/>
        </p:nvSpPr>
        <p:spPr>
          <a:xfrm>
            <a:off x="11057" y="1491620"/>
            <a:ext cx="5487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     2) Географические координаты точек А и В на приведенных ниже чертежах:</a:t>
            </a:r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AC51409-AE5D-42F2-BC7D-681C49B6F734}"/>
              </a:ext>
            </a:extLst>
          </p:cNvPr>
          <p:cNvCxnSpPr/>
          <p:nvPr/>
        </p:nvCxnSpPr>
        <p:spPr>
          <a:xfrm flipH="1">
            <a:off x="596900" y="1774825"/>
            <a:ext cx="3810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3F6172E-A09D-43E1-BCFA-B9BECE6E4D14}"/>
              </a:ext>
            </a:extLst>
          </p:cNvPr>
          <p:cNvCxnSpPr/>
          <p:nvPr/>
        </p:nvCxnSpPr>
        <p:spPr>
          <a:xfrm>
            <a:off x="1587500" y="1783542"/>
            <a:ext cx="228600" cy="1058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990E480-094E-4066-A09B-A8F97A1C5D2D}"/>
              </a:ext>
            </a:extLst>
          </p:cNvPr>
          <p:cNvCxnSpPr/>
          <p:nvPr/>
        </p:nvCxnSpPr>
        <p:spPr>
          <a:xfrm>
            <a:off x="596900" y="1944183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395A74B-825C-4AA8-8A8D-5EDCE6CD86AF}"/>
              </a:ext>
            </a:extLst>
          </p:cNvPr>
          <p:cNvCxnSpPr/>
          <p:nvPr/>
        </p:nvCxnSpPr>
        <p:spPr>
          <a:xfrm>
            <a:off x="444500" y="268605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707221F-A4FD-4C48-AB95-55DF6E46DA45}"/>
              </a:ext>
            </a:extLst>
          </p:cNvPr>
          <p:cNvCxnSpPr/>
          <p:nvPr/>
        </p:nvCxnSpPr>
        <p:spPr>
          <a:xfrm flipH="1">
            <a:off x="3111500" y="1783542"/>
            <a:ext cx="228600" cy="1134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C17601E-F2B0-4C00-85E0-7513410B8AD6}"/>
              </a:ext>
            </a:extLst>
          </p:cNvPr>
          <p:cNvCxnSpPr/>
          <p:nvPr/>
        </p:nvCxnSpPr>
        <p:spPr>
          <a:xfrm>
            <a:off x="4025900" y="1783542"/>
            <a:ext cx="228600" cy="1058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982CE12-DCC5-465A-AB69-C304BB5FA971}"/>
              </a:ext>
            </a:extLst>
          </p:cNvPr>
          <p:cNvCxnSpPr/>
          <p:nvPr/>
        </p:nvCxnSpPr>
        <p:spPr>
          <a:xfrm>
            <a:off x="3035300" y="1944183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A538048-E213-4852-ADBF-E19A2ACBCF01}"/>
              </a:ext>
            </a:extLst>
          </p:cNvPr>
          <p:cNvCxnSpPr/>
          <p:nvPr/>
        </p:nvCxnSpPr>
        <p:spPr>
          <a:xfrm>
            <a:off x="2959100" y="2689225"/>
            <a:ext cx="152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18B5DB8-3519-459A-A103-EE0C56C352C2}"/>
              </a:ext>
            </a:extLst>
          </p:cNvPr>
          <p:cNvSpPr txBox="1"/>
          <p:nvPr/>
        </p:nvSpPr>
        <p:spPr>
          <a:xfrm>
            <a:off x="901165" y="1729635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20°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75F32-11F1-4814-AC64-AE9C76A86D55}"/>
              </a:ext>
            </a:extLst>
          </p:cNvPr>
          <p:cNvSpPr txBox="1"/>
          <p:nvPr/>
        </p:nvSpPr>
        <p:spPr>
          <a:xfrm>
            <a:off x="1526454" y="1725037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10°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AEC6D7-8440-45F9-82D2-D151D46554EA}"/>
              </a:ext>
            </a:extLst>
          </p:cNvPr>
          <p:cNvSpPr txBox="1"/>
          <p:nvPr/>
        </p:nvSpPr>
        <p:spPr>
          <a:xfrm>
            <a:off x="480096" y="1896022"/>
            <a:ext cx="341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60°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AABF9-95FC-498D-9863-92CB939BFCBD}"/>
              </a:ext>
            </a:extLst>
          </p:cNvPr>
          <p:cNvSpPr txBox="1"/>
          <p:nvPr/>
        </p:nvSpPr>
        <p:spPr>
          <a:xfrm>
            <a:off x="292100" y="2640674"/>
            <a:ext cx="341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70°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6BAC48-148B-4FB5-B0B7-07DD146A680B}"/>
              </a:ext>
            </a:extLst>
          </p:cNvPr>
          <p:cNvSpPr txBox="1"/>
          <p:nvPr/>
        </p:nvSpPr>
        <p:spPr>
          <a:xfrm>
            <a:off x="3261390" y="1697218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140°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5778FE-9753-4E2F-8115-DEB1D4E25A84}"/>
              </a:ext>
            </a:extLst>
          </p:cNvPr>
          <p:cNvSpPr txBox="1"/>
          <p:nvPr/>
        </p:nvSpPr>
        <p:spPr>
          <a:xfrm>
            <a:off x="3979372" y="1703008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150°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01CA3F-BB51-4C27-89BB-7C3D44FD3F52}"/>
              </a:ext>
            </a:extLst>
          </p:cNvPr>
          <p:cNvSpPr txBox="1"/>
          <p:nvPr/>
        </p:nvSpPr>
        <p:spPr>
          <a:xfrm>
            <a:off x="2881530" y="1896022"/>
            <a:ext cx="341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40°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EB7793-F6B3-4C0F-A6B4-2742653B92AC}"/>
              </a:ext>
            </a:extLst>
          </p:cNvPr>
          <p:cNvSpPr txBox="1"/>
          <p:nvPr/>
        </p:nvSpPr>
        <p:spPr>
          <a:xfrm>
            <a:off x="2816268" y="2646912"/>
            <a:ext cx="341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 descr="Земной шар с очертаниями Азии и Австралии">
            <a:extLst>
              <a:ext uri="{FF2B5EF4-FFF2-40B4-BE49-F238E27FC236}">
                <a16:creationId xmlns:a16="http://schemas.microsoft.com/office/drawing/2014/main" id="{D5171799-B924-4DCA-A7B8-994371F84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165" y="2494540"/>
            <a:ext cx="120478" cy="12047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538948E-7A28-4C6E-A3FA-3BEEA0AF0B4E}"/>
              </a:ext>
            </a:extLst>
          </p:cNvPr>
          <p:cNvSpPr txBox="1"/>
          <p:nvPr/>
        </p:nvSpPr>
        <p:spPr>
          <a:xfrm>
            <a:off x="855122" y="219406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Земной шар с очертаниями Азии">
            <a:extLst>
              <a:ext uri="{FF2B5EF4-FFF2-40B4-BE49-F238E27FC236}">
                <a16:creationId xmlns:a16="http://schemas.microsoft.com/office/drawing/2014/main" id="{7251FB90-9365-4EEE-AE66-0889BC5D3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76374" y="2063157"/>
            <a:ext cx="125186" cy="12518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C737CB1-F267-49FC-8A77-103E59C8930B}"/>
              </a:ext>
            </a:extLst>
          </p:cNvPr>
          <p:cNvSpPr txBox="1"/>
          <p:nvPr/>
        </p:nvSpPr>
        <p:spPr>
          <a:xfrm>
            <a:off x="3550182" y="206944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213510-5CD8-4B91-B9FC-FD76AD4C884C}"/>
              </a:ext>
            </a:extLst>
          </p:cNvPr>
          <p:cNvSpPr txBox="1"/>
          <p:nvPr/>
        </p:nvSpPr>
        <p:spPr>
          <a:xfrm>
            <a:off x="444500" y="-11345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36E35-0BDC-467D-9E01-3D385CF0A604}"/>
              </a:ext>
            </a:extLst>
          </p:cNvPr>
          <p:cNvSpPr txBox="1"/>
          <p:nvPr/>
        </p:nvSpPr>
        <p:spPr>
          <a:xfrm>
            <a:off x="153418" y="594252"/>
            <a:ext cx="545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географических координат при помощи градусной сетки.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4248B-6114-4014-A973-248414B6336A}"/>
              </a:ext>
            </a:extLst>
          </p:cNvPr>
          <p:cNvSpPr txBox="1"/>
          <p:nvPr/>
        </p:nvSpPr>
        <p:spPr>
          <a:xfrm>
            <a:off x="222758" y="1055917"/>
            <a:ext cx="531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4) Определите географические координаты точек А, В показанных на следующем рисунке.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35707A-4804-4284-9CBD-8F649C906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1393825"/>
            <a:ext cx="1631467" cy="1600200"/>
          </a:xfrm>
          <a:prstGeom prst="rect">
            <a:avLst/>
          </a:prstGeom>
        </p:spPr>
      </p:pic>
      <p:pic>
        <p:nvPicPr>
          <p:cNvPr id="16" name="Рисунок 15" descr="Земной шар с очертаниями Азии и Австралии">
            <a:extLst>
              <a:ext uri="{FF2B5EF4-FFF2-40B4-BE49-F238E27FC236}">
                <a16:creationId xmlns:a16="http://schemas.microsoft.com/office/drawing/2014/main" id="{85CD7873-4DF2-4C3F-9904-FC93A8245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4500" y="1929058"/>
            <a:ext cx="100378" cy="1003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2FF762-B89E-4D25-AF3A-B38E0B125679}"/>
              </a:ext>
            </a:extLst>
          </p:cNvPr>
          <p:cNvSpPr txBox="1"/>
          <p:nvPr/>
        </p:nvSpPr>
        <p:spPr>
          <a:xfrm>
            <a:off x="4144228" y="1675754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емной шар с очертаниями Азии">
            <a:extLst>
              <a:ext uri="{FF2B5EF4-FFF2-40B4-BE49-F238E27FC236}">
                <a16:creationId xmlns:a16="http://schemas.microsoft.com/office/drawing/2014/main" id="{6A6E5F4B-3351-4E72-8007-AA2B9B5ED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7524" y="2029436"/>
            <a:ext cx="100378" cy="10037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26F3794-8E97-4605-AB5D-88FBF17B14B3}"/>
              </a:ext>
            </a:extLst>
          </p:cNvPr>
          <p:cNvSpPr txBox="1"/>
          <p:nvPr/>
        </p:nvSpPr>
        <p:spPr>
          <a:xfrm>
            <a:off x="4684228" y="1809970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13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213510-5CD8-4B91-B9FC-FD76AD4C884C}"/>
              </a:ext>
            </a:extLst>
          </p:cNvPr>
          <p:cNvSpPr txBox="1"/>
          <p:nvPr/>
        </p:nvSpPr>
        <p:spPr>
          <a:xfrm>
            <a:off x="520700" y="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36E35-0BDC-467D-9E01-3D385CF0A604}"/>
              </a:ext>
            </a:extLst>
          </p:cNvPr>
          <p:cNvSpPr txBox="1"/>
          <p:nvPr/>
        </p:nvSpPr>
        <p:spPr>
          <a:xfrm>
            <a:off x="153418" y="594252"/>
            <a:ext cx="545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Нахождение географических объектов (точек) на карте по данным координатам.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4248B-6114-4014-A973-248414B6336A}"/>
              </a:ext>
            </a:extLst>
          </p:cNvPr>
          <p:cNvSpPr txBox="1"/>
          <p:nvPr/>
        </p:nvSpPr>
        <p:spPr>
          <a:xfrm>
            <a:off x="222758" y="1055917"/>
            <a:ext cx="5317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2. Какие географические объекты расположены в следующих географических координатах.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б) 39°южной широты и 146° восточной долготы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г)  5° южной широты и 81°западной долготы.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1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0"/>
            <a:ext cx="5765799" cy="646331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Определение полушария, в котором располагается точка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7702C07-7773-4BE5-A738-DC1986AC1021}"/>
              </a:ext>
            </a:extLst>
          </p:cNvPr>
          <p:cNvCxnSpPr>
            <a:cxnSpLocks/>
          </p:cNvCxnSpPr>
          <p:nvPr/>
        </p:nvCxnSpPr>
        <p:spPr>
          <a:xfrm flipH="1">
            <a:off x="804571" y="1013097"/>
            <a:ext cx="304800" cy="10668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9788983-1EA7-4EE7-A124-18929CAD0219}"/>
              </a:ext>
            </a:extLst>
          </p:cNvPr>
          <p:cNvCxnSpPr>
            <a:cxnSpLocks/>
          </p:cNvCxnSpPr>
          <p:nvPr/>
        </p:nvCxnSpPr>
        <p:spPr>
          <a:xfrm>
            <a:off x="1984956" y="1000218"/>
            <a:ext cx="152400" cy="10668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9B62327-E911-40AC-8198-B8E9CCEFC17E}"/>
              </a:ext>
            </a:extLst>
          </p:cNvPr>
          <p:cNvCxnSpPr/>
          <p:nvPr/>
        </p:nvCxnSpPr>
        <p:spPr>
          <a:xfrm>
            <a:off x="826215" y="1241425"/>
            <a:ext cx="144780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14CFB38-D3CF-4993-B6E4-52FE0D38C537}"/>
              </a:ext>
            </a:extLst>
          </p:cNvPr>
          <p:cNvCxnSpPr>
            <a:cxnSpLocks/>
          </p:cNvCxnSpPr>
          <p:nvPr/>
        </p:nvCxnSpPr>
        <p:spPr>
          <a:xfrm>
            <a:off x="596282" y="1927225"/>
            <a:ext cx="1792033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5DA548B1-D342-4D63-93A1-35A9A1F1A1F9}"/>
              </a:ext>
            </a:extLst>
          </p:cNvPr>
          <p:cNvSpPr/>
          <p:nvPr/>
        </p:nvSpPr>
        <p:spPr>
          <a:xfrm>
            <a:off x="1063400" y="1736454"/>
            <a:ext cx="76200" cy="76200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1713D0-F97F-46DE-B2B4-92DFBB526D2F}"/>
              </a:ext>
            </a:extLst>
          </p:cNvPr>
          <p:cNvSpPr txBox="1"/>
          <p:nvPr/>
        </p:nvSpPr>
        <p:spPr>
          <a:xfrm>
            <a:off x="841598" y="63088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65°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3FAD5-0AAD-4B1E-93AE-1208AB502464}"/>
              </a:ext>
            </a:extLst>
          </p:cNvPr>
          <p:cNvSpPr txBox="1"/>
          <p:nvPr/>
        </p:nvSpPr>
        <p:spPr>
          <a:xfrm>
            <a:off x="1739894" y="61634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55°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DD383-93B0-4E16-BF91-F9DC497268E9}"/>
              </a:ext>
            </a:extLst>
          </p:cNvPr>
          <p:cNvSpPr txBox="1"/>
          <p:nvPr/>
        </p:nvSpPr>
        <p:spPr>
          <a:xfrm>
            <a:off x="461345" y="1056759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45°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9D9EA-EB25-4C7E-A37F-46A218246818}"/>
              </a:ext>
            </a:extLst>
          </p:cNvPr>
          <p:cNvSpPr txBox="1"/>
          <p:nvPr/>
        </p:nvSpPr>
        <p:spPr>
          <a:xfrm>
            <a:off x="166305" y="171481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35°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23D34E-001D-4BFF-AF83-770800665A8B}"/>
              </a:ext>
            </a:extLst>
          </p:cNvPr>
          <p:cNvSpPr txBox="1"/>
          <p:nvPr/>
        </p:nvSpPr>
        <p:spPr>
          <a:xfrm>
            <a:off x="982329" y="140097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F30E5-7441-4C96-89AC-401EA09EF14B}"/>
              </a:ext>
            </a:extLst>
          </p:cNvPr>
          <p:cNvSpPr txBox="1"/>
          <p:nvPr/>
        </p:nvSpPr>
        <p:spPr>
          <a:xfrm>
            <a:off x="139700" y="2284681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Пользуясь приведенными чертежами, определите, в каких полушариях расположены точки  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D9BAA1E-7283-4196-93E2-1BB993746320}"/>
              </a:ext>
            </a:extLst>
          </p:cNvPr>
          <p:cNvCxnSpPr>
            <a:cxnSpLocks/>
          </p:cNvCxnSpPr>
          <p:nvPr/>
        </p:nvCxnSpPr>
        <p:spPr>
          <a:xfrm flipH="1">
            <a:off x="3491787" y="955986"/>
            <a:ext cx="229312" cy="111103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A3E0BFC-5E02-4DCB-90DB-9EF1029AE8B8}"/>
              </a:ext>
            </a:extLst>
          </p:cNvPr>
          <p:cNvCxnSpPr>
            <a:cxnSpLocks/>
          </p:cNvCxnSpPr>
          <p:nvPr/>
        </p:nvCxnSpPr>
        <p:spPr>
          <a:xfrm>
            <a:off x="4635500" y="936625"/>
            <a:ext cx="147971" cy="113039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0E2CD1EC-BCE6-475C-8EDF-21B32B80D4B8}"/>
              </a:ext>
            </a:extLst>
          </p:cNvPr>
          <p:cNvCxnSpPr/>
          <p:nvPr/>
        </p:nvCxnSpPr>
        <p:spPr>
          <a:xfrm>
            <a:off x="3340100" y="1241425"/>
            <a:ext cx="152400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F44C7A7-36C7-46AE-A016-AC735CA18958}"/>
              </a:ext>
            </a:extLst>
          </p:cNvPr>
          <p:cNvCxnSpPr/>
          <p:nvPr/>
        </p:nvCxnSpPr>
        <p:spPr>
          <a:xfrm>
            <a:off x="3340100" y="1927225"/>
            <a:ext cx="1676400" cy="19361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3A55968-2788-4304-BD81-1A21BD9BF61D}"/>
              </a:ext>
            </a:extLst>
          </p:cNvPr>
          <p:cNvSpPr txBox="1"/>
          <p:nvPr/>
        </p:nvSpPr>
        <p:spPr>
          <a:xfrm>
            <a:off x="3401264" y="66372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135°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893BD0-7C61-425E-8C17-4F0ACEB77040}"/>
              </a:ext>
            </a:extLst>
          </p:cNvPr>
          <p:cNvSpPr txBox="1"/>
          <p:nvPr/>
        </p:nvSpPr>
        <p:spPr>
          <a:xfrm>
            <a:off x="4332270" y="63088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140°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64DD25-DC4A-4707-9690-91EEAC886941}"/>
              </a:ext>
            </a:extLst>
          </p:cNvPr>
          <p:cNvSpPr txBox="1"/>
          <p:nvPr/>
        </p:nvSpPr>
        <p:spPr>
          <a:xfrm>
            <a:off x="2893421" y="104892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195A8C-6156-4503-A557-150096AD0552}"/>
              </a:ext>
            </a:extLst>
          </p:cNvPr>
          <p:cNvSpPr txBox="1"/>
          <p:nvPr/>
        </p:nvSpPr>
        <p:spPr>
          <a:xfrm>
            <a:off x="2864320" y="170557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15°</a:t>
            </a:r>
          </a:p>
        </p:txBody>
      </p:sp>
      <p:sp>
        <p:nvSpPr>
          <p:cNvPr id="49" name="Блок-схема: узел 48">
            <a:extLst>
              <a:ext uri="{FF2B5EF4-FFF2-40B4-BE49-F238E27FC236}">
                <a16:creationId xmlns:a16="http://schemas.microsoft.com/office/drawing/2014/main" id="{4F17566C-9AFF-47EB-B35F-7CC7498EEC7C}"/>
              </a:ext>
            </a:extLst>
          </p:cNvPr>
          <p:cNvSpPr/>
          <p:nvPr/>
        </p:nvSpPr>
        <p:spPr>
          <a:xfrm>
            <a:off x="4024329" y="1362086"/>
            <a:ext cx="90471" cy="95239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098040-EA26-476D-B5AE-5C1F34492A7E}"/>
              </a:ext>
            </a:extLst>
          </p:cNvPr>
          <p:cNvSpPr txBox="1"/>
          <p:nvPr/>
        </p:nvSpPr>
        <p:spPr>
          <a:xfrm>
            <a:off x="4117285" y="11791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435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pc="15" dirty="0"/>
              <a:t> Задание </a:t>
            </a:r>
            <a:endParaRPr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11300" y="684915"/>
            <a:ext cx="4114799" cy="103560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§12</a:t>
            </a:r>
            <a:r>
              <a:rPr lang="ru-RU" sz="2400" b="1" dirty="0">
                <a:solidFill>
                  <a:srgbClr val="00A650"/>
                </a:solidFill>
                <a:latin typeface="Arial"/>
                <a:cs typeface="Arial"/>
              </a:rPr>
              <a:t>. Практическое занятие.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4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Выполнить все задания.</a:t>
            </a:r>
          </a:p>
        </p:txBody>
      </p:sp>
      <p:sp>
        <p:nvSpPr>
          <p:cNvPr id="9" name="object 9"/>
          <p:cNvSpPr/>
          <p:nvPr/>
        </p:nvSpPr>
        <p:spPr>
          <a:xfrm>
            <a:off x="1692274" y="29940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16100" y="2480550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C1F53-4E5A-43EB-9513-2B10B9F0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ABD8E9-247C-4442-8889-A0F6B08F3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25"/>
            <a:ext cx="5765800" cy="3222625"/>
          </a:xfrm>
          <a:prstGeom prst="rect">
            <a:avLst/>
          </a:prstGeom>
        </p:spPr>
      </p:pic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9D080DE-019F-4346-A9FA-6EAC1E36C20B}"/>
              </a:ext>
            </a:extLst>
          </p:cNvPr>
          <p:cNvCxnSpPr>
            <a:cxnSpLocks/>
          </p:cNvCxnSpPr>
          <p:nvPr/>
        </p:nvCxnSpPr>
        <p:spPr>
          <a:xfrm>
            <a:off x="1739900" y="936625"/>
            <a:ext cx="381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A8DC5FE2-C6D1-4534-82E6-736EC0E9BAE2}"/>
              </a:ext>
            </a:extLst>
          </p:cNvPr>
          <p:cNvCxnSpPr>
            <a:cxnSpLocks/>
          </p:cNvCxnSpPr>
          <p:nvPr/>
        </p:nvCxnSpPr>
        <p:spPr>
          <a:xfrm>
            <a:off x="1796822" y="708025"/>
            <a:ext cx="40027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20EE1C56-9DED-470E-9B44-55F2992B21A4}"/>
              </a:ext>
            </a:extLst>
          </p:cNvPr>
          <p:cNvCxnSpPr>
            <a:cxnSpLocks/>
          </p:cNvCxnSpPr>
          <p:nvPr/>
        </p:nvCxnSpPr>
        <p:spPr>
          <a:xfrm flipH="1">
            <a:off x="2044700" y="631825"/>
            <a:ext cx="71496" cy="381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214294C1-8777-438D-9F28-160A22C0484C}"/>
              </a:ext>
            </a:extLst>
          </p:cNvPr>
          <p:cNvCxnSpPr>
            <a:cxnSpLocks/>
          </p:cNvCxnSpPr>
          <p:nvPr/>
        </p:nvCxnSpPr>
        <p:spPr>
          <a:xfrm flipH="1">
            <a:off x="1796822" y="631825"/>
            <a:ext cx="104434" cy="381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411BB18-5BA2-4F01-B016-A161B26C900E}"/>
              </a:ext>
            </a:extLst>
          </p:cNvPr>
          <p:cNvSpPr txBox="1"/>
          <p:nvPr/>
        </p:nvSpPr>
        <p:spPr>
          <a:xfrm>
            <a:off x="1834466" y="739261"/>
            <a:ext cx="133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8B7CC5E1-BB5F-42FC-B6FB-6499DD0DD548}"/>
              </a:ext>
            </a:extLst>
          </p:cNvPr>
          <p:cNvCxnSpPr>
            <a:cxnSpLocks/>
          </p:cNvCxnSpPr>
          <p:nvPr/>
        </p:nvCxnSpPr>
        <p:spPr>
          <a:xfrm flipH="1">
            <a:off x="5016502" y="1774825"/>
            <a:ext cx="19049" cy="2286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874FB5F7-2E6C-4341-AE50-B24DE01A3265}"/>
              </a:ext>
            </a:extLst>
          </p:cNvPr>
          <p:cNvCxnSpPr>
            <a:cxnSpLocks/>
          </p:cNvCxnSpPr>
          <p:nvPr/>
        </p:nvCxnSpPr>
        <p:spPr>
          <a:xfrm>
            <a:off x="5168900" y="1774825"/>
            <a:ext cx="0" cy="2286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A7C8C5A6-4A0A-4100-9F2E-E9A9453B6CF1}"/>
              </a:ext>
            </a:extLst>
          </p:cNvPr>
          <p:cNvCxnSpPr>
            <a:cxnSpLocks/>
          </p:cNvCxnSpPr>
          <p:nvPr/>
        </p:nvCxnSpPr>
        <p:spPr>
          <a:xfrm>
            <a:off x="4940300" y="1810147"/>
            <a:ext cx="304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8EAC86F6-6A96-4496-87AE-BBCDB66AF840}"/>
              </a:ext>
            </a:extLst>
          </p:cNvPr>
          <p:cNvCxnSpPr/>
          <p:nvPr/>
        </p:nvCxnSpPr>
        <p:spPr>
          <a:xfrm>
            <a:off x="4940300" y="1927225"/>
            <a:ext cx="304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6A608C37-62F0-4A14-9D57-8B9D2D2326DE}"/>
              </a:ext>
            </a:extLst>
          </p:cNvPr>
          <p:cNvSpPr txBox="1"/>
          <p:nvPr/>
        </p:nvSpPr>
        <p:spPr>
          <a:xfrm>
            <a:off x="5045085" y="1768460"/>
            <a:ext cx="1142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3C4D4152-2257-4322-9EEE-C273329D01B7}"/>
              </a:ext>
            </a:extLst>
          </p:cNvPr>
          <p:cNvCxnSpPr>
            <a:stCxn id="3" idx="0"/>
            <a:endCxn id="3" idx="2"/>
          </p:cNvCxnSpPr>
          <p:nvPr/>
        </p:nvCxnSpPr>
        <p:spPr>
          <a:xfrm>
            <a:off x="2882900" y="22225"/>
            <a:ext cx="0" cy="3222625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53CA0D71-A900-4168-8E53-A609F197DAAE}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0" y="1633538"/>
            <a:ext cx="5765800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C1527174-E0D9-499D-8AB2-E9C123DC6BCC}"/>
              </a:ext>
            </a:extLst>
          </p:cNvPr>
          <p:cNvSpPr txBox="1"/>
          <p:nvPr/>
        </p:nvSpPr>
        <p:spPr>
          <a:xfrm>
            <a:off x="1849039" y="32863"/>
            <a:ext cx="291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Северное полушарие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11662F1-9134-4AA6-8855-152BB499B503}"/>
              </a:ext>
            </a:extLst>
          </p:cNvPr>
          <p:cNvSpPr txBox="1"/>
          <p:nvPr/>
        </p:nvSpPr>
        <p:spPr>
          <a:xfrm>
            <a:off x="2080448" y="2536825"/>
            <a:ext cx="2580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Южное полушарие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FF60B5B-1F77-41DF-BAB2-B24EEBE04501}"/>
              </a:ext>
            </a:extLst>
          </p:cNvPr>
          <p:cNvSpPr txBox="1"/>
          <p:nvPr/>
        </p:nvSpPr>
        <p:spPr>
          <a:xfrm>
            <a:off x="3018826" y="1269084"/>
            <a:ext cx="2749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Восточное полушарие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ED4CE8B-B7C7-4C77-ABFB-CEBF452B5CFA}"/>
              </a:ext>
            </a:extLst>
          </p:cNvPr>
          <p:cNvSpPr txBox="1"/>
          <p:nvPr/>
        </p:nvSpPr>
        <p:spPr>
          <a:xfrm>
            <a:off x="192874" y="1269084"/>
            <a:ext cx="262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Западное полушарие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7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6" grpId="0"/>
      <p:bldP spid="147" grpId="0"/>
      <p:bldP spid="1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0"/>
            <a:ext cx="5765799" cy="646331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Определение полушария, в котором располагается точка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7702C07-7773-4BE5-A738-DC1986AC1021}"/>
              </a:ext>
            </a:extLst>
          </p:cNvPr>
          <p:cNvCxnSpPr>
            <a:cxnSpLocks/>
          </p:cNvCxnSpPr>
          <p:nvPr/>
        </p:nvCxnSpPr>
        <p:spPr>
          <a:xfrm flipH="1">
            <a:off x="804571" y="1013097"/>
            <a:ext cx="304800" cy="10668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9788983-1EA7-4EE7-A124-18929CAD0219}"/>
              </a:ext>
            </a:extLst>
          </p:cNvPr>
          <p:cNvCxnSpPr>
            <a:cxnSpLocks/>
          </p:cNvCxnSpPr>
          <p:nvPr/>
        </p:nvCxnSpPr>
        <p:spPr>
          <a:xfrm>
            <a:off x="1984956" y="1000218"/>
            <a:ext cx="152400" cy="106680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9B62327-E911-40AC-8198-B8E9CCEFC17E}"/>
              </a:ext>
            </a:extLst>
          </p:cNvPr>
          <p:cNvCxnSpPr/>
          <p:nvPr/>
        </p:nvCxnSpPr>
        <p:spPr>
          <a:xfrm>
            <a:off x="826215" y="1241425"/>
            <a:ext cx="144780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14CFB38-D3CF-4993-B6E4-52FE0D38C537}"/>
              </a:ext>
            </a:extLst>
          </p:cNvPr>
          <p:cNvCxnSpPr>
            <a:cxnSpLocks/>
          </p:cNvCxnSpPr>
          <p:nvPr/>
        </p:nvCxnSpPr>
        <p:spPr>
          <a:xfrm>
            <a:off x="596282" y="1927225"/>
            <a:ext cx="1792033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5DA548B1-D342-4D63-93A1-35A9A1F1A1F9}"/>
              </a:ext>
            </a:extLst>
          </p:cNvPr>
          <p:cNvSpPr/>
          <p:nvPr/>
        </p:nvSpPr>
        <p:spPr>
          <a:xfrm>
            <a:off x="1063400" y="1736454"/>
            <a:ext cx="76200" cy="76200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1713D0-F97F-46DE-B2B4-92DFBB526D2F}"/>
              </a:ext>
            </a:extLst>
          </p:cNvPr>
          <p:cNvSpPr txBox="1"/>
          <p:nvPr/>
        </p:nvSpPr>
        <p:spPr>
          <a:xfrm>
            <a:off x="841598" y="63088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65°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3FAD5-0AAD-4B1E-93AE-1208AB502464}"/>
              </a:ext>
            </a:extLst>
          </p:cNvPr>
          <p:cNvSpPr txBox="1"/>
          <p:nvPr/>
        </p:nvSpPr>
        <p:spPr>
          <a:xfrm>
            <a:off x="1739894" y="61634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55°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EDD383-93B0-4E16-BF91-F9DC497268E9}"/>
              </a:ext>
            </a:extLst>
          </p:cNvPr>
          <p:cNvSpPr txBox="1"/>
          <p:nvPr/>
        </p:nvSpPr>
        <p:spPr>
          <a:xfrm>
            <a:off x="461345" y="1056759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45°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9D9EA-EB25-4C7E-A37F-46A218246818}"/>
              </a:ext>
            </a:extLst>
          </p:cNvPr>
          <p:cNvSpPr txBox="1"/>
          <p:nvPr/>
        </p:nvSpPr>
        <p:spPr>
          <a:xfrm>
            <a:off x="166305" y="171481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35°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23D34E-001D-4BFF-AF83-770800665A8B}"/>
              </a:ext>
            </a:extLst>
          </p:cNvPr>
          <p:cNvSpPr txBox="1"/>
          <p:nvPr/>
        </p:nvSpPr>
        <p:spPr>
          <a:xfrm>
            <a:off x="982329" y="140097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F30E5-7441-4C96-89AC-401EA09EF14B}"/>
              </a:ext>
            </a:extLst>
          </p:cNvPr>
          <p:cNvSpPr txBox="1"/>
          <p:nvPr/>
        </p:nvSpPr>
        <p:spPr>
          <a:xfrm>
            <a:off x="3003502" y="2194468"/>
            <a:ext cx="25146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</a:t>
            </a:r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отношению к экватору расположена  в южном полушарии, а по отношению</a:t>
            </a:r>
          </a:p>
          <a:p>
            <a:pPr algn="ctr"/>
            <a:r>
              <a:rPr lang="ru-RU" sz="105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нулевому меридиану в восточном полушарии.</a:t>
            </a:r>
            <a:endParaRPr lang="en-US" sz="105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CD9BAA1E-7283-4196-93E2-1BB993746320}"/>
              </a:ext>
            </a:extLst>
          </p:cNvPr>
          <p:cNvCxnSpPr>
            <a:cxnSpLocks/>
          </p:cNvCxnSpPr>
          <p:nvPr/>
        </p:nvCxnSpPr>
        <p:spPr>
          <a:xfrm flipH="1">
            <a:off x="3491787" y="955986"/>
            <a:ext cx="229312" cy="1111032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A3E0BFC-5E02-4DCB-90DB-9EF1029AE8B8}"/>
              </a:ext>
            </a:extLst>
          </p:cNvPr>
          <p:cNvCxnSpPr>
            <a:cxnSpLocks/>
          </p:cNvCxnSpPr>
          <p:nvPr/>
        </p:nvCxnSpPr>
        <p:spPr>
          <a:xfrm>
            <a:off x="4635500" y="936625"/>
            <a:ext cx="147971" cy="1130393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0E2CD1EC-BCE6-475C-8EDF-21B32B80D4B8}"/>
              </a:ext>
            </a:extLst>
          </p:cNvPr>
          <p:cNvCxnSpPr/>
          <p:nvPr/>
        </p:nvCxnSpPr>
        <p:spPr>
          <a:xfrm>
            <a:off x="3340100" y="1241425"/>
            <a:ext cx="152400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4F44C7A7-36C7-46AE-A016-AC735CA18958}"/>
              </a:ext>
            </a:extLst>
          </p:cNvPr>
          <p:cNvCxnSpPr/>
          <p:nvPr/>
        </p:nvCxnSpPr>
        <p:spPr>
          <a:xfrm>
            <a:off x="3340100" y="1927225"/>
            <a:ext cx="1676400" cy="19361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3A55968-2788-4304-BD81-1A21BD9BF61D}"/>
              </a:ext>
            </a:extLst>
          </p:cNvPr>
          <p:cNvSpPr txBox="1"/>
          <p:nvPr/>
        </p:nvSpPr>
        <p:spPr>
          <a:xfrm>
            <a:off x="3401264" y="66372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135°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893BD0-7C61-425E-8C17-4F0ACEB77040}"/>
              </a:ext>
            </a:extLst>
          </p:cNvPr>
          <p:cNvSpPr txBox="1"/>
          <p:nvPr/>
        </p:nvSpPr>
        <p:spPr>
          <a:xfrm>
            <a:off x="4332270" y="63088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140°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64DD25-DC4A-4707-9690-91EEAC886941}"/>
              </a:ext>
            </a:extLst>
          </p:cNvPr>
          <p:cNvSpPr txBox="1"/>
          <p:nvPr/>
        </p:nvSpPr>
        <p:spPr>
          <a:xfrm>
            <a:off x="2893421" y="104892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195A8C-6156-4503-A557-150096AD0552}"/>
              </a:ext>
            </a:extLst>
          </p:cNvPr>
          <p:cNvSpPr txBox="1"/>
          <p:nvPr/>
        </p:nvSpPr>
        <p:spPr>
          <a:xfrm>
            <a:off x="2864320" y="170557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15°</a:t>
            </a:r>
          </a:p>
        </p:txBody>
      </p:sp>
      <p:sp>
        <p:nvSpPr>
          <p:cNvPr id="49" name="Блок-схема: узел 48">
            <a:extLst>
              <a:ext uri="{FF2B5EF4-FFF2-40B4-BE49-F238E27FC236}">
                <a16:creationId xmlns:a16="http://schemas.microsoft.com/office/drawing/2014/main" id="{4F17566C-9AFF-47EB-B35F-7CC7498EEC7C}"/>
              </a:ext>
            </a:extLst>
          </p:cNvPr>
          <p:cNvSpPr/>
          <p:nvPr/>
        </p:nvSpPr>
        <p:spPr>
          <a:xfrm>
            <a:off x="4024329" y="1362086"/>
            <a:ext cx="90471" cy="95239"/>
          </a:xfrm>
          <a:prstGeom prst="flowChartConnector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098040-EA26-476D-B5AE-5C1F34492A7E}"/>
              </a:ext>
            </a:extLst>
          </p:cNvPr>
          <p:cNvSpPr txBox="1"/>
          <p:nvPr/>
        </p:nvSpPr>
        <p:spPr>
          <a:xfrm>
            <a:off x="4117285" y="11791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F31DA0-6E21-483B-B404-74E378BEDA8F}"/>
              </a:ext>
            </a:extLst>
          </p:cNvPr>
          <p:cNvSpPr txBox="1"/>
          <p:nvPr/>
        </p:nvSpPr>
        <p:spPr>
          <a:xfrm>
            <a:off x="234998" y="2194468"/>
            <a:ext cx="25146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</a:t>
            </a:r>
            <a:r>
              <a:rPr lang="en-US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05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отношению к экватору расположена  в северном полушарии, а по отношению</a:t>
            </a:r>
          </a:p>
          <a:p>
            <a:pPr algn="ctr"/>
            <a:r>
              <a:rPr lang="ru-RU" sz="105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нулевому меридиану в западном полушарии.</a:t>
            </a:r>
            <a:endParaRPr lang="en-US" sz="105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8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765799" cy="646331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Определение географических координат при помощи градусной сетки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9A7D3-75EE-4B02-ADEE-6C7F1FD9B972}"/>
              </a:ext>
            </a:extLst>
          </p:cNvPr>
          <p:cNvSpPr txBox="1"/>
          <p:nvPr/>
        </p:nvSpPr>
        <p:spPr>
          <a:xfrm>
            <a:off x="177799" y="860425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На «Физической карте полушарий» или на «Физической карте мира» из учебного атласа для 5 класса определите:</a:t>
            </a:r>
          </a:p>
          <a:p>
            <a:pPr marL="342900" indent="-342900" algn="just">
              <a:buAutoNum type="arabicPeriod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Географические координаты городов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Ташкент, Нью-Йорк, Канберра, Пекин, </a:t>
            </a:r>
          </a:p>
          <a:p>
            <a:pPr algn="just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     Рио-де-Жанейро.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5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F1D297-C224-4FDD-8D69-3520DB774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5800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89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14175C-6124-4E58-ADBD-BFA2E5AD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5800" cy="3244850"/>
          </a:xfrm>
          <a:prstGeom prst="rect">
            <a:avLst/>
          </a:prstGeom>
        </p:spPr>
      </p:pic>
      <p:pic>
        <p:nvPicPr>
          <p:cNvPr id="5" name="Рисунок 4" descr="Маркер">
            <a:extLst>
              <a:ext uri="{FF2B5EF4-FFF2-40B4-BE49-F238E27FC236}">
                <a16:creationId xmlns:a16="http://schemas.microsoft.com/office/drawing/2014/main" id="{5FB75245-21DF-4605-8A00-DC88ADCA2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8700" y="403225"/>
            <a:ext cx="304800" cy="304800"/>
          </a:xfrm>
          <a:prstGeom prst="rect">
            <a:avLst/>
          </a:prstGeom>
        </p:spPr>
      </p:pic>
      <p:pic>
        <p:nvPicPr>
          <p:cNvPr id="7" name="Рисунок 6" descr="Маркер">
            <a:extLst>
              <a:ext uri="{FF2B5EF4-FFF2-40B4-BE49-F238E27FC236}">
                <a16:creationId xmlns:a16="http://schemas.microsoft.com/office/drawing/2014/main" id="{FA86CF33-40ED-4F3D-9416-8D4A043C8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8300" y="403225"/>
            <a:ext cx="304800" cy="304800"/>
          </a:xfrm>
          <a:prstGeom prst="rect">
            <a:avLst/>
          </a:prstGeom>
        </p:spPr>
      </p:pic>
      <p:pic>
        <p:nvPicPr>
          <p:cNvPr id="9" name="Рисунок 8" descr="Маркер">
            <a:extLst>
              <a:ext uri="{FF2B5EF4-FFF2-40B4-BE49-F238E27FC236}">
                <a16:creationId xmlns:a16="http://schemas.microsoft.com/office/drawing/2014/main" id="{2E681744-B4DD-4B08-BE22-F7CE027C0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1005" y="420084"/>
            <a:ext cx="304800" cy="304800"/>
          </a:xfrm>
          <a:prstGeom prst="rect">
            <a:avLst/>
          </a:prstGeom>
        </p:spPr>
      </p:pic>
      <p:pic>
        <p:nvPicPr>
          <p:cNvPr id="12" name="Рисунок 11" descr="Маркер">
            <a:extLst>
              <a:ext uri="{FF2B5EF4-FFF2-40B4-BE49-F238E27FC236}">
                <a16:creationId xmlns:a16="http://schemas.microsoft.com/office/drawing/2014/main" id="{1A956317-D663-4034-98F5-09885E495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805" y="1470025"/>
            <a:ext cx="304800" cy="304800"/>
          </a:xfrm>
          <a:prstGeom prst="rect">
            <a:avLst/>
          </a:prstGeom>
        </p:spPr>
      </p:pic>
      <p:pic>
        <p:nvPicPr>
          <p:cNvPr id="14" name="Рисунок 13" descr="Маркер">
            <a:extLst>
              <a:ext uri="{FF2B5EF4-FFF2-40B4-BE49-F238E27FC236}">
                <a16:creationId xmlns:a16="http://schemas.microsoft.com/office/drawing/2014/main" id="{513FC092-2EA0-4713-BA1B-DD094676A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00" y="180348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0C2958-F182-44F4-BA1A-132F18438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47" y="643494"/>
            <a:ext cx="3581400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15E15-EBFE-4691-B75A-D1C06D2E1F8C}"/>
              </a:ext>
            </a:extLst>
          </p:cNvPr>
          <p:cNvSpPr txBox="1"/>
          <p:nvPr/>
        </p:nvSpPr>
        <p:spPr>
          <a:xfrm>
            <a:off x="444500" y="2222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ТАШКЕНТ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30FAD-9F09-47A9-8341-04ADB0910B20}"/>
              </a:ext>
            </a:extLst>
          </p:cNvPr>
          <p:cNvSpPr txBox="1"/>
          <p:nvPr/>
        </p:nvSpPr>
        <p:spPr>
          <a:xfrm>
            <a:off x="79702" y="1012825"/>
            <a:ext cx="19517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Город Ташкент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F068F7F-0D54-49DD-8784-E0FA1144EF04}"/>
              </a:ext>
            </a:extLst>
          </p:cNvPr>
          <p:cNvCxnSpPr>
            <a:cxnSpLocks/>
          </p:cNvCxnSpPr>
          <p:nvPr/>
        </p:nvCxnSpPr>
        <p:spPr>
          <a:xfrm>
            <a:off x="4711700" y="1774825"/>
            <a:ext cx="813347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D1C2D02-2296-4CF5-BF1B-5F3DEDD7B2E3}"/>
              </a:ext>
            </a:extLst>
          </p:cNvPr>
          <p:cNvSpPr txBox="1"/>
          <p:nvPr/>
        </p:nvSpPr>
        <p:spPr>
          <a:xfrm>
            <a:off x="31091" y="1488136"/>
            <a:ext cx="1919115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41° северной широты –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B7C6D9C-9A35-46A7-8166-04B5E8DB940F}"/>
              </a:ext>
            </a:extLst>
          </p:cNvPr>
          <p:cNvCxnSpPr>
            <a:cxnSpLocks/>
          </p:cNvCxnSpPr>
          <p:nvPr/>
        </p:nvCxnSpPr>
        <p:spPr>
          <a:xfrm flipV="1">
            <a:off x="4635500" y="643495"/>
            <a:ext cx="0" cy="1090862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D4770DF-C559-4524-A9F9-6D0F8CD1E2A2}"/>
              </a:ext>
            </a:extLst>
          </p:cNvPr>
          <p:cNvSpPr txBox="1"/>
          <p:nvPr/>
        </p:nvSpPr>
        <p:spPr>
          <a:xfrm>
            <a:off x="30586" y="1774825"/>
            <a:ext cx="200567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69°восточной долготы –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в.д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4B15E15-EBFE-4691-B75A-D1C06D2E1F8C}"/>
              </a:ext>
            </a:extLst>
          </p:cNvPr>
          <p:cNvSpPr txBox="1"/>
          <p:nvPr/>
        </p:nvSpPr>
        <p:spPr>
          <a:xfrm>
            <a:off x="431099" y="22225"/>
            <a:ext cx="49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НЬЮ-ЙОРК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30FAD-9F09-47A9-8341-04ADB0910B20}"/>
              </a:ext>
            </a:extLst>
          </p:cNvPr>
          <p:cNvSpPr txBox="1"/>
          <p:nvPr/>
        </p:nvSpPr>
        <p:spPr>
          <a:xfrm>
            <a:off x="431099" y="1028214"/>
            <a:ext cx="1927066" cy="33855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Нью-Йорк 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DA65AB-3CA6-4DFF-A5B1-1553EB2E6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708025"/>
            <a:ext cx="3048000" cy="23622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AC9B65C-D978-4640-A8C4-2556601694CB}"/>
              </a:ext>
            </a:extLst>
          </p:cNvPr>
          <p:cNvCxnSpPr>
            <a:cxnSpLocks/>
          </p:cNvCxnSpPr>
          <p:nvPr/>
        </p:nvCxnSpPr>
        <p:spPr>
          <a:xfrm flipV="1">
            <a:off x="4394200" y="936625"/>
            <a:ext cx="1134905" cy="41475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283809-D68E-4CCB-B1E6-B331BA7D66B1}"/>
              </a:ext>
            </a:extLst>
          </p:cNvPr>
          <p:cNvSpPr txBox="1"/>
          <p:nvPr/>
        </p:nvSpPr>
        <p:spPr>
          <a:xfrm>
            <a:off x="5626100" y="1012825"/>
            <a:ext cx="184731" cy="36933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AAFCDA-E17F-4952-A4D3-26DED5794B59}"/>
              </a:ext>
            </a:extLst>
          </p:cNvPr>
          <p:cNvSpPr txBox="1"/>
          <p:nvPr/>
        </p:nvSpPr>
        <p:spPr>
          <a:xfrm>
            <a:off x="825499" y="1417082"/>
            <a:ext cx="1339269" cy="646331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с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74° з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д.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D77DE0-BEB0-453E-B519-F5686F10550C}"/>
              </a:ext>
            </a:extLst>
          </p:cNvPr>
          <p:cNvSpPr txBox="1"/>
          <p:nvPr/>
        </p:nvSpPr>
        <p:spPr>
          <a:xfrm>
            <a:off x="5391899" y="966658"/>
            <a:ext cx="418932" cy="21544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40°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DA9BD3-BF8C-42D2-9DDD-77A5997BAAA9}"/>
              </a:ext>
            </a:extLst>
          </p:cNvPr>
          <p:cNvSpPr txBox="1"/>
          <p:nvPr/>
        </p:nvSpPr>
        <p:spPr>
          <a:xfrm>
            <a:off x="5391899" y="2163765"/>
            <a:ext cx="495132" cy="230832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578C37-9C45-4C11-B416-7856E54129F2}"/>
              </a:ext>
            </a:extLst>
          </p:cNvPr>
          <p:cNvSpPr txBox="1"/>
          <p:nvPr/>
        </p:nvSpPr>
        <p:spPr>
          <a:xfrm>
            <a:off x="5358225" y="2919819"/>
            <a:ext cx="341760" cy="21544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70°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205598-9709-4F2E-B5AF-2F6B336EE48C}"/>
              </a:ext>
            </a:extLst>
          </p:cNvPr>
          <p:cNvSpPr txBox="1"/>
          <p:nvPr/>
        </p:nvSpPr>
        <p:spPr>
          <a:xfrm>
            <a:off x="4031645" y="2919819"/>
            <a:ext cx="341760" cy="21544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80°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CA53D19-0A08-4B94-AD99-633325D3FC58}"/>
              </a:ext>
            </a:extLst>
          </p:cNvPr>
          <p:cNvCxnSpPr>
            <a:cxnSpLocks/>
          </p:cNvCxnSpPr>
          <p:nvPr/>
        </p:nvCxnSpPr>
        <p:spPr>
          <a:xfrm flipH="1" flipV="1">
            <a:off x="4102100" y="708025"/>
            <a:ext cx="292100" cy="64335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907DEB4-F042-4C74-88E2-3322107E9A08}"/>
              </a:ext>
            </a:extLst>
          </p:cNvPr>
          <p:cNvSpPr txBox="1"/>
          <p:nvPr/>
        </p:nvSpPr>
        <p:spPr>
          <a:xfrm>
            <a:off x="5396433" y="840456"/>
            <a:ext cx="341760" cy="21544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41°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06AF23-30FB-4E00-B75D-9240AE3E587F}"/>
              </a:ext>
            </a:extLst>
          </p:cNvPr>
          <p:cNvSpPr txBox="1"/>
          <p:nvPr/>
        </p:nvSpPr>
        <p:spPr>
          <a:xfrm>
            <a:off x="3952015" y="535265"/>
            <a:ext cx="341760" cy="21544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74°</a:t>
            </a:r>
          </a:p>
        </p:txBody>
      </p:sp>
    </p:spTree>
    <p:extLst>
      <p:ext uri="{BB962C8B-B14F-4D97-AF65-F5344CB8AC3E}">
        <p14:creationId xmlns:p14="http://schemas.microsoft.com/office/powerpoint/2010/main" val="124011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15434</TotalTime>
  <Words>613</Words>
  <Application>Microsoft Office PowerPoint</Application>
  <PresentationFormat>Произвольный</PresentationFormat>
  <Paragraphs>120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admin</dc:creator>
  <cp:lastModifiedBy>WINDOWS 10</cp:lastModifiedBy>
  <cp:revision>404</cp:revision>
  <dcterms:created xsi:type="dcterms:W3CDTF">2020-04-13T08:05:42Z</dcterms:created>
  <dcterms:modified xsi:type="dcterms:W3CDTF">2020-10-27T00:38:08Z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