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5" r:id="rId3"/>
    <p:sldId id="330" r:id="rId4"/>
    <p:sldId id="331" r:id="rId5"/>
    <p:sldId id="332" r:id="rId6"/>
    <p:sldId id="333" r:id="rId7"/>
    <p:sldId id="335" r:id="rId8"/>
    <p:sldId id="334" r:id="rId9"/>
    <p:sldId id="336" r:id="rId10"/>
    <p:sldId id="338" r:id="rId11"/>
    <p:sldId id="339" r:id="rId12"/>
    <p:sldId id="340" r:id="rId13"/>
    <p:sldId id="342" r:id="rId14"/>
    <p:sldId id="343" r:id="rId15"/>
    <p:sldId id="341" r:id="rId16"/>
    <p:sldId id="344" r:id="rId17"/>
    <p:sldId id="327" r:id="rId18"/>
    <p:sldId id="262" r:id="rId19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FF7"/>
    <a:srgbClr val="004C22"/>
    <a:srgbClr val="FFFF00"/>
    <a:srgbClr val="660033"/>
    <a:srgbClr val="00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57" autoAdjust="0"/>
  </p:normalViewPr>
  <p:slideViewPr>
    <p:cSldViewPr>
      <p:cViewPr>
        <p:scale>
          <a:sx n="90" d="100"/>
          <a:sy n="90" d="100"/>
        </p:scale>
        <p:origin x="-1716" y="-6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50" d="100"/>
          <a:sy n="150" d="100"/>
        </p:scale>
        <p:origin x="-1242" y="-90"/>
      </p:cViewPr>
      <p:guideLst>
        <p:guide orient="horz" pos="1022"/>
        <p:guide pos="18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5F2B4-B324-4CAC-8A2F-FF69F25E4553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11E0C-8B9B-41FC-B184-4FF371462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357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B9B35-F45A-47AC-9643-A0E3E76F2CC3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D2DC9-084F-4B8F-B0A3-1529236EF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1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69719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030FF7"/>
          </a:solid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2700" y="144909"/>
            <a:ext cx="2958465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ru-RU" sz="3200" spc="-5" dirty="0" smtClean="0"/>
              <a:t>География 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127056" y="966270"/>
            <a:ext cx="3898844" cy="161710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000" spc="-20" dirty="0" smtClean="0">
              <a:solidFill>
                <a:srgbClr val="030FF7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1600" spc="-20" dirty="0">
                <a:solidFill>
                  <a:srgbClr val="030FF7"/>
                </a:solidFill>
                <a:latin typeface="Arial"/>
                <a:cs typeface="Arial"/>
              </a:rPr>
              <a:t> </a:t>
            </a:r>
            <a:r>
              <a:rPr lang="ru-RU" sz="1600" spc="-20" dirty="0" smtClean="0">
                <a:solidFill>
                  <a:srgbClr val="030FF7"/>
                </a:solidFill>
                <a:latin typeface="Arial"/>
                <a:cs typeface="Arial"/>
              </a:rPr>
              <a:t>        </a:t>
            </a:r>
            <a:r>
              <a:rPr lang="ru-RU" sz="2400" spc="-20" dirty="0" smtClean="0">
                <a:solidFill>
                  <a:srgbClr val="030FF7"/>
                </a:solidFill>
                <a:latin typeface="Arial"/>
                <a:cs typeface="Arial"/>
              </a:rPr>
              <a:t>    </a:t>
            </a:r>
            <a:endParaRPr lang="ru-RU" sz="2400" b="1" spc="-20" dirty="0" smtClean="0">
              <a:solidFill>
                <a:srgbClr val="030FF7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b="1" spc="-20" dirty="0">
                <a:solidFill>
                  <a:srgbClr val="030FF7"/>
                </a:solidFill>
                <a:latin typeface="Arial"/>
                <a:cs typeface="Arial"/>
              </a:rPr>
              <a:t> </a:t>
            </a:r>
            <a:r>
              <a:rPr lang="ru-RU" sz="2400" b="1" spc="-20" dirty="0" smtClean="0">
                <a:solidFill>
                  <a:srgbClr val="030FF7"/>
                </a:solidFill>
                <a:latin typeface="Arial"/>
                <a:cs typeface="Arial"/>
              </a:rPr>
              <a:t>     </a:t>
            </a:r>
            <a:r>
              <a:rPr lang="ru-RU" sz="2800" b="1" spc="-20" dirty="0" smtClean="0">
                <a:solidFill>
                  <a:srgbClr val="030FF7"/>
                </a:solidFill>
                <a:latin typeface="Arial"/>
                <a:cs typeface="Arial"/>
              </a:rPr>
              <a:t>ГЕОГРАФИЧЕСКИЕ</a:t>
            </a: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b="1" spc="-20" dirty="0" smtClean="0">
                <a:solidFill>
                  <a:srgbClr val="030FF7"/>
                </a:solidFill>
                <a:latin typeface="Arial"/>
                <a:cs typeface="Arial"/>
              </a:rPr>
              <a:t>      </a:t>
            </a: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b="1" spc="-20" dirty="0">
                <a:solidFill>
                  <a:srgbClr val="030FF7"/>
                </a:solidFill>
                <a:latin typeface="Arial"/>
                <a:cs typeface="Arial"/>
              </a:rPr>
              <a:t> </a:t>
            </a:r>
            <a:r>
              <a:rPr lang="ru-RU" sz="2400" b="1" spc="-20" dirty="0" smtClean="0">
                <a:solidFill>
                  <a:srgbClr val="030FF7"/>
                </a:solidFill>
                <a:latin typeface="Arial"/>
                <a:cs typeface="Arial"/>
              </a:rPr>
              <a:t>     </a:t>
            </a:r>
            <a:r>
              <a:rPr lang="ru-RU" sz="3600" b="1" spc="-20" dirty="0" smtClean="0">
                <a:solidFill>
                  <a:srgbClr val="030FF7"/>
                </a:solidFill>
                <a:latin typeface="Arial"/>
                <a:cs typeface="Arial"/>
              </a:rPr>
              <a:t>координаты</a:t>
            </a:r>
            <a:endParaRPr lang="ru-RU" sz="1400" spc="-10" dirty="0" smtClean="0">
              <a:solidFill>
                <a:srgbClr val="030FF7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1050" b="1" spc="-10" dirty="0" smtClean="0">
              <a:solidFill>
                <a:srgbClr val="030FF7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9622" y="1127125"/>
            <a:ext cx="344170" cy="1295400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030FF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828775" y="16766"/>
            <a:ext cx="619125" cy="598931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44015" y="74697"/>
            <a:ext cx="602216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b="1" spc="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30332" y="329837"/>
            <a:ext cx="4394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48" y="1215971"/>
            <a:ext cx="1450633" cy="141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5765799" cy="52322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Географическая  долгота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799" y="568191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Длина дуги параллели от нулевого меридиана до данной точки, рассчитанная  в градусах</a:t>
            </a:r>
            <a:endParaRPr lang="ru-RU" sz="1600" b="1" dirty="0">
              <a:solidFill>
                <a:srgbClr val="030FF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8" y="1241425"/>
            <a:ext cx="1878079" cy="175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55878" y="1127082"/>
            <a:ext cx="37099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Начиная с нулевого меридиана вдоль параллелей на восток и запад, то есть 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от  0⁰ до 180⁰.  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Долгота  точек, расположенных 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 западу от нулевого меридиана обозначается  как  </a:t>
            </a:r>
            <a:r>
              <a:rPr lang="ru-RU" sz="1200" b="1" i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западная долгота  – </a:t>
            </a:r>
            <a:r>
              <a:rPr lang="ru-RU" sz="1200" b="1" i="1" dirty="0" err="1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з.д</a:t>
            </a:r>
            <a:r>
              <a:rPr lang="ru-RU" sz="1200" b="1" i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Долгота точек, расположенных 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к востоку от нулевого меридиана, обозначается как  </a:t>
            </a:r>
            <a:r>
              <a:rPr lang="ru-RU" sz="1200" b="1" i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восточная долгота  – </a:t>
            </a:r>
            <a:r>
              <a:rPr lang="ru-RU" sz="1200" b="1" i="1" dirty="0" err="1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в.д</a:t>
            </a:r>
            <a:r>
              <a:rPr lang="ru-RU" sz="1200" b="1" i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8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5765799" cy="52322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Географическая  долгота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" y="708025"/>
            <a:ext cx="2444687" cy="215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2662" y="635536"/>
            <a:ext cx="2889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Значения </a:t>
            </a:r>
            <a:r>
              <a:rPr lang="ru-RU" sz="1200" b="1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долготы в градусах на глобусе и карте полушарий подписывают вдоль экватора </a:t>
            </a:r>
            <a:endParaRPr lang="ru-RU" sz="1200" b="1" dirty="0" smtClean="0">
              <a:solidFill>
                <a:srgbClr val="030FF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1200" b="1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его пересечения с меридианами.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8062" y="1787356"/>
            <a:ext cx="2891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Чтобы определить географическую </a:t>
            </a:r>
            <a:r>
              <a:rPr lang="ru-RU" sz="1200" b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долготу  </a:t>
            </a:r>
            <a:r>
              <a:rPr lang="ru-RU" sz="1200" b="1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объекта, нужно определить полушарие и </a:t>
            </a:r>
            <a:r>
              <a:rPr lang="ru-RU" sz="1200" b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меридиан, </a:t>
            </a:r>
            <a:r>
              <a:rPr lang="ru-RU" sz="1200" b="1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на которой он находится.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778062" y="1622425"/>
            <a:ext cx="2695638" cy="0"/>
          </a:xfrm>
          <a:prstGeom prst="line">
            <a:avLst/>
          </a:prstGeom>
          <a:ln>
            <a:solidFill>
              <a:srgbClr val="030F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4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5765799" cy="52322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Географическая  долгота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8" y="666542"/>
            <a:ext cx="2057402" cy="148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29" y="656870"/>
            <a:ext cx="2285998" cy="134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8647" y="2064637"/>
            <a:ext cx="57023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Порядок определения географической долготы:</a:t>
            </a:r>
          </a:p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найти географический объект на карте.</a:t>
            </a:r>
          </a:p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Определить полушарие, в котором расположен объект 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Западное или Восточное).</a:t>
            </a:r>
          </a:p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Определить  2  ближайших меридиана, между которыми расположен объект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r>
              <a:rPr lang="ru-RU" sz="1100" b="1" dirty="0">
                <a:latin typeface="Arial" pitchFamily="34" charset="0"/>
                <a:cs typeface="Arial" pitchFamily="34" charset="0"/>
              </a:rPr>
              <a:t>Определить меридиан, на котором расположен объект.</a:t>
            </a:r>
          </a:p>
        </p:txBody>
      </p:sp>
    </p:spTree>
    <p:extLst>
      <p:ext uri="{BB962C8B-B14F-4D97-AF65-F5344CB8AC3E}">
        <p14:creationId xmlns:p14="http://schemas.microsoft.com/office/powerpoint/2010/main" val="26515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5765799" cy="52322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Географическая  долгота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9" y="739992"/>
            <a:ext cx="2598956" cy="216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b="4894"/>
          <a:stretch/>
        </p:blipFill>
        <p:spPr bwMode="auto">
          <a:xfrm>
            <a:off x="3187700" y="1317625"/>
            <a:ext cx="2399091" cy="162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87701" y="631824"/>
            <a:ext cx="245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Ташкент  расположен между меридианами 60⁰ и 70⁰, точнее на меридиане  69⁰ восточной долготы  -</a:t>
            </a:r>
            <a:r>
              <a:rPr lang="ru-RU" sz="900" b="1" dirty="0" err="1" smtClean="0">
                <a:latin typeface="Arial" pitchFamily="34" charset="0"/>
                <a:cs typeface="Arial" pitchFamily="34" charset="0"/>
              </a:rPr>
              <a:t>в.д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2544" y="1267611"/>
            <a:ext cx="5565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 smtClean="0">
                <a:latin typeface="Arial" pitchFamily="34" charset="0"/>
                <a:cs typeface="Arial" pitchFamily="34" charset="0"/>
              </a:rPr>
              <a:t>Ташкент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544737" y="1417652"/>
            <a:ext cx="45719" cy="5001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3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5765799" cy="52322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Географические координаты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98" y="708025"/>
            <a:ext cx="22193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697" y="701897"/>
            <a:ext cx="31242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На глобусе </a:t>
            </a:r>
            <a:r>
              <a:rPr lang="ru-RU" sz="1600" b="1" i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географические широты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определяются по градусам, записанным на параллелях возле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нулевого меридиана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1600" b="1" i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географические  долготы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можно распознать по градусам, записанным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на линии экватора.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5765799" cy="52322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Географические  координаты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9" y="708025"/>
            <a:ext cx="2514602" cy="20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5641" y="546404"/>
            <a:ext cx="270746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На географических картах  </a:t>
            </a:r>
            <a:r>
              <a:rPr lang="ru-RU" sz="1500" b="1" i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градусы географических широт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записываются  возле рамки(линий) с </a:t>
            </a:r>
            <a:r>
              <a:rPr lang="ru-RU" sz="1500" b="1" i="1" dirty="0" smtClean="0">
                <a:latin typeface="Arial" pitchFamily="34" charset="0"/>
                <a:cs typeface="Arial" pitchFamily="34" charset="0"/>
              </a:rPr>
              <a:t>правого  и левого края карты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 А  </a:t>
            </a:r>
            <a:r>
              <a:rPr lang="ru-RU" sz="1500" b="1" i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градусы географических долгот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– возле </a:t>
            </a:r>
            <a:r>
              <a:rPr lang="ru-RU" sz="1500" b="1" i="1" dirty="0" smtClean="0">
                <a:latin typeface="Arial" pitchFamily="34" charset="0"/>
                <a:cs typeface="Arial" pitchFamily="34" charset="0"/>
              </a:rPr>
              <a:t>линий меридиана в верхнем  и нижнем краях карты.</a:t>
            </a:r>
            <a:endParaRPr lang="ru-RU" sz="15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0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5765799" cy="52322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Географические  координаты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2599" y="936625"/>
            <a:ext cx="260349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 smtClean="0">
                <a:latin typeface="Arial" pitchFamily="34" charset="0"/>
                <a:cs typeface="Arial" pitchFamily="34" charset="0"/>
              </a:rPr>
              <a:t>Широта и долгота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каждой точки на земной поверхности называется ее </a:t>
            </a:r>
            <a:r>
              <a:rPr lang="ru-RU" sz="1900" b="1" i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географическими координатами</a:t>
            </a:r>
            <a:endParaRPr lang="ru-RU" sz="1900" b="1" i="1" dirty="0">
              <a:solidFill>
                <a:srgbClr val="030FF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7" b="28272"/>
          <a:stretch/>
        </p:blipFill>
        <p:spPr bwMode="auto">
          <a:xfrm>
            <a:off x="192449" y="631084"/>
            <a:ext cx="2690449" cy="183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2027" y="2463901"/>
            <a:ext cx="2720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Географические координаты г. Ташкента   41⁰с.ш  и 69⁰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в.д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825"/>
            <a:ext cx="273893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1" y="631824"/>
            <a:ext cx="2590800" cy="1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9700" y="2232025"/>
            <a:ext cx="5626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настоящее время географические координаты определяются также при помощи современных приборов, установленных на искусственных спутниках Земли, в частности, при помощи навигаторов.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2653" y="109175"/>
            <a:ext cx="2810748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ru-RU" spc="15" dirty="0" smtClean="0"/>
              <a:t> Задание: </a:t>
            </a:r>
            <a:endParaRPr spc="5" dirty="0"/>
          </a:p>
        </p:txBody>
      </p:sp>
      <p:sp>
        <p:nvSpPr>
          <p:cNvPr id="3" name="object 3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175" y="680283"/>
            <a:ext cx="1094105" cy="400050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11300" y="684915"/>
            <a:ext cx="4114799" cy="2047997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ts val="1410"/>
              </a:lnSpc>
              <a:spcBef>
                <a:spcPts val="170"/>
              </a:spcBef>
            </a:pPr>
            <a:r>
              <a:rPr lang="ru-RU" sz="2000" b="1" dirty="0">
                <a:solidFill>
                  <a:srgbClr val="00A650"/>
                </a:solidFill>
                <a:latin typeface="Arial"/>
                <a:cs typeface="Arial"/>
              </a:rPr>
              <a:t>Прочитать </a:t>
            </a:r>
            <a:endParaRPr lang="ru-RU" sz="2000" b="1" dirty="0" smtClean="0">
              <a:solidFill>
                <a:srgbClr val="00A650"/>
              </a:solidFill>
              <a:latin typeface="Arial"/>
              <a:cs typeface="Arial"/>
            </a:endParaRP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endParaRPr lang="ru-RU" sz="2000" b="1" dirty="0">
              <a:solidFill>
                <a:srgbClr val="00A650"/>
              </a:solidFill>
              <a:latin typeface="Arial"/>
              <a:cs typeface="Arial"/>
            </a:endParaRP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r>
              <a:rPr lang="ru-RU" sz="2000" b="1" dirty="0" smtClean="0">
                <a:solidFill>
                  <a:srgbClr val="00A650"/>
                </a:solidFill>
                <a:latin typeface="Arial"/>
                <a:cs typeface="Arial"/>
              </a:rPr>
              <a:t>§ 11. ГЕОГРАФИЧЕСКИЕ</a:t>
            </a: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r>
              <a:rPr lang="ru-RU" sz="2000" b="1" dirty="0" smtClean="0">
                <a:solidFill>
                  <a:srgbClr val="00A650"/>
                </a:solidFill>
                <a:latin typeface="Arial"/>
                <a:cs typeface="Arial"/>
              </a:rPr>
              <a:t>         КООРДИНАТЫ.</a:t>
            </a: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endParaRPr lang="ru-RU" sz="2000" b="1" dirty="0">
              <a:solidFill>
                <a:srgbClr val="00A650"/>
              </a:solidFill>
              <a:latin typeface="Arial"/>
              <a:cs typeface="Arial"/>
            </a:endParaRP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r>
              <a:rPr lang="ru-RU" sz="2000" b="1" dirty="0">
                <a:solidFill>
                  <a:srgbClr val="00A650"/>
                </a:solidFill>
                <a:latin typeface="Arial"/>
                <a:cs typeface="Arial"/>
              </a:rPr>
              <a:t>Ответить </a:t>
            </a:r>
            <a:r>
              <a:rPr lang="ru-RU" sz="2000" b="1" dirty="0" smtClean="0">
                <a:solidFill>
                  <a:srgbClr val="00A650"/>
                </a:solidFill>
                <a:latin typeface="Arial"/>
                <a:cs typeface="Arial"/>
              </a:rPr>
              <a:t>письменно на    </a:t>
            </a: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r>
              <a:rPr lang="ru-RU" sz="2000" b="1" dirty="0">
                <a:solidFill>
                  <a:srgbClr val="00A650"/>
                </a:solidFill>
                <a:latin typeface="Arial"/>
                <a:cs typeface="Arial"/>
              </a:rPr>
              <a:t>в</a:t>
            </a:r>
            <a:r>
              <a:rPr lang="ru-RU" sz="2000" b="1" dirty="0" smtClean="0">
                <a:solidFill>
                  <a:srgbClr val="00A650"/>
                </a:solidFill>
                <a:latin typeface="Arial"/>
                <a:cs typeface="Arial"/>
              </a:rPr>
              <a:t>опросы 3 - 4 стр.37.</a:t>
            </a: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endParaRPr lang="ru-RU" sz="2000" b="1" dirty="0" smtClean="0">
              <a:solidFill>
                <a:srgbClr val="00A650"/>
              </a:solidFill>
              <a:latin typeface="Arial"/>
              <a:cs typeface="Arial"/>
            </a:endParaRP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endParaRPr lang="ru-RU" sz="2000" b="1" dirty="0">
              <a:solidFill>
                <a:srgbClr val="00A650"/>
              </a:solidFill>
              <a:latin typeface="Arial"/>
              <a:cs typeface="Arial"/>
            </a:endParaRPr>
          </a:p>
          <a:p>
            <a:pPr marL="12700" marR="5080">
              <a:lnSpc>
                <a:spcPts val="1410"/>
              </a:lnSpc>
              <a:spcBef>
                <a:spcPts val="170"/>
              </a:spcBef>
            </a:pPr>
            <a:endParaRPr lang="ru-RU" sz="2000" b="1" dirty="0">
              <a:solidFill>
                <a:srgbClr val="00A65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92274" y="2994025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16100" y="2480550"/>
            <a:ext cx="2465705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77244" y="1199601"/>
            <a:ext cx="906780" cy="1353820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20975" y="2634669"/>
            <a:ext cx="1043940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231"/>
            <a:ext cx="5765799" cy="646331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можно найти на карте или глобусе какую – либо точку и её расположения?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0" b="7189"/>
          <a:stretch/>
        </p:blipFill>
        <p:spPr bwMode="auto">
          <a:xfrm>
            <a:off x="292099" y="784226"/>
            <a:ext cx="2963219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1"/>
          <a:stretch/>
        </p:blipFill>
        <p:spPr bwMode="auto">
          <a:xfrm>
            <a:off x="255515" y="697745"/>
            <a:ext cx="2972749" cy="23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D:\leNOVO\Downloads\globe-world-clip-art-ve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808582"/>
            <a:ext cx="2114549" cy="211454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4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9413"/>
            <a:ext cx="5765799" cy="461665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0" b="7189"/>
          <a:stretch/>
        </p:blipFill>
        <p:spPr bwMode="auto">
          <a:xfrm>
            <a:off x="273712" y="1241426"/>
            <a:ext cx="2963219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D:\leNOVO\Downloads\globe-world-clip-art-ve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1" y="1265781"/>
            <a:ext cx="1790700" cy="134724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3416300" y="1012825"/>
            <a:ext cx="457200" cy="609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654300" y="1012825"/>
            <a:ext cx="582632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366172" y="481078"/>
            <a:ext cx="210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меридианы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416299" y="2211600"/>
            <a:ext cx="609601" cy="47762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035300" y="2384425"/>
            <a:ext cx="762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66172" y="2548687"/>
            <a:ext cx="1998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параллели</a:t>
            </a:r>
            <a:endParaRPr lang="ru-RU" sz="28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9413"/>
            <a:ext cx="5765799" cy="461665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Градусная сетка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82899" y="631825"/>
            <a:ext cx="273685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Меридианы (от латинского слова </a:t>
            </a:r>
            <a:r>
              <a:rPr lang="ru-RU" sz="1050" b="1" dirty="0" err="1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meridianus</a:t>
            </a:r>
            <a:r>
              <a:rPr lang="ru-RU" sz="1050" b="1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 — «полуденный») — воображаемые полуокружности, проходящие (соединяющие) через Северный и Южный полюсы.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"/>
          <a:stretch/>
        </p:blipFill>
        <p:spPr bwMode="auto">
          <a:xfrm>
            <a:off x="520700" y="631825"/>
            <a:ext cx="2209800" cy="177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600" y="2558544"/>
            <a:ext cx="3238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Меридианы имеют одинаковую длину — более  20000  км.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532071"/>
            <a:ext cx="2432050" cy="156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18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20219"/>
            <a:ext cx="5765799" cy="461665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Градусная сетка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/>
          <a:stretch/>
        </p:blipFill>
        <p:spPr bwMode="auto">
          <a:xfrm>
            <a:off x="4178300" y="1553866"/>
            <a:ext cx="1375339" cy="134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0099" y="563065"/>
            <a:ext cx="1920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Параллели (от греческого слова </a:t>
            </a:r>
            <a:endParaRPr lang="ru-RU" sz="1200" dirty="0" smtClean="0">
              <a:solidFill>
                <a:srgbClr val="030FF7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err="1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раrаllelos</a:t>
            </a:r>
            <a:r>
              <a:rPr lang="ru-RU" sz="1200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— «идущий рядом») — окружности, параллельные экватору.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31096" y="631417"/>
            <a:ext cx="1669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Параллели — линии направления </a:t>
            </a:r>
            <a:endParaRPr lang="ru-RU" sz="1200" dirty="0" smtClean="0">
              <a:solidFill>
                <a:srgbClr val="030FF7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запад–восток</a:t>
            </a:r>
            <a:r>
              <a:rPr lang="ru-RU" sz="1200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553866"/>
            <a:ext cx="1891081" cy="145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4192" r="14164" b="3819"/>
          <a:stretch/>
        </p:blipFill>
        <p:spPr bwMode="auto">
          <a:xfrm>
            <a:off x="444500" y="614885"/>
            <a:ext cx="1371600" cy="100754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7000" y="1688942"/>
            <a:ext cx="2070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Экватор — самая длинная параллель (длина более  40000  км). Длина других параллелей уменьшается </a:t>
            </a:r>
            <a:endParaRPr lang="ru-RU" sz="1000" dirty="0" smtClean="0">
              <a:solidFill>
                <a:srgbClr val="030FF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1000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направлению от экватора </a:t>
            </a:r>
            <a:endParaRPr lang="ru-RU" sz="1000" dirty="0" smtClean="0">
              <a:solidFill>
                <a:srgbClr val="030FF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юг и на север. Чем ближе </a:t>
            </a:r>
            <a:endParaRPr lang="ru-RU" sz="1000" dirty="0" smtClean="0">
              <a:solidFill>
                <a:srgbClr val="030FF7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000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полюсу, тем меньше становится </a:t>
            </a:r>
            <a:r>
              <a:rPr lang="ru-RU" sz="1000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длина параллелей</a:t>
            </a:r>
            <a:r>
              <a:rPr lang="ru-RU" sz="1000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25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9413"/>
            <a:ext cx="5765799" cy="461665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Градусная сетка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" t="3364" r="3118" b="2958"/>
          <a:stretch/>
        </p:blipFill>
        <p:spPr bwMode="auto">
          <a:xfrm>
            <a:off x="330579" y="936625"/>
            <a:ext cx="2178270" cy="180485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0500" y="659938"/>
            <a:ext cx="28956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Сеть линий образованных </a:t>
            </a:r>
          </a:p>
          <a:p>
            <a:pPr algn="ctr"/>
            <a:r>
              <a:rPr lang="ru-RU" sz="900" b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в результате пересечения меридианов </a:t>
            </a:r>
          </a:p>
          <a:p>
            <a:pPr algn="ctr"/>
            <a:r>
              <a:rPr lang="ru-RU" sz="900" b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и параллелей называется градусной сеткой.</a:t>
            </a:r>
          </a:p>
          <a:p>
            <a:pPr algn="ctr"/>
            <a:r>
              <a:rPr lang="ru-RU" sz="900" b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С помощью градусной сетки можно определять местонахождение любого города, горной вершины, истоков и устьев рек, острова в океанах и морях. </a:t>
            </a:r>
            <a:endParaRPr lang="ru-RU" sz="900" b="1" dirty="0">
              <a:solidFill>
                <a:srgbClr val="030FF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4825"/>
            <a:ext cx="2806700" cy="124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53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5765799" cy="52322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Географическая  широта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480" y="49146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Величина дуги меридиана от экватора до данной точки, рассчитанная в градусах</a:t>
            </a:r>
            <a:endParaRPr lang="ru-RU" sz="1400" b="1" dirty="0">
              <a:solidFill>
                <a:srgbClr val="030FF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209969"/>
            <a:ext cx="2104978" cy="160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7720" y="1063670"/>
            <a:ext cx="308200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Широта линии экватора принята за 0⁰, широта полюсов - 90⁰.  </a:t>
            </a:r>
          </a:p>
          <a:p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Широта точек, расположенных </a:t>
            </a:r>
          </a:p>
          <a:p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к северу от экватора обозначается  как  </a:t>
            </a:r>
            <a:r>
              <a:rPr lang="ru-RU" sz="1300" b="1" i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северная широта – </a:t>
            </a:r>
            <a:r>
              <a:rPr lang="ru-RU" sz="1300" b="1" i="1" dirty="0" err="1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с.ш</a:t>
            </a:r>
            <a:r>
              <a:rPr lang="ru-RU" sz="1300" b="1" i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300" b="1" dirty="0" smtClean="0">
                <a:latin typeface="Arial" pitchFamily="34" charset="0"/>
                <a:cs typeface="Arial" pitchFamily="34" charset="0"/>
              </a:rPr>
              <a:t>Широта точек, расположенных </a:t>
            </a:r>
          </a:p>
          <a:p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к югу от экватора , обозначается как  </a:t>
            </a:r>
            <a:r>
              <a:rPr lang="ru-RU" sz="1300" b="1" i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южная широта – </a:t>
            </a:r>
            <a:r>
              <a:rPr lang="ru-RU" sz="1300" b="1" i="1" dirty="0" err="1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ю.ш</a:t>
            </a:r>
            <a:r>
              <a:rPr lang="ru-RU" sz="1300" b="1" i="1" dirty="0" smtClean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4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5765799" cy="52322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Географическая  широта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683" y="2628760"/>
            <a:ext cx="5483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30FF7"/>
                </a:solidFill>
                <a:latin typeface="Arial" pitchFamily="34" charset="0"/>
                <a:cs typeface="Arial" pitchFamily="34" charset="0"/>
              </a:rPr>
              <a:t>Чтобы определить географическую широту объекта, нужно определить полушарие и параллель, на которой он находится.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2" y="631824"/>
            <a:ext cx="2514601" cy="199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8057" y="631824"/>
            <a:ext cx="228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Ташкент  расположен между параллелями 40⁰ и 50⁰, точнее на параллели 41⁰ северной широты  -</a:t>
            </a:r>
            <a:r>
              <a:rPr lang="ru-RU" sz="900" b="1" dirty="0" err="1" smtClean="0">
                <a:latin typeface="Arial" pitchFamily="34" charset="0"/>
                <a:cs typeface="Arial" pitchFamily="34" charset="0"/>
              </a:rPr>
              <a:t>с.ш</a:t>
            </a:r>
            <a:r>
              <a:rPr lang="ru-RU" sz="9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2" t="15875" b="14138"/>
          <a:stretch/>
        </p:blipFill>
        <p:spPr bwMode="auto">
          <a:xfrm>
            <a:off x="3358058" y="1278155"/>
            <a:ext cx="2191842" cy="135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3073400" y="631824"/>
            <a:ext cx="38100" cy="1996935"/>
          </a:xfrm>
          <a:prstGeom prst="line">
            <a:avLst/>
          </a:prstGeom>
          <a:ln>
            <a:solidFill>
              <a:srgbClr val="030F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62157" y="1126041"/>
            <a:ext cx="5565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b="1" dirty="0" smtClean="0">
                <a:latin typeface="Arial" pitchFamily="34" charset="0"/>
                <a:cs typeface="Arial" pitchFamily="34" charset="0"/>
              </a:rPr>
              <a:t>Ташкент</a:t>
            </a:r>
            <a:endParaRPr lang="ru-RU" sz="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Блок-схема: узел 11"/>
          <p:cNvSpPr/>
          <p:nvPr/>
        </p:nvSpPr>
        <p:spPr>
          <a:xfrm flipV="1">
            <a:off x="1603380" y="1280377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5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5765799" cy="523220"/>
          </a:xfrm>
          <a:prstGeom prst="rect">
            <a:avLst/>
          </a:prstGeom>
          <a:solidFill>
            <a:srgbClr val="030F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Географическая  широта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685344"/>
            <a:ext cx="2245077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172" y="631825"/>
            <a:ext cx="2216328" cy="150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701" y="2155825"/>
            <a:ext cx="54102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itchFamily="34" charset="0"/>
                <a:cs typeface="Arial" pitchFamily="34" charset="0"/>
              </a:rPr>
              <a:t>Порядок определения географической широты:</a:t>
            </a: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найти географический объект на карте.</a:t>
            </a: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Определить полушарие, в котором расположен объект (Северное или Южное).</a:t>
            </a: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Определить  2  ближайшие параллели, между которыми расположен объект</a:t>
            </a:r>
            <a:r>
              <a:rPr lang="ru-RU" sz="105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50" dirty="0">
              <a:latin typeface="Arial" pitchFamily="34" charset="0"/>
              <a:cs typeface="Arial" pitchFamily="34" charset="0"/>
            </a:endParaRPr>
          </a:p>
          <a:p>
            <a:r>
              <a:rPr lang="ru-RU" sz="1050" dirty="0">
                <a:latin typeface="Arial" pitchFamily="34" charset="0"/>
                <a:cs typeface="Arial" pitchFamily="34" charset="0"/>
              </a:rPr>
              <a:t>Определить параллель, на которой расположен объект.</a:t>
            </a:r>
          </a:p>
        </p:txBody>
      </p:sp>
    </p:spTree>
    <p:extLst>
      <p:ext uri="{BB962C8B-B14F-4D97-AF65-F5344CB8AC3E}">
        <p14:creationId xmlns:p14="http://schemas.microsoft.com/office/powerpoint/2010/main" val="31722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14819</TotalTime>
  <Words>609</Words>
  <Application>Microsoft Office PowerPoint</Application>
  <PresentationFormat>Произвольный</PresentationFormat>
  <Paragraphs>85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География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Задание: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admin</dc:creator>
  <cp:lastModifiedBy>leNOVO</cp:lastModifiedBy>
  <cp:revision>340</cp:revision>
  <dcterms:created xsi:type="dcterms:W3CDTF">2020-04-13T08:05:42Z</dcterms:created>
  <dcterms:modified xsi:type="dcterms:W3CDTF">2020-10-13T01:29:39Z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