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5" r:id="rId3"/>
    <p:sldId id="330" r:id="rId4"/>
    <p:sldId id="331" r:id="rId5"/>
    <p:sldId id="332" r:id="rId6"/>
    <p:sldId id="333" r:id="rId7"/>
    <p:sldId id="335" r:id="rId8"/>
    <p:sldId id="334" r:id="rId9"/>
    <p:sldId id="336" r:id="rId10"/>
    <p:sldId id="338" r:id="rId11"/>
    <p:sldId id="339" r:id="rId12"/>
    <p:sldId id="340" r:id="rId13"/>
    <p:sldId id="342" r:id="rId14"/>
    <p:sldId id="343" r:id="rId15"/>
    <p:sldId id="341" r:id="rId16"/>
    <p:sldId id="344" r:id="rId17"/>
    <p:sldId id="327" r:id="rId18"/>
    <p:sldId id="262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FF7"/>
    <a:srgbClr val="004C22"/>
    <a:srgbClr val="FFFF00"/>
    <a:srgbClr val="660033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57" autoAdjust="0"/>
  </p:normalViewPr>
  <p:slideViewPr>
    <p:cSldViewPr>
      <p:cViewPr>
        <p:scale>
          <a:sx n="90" d="100"/>
          <a:sy n="90" d="100"/>
        </p:scale>
        <p:origin x="-1716" y="-6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6971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144909"/>
            <a:ext cx="2958465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200" spc="-5" dirty="0" smtClean="0"/>
              <a:t>География 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127056" y="966270"/>
            <a:ext cx="3898844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spc="-20" dirty="0" smtClean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spc="-20" dirty="0">
                <a:solidFill>
                  <a:srgbClr val="030FF7"/>
                </a:solidFill>
                <a:latin typeface="Arial"/>
                <a:cs typeface="Arial"/>
              </a:rPr>
              <a:t> </a:t>
            </a:r>
            <a:r>
              <a:rPr lang="ru-RU" sz="1600" spc="-20" dirty="0" smtClean="0">
                <a:solidFill>
                  <a:srgbClr val="030FF7"/>
                </a:solidFill>
                <a:latin typeface="Arial"/>
                <a:cs typeface="Arial"/>
              </a:rPr>
              <a:t>        </a:t>
            </a:r>
            <a:r>
              <a:rPr lang="ru-RU" sz="2400" spc="-20" dirty="0" smtClean="0">
                <a:solidFill>
                  <a:srgbClr val="030FF7"/>
                </a:solidFill>
                <a:latin typeface="Arial"/>
                <a:cs typeface="Arial"/>
              </a:rPr>
              <a:t>    </a:t>
            </a:r>
            <a:endParaRPr lang="ru-RU" sz="2400" b="1" spc="-20" dirty="0" smtClean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>
                <a:solidFill>
                  <a:srgbClr val="030FF7"/>
                </a:solidFill>
                <a:latin typeface="Arial"/>
                <a:cs typeface="Arial"/>
              </a:rPr>
              <a:t> </a:t>
            </a:r>
            <a:r>
              <a:rPr lang="ru-RU" sz="2400" b="1" spc="-20" dirty="0" smtClean="0">
                <a:solidFill>
                  <a:srgbClr val="030FF7"/>
                </a:solidFill>
                <a:latin typeface="Arial"/>
                <a:cs typeface="Arial"/>
              </a:rPr>
              <a:t>     </a:t>
            </a:r>
            <a:r>
              <a:rPr lang="ru-RU" sz="2800" b="1" spc="-20" dirty="0" smtClean="0">
                <a:solidFill>
                  <a:srgbClr val="030FF7"/>
                </a:solidFill>
                <a:latin typeface="Arial"/>
                <a:cs typeface="Arial"/>
              </a:rPr>
              <a:t>ГЕОГРАФИЧЕСКИЕ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30FF7"/>
                </a:solidFill>
                <a:latin typeface="Arial"/>
                <a:cs typeface="Arial"/>
              </a:rPr>
              <a:t> 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>
                <a:solidFill>
                  <a:srgbClr val="030FF7"/>
                </a:solidFill>
                <a:latin typeface="Arial"/>
                <a:cs typeface="Arial"/>
              </a:rPr>
              <a:t> </a:t>
            </a:r>
            <a:r>
              <a:rPr lang="ru-RU" sz="2400" b="1" spc="-20" dirty="0" smtClean="0">
                <a:solidFill>
                  <a:srgbClr val="030FF7"/>
                </a:solidFill>
                <a:latin typeface="Arial"/>
                <a:cs typeface="Arial"/>
              </a:rPr>
              <a:t>     </a:t>
            </a:r>
            <a:r>
              <a:rPr lang="ru-RU" sz="3600" b="1" spc="-20" dirty="0" smtClean="0">
                <a:solidFill>
                  <a:srgbClr val="030FF7"/>
                </a:solidFill>
                <a:latin typeface="Arial"/>
                <a:cs typeface="Arial"/>
              </a:rPr>
              <a:t>координаты</a:t>
            </a:r>
            <a:endParaRPr lang="ru-RU" sz="1400" spc="-10" dirty="0" smtClean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050" b="1" spc="-10" dirty="0" smtClean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9622" y="1127125"/>
            <a:ext cx="344170" cy="129540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828775" y="16766"/>
            <a:ext cx="619125" cy="598931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44015" y="74697"/>
            <a:ext cx="602216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30332" y="329837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448" y="1215971"/>
            <a:ext cx="1450633" cy="141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долгота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799" y="568191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Длина дуги параллели от нулевого меридиана до данной точки, рассчитанная  в градусах</a:t>
            </a:r>
            <a:endParaRPr lang="ru-RU" sz="1600" b="1" dirty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8" y="1241425"/>
            <a:ext cx="1878079" cy="175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55878" y="1127082"/>
            <a:ext cx="37099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Начиная с нулевого меридиана вдоль параллелей на восток и запад, то есть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от  0⁰ до 180⁰.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Долгота  точек, расположенных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 западу от нулевого меридиана обозначается  как  </a:t>
            </a:r>
            <a:r>
              <a:rPr lang="ru-RU" sz="12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западная долгота  – </a:t>
            </a:r>
            <a:r>
              <a:rPr lang="ru-RU" sz="1200" b="1" i="1" dirty="0" err="1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з.д</a:t>
            </a:r>
            <a:r>
              <a:rPr lang="ru-RU" sz="12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Долгота точек, расположенных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 востоку от нулевого меридиана, обозначается как  </a:t>
            </a:r>
            <a:r>
              <a:rPr lang="ru-RU" sz="12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восточная долгота  – </a:t>
            </a:r>
            <a:r>
              <a:rPr lang="ru-RU" sz="1200" b="1" i="1" dirty="0" err="1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в.д</a:t>
            </a:r>
            <a:r>
              <a:rPr lang="ru-RU" sz="12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долгота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" y="708025"/>
            <a:ext cx="2444687" cy="215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2662" y="635536"/>
            <a:ext cx="2889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Значения </a:t>
            </a:r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долготы в градусах на глобусе и карте полушарий подписывают вдоль экватора </a:t>
            </a:r>
            <a:endParaRPr lang="ru-RU" sz="1200" b="1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его пересечения с меридианами.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8062" y="1787356"/>
            <a:ext cx="28912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Чтобы определить географическую </a:t>
            </a:r>
            <a:r>
              <a:rPr lang="ru-RU" sz="12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долготу  </a:t>
            </a:r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объекта, нужно определить полушарие и </a:t>
            </a:r>
            <a:r>
              <a:rPr lang="ru-RU" sz="12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меридиан, </a:t>
            </a:r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на которой он находится.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78062" y="1622425"/>
            <a:ext cx="2695638" cy="0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43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долгота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8" y="666542"/>
            <a:ext cx="2057402" cy="148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429" y="656870"/>
            <a:ext cx="2285998" cy="134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647" y="2064637"/>
            <a:ext cx="57023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Порядок определения географической долготы: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найти географический объект на карте.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Определить полушарие, в котором расположен объект 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Западное или Восточное).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Определить  2  ближайших меридиана, между которыми расположен объект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Определить меридиан, на котором расположен объект.</a:t>
            </a:r>
          </a:p>
        </p:txBody>
      </p:sp>
    </p:spTree>
    <p:extLst>
      <p:ext uri="{BB962C8B-B14F-4D97-AF65-F5344CB8AC3E}">
        <p14:creationId xmlns:p14="http://schemas.microsoft.com/office/powerpoint/2010/main" val="265154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долгота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9" y="739992"/>
            <a:ext cx="2598956" cy="216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7" b="4894"/>
          <a:stretch/>
        </p:blipFill>
        <p:spPr bwMode="auto">
          <a:xfrm>
            <a:off x="3187700" y="1317625"/>
            <a:ext cx="2399091" cy="162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87701" y="631824"/>
            <a:ext cx="2456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Ташкент  расположен между меридианами 60⁰ и 70⁰, точнее на меридиане  69⁰ восточной долготы  -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в.д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2544" y="1267611"/>
            <a:ext cx="55656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Ташкент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1544737" y="1417652"/>
            <a:ext cx="45719" cy="500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3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координаты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898" y="708025"/>
            <a:ext cx="221932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9697" y="701897"/>
            <a:ext cx="31242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На глобусе </a:t>
            </a:r>
            <a:r>
              <a:rPr lang="ru-RU" sz="16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географические широты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определяются по градусам, записанным на параллелях возле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нулевого меридиана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16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географические  долготы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можно распознать по градусам, записанным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на линии экватора.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6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 координаты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" y="708025"/>
            <a:ext cx="2514602" cy="208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5641" y="546404"/>
            <a:ext cx="27074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На географических картах  </a:t>
            </a:r>
            <a:r>
              <a:rPr lang="ru-RU" sz="15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градусы географических широт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записываются  возле рамки(линий) с </a:t>
            </a:r>
            <a:r>
              <a:rPr lang="ru-RU" sz="1500" b="1" i="1" dirty="0" smtClean="0">
                <a:latin typeface="Arial" pitchFamily="34" charset="0"/>
                <a:cs typeface="Arial" pitchFamily="34" charset="0"/>
              </a:rPr>
              <a:t>правого  и левого края карты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 А  </a:t>
            </a:r>
            <a:r>
              <a:rPr lang="ru-RU" sz="15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градусы географических долгот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– возле </a:t>
            </a:r>
            <a:r>
              <a:rPr lang="ru-RU" sz="1500" b="1" i="1" dirty="0" smtClean="0">
                <a:latin typeface="Arial" pitchFamily="34" charset="0"/>
                <a:cs typeface="Arial" pitchFamily="34" charset="0"/>
              </a:rPr>
              <a:t>линий меридиана в верхнем  и нижнем краях карты.</a:t>
            </a:r>
            <a:endParaRPr lang="ru-RU" sz="15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00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 координаты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2599" y="936625"/>
            <a:ext cx="2603499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i="1" dirty="0" smtClean="0">
                <a:latin typeface="Arial" pitchFamily="34" charset="0"/>
                <a:cs typeface="Arial" pitchFamily="34" charset="0"/>
              </a:rPr>
              <a:t>Широта и долгота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каждой точки на земной поверхности называется ее </a:t>
            </a:r>
            <a:r>
              <a:rPr lang="ru-RU" sz="19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географическими координатами</a:t>
            </a:r>
            <a:endParaRPr lang="ru-RU" sz="1900" b="1" i="1" dirty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7" b="28272"/>
          <a:stretch/>
        </p:blipFill>
        <p:spPr bwMode="auto">
          <a:xfrm>
            <a:off x="192449" y="631084"/>
            <a:ext cx="2690449" cy="1832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027" y="2463901"/>
            <a:ext cx="27208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Географические координаты г. Ташкента   41⁰с.ш  и 69⁰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в.д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3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7389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1" y="631824"/>
            <a:ext cx="2590800" cy="16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9700" y="2232025"/>
            <a:ext cx="5626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настоящее время географические координаты определяются также при помощи современных приборов, установленных на искусственных спутниках Земли, в частности, при помощи навигаторов.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 Задание: </a:t>
            </a:r>
            <a:endParaRPr spc="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1300" y="684915"/>
            <a:ext cx="4114799" cy="2047997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  <a:endParaRPr lang="ru-RU" sz="2000" b="1" dirty="0" smtClean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00A650"/>
                </a:solidFill>
                <a:latin typeface="Arial"/>
                <a:cs typeface="Arial"/>
              </a:rPr>
              <a:t>§ 11. ГЕОГРАФИЧЕСКИЕ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 smtClean="0">
                <a:solidFill>
                  <a:srgbClr val="00A650"/>
                </a:solidFill>
                <a:latin typeface="Arial"/>
                <a:cs typeface="Arial"/>
              </a:rPr>
              <a:t>         КООРДИНАТЫ.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Ответить </a:t>
            </a:r>
            <a:r>
              <a:rPr lang="ru-RU" sz="2000" b="1" dirty="0" smtClean="0">
                <a:solidFill>
                  <a:srgbClr val="00A650"/>
                </a:solidFill>
                <a:latin typeface="Arial"/>
                <a:cs typeface="Arial"/>
              </a:rPr>
              <a:t>письменно на   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</a:t>
            </a:r>
            <a:r>
              <a:rPr lang="ru-RU" sz="2000" b="1" dirty="0" smtClean="0">
                <a:solidFill>
                  <a:srgbClr val="00A650"/>
                </a:solidFill>
                <a:latin typeface="Arial"/>
                <a:cs typeface="Arial"/>
              </a:rPr>
              <a:t>опросы 3 - 4 стр.37.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 smtClean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92274" y="29940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16100" y="2480550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31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можно найти на карте или глобусе какую – либо точку и её расположения?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 b="7189"/>
          <a:stretch/>
        </p:blipFill>
        <p:spPr bwMode="auto">
          <a:xfrm>
            <a:off x="292099" y="784226"/>
            <a:ext cx="2963219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1"/>
          <a:stretch/>
        </p:blipFill>
        <p:spPr bwMode="auto">
          <a:xfrm>
            <a:off x="255515" y="697745"/>
            <a:ext cx="2972749" cy="238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D:\leNOVO\Downloads\globe-world-clip-art-vet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808582"/>
            <a:ext cx="2114549" cy="211454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9413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 b="7189"/>
          <a:stretch/>
        </p:blipFill>
        <p:spPr bwMode="auto">
          <a:xfrm>
            <a:off x="273712" y="1241426"/>
            <a:ext cx="296321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D:\leNOVO\Downloads\globe-world-clip-art-vet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1" y="1265781"/>
            <a:ext cx="1790700" cy="13472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416300" y="1012825"/>
            <a:ext cx="457200" cy="6096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2654300" y="1012825"/>
            <a:ext cx="582632" cy="4572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66172" y="481078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меридианы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3416299" y="2211600"/>
            <a:ext cx="609601" cy="47762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035300" y="2384425"/>
            <a:ext cx="76200" cy="304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366172" y="2548687"/>
            <a:ext cx="1998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параллели</a:t>
            </a:r>
            <a:endParaRPr lang="ru-RU" sz="28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1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9413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Градусная сетка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82899" y="631825"/>
            <a:ext cx="273685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Меридианы (от латинского слова </a:t>
            </a:r>
            <a:r>
              <a:rPr lang="ru-RU" sz="1050" b="1" dirty="0" err="1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meridianus</a:t>
            </a:r>
            <a:r>
              <a:rPr lang="ru-RU" sz="105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— «полуденный») — воображаемые полуокружности, проходящие (соединяющие) через Северный и Южный полюсы.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3"/>
          <a:stretch/>
        </p:blipFill>
        <p:spPr bwMode="auto">
          <a:xfrm>
            <a:off x="520700" y="631825"/>
            <a:ext cx="2209800" cy="177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600" y="2558544"/>
            <a:ext cx="32385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Меридианы имеют одинаковую длину — более  20000  км.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532071"/>
            <a:ext cx="2432050" cy="156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18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0219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Градусная сетка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/>
          <a:stretch/>
        </p:blipFill>
        <p:spPr bwMode="auto">
          <a:xfrm>
            <a:off x="4178300" y="1553866"/>
            <a:ext cx="1375339" cy="134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30099" y="563065"/>
            <a:ext cx="19202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Параллели (от греческого слова </a:t>
            </a:r>
            <a:endParaRPr lang="ru-RU" sz="1200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err="1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раrаllelos</a:t>
            </a:r>
            <a:r>
              <a:rPr lang="ru-RU" sz="12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— «идущий рядом») — окружности, параллельные экватору.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31096" y="631417"/>
            <a:ext cx="1669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Параллели — линии направления </a:t>
            </a:r>
            <a:endParaRPr lang="ru-RU" sz="1200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запад–восток</a:t>
            </a:r>
            <a:r>
              <a:rPr lang="ru-RU" sz="12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553866"/>
            <a:ext cx="1891081" cy="145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9" t="4192" r="14164" b="3819"/>
          <a:stretch/>
        </p:blipFill>
        <p:spPr bwMode="auto">
          <a:xfrm>
            <a:off x="444500" y="614885"/>
            <a:ext cx="1371600" cy="100754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000" y="1688942"/>
            <a:ext cx="2070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Экватор — самая длинная параллель (длина более  40000  км). Длина других параллелей уменьшается </a:t>
            </a:r>
            <a:endParaRPr lang="ru-RU" sz="1000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0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направлению от экватора </a:t>
            </a:r>
            <a:endParaRPr lang="ru-RU" sz="1000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юг и на север. Чем ближе </a:t>
            </a:r>
            <a:endParaRPr lang="ru-RU" sz="1000" dirty="0" smtClean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0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полюсу, тем меньше становится </a:t>
            </a:r>
            <a:r>
              <a:rPr lang="ru-RU" sz="1000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длина параллелей</a:t>
            </a:r>
            <a:r>
              <a:rPr lang="ru-RU" sz="10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25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9413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Градусная сетка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3364" r="3118" b="2958"/>
          <a:stretch/>
        </p:blipFill>
        <p:spPr bwMode="auto">
          <a:xfrm>
            <a:off x="330579" y="936625"/>
            <a:ext cx="2178270" cy="18048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30500" y="659938"/>
            <a:ext cx="2895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Сеть линий образованных </a:t>
            </a:r>
          </a:p>
          <a:p>
            <a:pPr algn="ctr"/>
            <a:r>
              <a:rPr lang="ru-RU" sz="9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в результате пересечения меридианов </a:t>
            </a:r>
          </a:p>
          <a:p>
            <a:pPr algn="ctr"/>
            <a:r>
              <a:rPr lang="ru-RU" sz="9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и параллелей называется градусной сеткой.</a:t>
            </a:r>
          </a:p>
          <a:p>
            <a:pPr algn="ctr"/>
            <a:r>
              <a:rPr lang="ru-RU" sz="9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 помощью градусной сетки можно определять местонахождение любого города, горной вершины, истоков и устьев рек, острова в океанах и морях. </a:t>
            </a:r>
            <a:endParaRPr lang="ru-RU" sz="900" b="1" dirty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774825"/>
            <a:ext cx="2806700" cy="124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53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широта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480" y="491463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Величина дуги меридиана от экватора до данной точки, рассчитанная в градусах</a:t>
            </a:r>
            <a:endParaRPr lang="ru-RU" sz="1400" b="1" dirty="0">
              <a:solidFill>
                <a:srgbClr val="030FF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209969"/>
            <a:ext cx="2104978" cy="160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720" y="1063670"/>
            <a:ext cx="308200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Широта линии экватора принята за 0⁰, широта полюсов - 90⁰.  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Широта точек, расположенных 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к северу от экватора обозначается  как  </a:t>
            </a:r>
            <a:r>
              <a:rPr lang="ru-RU" sz="13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северная широта – </a:t>
            </a:r>
            <a:r>
              <a:rPr lang="ru-RU" sz="1300" b="1" i="1" dirty="0" err="1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с.ш</a:t>
            </a:r>
            <a:r>
              <a:rPr lang="ru-RU" sz="13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Широта точек, расположенных </a:t>
            </a:r>
          </a:p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к югу от экватора , обозначается как  </a:t>
            </a:r>
            <a:r>
              <a:rPr lang="ru-RU" sz="13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южная широта – </a:t>
            </a:r>
            <a:r>
              <a:rPr lang="ru-RU" sz="1300" b="1" i="1" dirty="0" err="1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ю.ш</a:t>
            </a:r>
            <a:r>
              <a:rPr lang="ru-RU" sz="1300" b="1" i="1" dirty="0" smtClean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74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широта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683" y="2628760"/>
            <a:ext cx="5483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Чтобы определить географическую широту объекта, нужно определить полушарие и параллель, на которой он находится.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2" y="631824"/>
            <a:ext cx="2514601" cy="199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58057" y="631824"/>
            <a:ext cx="2285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Ташкент  расположен между параллелями 40⁰ и 50⁰, точнее на параллели 41⁰ северной широты  -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с.ш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 t="15875" b="14138"/>
          <a:stretch/>
        </p:blipFill>
        <p:spPr bwMode="auto">
          <a:xfrm>
            <a:off x="3358058" y="1278155"/>
            <a:ext cx="2191842" cy="135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3073400" y="631824"/>
            <a:ext cx="38100" cy="1996935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62157" y="1126041"/>
            <a:ext cx="55656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Ташкент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 flipV="1">
            <a:off x="1603380" y="1280377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45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 широта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85344"/>
            <a:ext cx="2245077" cy="144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72" y="631825"/>
            <a:ext cx="2216328" cy="150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701" y="2155825"/>
            <a:ext cx="54102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Arial" pitchFamily="34" charset="0"/>
                <a:cs typeface="Arial" pitchFamily="34" charset="0"/>
              </a:rPr>
              <a:t>Порядок определения географической широты:</a:t>
            </a:r>
          </a:p>
          <a:p>
            <a:r>
              <a:rPr lang="ru-RU" sz="1050" dirty="0">
                <a:latin typeface="Arial" pitchFamily="34" charset="0"/>
                <a:cs typeface="Arial" pitchFamily="34" charset="0"/>
              </a:rPr>
              <a:t>найти географический объект на карте.</a:t>
            </a:r>
          </a:p>
          <a:p>
            <a:r>
              <a:rPr lang="ru-RU" sz="1050" dirty="0">
                <a:latin typeface="Arial" pitchFamily="34" charset="0"/>
                <a:cs typeface="Arial" pitchFamily="34" charset="0"/>
              </a:rPr>
              <a:t>Определить полушарие, в котором расположен объект (Северное или Южное).</a:t>
            </a:r>
          </a:p>
          <a:p>
            <a:r>
              <a:rPr lang="ru-RU" sz="1050" dirty="0">
                <a:latin typeface="Arial" pitchFamily="34" charset="0"/>
                <a:cs typeface="Arial" pitchFamily="34" charset="0"/>
              </a:rPr>
              <a:t>Определить  2  ближайшие параллели, между которыми расположен объект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r>
              <a:rPr lang="ru-RU" sz="1050" dirty="0">
                <a:latin typeface="Arial" pitchFamily="34" charset="0"/>
                <a:cs typeface="Arial" pitchFamily="34" charset="0"/>
              </a:rPr>
              <a:t>Определить параллель, на которой расположен объект.</a:t>
            </a:r>
          </a:p>
        </p:txBody>
      </p:sp>
    </p:spTree>
    <p:extLst>
      <p:ext uri="{BB962C8B-B14F-4D97-AF65-F5344CB8AC3E}">
        <p14:creationId xmlns:p14="http://schemas.microsoft.com/office/powerpoint/2010/main" val="31722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14819</TotalTime>
  <Words>609</Words>
  <Application>Microsoft Office PowerPoint</Application>
  <PresentationFormat>Произвольный</PresentationFormat>
  <Paragraphs>85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География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leNOVO</cp:lastModifiedBy>
  <cp:revision>340</cp:revision>
  <dcterms:created xsi:type="dcterms:W3CDTF">2020-04-13T08:05:42Z</dcterms:created>
  <dcterms:modified xsi:type="dcterms:W3CDTF">2020-10-13T01:29:39Z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