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79" r:id="rId2"/>
    <p:sldId id="305" r:id="rId3"/>
    <p:sldId id="380" r:id="rId4"/>
    <p:sldId id="381" r:id="rId5"/>
    <p:sldId id="382" r:id="rId6"/>
    <p:sldId id="383" r:id="rId7"/>
    <p:sldId id="346" r:id="rId8"/>
    <p:sldId id="384" r:id="rId9"/>
    <p:sldId id="385" r:id="rId10"/>
    <p:sldId id="386" r:id="rId11"/>
    <p:sldId id="330" r:id="rId12"/>
    <p:sldId id="387" r:id="rId13"/>
    <p:sldId id="388" r:id="rId14"/>
    <p:sldId id="389" r:id="rId15"/>
    <p:sldId id="390" r:id="rId16"/>
    <p:sldId id="391" r:id="rId17"/>
    <p:sldId id="392" r:id="rId18"/>
    <p:sldId id="376" r:id="rId19"/>
    <p:sldId id="262" r:id="rId20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30FF7"/>
    <a:srgbClr val="000000"/>
    <a:srgbClr val="004C22"/>
    <a:srgbClr val="FFFF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291" autoAdjust="0"/>
  </p:normalViewPr>
  <p:slideViewPr>
    <p:cSldViewPr>
      <p:cViewPr varScale="1">
        <p:scale>
          <a:sx n="148" d="100"/>
          <a:sy n="148" d="100"/>
        </p:scale>
        <p:origin x="708" y="126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CAD7F7-271C-430B-B350-894C08429032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6087D943-DA32-40F4-AF3C-EAC0DEEEA4AF}">
      <dgm:prSet phldrT="[Текст]" custT="1"/>
      <dgm:spPr/>
      <dgm:t>
        <a:bodyPr/>
        <a:lstStyle/>
        <a:p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Земная </a:t>
          </a:r>
          <a:r>
            <a:rPr lang="ru-RU" sz="900" b="1" dirty="0" err="1">
              <a:latin typeface="Arial" panose="020B0604020202020204" pitchFamily="34" charset="0"/>
              <a:cs typeface="Arial" panose="020B0604020202020204" pitchFamily="34" charset="0"/>
            </a:rPr>
            <a:t>кора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 – твердая оболочка,  ее толщина в среднем – 35-40 км, изменяется от 5 км под океанами до 80 км под высокими горами.</a:t>
          </a:r>
          <a:endParaRPr lang="en-US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AD8479-FE4C-430B-8326-4DF91A6F136A}" type="parTrans" cxnId="{9F6D3711-22CB-47CD-A844-44D47B9B12C5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99FF55-E0CF-4D91-88CA-419F3FF61D2F}" type="sibTrans" cxnId="{9F6D3711-22CB-47CD-A844-44D47B9B12C5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CE94CE-B503-4390-8C8C-AF1580D04580}">
      <dgm:prSet phldrT="[Текст]" custT="1"/>
      <dgm:spPr/>
      <dgm:t>
        <a:bodyPr/>
        <a:lstStyle/>
        <a:p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Мантия, толщина 2890 км.</a:t>
          </a:r>
          <a:endParaRPr lang="en-US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2DAC4-FCDB-4FC3-B458-476C7630B757}" type="parTrans" cxnId="{23901115-109F-4394-98BB-E645C2C2FF7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4D30E8-2C37-43E2-9F29-4AED105B14F4}" type="sibTrans" cxnId="{23901115-109F-4394-98BB-E645C2C2FF7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64C715-4BFD-49E9-B4B9-A82EA1A84130}">
      <dgm:prSet phldrT="[Текст]" custT="1"/>
      <dgm:spPr/>
      <dgm:t>
        <a:bodyPr/>
        <a:lstStyle/>
        <a:p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Ядро диаметр – 6940 км </a:t>
          </a:r>
          <a:endParaRPr lang="en-US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D72C1-C7A0-4D6A-9377-850C2A6E65E2}" type="parTrans" cxnId="{92B14C01-53F3-4F34-8E6E-DF5D8605544F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9477C-56B6-4450-8E20-3E5570A53904}" type="sibTrans" cxnId="{92B14C01-53F3-4F34-8E6E-DF5D8605544F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AE95EA-B233-4A6B-8866-407777E4E91B}" type="pres">
      <dgm:prSet presAssocID="{60CAD7F7-271C-430B-B350-894C08429032}" presName="Name0" presStyleCnt="0">
        <dgm:presLayoutVars>
          <dgm:dir/>
          <dgm:animLvl val="lvl"/>
          <dgm:resizeHandles val="exact"/>
        </dgm:presLayoutVars>
      </dgm:prSet>
      <dgm:spPr/>
    </dgm:pt>
    <dgm:pt modelId="{41B61E57-7620-4EA5-8690-DEEE61867F06}" type="pres">
      <dgm:prSet presAssocID="{6087D943-DA32-40F4-AF3C-EAC0DEEEA4AF}" presName="Name8" presStyleCnt="0"/>
      <dgm:spPr/>
    </dgm:pt>
    <dgm:pt modelId="{DFBD517E-6A9F-4C94-B3C7-EE22E7CE456D}" type="pres">
      <dgm:prSet presAssocID="{6087D943-DA32-40F4-AF3C-EAC0DEEEA4AF}" presName="level" presStyleLbl="node1" presStyleIdx="0" presStyleCnt="3">
        <dgm:presLayoutVars>
          <dgm:chMax val="1"/>
          <dgm:bulletEnabled val="1"/>
        </dgm:presLayoutVars>
      </dgm:prSet>
      <dgm:spPr/>
    </dgm:pt>
    <dgm:pt modelId="{10753BFA-BCC3-41A3-9774-3C1F4B8F40F3}" type="pres">
      <dgm:prSet presAssocID="{6087D943-DA32-40F4-AF3C-EAC0DEEEA4A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247543-199F-4469-AE89-97EA20DCF5AD}" type="pres">
      <dgm:prSet presAssocID="{E3CE94CE-B503-4390-8C8C-AF1580D04580}" presName="Name8" presStyleCnt="0"/>
      <dgm:spPr/>
    </dgm:pt>
    <dgm:pt modelId="{73E73787-4910-4B38-AF7F-D11C1F9DE0D9}" type="pres">
      <dgm:prSet presAssocID="{E3CE94CE-B503-4390-8C8C-AF1580D04580}" presName="level" presStyleLbl="node1" presStyleIdx="1" presStyleCnt="3">
        <dgm:presLayoutVars>
          <dgm:chMax val="1"/>
          <dgm:bulletEnabled val="1"/>
        </dgm:presLayoutVars>
      </dgm:prSet>
      <dgm:spPr/>
    </dgm:pt>
    <dgm:pt modelId="{C9AF9B56-030C-456A-BA03-26836CD94C68}" type="pres">
      <dgm:prSet presAssocID="{E3CE94CE-B503-4390-8C8C-AF1580D0458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B22FF8-AEE1-455B-B857-6C15408240D2}" type="pres">
      <dgm:prSet presAssocID="{BD64C715-4BFD-49E9-B4B9-A82EA1A84130}" presName="Name8" presStyleCnt="0"/>
      <dgm:spPr/>
    </dgm:pt>
    <dgm:pt modelId="{68757BA5-D853-484F-9056-F3BB7DF36388}" type="pres">
      <dgm:prSet presAssocID="{BD64C715-4BFD-49E9-B4B9-A82EA1A84130}" presName="level" presStyleLbl="node1" presStyleIdx="2" presStyleCnt="3">
        <dgm:presLayoutVars>
          <dgm:chMax val="1"/>
          <dgm:bulletEnabled val="1"/>
        </dgm:presLayoutVars>
      </dgm:prSet>
      <dgm:spPr/>
    </dgm:pt>
    <dgm:pt modelId="{6467E7CB-19F4-4394-BA48-C118635FE75F}" type="pres">
      <dgm:prSet presAssocID="{BD64C715-4BFD-49E9-B4B9-A82EA1A8413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2B14C01-53F3-4F34-8E6E-DF5D8605544F}" srcId="{60CAD7F7-271C-430B-B350-894C08429032}" destId="{BD64C715-4BFD-49E9-B4B9-A82EA1A84130}" srcOrd="2" destOrd="0" parTransId="{713D72C1-C7A0-4D6A-9377-850C2A6E65E2}" sibTransId="{02F9477C-56B6-4450-8E20-3E5570A53904}"/>
    <dgm:cxn modelId="{C68FC602-9A4F-4415-BE34-4545C3E3ADEA}" type="presOf" srcId="{E3CE94CE-B503-4390-8C8C-AF1580D04580}" destId="{C9AF9B56-030C-456A-BA03-26836CD94C68}" srcOrd="1" destOrd="0" presId="urn:microsoft.com/office/officeart/2005/8/layout/pyramid3"/>
    <dgm:cxn modelId="{9F6D3711-22CB-47CD-A844-44D47B9B12C5}" srcId="{60CAD7F7-271C-430B-B350-894C08429032}" destId="{6087D943-DA32-40F4-AF3C-EAC0DEEEA4AF}" srcOrd="0" destOrd="0" parTransId="{39AD8479-FE4C-430B-8326-4DF91A6F136A}" sibTransId="{7699FF55-E0CF-4D91-88CA-419F3FF61D2F}"/>
    <dgm:cxn modelId="{23901115-109F-4394-98BB-E645C2C2FF73}" srcId="{60CAD7F7-271C-430B-B350-894C08429032}" destId="{E3CE94CE-B503-4390-8C8C-AF1580D04580}" srcOrd="1" destOrd="0" parTransId="{7382DAC4-FCDB-4FC3-B458-476C7630B757}" sibTransId="{704D30E8-2C37-43E2-9F29-4AED105B14F4}"/>
    <dgm:cxn modelId="{E67E2125-DFEB-4446-AA0B-D9C8AB377CEF}" type="presOf" srcId="{6087D943-DA32-40F4-AF3C-EAC0DEEEA4AF}" destId="{DFBD517E-6A9F-4C94-B3C7-EE22E7CE456D}" srcOrd="0" destOrd="0" presId="urn:microsoft.com/office/officeart/2005/8/layout/pyramid3"/>
    <dgm:cxn modelId="{248CBF31-91D2-446D-A441-53F50C487813}" type="presOf" srcId="{6087D943-DA32-40F4-AF3C-EAC0DEEEA4AF}" destId="{10753BFA-BCC3-41A3-9774-3C1F4B8F40F3}" srcOrd="1" destOrd="0" presId="urn:microsoft.com/office/officeart/2005/8/layout/pyramid3"/>
    <dgm:cxn modelId="{AF96E368-38D0-47CA-8C41-5DBCE3144B2F}" type="presOf" srcId="{BD64C715-4BFD-49E9-B4B9-A82EA1A84130}" destId="{68757BA5-D853-484F-9056-F3BB7DF36388}" srcOrd="0" destOrd="0" presId="urn:microsoft.com/office/officeart/2005/8/layout/pyramid3"/>
    <dgm:cxn modelId="{0EA08159-0FEE-4379-A9A5-8F02AB150F41}" type="presOf" srcId="{60CAD7F7-271C-430B-B350-894C08429032}" destId="{E8AE95EA-B233-4A6B-8866-407777E4E91B}" srcOrd="0" destOrd="0" presId="urn:microsoft.com/office/officeart/2005/8/layout/pyramid3"/>
    <dgm:cxn modelId="{36D1BCA2-2394-4AA2-B05C-CCDF4F34E482}" type="presOf" srcId="{BD64C715-4BFD-49E9-B4B9-A82EA1A84130}" destId="{6467E7CB-19F4-4394-BA48-C118635FE75F}" srcOrd="1" destOrd="0" presId="urn:microsoft.com/office/officeart/2005/8/layout/pyramid3"/>
    <dgm:cxn modelId="{9C4711CC-5FF3-4C08-B24D-60FA12BFA1B1}" type="presOf" srcId="{E3CE94CE-B503-4390-8C8C-AF1580D04580}" destId="{73E73787-4910-4B38-AF7F-D11C1F9DE0D9}" srcOrd="0" destOrd="0" presId="urn:microsoft.com/office/officeart/2005/8/layout/pyramid3"/>
    <dgm:cxn modelId="{9A79DBDA-71C0-40E5-AD6D-56721BC0C7F3}" type="presParOf" srcId="{E8AE95EA-B233-4A6B-8866-407777E4E91B}" destId="{41B61E57-7620-4EA5-8690-DEEE61867F06}" srcOrd="0" destOrd="0" presId="urn:microsoft.com/office/officeart/2005/8/layout/pyramid3"/>
    <dgm:cxn modelId="{DC3794A2-2E41-4CEF-92AB-1929B13227EF}" type="presParOf" srcId="{41B61E57-7620-4EA5-8690-DEEE61867F06}" destId="{DFBD517E-6A9F-4C94-B3C7-EE22E7CE456D}" srcOrd="0" destOrd="0" presId="urn:microsoft.com/office/officeart/2005/8/layout/pyramid3"/>
    <dgm:cxn modelId="{C8D7679F-682B-4A2C-985B-646408577394}" type="presParOf" srcId="{41B61E57-7620-4EA5-8690-DEEE61867F06}" destId="{10753BFA-BCC3-41A3-9774-3C1F4B8F40F3}" srcOrd="1" destOrd="0" presId="urn:microsoft.com/office/officeart/2005/8/layout/pyramid3"/>
    <dgm:cxn modelId="{F3103ED5-C357-49B4-AB90-013764AFB2D6}" type="presParOf" srcId="{E8AE95EA-B233-4A6B-8866-407777E4E91B}" destId="{87247543-199F-4469-AE89-97EA20DCF5AD}" srcOrd="1" destOrd="0" presId="urn:microsoft.com/office/officeart/2005/8/layout/pyramid3"/>
    <dgm:cxn modelId="{A7461441-2E9F-4892-BB1B-DFEE866CFAD9}" type="presParOf" srcId="{87247543-199F-4469-AE89-97EA20DCF5AD}" destId="{73E73787-4910-4B38-AF7F-D11C1F9DE0D9}" srcOrd="0" destOrd="0" presId="urn:microsoft.com/office/officeart/2005/8/layout/pyramid3"/>
    <dgm:cxn modelId="{3A73DC25-D671-44D5-A654-C7B0BBF728B9}" type="presParOf" srcId="{87247543-199F-4469-AE89-97EA20DCF5AD}" destId="{C9AF9B56-030C-456A-BA03-26836CD94C68}" srcOrd="1" destOrd="0" presId="urn:microsoft.com/office/officeart/2005/8/layout/pyramid3"/>
    <dgm:cxn modelId="{8CD0F5D3-D37D-41B9-B6C6-879C02600ED0}" type="presParOf" srcId="{E8AE95EA-B233-4A6B-8866-407777E4E91B}" destId="{13B22FF8-AEE1-455B-B857-6C15408240D2}" srcOrd="2" destOrd="0" presId="urn:microsoft.com/office/officeart/2005/8/layout/pyramid3"/>
    <dgm:cxn modelId="{048B98B3-99DF-46EC-924D-A71D4E36D852}" type="presParOf" srcId="{13B22FF8-AEE1-455B-B857-6C15408240D2}" destId="{68757BA5-D853-484F-9056-F3BB7DF36388}" srcOrd="0" destOrd="0" presId="urn:microsoft.com/office/officeart/2005/8/layout/pyramid3"/>
    <dgm:cxn modelId="{742EE8BA-AC60-4F71-A4A1-41EC76B22579}" type="presParOf" srcId="{13B22FF8-AEE1-455B-B857-6C15408240D2}" destId="{6467E7CB-19F4-4394-BA48-C118635FE75F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D517E-6A9F-4C94-B3C7-EE22E7CE456D}">
      <dsp:nvSpPr>
        <dsp:cNvPr id="0" name=""/>
        <dsp:cNvSpPr/>
      </dsp:nvSpPr>
      <dsp:spPr>
        <a:xfrm rot="10800000">
          <a:off x="0" y="0"/>
          <a:ext cx="2501900" cy="787623"/>
        </a:xfrm>
        <a:prstGeom prst="trapezoid">
          <a:avLst>
            <a:gd name="adj" fmla="val 529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Земная </a:t>
          </a:r>
          <a:r>
            <a:rPr lang="ru-RU" sz="900" b="1" kern="1200" dirty="0" err="1">
              <a:latin typeface="Arial" panose="020B0604020202020204" pitchFamily="34" charset="0"/>
              <a:cs typeface="Arial" panose="020B0604020202020204" pitchFamily="34" charset="0"/>
            </a:rPr>
            <a:t>кора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 – твердая оболочка,  ее толщина в среднем – 35-40 км, изменяется от 5 км под океанами до 80 км под высокими горами.</a:t>
          </a:r>
          <a:endParaRPr lang="en-US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437832" y="0"/>
        <a:ext cx="1626235" cy="787623"/>
      </dsp:txXfrm>
    </dsp:sp>
    <dsp:sp modelId="{73E73787-4910-4B38-AF7F-D11C1F9DE0D9}">
      <dsp:nvSpPr>
        <dsp:cNvPr id="0" name=""/>
        <dsp:cNvSpPr/>
      </dsp:nvSpPr>
      <dsp:spPr>
        <a:xfrm rot="10800000">
          <a:off x="416983" y="787623"/>
          <a:ext cx="1667933" cy="787623"/>
        </a:xfrm>
        <a:prstGeom prst="trapezoid">
          <a:avLst>
            <a:gd name="adj" fmla="val 52942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Мантия, толщина 2890 км.</a:t>
          </a:r>
          <a:endParaRPr lang="en-US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708871" y="787623"/>
        <a:ext cx="1084156" cy="787623"/>
      </dsp:txXfrm>
    </dsp:sp>
    <dsp:sp modelId="{68757BA5-D853-484F-9056-F3BB7DF36388}">
      <dsp:nvSpPr>
        <dsp:cNvPr id="0" name=""/>
        <dsp:cNvSpPr/>
      </dsp:nvSpPr>
      <dsp:spPr>
        <a:xfrm rot="10800000">
          <a:off x="833966" y="1575247"/>
          <a:ext cx="833966" cy="787623"/>
        </a:xfrm>
        <a:prstGeom prst="trapezoid">
          <a:avLst>
            <a:gd name="adj" fmla="val 5294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Ядро диаметр – 6940 км </a:t>
          </a:r>
          <a:endParaRPr lang="en-US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833966" y="1575247"/>
        <a:ext cx="833966" cy="787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9" y="-4903"/>
            <a:ext cx="5757972" cy="83689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27149" y="1499713"/>
            <a:ext cx="3146351" cy="732248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2800" b="1" spc="5" dirty="0">
                <a:solidFill>
                  <a:srgbClr val="030FF7"/>
                </a:solidFill>
                <a:latin typeface="Arial"/>
                <a:cs typeface="Arial"/>
              </a:rPr>
              <a:t>Внутреннее строение Земли</a:t>
            </a:r>
            <a:endParaRPr sz="2800" dirty="0">
              <a:solidFill>
                <a:srgbClr val="030FF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40674" y="1337327"/>
            <a:ext cx="310613" cy="10570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44614" y="74223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53477" y="64628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5047" y="194003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9063" y="252871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94" y="1203162"/>
            <a:ext cx="1450633" cy="14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Ядро Земли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46AC-A63F-4DCE-B5FC-76010FF03D30}"/>
              </a:ext>
            </a:extLst>
          </p:cNvPr>
          <p:cNvSpPr txBox="1"/>
          <p:nvPr/>
        </p:nvSpPr>
        <p:spPr>
          <a:xfrm>
            <a:off x="139700" y="2384425"/>
            <a:ext cx="5214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Радиус ядра – 3470 км</a:t>
            </a:r>
          </a:p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– около 4000°С</a:t>
            </a:r>
          </a:p>
          <a:p>
            <a:pPr algn="ctr"/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6F47A-08E5-4D8C-B0CC-6C447B09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81" y="633412"/>
            <a:ext cx="2967038" cy="17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9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Изучение внутреннего строения Земли позволяет человеку найти ответы на многие жизненные важные вопросы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9A7D3-75EE-4B02-ADEE-6C7F1FD9B972}"/>
              </a:ext>
            </a:extLst>
          </p:cNvPr>
          <p:cNvSpPr txBox="1"/>
          <p:nvPr/>
        </p:nvSpPr>
        <p:spPr>
          <a:xfrm>
            <a:off x="292100" y="63182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Достаточны ли запасы полезных ископаемых?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1E8831-9FFF-48EC-930B-BD65B039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130914"/>
            <a:ext cx="4087832" cy="173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Изучение внутреннего строения Земли позволяет человеку найти ответы на многие жизненные важные вопросы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9A7D3-75EE-4B02-ADEE-6C7F1FD9B972}"/>
              </a:ext>
            </a:extLst>
          </p:cNvPr>
          <p:cNvSpPr txBox="1"/>
          <p:nvPr/>
        </p:nvSpPr>
        <p:spPr>
          <a:xfrm>
            <a:off x="596900" y="585952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происходят землетрясения?</a:t>
            </a:r>
            <a:endParaRPr lang="en-US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5019C1-E67C-4B69-8FB6-5DD1D4717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1018016"/>
            <a:ext cx="1828800" cy="7568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E46637-416E-40F2-B648-11BBA6EEA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102364"/>
            <a:ext cx="2819400" cy="1963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13B432-617F-4604-85C9-85A1D5D61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3111500" y="1791684"/>
            <a:ext cx="2438400" cy="12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Изучение внутреннего строения Земли позволяет человеку найти ответы на многие жизненные важные вопросы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9A7D3-75EE-4B02-ADEE-6C7F1FD9B972}"/>
              </a:ext>
            </a:extLst>
          </p:cNvPr>
          <p:cNvSpPr txBox="1"/>
          <p:nvPr/>
        </p:nvSpPr>
        <p:spPr>
          <a:xfrm>
            <a:off x="292100" y="63182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ли предсказать землетрясения?</a:t>
            </a:r>
            <a:endParaRPr lang="en-US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BD49DE-E3AE-45DE-93DA-FF093D19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5" y="1109762"/>
            <a:ext cx="2247390" cy="1676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863467-CD65-48C5-86FF-D4735CAD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80" y="1109762"/>
            <a:ext cx="2514600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Изучение внутреннего строения Земли позволяет человеку найти ответы на многие жизненные важные вопросы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9A7D3-75EE-4B02-ADEE-6C7F1FD9B972}"/>
              </a:ext>
            </a:extLst>
          </p:cNvPr>
          <p:cNvSpPr txBox="1"/>
          <p:nvPr/>
        </p:nvSpPr>
        <p:spPr>
          <a:xfrm>
            <a:off x="292100" y="63182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Смещаются ли материки?</a:t>
            </a:r>
            <a:endParaRPr lang="en-US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5B3137-14DD-4B7A-BC50-558FE58E1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5"/>
          <a:stretch/>
        </p:blipFill>
        <p:spPr>
          <a:xfrm>
            <a:off x="1206500" y="860425"/>
            <a:ext cx="3248025" cy="21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5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Изучение внутреннего строения Земли позволяет человеку найти ответы на многие жизненные важные вопросы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9A7D3-75EE-4B02-ADEE-6C7F1FD9B972}"/>
              </a:ext>
            </a:extLst>
          </p:cNvPr>
          <p:cNvSpPr txBox="1"/>
          <p:nvPr/>
        </p:nvSpPr>
        <p:spPr>
          <a:xfrm>
            <a:off x="292100" y="631825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является причиной извержения вулканов?</a:t>
            </a:r>
            <a:endParaRPr lang="en-US" sz="16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8FA1F-8D7F-46A7-8360-D9CAD8E1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109761"/>
            <a:ext cx="2400300" cy="19604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B15968-204D-4A4E-8327-1FF6FC9D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109761"/>
            <a:ext cx="2819400" cy="19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Внутреннее строение Земли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9CCBB-E5BE-486A-ABB0-7326F406A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1" y="784225"/>
            <a:ext cx="2960244" cy="22320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78A0E6-4882-4577-BE6A-3477D9C25FA1}"/>
              </a:ext>
            </a:extLst>
          </p:cNvPr>
          <p:cNvSpPr/>
          <p:nvPr/>
        </p:nvSpPr>
        <p:spPr>
          <a:xfrm>
            <a:off x="2387600" y="1168399"/>
            <a:ext cx="647700" cy="1368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АА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77B467-5447-4D42-97ED-C696E8D59BA3}"/>
              </a:ext>
            </a:extLst>
          </p:cNvPr>
          <p:cNvSpPr/>
          <p:nvPr/>
        </p:nvSpPr>
        <p:spPr>
          <a:xfrm>
            <a:off x="1130300" y="784225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73FB34-9122-4DE2-A11D-8929CAF4D3CB}"/>
              </a:ext>
            </a:extLst>
          </p:cNvPr>
          <p:cNvSpPr/>
          <p:nvPr/>
        </p:nvSpPr>
        <p:spPr>
          <a:xfrm>
            <a:off x="749300" y="1089025"/>
            <a:ext cx="762000" cy="191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F186975-6230-4C33-AD2B-E50A3EAA94CE}"/>
              </a:ext>
            </a:extLst>
          </p:cNvPr>
          <p:cNvSpPr/>
          <p:nvPr/>
        </p:nvSpPr>
        <p:spPr>
          <a:xfrm>
            <a:off x="520700" y="1426900"/>
            <a:ext cx="533400" cy="121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F806F89-3C81-4ABA-ABFF-559E48F7E61A}"/>
              </a:ext>
            </a:extLst>
          </p:cNvPr>
          <p:cNvSpPr/>
          <p:nvPr/>
        </p:nvSpPr>
        <p:spPr>
          <a:xfrm>
            <a:off x="175042" y="1652906"/>
            <a:ext cx="647700" cy="198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7A650-BD53-4736-87EB-FF71E4F475F6}"/>
              </a:ext>
            </a:extLst>
          </p:cNvPr>
          <p:cNvSpPr txBox="1"/>
          <p:nvPr/>
        </p:nvSpPr>
        <p:spPr>
          <a:xfrm>
            <a:off x="1727880" y="612715"/>
            <a:ext cx="27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4141E-8F55-4EF8-8F56-944BD333752A}"/>
              </a:ext>
            </a:extLst>
          </p:cNvPr>
          <p:cNvSpPr txBox="1"/>
          <p:nvPr/>
        </p:nvSpPr>
        <p:spPr>
          <a:xfrm flipH="1">
            <a:off x="1342480" y="866259"/>
            <a:ext cx="27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708B3-210A-462A-82F1-2A14CC772A50}"/>
              </a:ext>
            </a:extLst>
          </p:cNvPr>
          <p:cNvSpPr txBox="1"/>
          <p:nvPr/>
        </p:nvSpPr>
        <p:spPr>
          <a:xfrm flipH="1">
            <a:off x="729851" y="1252796"/>
            <a:ext cx="3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9E4A46-F164-478E-8E6D-FBBC0B9313A4}"/>
              </a:ext>
            </a:extLst>
          </p:cNvPr>
          <p:cNvSpPr txBox="1"/>
          <p:nvPr/>
        </p:nvSpPr>
        <p:spPr>
          <a:xfrm>
            <a:off x="559607" y="2064305"/>
            <a:ext cx="27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AADE2FEF-482C-4A44-859F-CC1191A79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626086"/>
              </p:ext>
            </p:extLst>
          </p:nvPr>
        </p:nvGraphicFramePr>
        <p:xfrm>
          <a:off x="2493099" y="701911"/>
          <a:ext cx="3157847" cy="2297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406">
                  <a:extLst>
                    <a:ext uri="{9D8B030D-6E8A-4147-A177-3AD203B41FA5}">
                      <a16:colId xmlns:a16="http://schemas.microsoft.com/office/drawing/2014/main" val="488369210"/>
                    </a:ext>
                  </a:extLst>
                </a:gridCol>
                <a:gridCol w="1048595">
                  <a:extLst>
                    <a:ext uri="{9D8B030D-6E8A-4147-A177-3AD203B41FA5}">
                      <a16:colId xmlns:a16="http://schemas.microsoft.com/office/drawing/2014/main" val="187133880"/>
                    </a:ext>
                  </a:extLst>
                </a:gridCol>
                <a:gridCol w="786846">
                  <a:extLst>
                    <a:ext uri="{9D8B030D-6E8A-4147-A177-3AD203B41FA5}">
                      <a16:colId xmlns:a16="http://schemas.microsoft.com/office/drawing/2014/main" val="2759354513"/>
                    </a:ext>
                  </a:extLst>
                </a:gridCol>
              </a:tblGrid>
              <a:tr h="587948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Внутренние оболочки Земли</a:t>
                      </a:r>
                      <a:endParaRPr lang="en-US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Обозначение на рисунке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Толщина, км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48267"/>
                  </a:ext>
                </a:extLst>
              </a:tr>
              <a:tr h="3974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Земная </a:t>
                      </a:r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836026"/>
                  </a:ext>
                </a:extLst>
              </a:tr>
              <a:tr h="3974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Мантия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407286"/>
                  </a:ext>
                </a:extLst>
              </a:tr>
              <a:tr h="4246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Внешняя часть ядра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217620"/>
                  </a:ext>
                </a:extLst>
              </a:tr>
              <a:tr h="4246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Внутренняя часть ядра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667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9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Внутреннее строение Земли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9CCBB-E5BE-486A-ABB0-7326F406A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" y="1024084"/>
            <a:ext cx="2557156" cy="19613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78A0E6-4882-4577-BE6A-3477D9C25FA1}"/>
              </a:ext>
            </a:extLst>
          </p:cNvPr>
          <p:cNvSpPr/>
          <p:nvPr/>
        </p:nvSpPr>
        <p:spPr>
          <a:xfrm>
            <a:off x="2065093" y="1301643"/>
            <a:ext cx="647700" cy="1368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АА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77B467-5447-4D42-97ED-C696E8D59BA3}"/>
              </a:ext>
            </a:extLst>
          </p:cNvPr>
          <p:cNvSpPr/>
          <p:nvPr/>
        </p:nvSpPr>
        <p:spPr>
          <a:xfrm>
            <a:off x="855980" y="776606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73FB34-9122-4DE2-A11D-8929CAF4D3CB}"/>
              </a:ext>
            </a:extLst>
          </p:cNvPr>
          <p:cNvSpPr/>
          <p:nvPr/>
        </p:nvSpPr>
        <p:spPr>
          <a:xfrm>
            <a:off x="812205" y="1038718"/>
            <a:ext cx="762000" cy="191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F186975-6230-4C33-AD2B-E50A3EAA94CE}"/>
              </a:ext>
            </a:extLst>
          </p:cNvPr>
          <p:cNvSpPr/>
          <p:nvPr/>
        </p:nvSpPr>
        <p:spPr>
          <a:xfrm>
            <a:off x="708708" y="1344378"/>
            <a:ext cx="533400" cy="121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F806F89-3C81-4ABA-ABFF-559E48F7E61A}"/>
              </a:ext>
            </a:extLst>
          </p:cNvPr>
          <p:cNvSpPr/>
          <p:nvPr/>
        </p:nvSpPr>
        <p:spPr>
          <a:xfrm>
            <a:off x="175042" y="1542041"/>
            <a:ext cx="647700" cy="198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7A650-BD53-4736-87EB-FF71E4F475F6}"/>
              </a:ext>
            </a:extLst>
          </p:cNvPr>
          <p:cNvSpPr txBox="1"/>
          <p:nvPr/>
        </p:nvSpPr>
        <p:spPr>
          <a:xfrm>
            <a:off x="1483519" y="753907"/>
            <a:ext cx="27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4141E-8F55-4EF8-8F56-944BD333752A}"/>
              </a:ext>
            </a:extLst>
          </p:cNvPr>
          <p:cNvSpPr txBox="1"/>
          <p:nvPr/>
        </p:nvSpPr>
        <p:spPr>
          <a:xfrm flipH="1">
            <a:off x="1092304" y="996948"/>
            <a:ext cx="27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708B3-210A-462A-82F1-2A14CC772A50}"/>
              </a:ext>
            </a:extLst>
          </p:cNvPr>
          <p:cNvSpPr txBox="1"/>
          <p:nvPr/>
        </p:nvSpPr>
        <p:spPr>
          <a:xfrm flipH="1">
            <a:off x="645641" y="1255594"/>
            <a:ext cx="284437" cy="397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9E4A46-F164-478E-8E6D-FBBC0B9313A4}"/>
              </a:ext>
            </a:extLst>
          </p:cNvPr>
          <p:cNvSpPr txBox="1"/>
          <p:nvPr/>
        </p:nvSpPr>
        <p:spPr>
          <a:xfrm>
            <a:off x="371322" y="2078060"/>
            <a:ext cx="27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AADE2FEF-482C-4A44-859F-CC1191A79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827908"/>
              </p:ext>
            </p:extLst>
          </p:nvPr>
        </p:nvGraphicFramePr>
        <p:xfrm>
          <a:off x="2432911" y="688062"/>
          <a:ext cx="3157847" cy="2297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406">
                  <a:extLst>
                    <a:ext uri="{9D8B030D-6E8A-4147-A177-3AD203B41FA5}">
                      <a16:colId xmlns:a16="http://schemas.microsoft.com/office/drawing/2014/main" val="488369210"/>
                    </a:ext>
                  </a:extLst>
                </a:gridCol>
                <a:gridCol w="1048595">
                  <a:extLst>
                    <a:ext uri="{9D8B030D-6E8A-4147-A177-3AD203B41FA5}">
                      <a16:colId xmlns:a16="http://schemas.microsoft.com/office/drawing/2014/main" val="187133880"/>
                    </a:ext>
                  </a:extLst>
                </a:gridCol>
                <a:gridCol w="786846">
                  <a:extLst>
                    <a:ext uri="{9D8B030D-6E8A-4147-A177-3AD203B41FA5}">
                      <a16:colId xmlns:a16="http://schemas.microsoft.com/office/drawing/2014/main" val="2759354513"/>
                    </a:ext>
                  </a:extLst>
                </a:gridCol>
              </a:tblGrid>
              <a:tr h="587948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Внутренние оболочки Земли</a:t>
                      </a:r>
                      <a:endParaRPr lang="en-US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Обозначение на рисунке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Толщина, км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48267"/>
                  </a:ext>
                </a:extLst>
              </a:tr>
              <a:tr h="3974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Земная </a:t>
                      </a:r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35 - 40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836026"/>
                  </a:ext>
                </a:extLst>
              </a:tr>
              <a:tr h="3974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Мантия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407286"/>
                  </a:ext>
                </a:extLst>
              </a:tr>
              <a:tr h="4246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Внешняя часть ядра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217620"/>
                  </a:ext>
                </a:extLst>
              </a:tr>
              <a:tr h="4246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Внутренняя часть ядра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667480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B61C8C-8A05-4BA2-B4F9-8EADF6CFD6DC}"/>
              </a:ext>
            </a:extLst>
          </p:cNvPr>
          <p:cNvSpPr/>
          <p:nvPr/>
        </p:nvSpPr>
        <p:spPr>
          <a:xfrm>
            <a:off x="175042" y="1847793"/>
            <a:ext cx="533666" cy="91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830997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Сколько градусов будет составлять температура на глубине 2000 м, если на земной поверхности температура горных пород составляет + 5°С?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6A200B-77BF-4D9A-B45D-BB530817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012825"/>
            <a:ext cx="2638425" cy="1905000"/>
          </a:xfrm>
          <a:prstGeom prst="rect">
            <a:avLst/>
          </a:prstGeom>
        </p:spPr>
      </p:pic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1B0EC844-B97E-4BCF-8331-613EDE97D4A2}"/>
              </a:ext>
            </a:extLst>
          </p:cNvPr>
          <p:cNvSpPr/>
          <p:nvPr/>
        </p:nvSpPr>
        <p:spPr>
          <a:xfrm>
            <a:off x="2930525" y="1698625"/>
            <a:ext cx="155448" cy="53340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F58C01EB-4110-4455-81C6-EDAE21352600}"/>
              </a:ext>
            </a:extLst>
          </p:cNvPr>
          <p:cNvSpPr/>
          <p:nvPr/>
        </p:nvSpPr>
        <p:spPr>
          <a:xfrm>
            <a:off x="2930525" y="2251029"/>
            <a:ext cx="155448" cy="533399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D62FBCD-9DB6-4E37-B42F-E3D6EB575D03}"/>
              </a:ext>
            </a:extLst>
          </p:cNvPr>
          <p:cNvCxnSpPr>
            <a:cxnSpLocks/>
          </p:cNvCxnSpPr>
          <p:nvPr/>
        </p:nvCxnSpPr>
        <p:spPr>
          <a:xfrm flipH="1">
            <a:off x="2501901" y="1089025"/>
            <a:ext cx="506348" cy="45720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332B84-6E9E-465D-AD40-8577417CA1F3}"/>
              </a:ext>
            </a:extLst>
          </p:cNvPr>
          <p:cNvSpPr txBox="1"/>
          <p:nvPr/>
        </p:nvSpPr>
        <p:spPr>
          <a:xfrm>
            <a:off x="2871503" y="736570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+ 5°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73746-243E-4909-B3B5-87C4BB5D403A}"/>
              </a:ext>
            </a:extLst>
          </p:cNvPr>
          <p:cNvSpPr txBox="1"/>
          <p:nvPr/>
        </p:nvSpPr>
        <p:spPr>
          <a:xfrm>
            <a:off x="3050608" y="1800394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1000 м -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+ 38°С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AAC05-10F8-4600-AB27-95F0FF88354F}"/>
              </a:ext>
            </a:extLst>
          </p:cNvPr>
          <p:cNvSpPr txBox="1"/>
          <p:nvPr/>
        </p:nvSpPr>
        <p:spPr>
          <a:xfrm>
            <a:off x="3085973" y="2363839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2000 м -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+ 71°С  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C85C7-D0F0-40E7-98C7-5E8244E573DD}"/>
              </a:ext>
            </a:extLst>
          </p:cNvPr>
          <p:cNvSpPr txBox="1"/>
          <p:nvPr/>
        </p:nvSpPr>
        <p:spPr>
          <a:xfrm>
            <a:off x="3050608" y="1202513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38°С + 33°С = +71°С</a:t>
            </a:r>
            <a:endParaRPr lang="en-US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43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15" dirty="0"/>
              <a:t> Задание </a:t>
            </a:r>
            <a:endParaRPr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11300" y="684915"/>
            <a:ext cx="4114799" cy="185634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§13</a:t>
            </a:r>
            <a:r>
              <a:rPr lang="ru-RU" sz="2400" b="1" dirty="0">
                <a:solidFill>
                  <a:srgbClr val="00A650"/>
                </a:solidFill>
                <a:latin typeface="Arial"/>
                <a:cs typeface="Arial"/>
              </a:rPr>
              <a:t> </a:t>
            </a: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Внутреннее строение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       Земли.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4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письменно задания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          2,4 на стр. 45.</a:t>
            </a:r>
          </a:p>
        </p:txBody>
      </p:sp>
      <p:sp>
        <p:nvSpPr>
          <p:cNvPr id="9" name="object 9"/>
          <p:cNvSpPr/>
          <p:nvPr/>
        </p:nvSpPr>
        <p:spPr>
          <a:xfrm>
            <a:off x="1692274" y="29940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5158" y="2711186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Земля, подобно другим планетам Солнечной системы, состоит из оболочек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7FA283-99EC-48EF-8B2C-B256B9BC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65" y="598239"/>
            <a:ext cx="1732836" cy="106893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98B79E-44B3-4B7C-90E3-C82E7400267E}"/>
              </a:ext>
            </a:extLst>
          </p:cNvPr>
          <p:cNvSpPr txBox="1"/>
          <p:nvPr/>
        </p:nvSpPr>
        <p:spPr>
          <a:xfrm>
            <a:off x="63500" y="528794"/>
            <a:ext cx="136480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космоса видна воздушная оболочка Земли со свойственными ей облаками.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ED4992-B744-45BB-AA60-E60B859B0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514" y="629365"/>
            <a:ext cx="2272618" cy="78377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C3ED94-001D-43D8-BE8A-4F6280FE3E5E}"/>
              </a:ext>
            </a:extLst>
          </p:cNvPr>
          <p:cNvSpPr txBox="1"/>
          <p:nvPr/>
        </p:nvSpPr>
        <p:spPr>
          <a:xfrm>
            <a:off x="3219901" y="1361286"/>
            <a:ext cx="2560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полюсах видны огромные белые пятна - ледяные покровы и снега. </a:t>
            </a:r>
          </a:p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Обширную площадь занимают воды океанов  и морей.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3574E-FAE7-4089-92ED-12ED7B183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14" y="2308226"/>
            <a:ext cx="2272618" cy="78377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8E8B15-393E-4CEA-9231-38A78153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24" y="1826935"/>
            <a:ext cx="1668527" cy="127727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7A19B72-F8C9-45DD-8B50-1C320C51158C}"/>
              </a:ext>
            </a:extLst>
          </p:cNvPr>
          <p:cNvCxnSpPr>
            <a:cxnSpLocks/>
          </p:cNvCxnSpPr>
          <p:nvPr/>
        </p:nvCxnSpPr>
        <p:spPr>
          <a:xfrm>
            <a:off x="141668" y="1736621"/>
            <a:ext cx="3078233" cy="0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292164" y="598239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460F83-D175-42DF-846D-981DA238E298}"/>
              </a:ext>
            </a:extLst>
          </p:cNvPr>
          <p:cNvSpPr txBox="1"/>
          <p:nvPr/>
        </p:nvSpPr>
        <p:spPr>
          <a:xfrm flipH="1">
            <a:off x="1738186" y="1869118"/>
            <a:ext cx="161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суше также бросаются в глаза бесчисленные озера и реки. 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30A996-4F88-46BB-AD32-33AC290FAFEE}"/>
              </a:ext>
            </a:extLst>
          </p:cNvPr>
          <p:cNvSpPr txBox="1"/>
          <p:nvPr/>
        </p:nvSpPr>
        <p:spPr>
          <a:xfrm flipH="1">
            <a:off x="1646351" y="572426"/>
            <a:ext cx="138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05DF97-EADC-40C6-BC27-9F8D01D3D132}"/>
              </a:ext>
            </a:extLst>
          </p:cNvPr>
          <p:cNvSpPr txBox="1"/>
          <p:nvPr/>
        </p:nvSpPr>
        <p:spPr>
          <a:xfrm flipH="1">
            <a:off x="1773169" y="2752781"/>
            <a:ext cx="166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гидросфера</a:t>
            </a:r>
            <a:endParaRPr lang="en-US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Земля, подобно другим планетам Солнечной системы, состоит из оболочек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98B79E-44B3-4B7C-90E3-C82E7400267E}"/>
              </a:ext>
            </a:extLst>
          </p:cNvPr>
          <p:cNvSpPr txBox="1"/>
          <p:nvPr/>
        </p:nvSpPr>
        <p:spPr>
          <a:xfrm>
            <a:off x="63500" y="528794"/>
            <a:ext cx="136480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суше располагаются леса, безводные пустыни, посевные поля, сады, города и села 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7A19B72-F8C9-45DD-8B50-1C320C51158C}"/>
              </a:ext>
            </a:extLst>
          </p:cNvPr>
          <p:cNvCxnSpPr>
            <a:cxnSpLocks/>
          </p:cNvCxnSpPr>
          <p:nvPr/>
        </p:nvCxnSpPr>
        <p:spPr>
          <a:xfrm>
            <a:off x="119487" y="1774848"/>
            <a:ext cx="3136364" cy="0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356200" y="598239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460F83-D175-42DF-846D-981DA238E298}"/>
              </a:ext>
            </a:extLst>
          </p:cNvPr>
          <p:cNvSpPr txBox="1"/>
          <p:nvPr/>
        </p:nvSpPr>
        <p:spPr>
          <a:xfrm flipH="1">
            <a:off x="1353054" y="1788995"/>
            <a:ext cx="2008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Материки и дно океанов сложены горными породами, которые образуют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30A996-4F88-46BB-AD32-33AC290FAFEE}"/>
              </a:ext>
            </a:extLst>
          </p:cNvPr>
          <p:cNvSpPr txBox="1"/>
          <p:nvPr/>
        </p:nvSpPr>
        <p:spPr>
          <a:xfrm flipH="1">
            <a:off x="1929417" y="514753"/>
            <a:ext cx="138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05DF97-EADC-40C6-BC27-9F8D01D3D132}"/>
              </a:ext>
            </a:extLst>
          </p:cNvPr>
          <p:cNvSpPr txBox="1"/>
          <p:nvPr/>
        </p:nvSpPr>
        <p:spPr>
          <a:xfrm flipH="1">
            <a:off x="1355331" y="2534710"/>
            <a:ext cx="210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Земную </a:t>
            </a:r>
            <a:r>
              <a:rPr lang="ru-RU" sz="1200" b="1" i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кору</a:t>
            </a:r>
            <a:r>
              <a:rPr lang="ru-RU" sz="12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самую твердую оболочку Земли.</a:t>
            </a:r>
            <a:endParaRPr lang="en-US" sz="12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696E2-BD5F-4926-A11A-63B53867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86" y="618158"/>
            <a:ext cx="1825831" cy="10888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A4B78-770F-4E24-8206-B393F54CB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46" y="1856860"/>
            <a:ext cx="1364802" cy="12045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7A19D4-E1B1-498E-A846-73B0E621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481" y="588784"/>
            <a:ext cx="2258829" cy="1643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E32DD-CE10-4D75-A5CC-C51461DF21D3}"/>
              </a:ext>
            </a:extLst>
          </p:cNvPr>
          <p:cNvSpPr txBox="1"/>
          <p:nvPr/>
        </p:nvSpPr>
        <p:spPr>
          <a:xfrm>
            <a:off x="3416300" y="2304581"/>
            <a:ext cx="2391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распространения растительных и животных организмов называется биосфера 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Внутреннее строение Земли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136105-8C6D-41C7-BAFA-5093F8223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31825"/>
            <a:ext cx="2971800" cy="1295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ED224-2A18-46E4-92F1-32269EE79892}"/>
              </a:ext>
            </a:extLst>
          </p:cNvPr>
          <p:cNvSpPr txBox="1"/>
          <p:nvPr/>
        </p:nvSpPr>
        <p:spPr>
          <a:xfrm>
            <a:off x="3263900" y="586049"/>
            <a:ext cx="22098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Внутреннее строение недоступно для непосредственного наблюдения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2A79C-6823-438D-BD8E-325E41DDA5A6}"/>
              </a:ext>
            </a:extLst>
          </p:cNvPr>
          <p:cNvSpPr txBox="1"/>
          <p:nvPr/>
        </p:nvSpPr>
        <p:spPr>
          <a:xfrm>
            <a:off x="139700" y="1990893"/>
            <a:ext cx="2514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лишь делать предположения о внутреннем строении на основе изучения веществ, выделяющихся при извержении вулкана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00927-B5BC-41A2-A183-2D5F631C4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50"/>
          <a:stretch/>
        </p:blipFill>
        <p:spPr>
          <a:xfrm>
            <a:off x="2806701" y="1578861"/>
            <a:ext cx="1295400" cy="1491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F16DE1-F506-4FB0-A0B3-8A9FD591CD10}"/>
              </a:ext>
            </a:extLst>
          </p:cNvPr>
          <p:cNvSpPr txBox="1"/>
          <p:nvPr/>
        </p:nvSpPr>
        <p:spPr>
          <a:xfrm>
            <a:off x="4051300" y="1927225"/>
            <a:ext cx="17526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анализа распространения сейсмических волн при землетрясениях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Внутреннее строение Земли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9CCBB-E5BE-486A-ABB0-7326F406A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1" y="784225"/>
            <a:ext cx="2960244" cy="2232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AAC102-6A41-495C-B227-F1F0EEF93810}"/>
              </a:ext>
            </a:extLst>
          </p:cNvPr>
          <p:cNvSpPr txBox="1"/>
          <p:nvPr/>
        </p:nvSpPr>
        <p:spPr>
          <a:xfrm>
            <a:off x="2338187" y="1140314"/>
            <a:ext cx="73406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1390 км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0C946-4997-4763-B678-430DB08B2E67}"/>
              </a:ext>
            </a:extLst>
          </p:cNvPr>
          <p:cNvSpPr txBox="1"/>
          <p:nvPr/>
        </p:nvSpPr>
        <p:spPr>
          <a:xfrm>
            <a:off x="2423041" y="1484246"/>
            <a:ext cx="10229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2080 км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CFB04-32DA-456E-B855-24E9570122D1}"/>
              </a:ext>
            </a:extLst>
          </p:cNvPr>
          <p:cNvSpPr txBox="1"/>
          <p:nvPr/>
        </p:nvSpPr>
        <p:spPr>
          <a:xfrm>
            <a:off x="2508133" y="1891332"/>
            <a:ext cx="102293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2860 км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24210-22E2-47E7-9685-1726C2D8D973}"/>
              </a:ext>
            </a:extLst>
          </p:cNvPr>
          <p:cNvSpPr txBox="1"/>
          <p:nvPr/>
        </p:nvSpPr>
        <p:spPr>
          <a:xfrm>
            <a:off x="2338187" y="2307377"/>
            <a:ext cx="7559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35-40 км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CE336ECD-9336-4853-9FA3-F93EFC559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834657"/>
              </p:ext>
            </p:extLst>
          </p:nvPr>
        </p:nvGraphicFramePr>
        <p:xfrm>
          <a:off x="3167600" y="685722"/>
          <a:ext cx="2501900" cy="236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60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3785"/>
            <a:ext cx="5765799" cy="492443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Мантия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E0D5A-428B-4251-AC9F-B198B3D73AF8}"/>
              </a:ext>
            </a:extLst>
          </p:cNvPr>
          <p:cNvSpPr txBox="1"/>
          <p:nvPr/>
        </p:nvSpPr>
        <p:spPr>
          <a:xfrm>
            <a:off x="139700" y="546422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мантии входят магний, железо, свинец.</a:t>
            </a:r>
            <a:endParaRPr lang="en-US" sz="16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90B0B6-EC40-4C38-9926-55FA1C6C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0" r="15639"/>
          <a:stretch/>
        </p:blipFill>
        <p:spPr>
          <a:xfrm>
            <a:off x="139700" y="884976"/>
            <a:ext cx="2568896" cy="1394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B36B4-834D-43E7-A1C2-6F5C16E3F2C7}"/>
              </a:ext>
            </a:extLst>
          </p:cNvPr>
          <p:cNvSpPr txBox="1"/>
          <p:nvPr/>
        </p:nvSpPr>
        <p:spPr>
          <a:xfrm>
            <a:off x="139700" y="2279703"/>
            <a:ext cx="256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Мантия раскалена до 2000°С и более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353664-232B-4782-87FF-D14A8D0B8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4" r="2473" b="16839"/>
          <a:stretch/>
        </p:blipFill>
        <p:spPr>
          <a:xfrm>
            <a:off x="2953065" y="884976"/>
            <a:ext cx="2568897" cy="12708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3AD562-40C8-4966-AF64-4635338E6660}"/>
              </a:ext>
            </a:extLst>
          </p:cNvPr>
          <p:cNvSpPr txBox="1"/>
          <p:nvPr/>
        </p:nvSpPr>
        <p:spPr>
          <a:xfrm>
            <a:off x="3067365" y="2279703"/>
            <a:ext cx="270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с глубиной возрастает на каждые 1000 м - 33°С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A92B883-1678-42FF-9BCD-16FAA47B389B}"/>
              </a:ext>
            </a:extLst>
          </p:cNvPr>
          <p:cNvCxnSpPr>
            <a:stCxn id="3" idx="2"/>
          </p:cNvCxnSpPr>
          <p:nvPr/>
        </p:nvCxnSpPr>
        <p:spPr>
          <a:xfrm>
            <a:off x="2921000" y="884976"/>
            <a:ext cx="0" cy="2185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799" cy="646331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нижних слоях мантии и в ядре температура настолько высока, что вещество, слагающее его, казалось бы должно находиться в расплавленном состоянии.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C78FE4-6916-4F8F-BDEB-E0B3659F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250" y="909368"/>
            <a:ext cx="2204250" cy="19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8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Высокое давление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46AC-A63F-4DCE-B5FC-76010FF03D30}"/>
              </a:ext>
            </a:extLst>
          </p:cNvPr>
          <p:cNvSpPr txBox="1"/>
          <p:nvPr/>
        </p:nvSpPr>
        <p:spPr>
          <a:xfrm>
            <a:off x="139700" y="2384425"/>
            <a:ext cx="5214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глубине </a:t>
            </a: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км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давление на</a:t>
            </a: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1см²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составляет </a:t>
            </a: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тонн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что в </a:t>
            </a:r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тысяч раз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больше, чем давление на поверхности Земли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88E8E0-51EB-40C2-9CD3-1FA54750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603861"/>
            <a:ext cx="3424238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Высокое давление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46AC-A63F-4DCE-B5FC-76010FF03D30}"/>
              </a:ext>
            </a:extLst>
          </p:cNvPr>
          <p:cNvSpPr txBox="1"/>
          <p:nvPr/>
        </p:nvSpPr>
        <p:spPr>
          <a:xfrm>
            <a:off x="139700" y="2384425"/>
            <a:ext cx="5214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Видимо, из-за высокого давления  вещество, слагающее внутреннюю часть ядра, все же находится в твердом состоянии.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113A0-FA56-4947-BF2D-49F86DAB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708025"/>
            <a:ext cx="2089624" cy="15963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3D41C-2CEA-4C84-8A68-12486B46C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61"/>
          <a:stretch/>
        </p:blipFill>
        <p:spPr>
          <a:xfrm>
            <a:off x="596900" y="647834"/>
            <a:ext cx="2134189" cy="16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1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15666</TotalTime>
  <Words>537</Words>
  <Application>Microsoft Office PowerPoint</Application>
  <PresentationFormat>Произвольный</PresentationFormat>
  <Paragraphs>100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427</cp:revision>
  <dcterms:created xsi:type="dcterms:W3CDTF">2020-04-13T08:05:42Z</dcterms:created>
  <dcterms:modified xsi:type="dcterms:W3CDTF">2020-10-23T20:04:25Z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