
<file path=[Content_Types].xml><?xml version="1.0" encoding="utf-8"?>
<Types xmlns="http://schemas.openxmlformats.org/package/2006/content-types">
  <Override PartName="/ppt/theme/theme5.xml" ContentType="application/vnd.openxmlformats-officedocument.theme+xml"/>
  <Override PartName="/ppt/slideLayouts/slideLayout307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55.xml" ContentType="application/vnd.openxmlformats-officedocument.presentationml.slideLayout+xml"/>
  <Default Extension="xml" ContentType="application/xml"/>
  <Override PartName="/ppt/slideLayouts/slideLayout24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Layouts/slideLayout225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81.xml" ContentType="application/vnd.openxmlformats-officedocument.presentationml.slideLayout+xml"/>
  <Override PartName="/ppt/theme/theme10.xml" ContentType="application/vnd.openxmlformats-officedocument.theme+xml"/>
  <Override PartName="/ppt/slideLayouts/slideLayout118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2.xml" ContentType="application/vnd.openxmlformats-officedocument.theme+xml"/>
  <Override PartName="/ppt/slideLayouts/slideLayout304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109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50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56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358.xml" ContentType="application/vnd.openxmlformats-officedocument.presentationml.slideLayout+xml"/>
  <Override PartName="/ppt/theme/theme9.xml" ContentType="application/vnd.openxmlformats-officedocument.theme+xml"/>
  <Override PartName="/ppt/slideLayouts/slideLayout544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s/slide10.xml" ContentType="application/vnd.openxmlformats-officedocument.presentationml.slide+xml"/>
  <Override PartName="/ppt/slideLayouts/slideLayout31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55.xml" ContentType="application/vnd.openxmlformats-officedocument.presentationml.slideLayout+xml"/>
  <Override PartName="/ppt/theme/theme6.xml" ContentType="application/vnd.openxmlformats-officedocument.theme+xml"/>
  <Override PartName="/ppt/slideLayouts/slideLayout147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Layouts/slideLayout215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71.xml" ContentType="application/vnd.openxmlformats-officedocument.presentationml.slideLayout+xml"/>
  <Override PartName="/ppt/theme/theme11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55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55.xml" ContentType="application/vnd.openxmlformats-officedocument.presentationml.slideLayout+xml"/>
  <Override PartName="/ppt/theme/theme3.xml" ContentType="application/vnd.openxmlformats-officedocument.theme+xml"/>
  <Override PartName="/ppt/slideLayouts/slideLayout289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75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0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Layouts/slideLayout223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420.xml" ContentType="application/vnd.openxmlformats-officedocument.presentationml.slideLayout+xml"/>
  <Override PartName="/ppt/theme/theme8.xml" ContentType="application/vnd.openxmlformats-officedocument.theme+xml"/>
  <Override PartName="/ppt/slideLayouts/slideLayout507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94.xml" ContentType="application/vnd.openxmlformats-officedocument.presentationml.slideLayout+xml"/>
  <Default Extension="jpeg" ContentType="image/jpeg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Masters/slideMaster3.xml" ContentType="application/vnd.openxmlformats-officedocument.presentationml.slideMaster+xml"/>
  <Override PartName="/ppt/slideLayouts/slideLayout57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66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91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236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340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32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6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10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7.xml" ContentType="application/vnd.openxmlformats-officedocument.theme+xml"/>
  <Override PartName="/ppt/slideLayouts/slideLayout542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26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167.xml" ContentType="application/vnd.openxmlformats-officedocument.presentationml.slideLayout+xml"/>
  <Override PartName="/ppt/theme/theme4.xml" ContentType="application/vnd.openxmlformats-officedocument.theme+xml"/>
  <Override PartName="/ppt/slideLayouts/slideLayout306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Layouts/slideLayout347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511.xml" ContentType="application/vnd.openxmlformats-officedocument.presentationml.slideLayout+xml"/>
  <Override PartName="/ppt/theme/theme1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158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46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23"/>
  </p:notesMasterIdLst>
  <p:sldIdLst>
    <p:sldId id="1433" r:id="rId11"/>
    <p:sldId id="1438" r:id="rId12"/>
    <p:sldId id="1366" r:id="rId13"/>
    <p:sldId id="1458" r:id="rId14"/>
    <p:sldId id="1455" r:id="rId15"/>
    <p:sldId id="1456" r:id="rId16"/>
    <p:sldId id="262" r:id="rId17"/>
    <p:sldId id="1434" r:id="rId18"/>
    <p:sldId id="1459" r:id="rId19"/>
    <p:sldId id="1453" r:id="rId20"/>
    <p:sldId id="1457" r:id="rId21"/>
    <p:sldId id="1429" r:id="rId22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Font" id="{01319F16-3CEB-44B1-837A-5DFE664B1540}">
          <p14:sldIdLst>
            <p14:sldId id="1433"/>
            <p14:sldId id="1438"/>
            <p14:sldId id="1366"/>
            <p14:sldId id="262"/>
            <p14:sldId id="1434"/>
            <p14:sldId id="1452"/>
            <p14:sldId id="1453"/>
            <p14:sldId id="1454"/>
            <p14:sldId id="1448"/>
            <p14:sldId id="1450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=""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00"/>
    <a:srgbClr val="DDDDDD"/>
    <a:srgbClr val="B2B2B2"/>
    <a:srgbClr val="FFFFFF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99821" autoAdjust="0"/>
  </p:normalViewPr>
  <p:slideViewPr>
    <p:cSldViewPr snapToObjects="1">
      <p:cViewPr varScale="1">
        <p:scale>
          <a:sx n="155" d="100"/>
          <a:sy n="155" d="100"/>
        </p:scale>
        <p:origin x="-612" y="-84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12/1/2020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69487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=""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=""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332676" y="1219408"/>
            <a:ext cx="3483153" cy="1306747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 algn="ctr">
              <a:spcAft>
                <a:spcPts val="600"/>
              </a:spcAft>
            </a:pPr>
            <a:r>
              <a:rPr sz="2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Padarkush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dramasi</a:t>
            </a:r>
            <a:endParaRPr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69667" y="1249367"/>
            <a:ext cx="234166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69666" y="2103375"/>
            <a:ext cx="234167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463901" y="227770"/>
            <a:ext cx="83524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463901" y="227770"/>
            <a:ext cx="83524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480626" y="330688"/>
            <a:ext cx="966903" cy="323783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000" b="1" spc="10" dirty="0" smtClean="0">
                <a:solidFill>
                  <a:srgbClr val="FEFEFE"/>
                </a:solidFill>
                <a:latin typeface="Arial"/>
                <a:cs typeface="Arial"/>
              </a:rPr>
              <a:t>10-</a:t>
            </a:r>
            <a:r>
              <a:rPr lang="en-US" sz="2000" spc="-5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=""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967817" y="215732"/>
            <a:ext cx="274000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400" b="1" i="0" u="none" strike="noStrike" kern="0" cap="none" spc="1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</a:t>
            </a:r>
            <a:r>
              <a:rPr kumimoji="0" lang="en-US" sz="3400" b="1" i="0" u="none" strike="noStrike" kern="0" cap="none" spc="10" normalizeH="0" baseline="0" noProof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Adabiyot</a:t>
            </a:r>
            <a:endParaRPr kumimoji="0" lang="en-US" sz="3400" b="1" i="0" u="none" strike="noStrike" kern="0" cap="none" spc="1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=""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332676" y="290278"/>
            <a:ext cx="442595" cy="424180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=""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516794" y="525306"/>
            <a:ext cx="155575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=""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583081" y="663983"/>
            <a:ext cx="42545" cy="1333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=""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444632" y="670464"/>
            <a:ext cx="123189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=""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539417" y="381938"/>
            <a:ext cx="29845" cy="1333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=""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403833" y="492580"/>
            <a:ext cx="120650" cy="83820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3581" y="2880184"/>
            <a:ext cx="3372142" cy="2878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2" descr="Турди Фароғий (XVII аср). Ziyouz.uz — все новости (вчера, сегодня, сейчас)  от 123ru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 descr="C:\Users\lenovo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55723" y="1249367"/>
            <a:ext cx="2121545" cy="1762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34229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3383781" y="953974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 smtClean="0"/>
              <a:t>Mustahkamlash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00384" y="1125280"/>
            <a:ext cx="3244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8806" y="899964"/>
            <a:ext cx="55056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Padarkush</a:t>
            </a:r>
            <a:r>
              <a:rPr lang="en-US" sz="3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dramasi</a:t>
            </a:r>
            <a:r>
              <a:rPr lang="en-US" sz="3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</a:t>
            </a:r>
            <a:endParaRPr lang="en-US" sz="4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1714323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 smtClean="0"/>
              <a:t>Javob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00384" y="1125280"/>
            <a:ext cx="3244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8807" y="611932"/>
            <a:ext cx="5505602" cy="1923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</a:pPr>
            <a:r>
              <a:rPr lang="en-US" sz="5400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Turkistonning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barcha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shaharlarida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namoyish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etilgan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birinchi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o‘zbek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dramasi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1911-yilda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yozilgan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 lvl="0" algn="ctr">
              <a:spcAft>
                <a:spcPts val="600"/>
              </a:spcAft>
            </a:pP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1913-yilda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kitob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holida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nashr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etilgan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32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1714323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42731"/>
            <a:ext cx="5512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topshiriq</a:t>
            </a: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9879" y="827956"/>
            <a:ext cx="55121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Behbudiyning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‘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Padarkush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dramasini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o‘qib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r>
              <a:rPr lang="en-US" sz="2400" b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2154"/>
            <a:ext cx="5544616" cy="50908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3200" dirty="0" smtClean="0"/>
              <a:t> </a:t>
            </a:r>
            <a:r>
              <a:rPr lang="en-US" sz="3200" dirty="0" err="1" smtClean="0"/>
              <a:t>Birinchi</a:t>
            </a:r>
            <a:r>
              <a:rPr lang="en-US" sz="3200" dirty="0" smtClean="0"/>
              <a:t> </a:t>
            </a:r>
            <a:r>
              <a:rPr lang="en-US" sz="3200" dirty="0" err="1" smtClean="0"/>
              <a:t>o‘zbek</a:t>
            </a:r>
            <a:r>
              <a:rPr lang="en-US" sz="3200" dirty="0" smtClean="0"/>
              <a:t> </a:t>
            </a:r>
            <a:r>
              <a:rPr lang="en-US" sz="3200" dirty="0" err="1" smtClean="0"/>
              <a:t>dramasi</a:t>
            </a:r>
            <a:endParaRPr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107417" y="935968"/>
            <a:ext cx="35643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000000"/>
                </a:solidFill>
              </a:rPr>
              <a:t>   </a:t>
            </a:r>
            <a:r>
              <a:rPr lang="en-US" sz="1800" b="1" dirty="0" err="1" smtClean="0">
                <a:solidFill>
                  <a:srgbClr val="000000"/>
                </a:solidFill>
              </a:rPr>
              <a:t>Mahmudxo‘ja</a:t>
            </a:r>
            <a:r>
              <a:rPr lang="en-US" sz="1800" b="1" dirty="0" smtClean="0">
                <a:solidFill>
                  <a:srgbClr val="000000"/>
                </a:solidFill>
              </a:rPr>
              <a:t>   </a:t>
            </a:r>
            <a:r>
              <a:rPr lang="en-US" sz="1800" b="1" dirty="0" err="1" smtClean="0">
                <a:solidFill>
                  <a:srgbClr val="000000"/>
                </a:solidFill>
              </a:rPr>
              <a:t>Behbudiyning</a:t>
            </a:r>
            <a:r>
              <a:rPr lang="en-US" sz="1800" b="1" dirty="0" smtClean="0">
                <a:solidFill>
                  <a:srgbClr val="000000"/>
                </a:solidFill>
              </a:rPr>
              <a:t>  “</a:t>
            </a:r>
            <a:r>
              <a:rPr lang="en-US" sz="1800" b="1" dirty="0" err="1" smtClean="0">
                <a:solidFill>
                  <a:srgbClr val="000000"/>
                </a:solidFill>
              </a:rPr>
              <a:t>Padarkush</a:t>
            </a:r>
            <a:r>
              <a:rPr lang="en-US" sz="1800" b="1" dirty="0" smtClean="0">
                <a:solidFill>
                  <a:srgbClr val="000000"/>
                </a:solidFill>
              </a:rPr>
              <a:t>” </a:t>
            </a:r>
            <a:r>
              <a:rPr lang="en-US" sz="1800" b="1" dirty="0" err="1" smtClean="0">
                <a:solidFill>
                  <a:srgbClr val="000000"/>
                </a:solidFill>
              </a:rPr>
              <a:t>dramasi</a:t>
            </a:r>
            <a:r>
              <a:rPr lang="en-US" sz="1800" b="1" dirty="0" smtClean="0">
                <a:solidFill>
                  <a:srgbClr val="000000"/>
                </a:solidFill>
              </a:rPr>
              <a:t> 1911-yilda  </a:t>
            </a:r>
            <a:r>
              <a:rPr lang="en-US" sz="1800" b="1" dirty="0" err="1" smtClean="0">
                <a:solidFill>
                  <a:srgbClr val="000000"/>
                </a:solidFill>
              </a:rPr>
              <a:t>yozilgan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bo‘lib</a:t>
            </a:r>
            <a:r>
              <a:rPr lang="en-US" sz="1800" b="1" dirty="0" smtClean="0">
                <a:solidFill>
                  <a:srgbClr val="000000"/>
                </a:solidFill>
              </a:rPr>
              <a:t>, </a:t>
            </a:r>
            <a:r>
              <a:rPr lang="en-US" sz="1800" b="1" dirty="0" err="1" smtClean="0">
                <a:solidFill>
                  <a:srgbClr val="000000"/>
                </a:solidFill>
              </a:rPr>
              <a:t>oradan</a:t>
            </a:r>
            <a:r>
              <a:rPr lang="en-US" sz="1800" b="1" dirty="0" smtClean="0">
                <a:solidFill>
                  <a:srgbClr val="000000"/>
                </a:solidFill>
              </a:rPr>
              <a:t>  </a:t>
            </a:r>
            <a:r>
              <a:rPr lang="en-US" sz="1800" b="1" dirty="0" err="1" smtClean="0">
                <a:solidFill>
                  <a:srgbClr val="000000"/>
                </a:solidFill>
              </a:rPr>
              <a:t>ikki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yil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o‘tgach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ya’ni</a:t>
            </a:r>
            <a:r>
              <a:rPr lang="en-US" sz="1800" b="1" dirty="0" smtClean="0">
                <a:solidFill>
                  <a:srgbClr val="000000"/>
                </a:solidFill>
              </a:rPr>
              <a:t> 1913-yilda  </a:t>
            </a:r>
            <a:r>
              <a:rPr lang="en-US" sz="1800" b="1" dirty="0" err="1" smtClean="0">
                <a:solidFill>
                  <a:srgbClr val="000000"/>
                </a:solidFill>
              </a:rPr>
              <a:t>kitob</a:t>
            </a:r>
            <a:r>
              <a:rPr lang="en-US" sz="1800" b="1" dirty="0" smtClean="0">
                <a:solidFill>
                  <a:srgbClr val="000000"/>
                </a:solidFill>
              </a:rPr>
              <a:t>  </a:t>
            </a:r>
            <a:r>
              <a:rPr lang="en-US" sz="1800" b="1" dirty="0" err="1" smtClean="0">
                <a:solidFill>
                  <a:srgbClr val="000000"/>
                </a:solidFill>
              </a:rPr>
              <a:t>holida</a:t>
            </a:r>
            <a:r>
              <a:rPr lang="en-US" sz="1800" b="1" dirty="0" smtClean="0">
                <a:solidFill>
                  <a:srgbClr val="000000"/>
                </a:solidFill>
              </a:rPr>
              <a:t>  </a:t>
            </a:r>
            <a:r>
              <a:rPr lang="en-US" sz="1800" b="1" dirty="0" err="1" smtClean="0">
                <a:solidFill>
                  <a:srgbClr val="000000"/>
                </a:solidFill>
              </a:rPr>
              <a:t>nashr</a:t>
            </a:r>
            <a:r>
              <a:rPr lang="en-US" sz="1800" b="1" dirty="0" smtClean="0">
                <a:solidFill>
                  <a:srgbClr val="000000"/>
                </a:solidFill>
              </a:rPr>
              <a:t>  </a:t>
            </a:r>
            <a:r>
              <a:rPr lang="en-US" sz="1800" b="1" dirty="0" err="1" smtClean="0">
                <a:solidFill>
                  <a:srgbClr val="000000"/>
                </a:solidFill>
              </a:rPr>
              <a:t>qilinadi</a:t>
            </a:r>
            <a:r>
              <a:rPr lang="en-US" sz="1800" b="1" dirty="0" smtClean="0">
                <a:solidFill>
                  <a:srgbClr val="000000"/>
                </a:solidFill>
              </a:rPr>
              <a:t>.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17411" name="AutoShape 3" descr="C:\Users\lenovo\Desktop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3" name="AutoShape 5" descr="C:\Users\lenovo\Desktop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0" name="AutoShape 2" descr="Xurshid Doʻstmuhammad | saviya.u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Xurshid Doʻstmuhammad | saviya.u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4" name="AutoShape 6" descr="Xurshid Doʻstmuhammad | saviya.u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C:\Users\lenovo\Desktop\downloa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12021" y="935968"/>
            <a:ext cx="2040012" cy="18478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O‘qimagan</a:t>
            </a:r>
            <a:r>
              <a:rPr lang="en-US" sz="2800" dirty="0" smtClean="0"/>
              <a:t> </a:t>
            </a:r>
            <a:r>
              <a:rPr lang="en-US" sz="2800" dirty="0" err="1" smtClean="0"/>
              <a:t>bolaning</a:t>
            </a:r>
            <a:r>
              <a:rPr lang="en-US" sz="2800" dirty="0" smtClean="0"/>
              <a:t>  </a:t>
            </a:r>
            <a:r>
              <a:rPr lang="en-US" sz="2800" dirty="0" err="1" smtClean="0"/>
              <a:t>ahvoli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334837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800" dirty="0" smtClean="0">
              <a:solidFill>
                <a:srgbClr val="000000"/>
              </a:solidFill>
            </a:endParaRPr>
          </a:p>
          <a:p>
            <a:r>
              <a:rPr lang="en-US" sz="1800" dirty="0" smtClean="0">
                <a:solidFill>
                  <a:srgbClr val="000000"/>
                </a:solidFill>
              </a:rPr>
              <a:t>“</a:t>
            </a:r>
            <a:r>
              <a:rPr lang="en-US" sz="1800" dirty="0" err="1" smtClean="0">
                <a:solidFill>
                  <a:srgbClr val="000000"/>
                </a:solidFill>
              </a:rPr>
              <a:t>Padarkush</a:t>
            </a:r>
            <a:r>
              <a:rPr lang="en-US" sz="1800" dirty="0" smtClean="0">
                <a:solidFill>
                  <a:srgbClr val="000000"/>
                </a:solidFill>
              </a:rPr>
              <a:t>”  </a:t>
            </a:r>
            <a:r>
              <a:rPr lang="en-US" sz="1800" dirty="0" err="1" smtClean="0">
                <a:solidFill>
                  <a:srgbClr val="000000"/>
                </a:solidFill>
              </a:rPr>
              <a:t>so‘zi</a:t>
            </a:r>
            <a:r>
              <a:rPr lang="en-US" sz="1800" dirty="0" smtClean="0">
                <a:solidFill>
                  <a:srgbClr val="000000"/>
                </a:solidFill>
              </a:rPr>
              <a:t>   </a:t>
            </a:r>
            <a:r>
              <a:rPr lang="en-US" sz="1800" dirty="0" err="1" smtClean="0">
                <a:solidFill>
                  <a:srgbClr val="000000"/>
                </a:solidFill>
              </a:rPr>
              <a:t>lug‘aviy</a:t>
            </a:r>
            <a:r>
              <a:rPr lang="en-US" sz="1800" dirty="0" smtClean="0">
                <a:solidFill>
                  <a:srgbClr val="000000"/>
                </a:solidFill>
              </a:rPr>
              <a:t>  </a:t>
            </a:r>
            <a:r>
              <a:rPr lang="en-US" sz="1800" dirty="0" err="1" smtClean="0">
                <a:solidFill>
                  <a:srgbClr val="000000"/>
                </a:solidFill>
              </a:rPr>
              <a:t>jihatdan</a:t>
            </a:r>
            <a:r>
              <a:rPr lang="en-US" sz="1800" dirty="0" smtClean="0">
                <a:solidFill>
                  <a:srgbClr val="000000"/>
                </a:solidFill>
              </a:rPr>
              <a:t>   “</a:t>
            </a:r>
            <a:r>
              <a:rPr lang="en-US" sz="1800" dirty="0" err="1" smtClean="0">
                <a:solidFill>
                  <a:srgbClr val="000000"/>
                </a:solidFill>
              </a:rPr>
              <a:t>ota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qotili</a:t>
            </a:r>
            <a:r>
              <a:rPr lang="en-US" sz="1800" dirty="0" smtClean="0">
                <a:solidFill>
                  <a:srgbClr val="000000"/>
                </a:solidFill>
              </a:rPr>
              <a:t>”   </a:t>
            </a:r>
            <a:r>
              <a:rPr lang="en-US" sz="1800" dirty="0" err="1" smtClean="0">
                <a:solidFill>
                  <a:srgbClr val="000000"/>
                </a:solidFill>
              </a:rPr>
              <a:t>degan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ma’noni</a:t>
            </a:r>
            <a:r>
              <a:rPr lang="en-US" sz="1800" dirty="0" smtClean="0">
                <a:solidFill>
                  <a:srgbClr val="000000"/>
                </a:solidFill>
              </a:rPr>
              <a:t>  </a:t>
            </a:r>
            <a:r>
              <a:rPr lang="en-US" sz="1800" dirty="0" err="1" smtClean="0">
                <a:solidFill>
                  <a:srgbClr val="000000"/>
                </a:solidFill>
              </a:rPr>
              <a:t>anglatadi</a:t>
            </a:r>
            <a:r>
              <a:rPr lang="en-US" sz="1800" dirty="0" smtClean="0">
                <a:solidFill>
                  <a:srgbClr val="000000"/>
                </a:solidFill>
              </a:rPr>
              <a:t>.  </a:t>
            </a:r>
            <a:r>
              <a:rPr lang="en-US" sz="1800" dirty="0" err="1" smtClean="0">
                <a:solidFill>
                  <a:srgbClr val="000000"/>
                </a:solidFill>
              </a:rPr>
              <a:t>Dramada</a:t>
            </a:r>
            <a:r>
              <a:rPr lang="en-US" sz="1800" dirty="0" smtClean="0">
                <a:solidFill>
                  <a:srgbClr val="000000"/>
                </a:solidFill>
              </a:rPr>
              <a:t>  </a:t>
            </a:r>
            <a:r>
              <a:rPr lang="en-US" sz="1800" dirty="0" err="1" smtClean="0">
                <a:solidFill>
                  <a:srgbClr val="000000"/>
                </a:solidFill>
              </a:rPr>
              <a:t>jaholat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ilmsizlik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tarbiyasizlikka</a:t>
            </a:r>
            <a:r>
              <a:rPr lang="en-US" sz="1800" dirty="0" smtClean="0">
                <a:solidFill>
                  <a:srgbClr val="000000"/>
                </a:solidFill>
              </a:rPr>
              <a:t>  </a:t>
            </a:r>
            <a:r>
              <a:rPr lang="en-US" sz="1800" dirty="0" err="1" smtClean="0">
                <a:solidFill>
                  <a:srgbClr val="000000"/>
                </a:solidFill>
              </a:rPr>
              <a:t>qarshi</a:t>
            </a:r>
            <a:r>
              <a:rPr lang="en-US" sz="1800" dirty="0" smtClean="0">
                <a:solidFill>
                  <a:srgbClr val="000000"/>
                </a:solidFill>
              </a:rPr>
              <a:t>  </a:t>
            </a:r>
            <a:r>
              <a:rPr lang="en-US" sz="1800" b="1" dirty="0" smtClean="0">
                <a:solidFill>
                  <a:srgbClr val="000000"/>
                </a:solidFill>
              </a:rPr>
              <a:t>MARIFAT  </a:t>
            </a:r>
            <a:r>
              <a:rPr lang="en-US" sz="1800" dirty="0" err="1" smtClean="0">
                <a:solidFill>
                  <a:srgbClr val="000000"/>
                </a:solidFill>
              </a:rPr>
              <a:t>ulug‘lanadi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</a:p>
          <a:p>
            <a:endParaRPr lang="ru-RU" sz="1800" dirty="0">
              <a:solidFill>
                <a:srgbClr val="000000"/>
              </a:solidFill>
            </a:endParaRPr>
          </a:p>
        </p:txBody>
      </p:sp>
      <p:pic>
        <p:nvPicPr>
          <p:cNvPr id="3074" name="Picture 2" descr="C:\Users\lenovo\Desktop\downlo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19785" y="888952"/>
            <a:ext cx="2174503" cy="17430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Asar</a:t>
            </a:r>
            <a:r>
              <a:rPr lang="en-US" sz="2800" dirty="0" smtClean="0"/>
              <a:t>  </a:t>
            </a:r>
            <a:r>
              <a:rPr lang="en-US" sz="2800" dirty="0" err="1" smtClean="0"/>
              <a:t>qahramonlari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0000"/>
                </a:solidFill>
              </a:rPr>
              <a:t>Boy-50 </a:t>
            </a:r>
            <a:r>
              <a:rPr lang="en-US" sz="1400" dirty="0" err="1" smtClean="0">
                <a:solidFill>
                  <a:srgbClr val="000000"/>
                </a:solidFill>
              </a:rPr>
              <a:t>yashar</a:t>
            </a:r>
            <a:endParaRPr lang="en-US" sz="1400" dirty="0" smtClean="0">
              <a:solidFill>
                <a:srgbClr val="000000"/>
              </a:solidFill>
            </a:endParaRPr>
          </a:p>
          <a:p>
            <a:r>
              <a:rPr lang="en-US" sz="1400" dirty="0" err="1" smtClean="0">
                <a:solidFill>
                  <a:srgbClr val="000000"/>
                </a:solidFill>
              </a:rPr>
              <a:t>Toshmurod</a:t>
            </a:r>
            <a:r>
              <a:rPr lang="en-US" sz="1400" dirty="0" smtClean="0">
                <a:solidFill>
                  <a:srgbClr val="000000"/>
                </a:solidFill>
              </a:rPr>
              <a:t>- </a:t>
            </a:r>
            <a:r>
              <a:rPr lang="en-US" sz="1400" dirty="0" err="1" smtClean="0">
                <a:solidFill>
                  <a:srgbClr val="000000"/>
                </a:solidFill>
              </a:rPr>
              <a:t>boyning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o‘g‘li</a:t>
            </a:r>
            <a:r>
              <a:rPr lang="en-US" sz="1400" dirty="0" smtClean="0">
                <a:solidFill>
                  <a:srgbClr val="000000"/>
                </a:solidFill>
              </a:rPr>
              <a:t>, 15-17  </a:t>
            </a:r>
            <a:r>
              <a:rPr lang="en-US" sz="1400" dirty="0" err="1" smtClean="0">
                <a:solidFill>
                  <a:srgbClr val="000000"/>
                </a:solidFill>
              </a:rPr>
              <a:t>yashar</a:t>
            </a:r>
            <a:endParaRPr lang="en-US" sz="1400" dirty="0" smtClean="0">
              <a:solidFill>
                <a:srgbClr val="000000"/>
              </a:solidFill>
            </a:endParaRPr>
          </a:p>
          <a:p>
            <a:r>
              <a:rPr lang="en-US" sz="1400" dirty="0" err="1" smtClean="0">
                <a:solidFill>
                  <a:srgbClr val="000000"/>
                </a:solidFill>
              </a:rPr>
              <a:t>Domla</a:t>
            </a:r>
            <a:r>
              <a:rPr lang="en-US" sz="1400" dirty="0" smtClean="0">
                <a:solidFill>
                  <a:srgbClr val="000000"/>
                </a:solidFill>
              </a:rPr>
              <a:t>- </a:t>
            </a:r>
            <a:r>
              <a:rPr lang="en-US" sz="1400" dirty="0" err="1" smtClean="0">
                <a:solidFill>
                  <a:srgbClr val="000000"/>
                </a:solidFill>
              </a:rPr>
              <a:t>yangi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fikrli</a:t>
            </a:r>
            <a:r>
              <a:rPr lang="en-US" sz="1400" dirty="0" smtClean="0">
                <a:solidFill>
                  <a:srgbClr val="000000"/>
                </a:solidFill>
              </a:rPr>
              <a:t>  </a:t>
            </a:r>
            <a:r>
              <a:rPr lang="en-US" sz="1400" dirty="0" err="1" smtClean="0">
                <a:solidFill>
                  <a:srgbClr val="000000"/>
                </a:solidFill>
              </a:rPr>
              <a:t>bir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mulla</a:t>
            </a:r>
            <a:endParaRPr lang="en-US" sz="1400" dirty="0" smtClean="0">
              <a:solidFill>
                <a:srgbClr val="000000"/>
              </a:solidFill>
            </a:endParaRPr>
          </a:p>
          <a:p>
            <a:r>
              <a:rPr lang="en-US" sz="1400" dirty="0" err="1" smtClean="0">
                <a:solidFill>
                  <a:srgbClr val="000000"/>
                </a:solidFill>
              </a:rPr>
              <a:t>Ziyoli</a:t>
            </a:r>
            <a:r>
              <a:rPr lang="en-US" sz="1400" dirty="0" smtClean="0">
                <a:solidFill>
                  <a:srgbClr val="000000"/>
                </a:solidFill>
              </a:rPr>
              <a:t>-(</a:t>
            </a:r>
            <a:r>
              <a:rPr lang="en-US" sz="1400" dirty="0" err="1" smtClean="0">
                <a:solidFill>
                  <a:srgbClr val="000000"/>
                </a:solidFill>
              </a:rPr>
              <a:t>ovro’pa</a:t>
            </a:r>
            <a:r>
              <a:rPr lang="en-US" sz="1400" dirty="0" smtClean="0">
                <a:solidFill>
                  <a:srgbClr val="000000"/>
                </a:solidFill>
              </a:rPr>
              <a:t>  </a:t>
            </a:r>
            <a:r>
              <a:rPr lang="en-US" sz="1400" dirty="0" err="1" smtClean="0">
                <a:solidFill>
                  <a:srgbClr val="000000"/>
                </a:solidFill>
              </a:rPr>
              <a:t>libosida</a:t>
            </a:r>
            <a:r>
              <a:rPr lang="en-US" sz="1400" dirty="0" smtClean="0">
                <a:solidFill>
                  <a:srgbClr val="000000"/>
                </a:solidFill>
              </a:rPr>
              <a:t>), </a:t>
            </a:r>
            <a:r>
              <a:rPr lang="en-US" sz="1400" dirty="0" err="1" smtClean="0">
                <a:solidFill>
                  <a:srgbClr val="000000"/>
                </a:solidFill>
              </a:rPr>
              <a:t>o‘ruscha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o‘qug‘on</a:t>
            </a:r>
            <a:r>
              <a:rPr lang="en-US" sz="1400" dirty="0" smtClean="0">
                <a:solidFill>
                  <a:srgbClr val="000000"/>
                </a:solidFill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</a:rPr>
              <a:t>millatchi</a:t>
            </a:r>
            <a:r>
              <a:rPr lang="en-US" sz="1400" dirty="0" smtClean="0">
                <a:solidFill>
                  <a:srgbClr val="000000"/>
                </a:solidFill>
              </a:rPr>
              <a:t>  </a:t>
            </a:r>
            <a:r>
              <a:rPr lang="en-US" sz="1400" dirty="0" err="1" smtClean="0">
                <a:solidFill>
                  <a:srgbClr val="000000"/>
                </a:solidFill>
              </a:rPr>
              <a:t>musulmon</a:t>
            </a:r>
            <a:endParaRPr lang="en-US" sz="1400" dirty="0" smtClean="0">
              <a:solidFill>
                <a:srgbClr val="000000"/>
              </a:solidFill>
            </a:endParaRPr>
          </a:p>
          <a:p>
            <a:r>
              <a:rPr lang="en-US" sz="1400" dirty="0" err="1" smtClean="0">
                <a:solidFill>
                  <a:srgbClr val="000000"/>
                </a:solidFill>
              </a:rPr>
              <a:t>Xayrullo-boyning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mirza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va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mahrami</a:t>
            </a:r>
            <a:endParaRPr lang="en-US" sz="1400" dirty="0" smtClean="0">
              <a:solidFill>
                <a:srgbClr val="000000"/>
              </a:solidFill>
            </a:endParaRPr>
          </a:p>
          <a:p>
            <a:r>
              <a:rPr lang="en-US" sz="1400" dirty="0" err="1" smtClean="0">
                <a:solidFill>
                  <a:srgbClr val="000000"/>
                </a:solidFill>
              </a:rPr>
              <a:t>Tangriqul</a:t>
            </a:r>
            <a:r>
              <a:rPr lang="en-US" sz="1400" dirty="0" smtClean="0">
                <a:solidFill>
                  <a:srgbClr val="000000"/>
                </a:solidFill>
              </a:rPr>
              <a:t>- </a:t>
            </a:r>
            <a:r>
              <a:rPr lang="en-US" sz="1400" dirty="0" err="1" smtClean="0">
                <a:solidFill>
                  <a:srgbClr val="000000"/>
                </a:solidFill>
              </a:rPr>
              <a:t>boyning</a:t>
            </a:r>
            <a:r>
              <a:rPr lang="en-US" sz="1400" dirty="0" smtClean="0">
                <a:solidFill>
                  <a:srgbClr val="000000"/>
                </a:solidFill>
              </a:rPr>
              <a:t>  </a:t>
            </a:r>
            <a:r>
              <a:rPr lang="en-US" sz="1400" dirty="0" err="1" smtClean="0">
                <a:solidFill>
                  <a:srgbClr val="000000"/>
                </a:solidFill>
              </a:rPr>
              <a:t>qotili</a:t>
            </a:r>
            <a:endParaRPr lang="en-US" sz="1400" dirty="0" smtClean="0">
              <a:solidFill>
                <a:srgbClr val="000000"/>
              </a:solidFill>
            </a:endParaRPr>
          </a:p>
          <a:p>
            <a:r>
              <a:rPr lang="en-US" sz="1400" dirty="0" err="1" smtClean="0">
                <a:solidFill>
                  <a:srgbClr val="000000"/>
                </a:solidFill>
              </a:rPr>
              <a:t>Davlat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ila</a:t>
            </a:r>
            <a:r>
              <a:rPr lang="en-US" sz="1400" dirty="0" smtClean="0">
                <a:solidFill>
                  <a:srgbClr val="000000"/>
                </a:solidFill>
              </a:rPr>
              <a:t>  Nor- </a:t>
            </a:r>
            <a:r>
              <a:rPr lang="en-US" sz="1400" dirty="0" err="1" smtClean="0">
                <a:solidFill>
                  <a:srgbClr val="000000"/>
                </a:solidFill>
              </a:rPr>
              <a:t>bo‘z</a:t>
            </a:r>
            <a:r>
              <a:rPr lang="en-US" sz="1400" dirty="0" smtClean="0">
                <a:solidFill>
                  <a:srgbClr val="000000"/>
                </a:solidFill>
              </a:rPr>
              <a:t>  </a:t>
            </a:r>
            <a:r>
              <a:rPr lang="en-US" sz="1400" dirty="0" err="1" smtClean="0">
                <a:solidFill>
                  <a:srgbClr val="000000"/>
                </a:solidFill>
              </a:rPr>
              <a:t>bolalar</a:t>
            </a:r>
            <a:endParaRPr lang="ru-RU" sz="1400" dirty="0" smtClean="0">
              <a:solidFill>
                <a:srgbClr val="000000"/>
              </a:solidFill>
            </a:endParaRPr>
          </a:p>
          <a:p>
            <a:r>
              <a:rPr lang="en-US" sz="1400" dirty="0" err="1" smtClean="0">
                <a:solidFill>
                  <a:srgbClr val="000000"/>
                </a:solidFill>
              </a:rPr>
              <a:t>Luiza</a:t>
            </a:r>
            <a:r>
              <a:rPr lang="en-US" sz="1400" dirty="0" smtClean="0">
                <a:solidFill>
                  <a:srgbClr val="000000"/>
                </a:solidFill>
              </a:rPr>
              <a:t>- </a:t>
            </a:r>
            <a:r>
              <a:rPr lang="en-US" sz="1400" dirty="0" err="1" smtClean="0">
                <a:solidFill>
                  <a:srgbClr val="000000"/>
                </a:solidFill>
              </a:rPr>
              <a:t>rus</a:t>
            </a:r>
            <a:r>
              <a:rPr lang="en-US" sz="1400" dirty="0" smtClean="0">
                <a:solidFill>
                  <a:srgbClr val="000000"/>
                </a:solidFill>
              </a:rPr>
              <a:t>   </a:t>
            </a:r>
            <a:r>
              <a:rPr lang="en-US" sz="1400" dirty="0" err="1" smtClean="0">
                <a:solidFill>
                  <a:srgbClr val="000000"/>
                </a:solidFill>
              </a:rPr>
              <a:t>xotini</a:t>
            </a:r>
            <a:r>
              <a:rPr lang="en-US" sz="1400" dirty="0" smtClean="0">
                <a:solidFill>
                  <a:srgbClr val="000000"/>
                </a:solidFill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</a:rPr>
              <a:t>qabiha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shaklinda</a:t>
            </a:r>
            <a:endParaRPr lang="en-US" sz="1400" dirty="0" smtClean="0">
              <a:solidFill>
                <a:srgbClr val="000000"/>
              </a:solidFill>
            </a:endParaRPr>
          </a:p>
          <a:p>
            <a:r>
              <a:rPr lang="en-US" sz="1400" dirty="0" err="1" smtClean="0">
                <a:solidFill>
                  <a:srgbClr val="000000"/>
                </a:solidFill>
              </a:rPr>
              <a:t>Artun</a:t>
            </a:r>
            <a:r>
              <a:rPr lang="en-US" sz="1400" dirty="0" smtClean="0">
                <a:solidFill>
                  <a:srgbClr val="000000"/>
                </a:solidFill>
              </a:rPr>
              <a:t>- </a:t>
            </a:r>
            <a:r>
              <a:rPr lang="en-US" sz="1400" dirty="0" err="1" smtClean="0">
                <a:solidFill>
                  <a:srgbClr val="000000"/>
                </a:solidFill>
              </a:rPr>
              <a:t>armani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choyxonachi</a:t>
            </a:r>
            <a:endParaRPr lang="en-US" sz="1400" dirty="0" smtClean="0">
              <a:solidFill>
                <a:srgbClr val="000000"/>
              </a:solidFill>
            </a:endParaRPr>
          </a:p>
          <a:p>
            <a:r>
              <a:rPr lang="en-US" sz="1400" dirty="0" smtClean="0">
                <a:solidFill>
                  <a:srgbClr val="000000"/>
                </a:solidFill>
              </a:rPr>
              <a:t>Pristuf-2 </a:t>
            </a:r>
            <a:r>
              <a:rPr lang="en-US" sz="1400" dirty="0" err="1" smtClean="0">
                <a:solidFill>
                  <a:srgbClr val="000000"/>
                </a:solidFill>
              </a:rPr>
              <a:t>poliseyskiy</a:t>
            </a:r>
            <a:r>
              <a:rPr lang="en-US" sz="1400" dirty="0" smtClean="0">
                <a:solidFill>
                  <a:srgbClr val="000000"/>
                </a:solidFill>
              </a:rPr>
              <a:t>, 2 </a:t>
            </a:r>
            <a:r>
              <a:rPr lang="en-US" sz="1400" dirty="0" err="1" smtClean="0">
                <a:solidFill>
                  <a:srgbClr val="000000"/>
                </a:solidFill>
              </a:rPr>
              <a:t>qorovul</a:t>
            </a:r>
            <a:r>
              <a:rPr lang="en-US" sz="1400" dirty="0" smtClean="0">
                <a:solidFill>
                  <a:srgbClr val="000000"/>
                </a:solidFill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</a:rPr>
              <a:t>boyning</a:t>
            </a:r>
            <a:r>
              <a:rPr lang="en-US" sz="1400" dirty="0" smtClean="0">
                <a:solidFill>
                  <a:srgbClr val="000000"/>
                </a:solidFill>
              </a:rPr>
              <a:t> 3 </a:t>
            </a:r>
            <a:r>
              <a:rPr lang="en-US" sz="1400" dirty="0" err="1" smtClean="0">
                <a:solidFill>
                  <a:srgbClr val="000000"/>
                </a:solidFill>
              </a:rPr>
              <a:t>nafar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erkak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hamsoyasi</a:t>
            </a:r>
            <a:endParaRPr lang="en-US" sz="1400" dirty="0" smtClean="0">
              <a:solidFill>
                <a:srgbClr val="000000"/>
              </a:solidFill>
            </a:endParaRPr>
          </a:p>
          <a:p>
            <a:r>
              <a:rPr lang="en-US" sz="1400" dirty="0" err="1" smtClean="0">
                <a:solidFill>
                  <a:srgbClr val="000000"/>
                </a:solidFill>
              </a:rPr>
              <a:t>Boybuchcha</a:t>
            </a:r>
            <a:r>
              <a:rPr lang="en-US" sz="1400" dirty="0" smtClean="0">
                <a:solidFill>
                  <a:srgbClr val="000000"/>
                </a:solidFill>
              </a:rPr>
              <a:t>- </a:t>
            </a:r>
            <a:r>
              <a:rPr lang="en-US" sz="1400" dirty="0" err="1" smtClean="0">
                <a:solidFill>
                  <a:srgbClr val="000000"/>
                </a:solidFill>
              </a:rPr>
              <a:t>boyning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xotini</a:t>
            </a:r>
            <a:r>
              <a:rPr lang="en-US" sz="1400" dirty="0" smtClean="0">
                <a:solidFill>
                  <a:srgbClr val="000000"/>
                </a:solidFill>
              </a:rPr>
              <a:t>, 35-40 </a:t>
            </a:r>
            <a:r>
              <a:rPr lang="en-US" sz="1400" dirty="0" err="1" smtClean="0">
                <a:solidFill>
                  <a:srgbClr val="000000"/>
                </a:solidFill>
              </a:rPr>
              <a:t>yashar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Birinchi</a:t>
            </a:r>
            <a:r>
              <a:rPr lang="en-US" sz="2800" dirty="0" smtClean="0"/>
              <a:t> </a:t>
            </a:r>
            <a:r>
              <a:rPr lang="en-US" sz="2800" dirty="0" err="1" smtClean="0"/>
              <a:t>parda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9426" y="600701"/>
            <a:ext cx="3240359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srgbClr val="000000"/>
                </a:solidFill>
              </a:rPr>
              <a:t>   </a:t>
            </a:r>
            <a:r>
              <a:rPr lang="en-US" sz="1400" dirty="0" smtClean="0">
                <a:solidFill>
                  <a:srgbClr val="000000"/>
                </a:solidFill>
              </a:rPr>
              <a:t>Boy:”Mani </a:t>
            </a:r>
            <a:r>
              <a:rPr lang="en-US" sz="1400" dirty="0" err="1" smtClean="0">
                <a:solidFill>
                  <a:srgbClr val="000000"/>
                </a:solidFill>
              </a:rPr>
              <a:t>savodim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yo‘q</a:t>
            </a:r>
            <a:r>
              <a:rPr lang="en-US" sz="1400" dirty="0" smtClean="0">
                <a:solidFill>
                  <a:srgbClr val="000000"/>
                </a:solidFill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</a:rPr>
              <a:t>bovujud</a:t>
            </a:r>
            <a:r>
              <a:rPr lang="en-US" sz="1400" dirty="0" smtClean="0">
                <a:solidFill>
                  <a:srgbClr val="000000"/>
                </a:solidFill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</a:rPr>
              <a:t>bu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shahrimizning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katta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boylaridandurman</a:t>
            </a:r>
            <a:r>
              <a:rPr lang="en-US" sz="1400" dirty="0" smtClean="0">
                <a:solidFill>
                  <a:srgbClr val="000000"/>
                </a:solidFill>
              </a:rPr>
              <a:t>”. </a:t>
            </a:r>
            <a:r>
              <a:rPr lang="en-US" sz="1400" dirty="0" err="1" smtClean="0">
                <a:solidFill>
                  <a:srgbClr val="000000"/>
                </a:solidFill>
              </a:rPr>
              <a:t>Domla</a:t>
            </a:r>
            <a:r>
              <a:rPr lang="en-US" sz="1400" dirty="0" smtClean="0">
                <a:solidFill>
                  <a:srgbClr val="000000"/>
                </a:solidFill>
              </a:rPr>
              <a:t>: “</a:t>
            </a:r>
            <a:r>
              <a:rPr lang="en-US" sz="1400" dirty="0" err="1" smtClean="0">
                <a:solidFill>
                  <a:srgbClr val="000000"/>
                </a:solidFill>
              </a:rPr>
              <a:t>O‘qimoq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barcha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musulmonga</a:t>
            </a:r>
            <a:r>
              <a:rPr lang="en-US" sz="1400" dirty="0" smtClean="0">
                <a:solidFill>
                  <a:srgbClr val="000000"/>
                </a:solidFill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</a:rPr>
              <a:t>erkak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va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yo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xotun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bo‘lsun</a:t>
            </a:r>
            <a:r>
              <a:rPr lang="en-US" sz="1400" dirty="0" smtClean="0">
                <a:solidFill>
                  <a:srgbClr val="000000"/>
                </a:solidFill>
              </a:rPr>
              <a:t>  </a:t>
            </a:r>
            <a:r>
              <a:rPr lang="en-US" sz="1400" dirty="0" err="1" smtClean="0">
                <a:solidFill>
                  <a:srgbClr val="000000"/>
                </a:solidFill>
              </a:rPr>
              <a:t>farz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edi</a:t>
            </a:r>
            <a:r>
              <a:rPr lang="en-US" sz="1400" dirty="0" smtClean="0">
                <a:solidFill>
                  <a:srgbClr val="000000"/>
                </a:solidFill>
              </a:rPr>
              <a:t>. U </a:t>
            </a:r>
            <a:r>
              <a:rPr lang="en-US" sz="1400" dirty="0" err="1" smtClean="0">
                <a:solidFill>
                  <a:srgbClr val="000000"/>
                </a:solidFill>
              </a:rPr>
              <a:t>qayda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qoldi</a:t>
            </a:r>
            <a:r>
              <a:rPr lang="en-US" sz="1400" dirty="0" smtClean="0">
                <a:solidFill>
                  <a:srgbClr val="000000"/>
                </a:solidFill>
              </a:rPr>
              <a:t>?</a:t>
            </a:r>
            <a:endParaRPr lang="en-US" sz="1600" dirty="0" smtClean="0">
              <a:solidFill>
                <a:srgbClr val="000000"/>
              </a:solidFill>
            </a:endParaRPr>
          </a:p>
          <a:p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Ziyoli</a:t>
            </a:r>
            <a:r>
              <a:rPr lang="en-US" sz="1400" dirty="0" smtClean="0">
                <a:solidFill>
                  <a:srgbClr val="000000"/>
                </a:solidFill>
              </a:rPr>
              <a:t>: </a:t>
            </a:r>
            <a:r>
              <a:rPr lang="en-US" sz="1400" dirty="0" err="1" smtClean="0">
                <a:solidFill>
                  <a:srgbClr val="000000"/>
                </a:solidFill>
              </a:rPr>
              <a:t>Payg‘ambarimiz</a:t>
            </a:r>
            <a:r>
              <a:rPr lang="en-US" sz="1400" dirty="0" smtClean="0">
                <a:solidFill>
                  <a:srgbClr val="000000"/>
                </a:solidFill>
              </a:rPr>
              <a:t>: “</a:t>
            </a:r>
            <a:r>
              <a:rPr lang="en-US" sz="1400" dirty="0" err="1" smtClean="0">
                <a:solidFill>
                  <a:srgbClr val="000000"/>
                </a:solidFill>
              </a:rPr>
              <a:t>Ilm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Xitoyga</a:t>
            </a:r>
            <a:r>
              <a:rPr lang="en-US" sz="1400" dirty="0" smtClean="0">
                <a:solidFill>
                  <a:srgbClr val="000000"/>
                </a:solidFill>
              </a:rPr>
              <a:t> ham </a:t>
            </a:r>
            <a:r>
              <a:rPr lang="en-US" sz="1400" dirty="0" err="1" smtClean="0">
                <a:solidFill>
                  <a:srgbClr val="000000"/>
                </a:solidFill>
              </a:rPr>
              <a:t>bo‘lsa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talab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qilingiz”.Farzandlarni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Peterburg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Maskva</a:t>
            </a:r>
            <a:r>
              <a:rPr lang="en-US" sz="1400" dirty="0" smtClean="0">
                <a:solidFill>
                  <a:srgbClr val="000000"/>
                </a:solidFill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</a:rPr>
              <a:t>Farangiston</a:t>
            </a:r>
            <a:r>
              <a:rPr lang="en-US" sz="1400" dirty="0" smtClean="0">
                <a:solidFill>
                  <a:srgbClr val="000000"/>
                </a:solidFill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</a:rPr>
              <a:t>Amerika</a:t>
            </a:r>
            <a:r>
              <a:rPr lang="en-US" sz="1400" dirty="0" smtClean="0">
                <a:solidFill>
                  <a:srgbClr val="000000"/>
                </a:solidFill>
              </a:rPr>
              <a:t>, Istanbul </a:t>
            </a:r>
            <a:r>
              <a:rPr lang="en-US" sz="1400" dirty="0" err="1" smtClean="0">
                <a:solidFill>
                  <a:srgbClr val="000000"/>
                </a:solidFill>
              </a:rPr>
              <a:t>dorilfununlariga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tarbiya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uchun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yubormoq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kerak</a:t>
            </a:r>
            <a:r>
              <a:rPr lang="en-US" sz="1400" dirty="0" smtClean="0">
                <a:solidFill>
                  <a:srgbClr val="000000"/>
                </a:solidFill>
              </a:rPr>
              <a:t>.</a:t>
            </a:r>
          </a:p>
          <a:p>
            <a:endParaRPr lang="en-US" sz="1800" dirty="0" smtClean="0">
              <a:solidFill>
                <a:srgbClr val="000000"/>
              </a:solidFill>
            </a:endParaRPr>
          </a:p>
          <a:p>
            <a:pPr lvl="0" indent="265113" defTabSz="575936">
              <a:spcAft>
                <a:spcPts val="94"/>
              </a:spcAft>
              <a:defRPr/>
            </a:pP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66" name="Picture 2" descr="Неделя Махмудходжи Бехбудого» в Самарканде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3542" y="755948"/>
            <a:ext cx="2078492" cy="21962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Kasblar</a:t>
            </a:r>
            <a:r>
              <a:rPr lang="en-US" sz="2800" dirty="0" smtClean="0"/>
              <a:t> </a:t>
            </a:r>
            <a:r>
              <a:rPr lang="en-US" sz="2800" dirty="0" err="1" smtClean="0"/>
              <a:t>darkor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9426" y="719944"/>
            <a:ext cx="3600399" cy="27648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65113" defTabSz="575936">
              <a:spcAft>
                <a:spcPts val="94"/>
              </a:spcAft>
              <a:defRPr/>
            </a:pPr>
            <a:r>
              <a:rPr lang="en-US" sz="2000" b="1" dirty="0" err="1" smtClean="0">
                <a:solidFill>
                  <a:srgbClr val="000000"/>
                </a:solidFill>
              </a:rPr>
              <a:t>Dokturlik</a:t>
            </a:r>
            <a:r>
              <a:rPr lang="en-US" sz="2000" b="1" dirty="0" smtClean="0">
                <a:solidFill>
                  <a:srgbClr val="000000"/>
                </a:solidFill>
              </a:rPr>
              <a:t>, </a:t>
            </a:r>
            <a:r>
              <a:rPr lang="en-US" sz="2000" b="1" dirty="0" err="1" smtClean="0">
                <a:solidFill>
                  <a:srgbClr val="000000"/>
                </a:solidFill>
              </a:rPr>
              <a:t>zakunchilik</a:t>
            </a:r>
            <a:r>
              <a:rPr lang="en-US" sz="2000" b="1" dirty="0" smtClean="0">
                <a:solidFill>
                  <a:srgbClr val="000000"/>
                </a:solidFill>
              </a:rPr>
              <a:t>, </a:t>
            </a:r>
            <a:r>
              <a:rPr lang="en-US" sz="2000" b="1" dirty="0" err="1" smtClean="0">
                <a:solidFill>
                  <a:srgbClr val="000000"/>
                </a:solidFill>
              </a:rPr>
              <a:t>injenerlik</a:t>
            </a:r>
            <a:r>
              <a:rPr lang="en-US" sz="2000" b="1" dirty="0" smtClean="0">
                <a:solidFill>
                  <a:srgbClr val="000000"/>
                </a:solidFill>
              </a:rPr>
              <a:t>, </a:t>
            </a:r>
            <a:r>
              <a:rPr lang="en-US" sz="2000" b="1" dirty="0" err="1" smtClean="0">
                <a:solidFill>
                  <a:srgbClr val="000000"/>
                </a:solidFill>
              </a:rPr>
              <a:t>sudyalik</a:t>
            </a:r>
            <a:r>
              <a:rPr lang="en-US" sz="2000" b="1" dirty="0" smtClean="0">
                <a:solidFill>
                  <a:srgbClr val="000000"/>
                </a:solidFill>
              </a:rPr>
              <a:t>, </a:t>
            </a:r>
            <a:r>
              <a:rPr lang="en-US" sz="2000" b="1" dirty="0" err="1" smtClean="0">
                <a:solidFill>
                  <a:srgbClr val="000000"/>
                </a:solidFill>
              </a:rPr>
              <a:t>ilmi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tijorat</a:t>
            </a:r>
            <a:r>
              <a:rPr lang="en-US" sz="2000" b="1" dirty="0" smtClean="0">
                <a:solidFill>
                  <a:srgbClr val="000000"/>
                </a:solidFill>
              </a:rPr>
              <a:t>, </a:t>
            </a:r>
            <a:r>
              <a:rPr lang="en-US" sz="2000" b="1" dirty="0" err="1" smtClean="0">
                <a:solidFill>
                  <a:srgbClr val="000000"/>
                </a:solidFill>
              </a:rPr>
              <a:t>ilmi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iqtisod</a:t>
            </a:r>
            <a:r>
              <a:rPr lang="en-US" sz="2000" b="1" dirty="0" smtClean="0">
                <a:solidFill>
                  <a:srgbClr val="000000"/>
                </a:solidFill>
              </a:rPr>
              <a:t>, </a:t>
            </a:r>
            <a:r>
              <a:rPr lang="en-US" sz="2000" b="1" dirty="0" err="1" smtClean="0">
                <a:solidFill>
                  <a:srgbClr val="000000"/>
                </a:solidFill>
              </a:rPr>
              <a:t>ilmi</a:t>
            </a:r>
            <a:r>
              <a:rPr lang="en-US" sz="2000" b="1" dirty="0" smtClean="0">
                <a:solidFill>
                  <a:srgbClr val="000000"/>
                </a:solidFill>
              </a:rPr>
              <a:t>  </a:t>
            </a:r>
            <a:r>
              <a:rPr lang="en-US" sz="2000" b="1" dirty="0" err="1" smtClean="0">
                <a:solidFill>
                  <a:srgbClr val="000000"/>
                </a:solidFill>
              </a:rPr>
              <a:t>ziroat</a:t>
            </a:r>
            <a:r>
              <a:rPr lang="en-US" sz="2000" b="1" dirty="0" smtClean="0">
                <a:solidFill>
                  <a:srgbClr val="000000"/>
                </a:solidFill>
              </a:rPr>
              <a:t>, </a:t>
            </a:r>
            <a:r>
              <a:rPr lang="en-US" sz="2000" b="1" dirty="0" err="1" smtClean="0">
                <a:solidFill>
                  <a:srgbClr val="000000"/>
                </a:solidFill>
              </a:rPr>
              <a:t>ilmi</a:t>
            </a:r>
            <a:r>
              <a:rPr lang="en-US" sz="2000" b="1" dirty="0" smtClean="0">
                <a:solidFill>
                  <a:srgbClr val="000000"/>
                </a:solidFill>
              </a:rPr>
              <a:t>  </a:t>
            </a:r>
            <a:r>
              <a:rPr lang="en-US" sz="2000" b="1" dirty="0" err="1" smtClean="0">
                <a:solidFill>
                  <a:srgbClr val="000000"/>
                </a:solidFill>
              </a:rPr>
              <a:t>hikmat</a:t>
            </a:r>
            <a:r>
              <a:rPr lang="en-US" sz="2000" b="1" dirty="0" smtClean="0">
                <a:solidFill>
                  <a:srgbClr val="000000"/>
                </a:solidFill>
              </a:rPr>
              <a:t>, </a:t>
            </a:r>
            <a:r>
              <a:rPr lang="en-US" sz="2000" b="1" dirty="0" err="1" smtClean="0">
                <a:solidFill>
                  <a:srgbClr val="000000"/>
                </a:solidFill>
              </a:rPr>
              <a:t>muallimlik</a:t>
            </a:r>
            <a:r>
              <a:rPr lang="en-US" sz="2000" b="1" dirty="0" smtClean="0">
                <a:solidFill>
                  <a:srgbClr val="000000"/>
                </a:solidFill>
              </a:rPr>
              <a:t>  </a:t>
            </a:r>
            <a:r>
              <a:rPr lang="en-US" sz="2000" b="1" dirty="0" err="1" smtClean="0">
                <a:solidFill>
                  <a:srgbClr val="000000"/>
                </a:solidFill>
              </a:rPr>
              <a:t>va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boshqa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ilmlarni</a:t>
            </a:r>
            <a:r>
              <a:rPr lang="en-US" sz="2000" b="1" dirty="0" smtClean="0">
                <a:solidFill>
                  <a:srgbClr val="000000"/>
                </a:solidFill>
              </a:rPr>
              <a:t>  </a:t>
            </a:r>
            <a:r>
              <a:rPr lang="en-US" sz="2000" b="1" dirty="0" err="1" smtClean="0">
                <a:solidFill>
                  <a:srgbClr val="000000"/>
                </a:solidFill>
              </a:rPr>
              <a:t>o‘qitmak</a:t>
            </a:r>
            <a:r>
              <a:rPr lang="en-US" sz="2000" b="1" dirty="0" smtClean="0">
                <a:solidFill>
                  <a:srgbClr val="000000"/>
                </a:solidFill>
              </a:rPr>
              <a:t>  </a:t>
            </a:r>
            <a:r>
              <a:rPr lang="en-US" sz="2000" b="1" dirty="0" err="1" smtClean="0">
                <a:solidFill>
                  <a:srgbClr val="000000"/>
                </a:solidFill>
              </a:rPr>
              <a:t>lozim</a:t>
            </a:r>
            <a:r>
              <a:rPr lang="en-US" sz="2000" b="1" dirty="0" smtClean="0">
                <a:solidFill>
                  <a:srgbClr val="000000"/>
                </a:solidFill>
              </a:rPr>
              <a:t>.</a:t>
            </a:r>
            <a:endParaRPr lang="en-US" sz="28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0" indent="265113" defTabSz="575936">
              <a:spcAft>
                <a:spcPts val="94"/>
              </a:spcAft>
              <a:defRPr/>
            </a:pPr>
            <a:endParaRPr lang="en-US" sz="2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0" indent="265113" defTabSz="575936">
              <a:spcAft>
                <a:spcPts val="94"/>
              </a:spcAft>
              <a:defRPr/>
            </a:pP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2" name="AutoShape 2" descr="Kitoblar dunyosi. - UzTelegra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4" name="AutoShape 4" descr="Kitoblar dunyosi. - UzTelegra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5" name="Picture 5" descr="C:\Users\lenovo\Desktop\downlo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36950" y="719944"/>
            <a:ext cx="2143125" cy="2143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 smtClean="0"/>
              <a:t>Ikkinchi</a:t>
            </a:r>
            <a:r>
              <a:rPr lang="en-US" sz="2800" dirty="0" smtClean="0"/>
              <a:t> </a:t>
            </a:r>
            <a:r>
              <a:rPr lang="en-US" sz="2800" dirty="0" err="1" smtClean="0"/>
              <a:t>parda</a:t>
            </a:r>
            <a:r>
              <a:rPr lang="en-US" sz="2800" dirty="0" smtClean="0"/>
              <a:t>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3420" y="575928"/>
            <a:ext cx="356439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>
                <a:solidFill>
                  <a:srgbClr val="000000"/>
                </a:solidFill>
              </a:rPr>
              <a:t>Pivaxona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manzarasi</a:t>
            </a:r>
            <a:r>
              <a:rPr lang="en-US" sz="2000" b="1" dirty="0" smtClean="0">
                <a:solidFill>
                  <a:srgbClr val="000000"/>
                </a:solidFill>
              </a:rPr>
              <a:t>. </a:t>
            </a:r>
            <a:r>
              <a:rPr lang="en-US" sz="2000" b="1" dirty="0" err="1" smtClean="0">
                <a:solidFill>
                  <a:srgbClr val="000000"/>
                </a:solidFill>
              </a:rPr>
              <a:t>O‘zligiga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hiyonat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sahnasi</a:t>
            </a:r>
            <a:r>
              <a:rPr lang="en-US" sz="2000" b="1" dirty="0" smtClean="0">
                <a:solidFill>
                  <a:srgbClr val="000000"/>
                </a:solidFill>
              </a:rPr>
              <a:t>.</a:t>
            </a:r>
          </a:p>
          <a:p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Tangriqul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Davlat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Toshmurod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Artun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Davlat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“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Birga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borib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otangizni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sandug‘ini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ko‘rsatursiz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Boshqa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ishni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tangriqul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bajaradur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endParaRPr lang="ru-RU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 descr="Institut Yangiliklar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07817" y="683939"/>
            <a:ext cx="1936591" cy="23693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=""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154574" y="647936"/>
            <a:ext cx="3661255" cy="2376263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r>
              <a:rPr lang="en-US" sz="2000" b="1" dirty="0" err="1" smtClean="0">
                <a:solidFill>
                  <a:srgbClr val="000000"/>
                </a:solidFill>
              </a:rPr>
              <a:t>Toshmurod</a:t>
            </a:r>
            <a:r>
              <a:rPr lang="en-US" sz="2000" b="1" dirty="0" smtClean="0">
                <a:solidFill>
                  <a:srgbClr val="000000"/>
                </a:solidFill>
              </a:rPr>
              <a:t>: Bu </a:t>
            </a:r>
            <a:r>
              <a:rPr lang="en-US" sz="2000" b="1" dirty="0" err="1" smtClean="0">
                <a:solidFill>
                  <a:srgbClr val="000000"/>
                </a:solidFill>
              </a:rPr>
              <a:t>oqshom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bilmayman</a:t>
            </a:r>
            <a:r>
              <a:rPr lang="en-US" sz="2000" b="1" dirty="0" smtClean="0">
                <a:solidFill>
                  <a:srgbClr val="000000"/>
                </a:solidFill>
              </a:rPr>
              <a:t>, </a:t>
            </a:r>
            <a:r>
              <a:rPr lang="en-US" sz="2000" b="1" dirty="0" err="1" smtClean="0">
                <a:solidFill>
                  <a:srgbClr val="000000"/>
                </a:solidFill>
              </a:rPr>
              <a:t>nima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uchun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ichkilik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meni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tishlamaydur</a:t>
            </a:r>
            <a:r>
              <a:rPr lang="en-US" sz="2000" b="1" dirty="0" smtClean="0">
                <a:solidFill>
                  <a:srgbClr val="000000"/>
                </a:solidFill>
              </a:rPr>
              <a:t>. </a:t>
            </a:r>
            <a:r>
              <a:rPr lang="en-US" sz="2000" b="1" dirty="0" err="1" smtClean="0">
                <a:solidFill>
                  <a:srgbClr val="000000"/>
                </a:solidFill>
              </a:rPr>
              <a:t>Namozi</a:t>
            </a:r>
            <a:r>
              <a:rPr lang="en-US" sz="2000" b="1" dirty="0" smtClean="0">
                <a:solidFill>
                  <a:srgbClr val="000000"/>
                </a:solidFill>
              </a:rPr>
              <a:t>  </a:t>
            </a:r>
            <a:r>
              <a:rPr lang="en-US" sz="2000" b="1" dirty="0" err="1" smtClean="0">
                <a:solidFill>
                  <a:srgbClr val="000000"/>
                </a:solidFill>
              </a:rPr>
              <a:t>digardan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beri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bir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dyujina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shishani</a:t>
            </a:r>
            <a:r>
              <a:rPr lang="en-US" sz="2000" b="1" dirty="0" smtClean="0">
                <a:solidFill>
                  <a:srgbClr val="000000"/>
                </a:solidFill>
              </a:rPr>
              <a:t>  </a:t>
            </a:r>
            <a:r>
              <a:rPr lang="en-US" sz="2000" b="1" dirty="0" err="1" smtClean="0">
                <a:solidFill>
                  <a:srgbClr val="000000"/>
                </a:solidFill>
              </a:rPr>
              <a:t>bo‘shatdim</a:t>
            </a:r>
            <a:r>
              <a:rPr lang="en-US" sz="2000" b="1" dirty="0" smtClean="0">
                <a:solidFill>
                  <a:srgbClr val="000000"/>
                </a:solidFill>
              </a:rPr>
              <a:t>. </a:t>
            </a:r>
            <a:r>
              <a:rPr lang="en-US" sz="2000" b="1" dirty="0" err="1" smtClean="0">
                <a:solidFill>
                  <a:srgbClr val="000000"/>
                </a:solidFill>
              </a:rPr>
              <a:t>Dayusning</a:t>
            </a:r>
            <a:r>
              <a:rPr lang="en-US" sz="2000" b="1" dirty="0" smtClean="0">
                <a:solidFill>
                  <a:srgbClr val="000000"/>
                </a:solidFill>
              </a:rPr>
              <a:t>  </a:t>
            </a:r>
            <a:r>
              <a:rPr lang="en-US" sz="2000" b="1" dirty="0" err="1" smtClean="0">
                <a:solidFill>
                  <a:srgbClr val="000000"/>
                </a:solidFill>
              </a:rPr>
              <a:t>pivasi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qulog‘imni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qizitmadi</a:t>
            </a:r>
            <a:r>
              <a:rPr lang="en-US" sz="2000" b="1" dirty="0" smtClean="0">
                <a:solidFill>
                  <a:srgbClr val="000000"/>
                </a:solidFill>
              </a:rPr>
              <a:t>.</a:t>
            </a:r>
            <a:endParaRPr lang="en-US" sz="28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 smtClean="0"/>
              <a:t>Ilmsiz</a:t>
            </a:r>
            <a:r>
              <a:rPr lang="en-US" sz="2800" dirty="0" smtClean="0"/>
              <a:t> </a:t>
            </a:r>
            <a:r>
              <a:rPr lang="en-US" sz="2800" dirty="0" err="1" smtClean="0"/>
              <a:t>imonsiz</a:t>
            </a:r>
            <a:r>
              <a:rPr lang="en-US" sz="2800" dirty="0" smtClean="0"/>
              <a:t> - </a:t>
            </a:r>
            <a:r>
              <a:rPr lang="en-US" sz="2800" dirty="0" err="1" smtClean="0"/>
              <a:t>Toshmurod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00384" y="1125280"/>
            <a:ext cx="3244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ТОШПУЛАТ РАХМАТУЛЛАЕВ СОГДИАНА: Самаркандский областной  музыкально-драматический театр открыл новый сезо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5829" y="791953"/>
            <a:ext cx="1828579" cy="20413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98171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=""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154574" y="647936"/>
            <a:ext cx="5281435" cy="2376263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r>
              <a:rPr lang="en-US" sz="2000" b="1" dirty="0" err="1" smtClean="0">
                <a:solidFill>
                  <a:srgbClr val="000000"/>
                </a:solidFill>
              </a:rPr>
              <a:t>Toshmurod</a:t>
            </a:r>
            <a:r>
              <a:rPr lang="en-US" sz="2000" b="1" dirty="0" smtClean="0">
                <a:solidFill>
                  <a:srgbClr val="000000"/>
                </a:solidFill>
              </a:rPr>
              <a:t>: </a:t>
            </a:r>
            <a:r>
              <a:rPr lang="en-US" sz="2000" b="1" dirty="0" err="1" smtClean="0">
                <a:solidFill>
                  <a:srgbClr val="000000"/>
                </a:solidFill>
              </a:rPr>
              <a:t>Eshikning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biri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onamning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uyindin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ochilur</a:t>
            </a:r>
            <a:r>
              <a:rPr lang="en-US" sz="2000" b="1" dirty="0" smtClean="0">
                <a:solidFill>
                  <a:srgbClr val="000000"/>
                </a:solidFill>
              </a:rPr>
              <a:t>, men </a:t>
            </a:r>
            <a:r>
              <a:rPr lang="en-US" sz="2000" b="1" dirty="0" err="1" smtClean="0">
                <a:solidFill>
                  <a:srgbClr val="000000"/>
                </a:solidFill>
              </a:rPr>
              <a:t>kirib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hovli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tarafdagi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eshikni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ocharman</a:t>
            </a:r>
            <a:r>
              <a:rPr lang="en-US" sz="2000" b="1" dirty="0" smtClean="0">
                <a:solidFill>
                  <a:srgbClr val="000000"/>
                </a:solidFill>
              </a:rPr>
              <a:t>, </a:t>
            </a:r>
            <a:r>
              <a:rPr lang="en-US" sz="2000" b="1" dirty="0" err="1" smtClean="0">
                <a:solidFill>
                  <a:srgbClr val="000000"/>
                </a:solidFill>
              </a:rPr>
              <a:t>so‘ngra</a:t>
            </a:r>
            <a:r>
              <a:rPr lang="en-US" sz="2000" b="1" dirty="0" smtClean="0">
                <a:solidFill>
                  <a:srgbClr val="000000"/>
                </a:solidFill>
              </a:rPr>
              <a:t>  </a:t>
            </a:r>
            <a:r>
              <a:rPr lang="en-US" sz="2000" b="1" dirty="0" err="1" smtClean="0">
                <a:solidFill>
                  <a:srgbClr val="000000"/>
                </a:solidFill>
              </a:rPr>
              <a:t>Tangriqul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akam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kirar</a:t>
            </a:r>
            <a:r>
              <a:rPr lang="en-US" sz="2000" b="1" dirty="0" smtClean="0">
                <a:solidFill>
                  <a:srgbClr val="000000"/>
                </a:solidFill>
              </a:rPr>
              <a:t>.</a:t>
            </a:r>
          </a:p>
          <a:p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Barakalla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Ilgari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o‘g‘irlik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qilganga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o‘xshaysiz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 smtClean="0"/>
              <a:t>Toshmurodning</a:t>
            </a:r>
            <a:r>
              <a:rPr lang="en-US" sz="2800" dirty="0" smtClean="0"/>
              <a:t> </a:t>
            </a:r>
            <a:r>
              <a:rPr lang="en-US" sz="2800" dirty="0" err="1" smtClean="0"/>
              <a:t>fojiasi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00384" y="1125280"/>
            <a:ext cx="3244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171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154682</TotalTime>
  <Words>361</Words>
  <Application>Microsoft Office PowerPoint</Application>
  <PresentationFormat>Произвольный</PresentationFormat>
  <Paragraphs>58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12</vt:i4>
      </vt:variant>
    </vt:vector>
  </HeadingPairs>
  <TitlesOfParts>
    <vt:vector size="22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Слайд 1</vt:lpstr>
      <vt:lpstr> Birinchi o‘zbek dramasi</vt:lpstr>
      <vt:lpstr>O‘qimagan bolaning  ahvoli</vt:lpstr>
      <vt:lpstr>Asar  qahramonlari</vt:lpstr>
      <vt:lpstr>Birinchi parda</vt:lpstr>
      <vt:lpstr>Kasblar darkor</vt:lpstr>
      <vt:lpstr>Ikkinchi parda </vt:lpstr>
      <vt:lpstr>Ilmsiz imonsiz - Toshmurod</vt:lpstr>
      <vt:lpstr>Toshmurodning fojiasi</vt:lpstr>
      <vt:lpstr>Mustahkamlash</vt:lpstr>
      <vt:lpstr>Javob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lenovo</cp:lastModifiedBy>
  <cp:revision>2074</cp:revision>
  <dcterms:created xsi:type="dcterms:W3CDTF">2014-10-08T23:03:32Z</dcterms:created>
  <dcterms:modified xsi:type="dcterms:W3CDTF">2020-12-01T18:32:07Z</dcterms:modified>
</cp:coreProperties>
</file>