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39" r:id="rId2"/>
    <p:sldId id="329" r:id="rId3"/>
    <p:sldId id="338" r:id="rId4"/>
    <p:sldId id="326" r:id="rId5"/>
    <p:sldId id="318" r:id="rId6"/>
    <p:sldId id="333" r:id="rId7"/>
    <p:sldId id="332" r:id="rId8"/>
    <p:sldId id="334" r:id="rId9"/>
    <p:sldId id="335" r:id="rId10"/>
    <p:sldId id="336" r:id="rId11"/>
    <p:sldId id="337" r:id="rId12"/>
    <p:sldId id="322" r:id="rId13"/>
    <p:sldId id="324" r:id="rId14"/>
    <p:sldId id="316" r:id="rId15"/>
    <p:sldId id="331" r:id="rId16"/>
    <p:sldId id="321" r:id="rId17"/>
  </p:sldIdLst>
  <p:sldSz cx="12185650" cy="7019925"/>
  <p:notesSz cx="5765800" cy="3244850"/>
  <p:defaultTextStyle>
    <a:defPPr>
      <a:defRPr lang="ru-RU"/>
    </a:defPPr>
    <a:lvl1pPr marL="0" algn="l" defTabSz="1935437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7720" algn="l" defTabSz="1935437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5437" algn="l" defTabSz="1935437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3159" algn="l" defTabSz="1935437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0878" algn="l" defTabSz="1935437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38596" algn="l" defTabSz="1935437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6317" algn="l" defTabSz="1935437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4037" algn="l" defTabSz="1935437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1754" algn="l" defTabSz="1935437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110" d="100"/>
          <a:sy n="110" d="100"/>
        </p:scale>
        <p:origin x="51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5625" y="242888"/>
            <a:ext cx="21145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543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967720" algn="l" defTabSz="193543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935437" algn="l" defTabSz="193543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2903159" algn="l" defTabSz="193543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3870878" algn="l" defTabSz="193543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4838596" algn="l" defTabSz="193543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5806317" algn="l" defTabSz="193543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6774037" algn="l" defTabSz="193543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7741754" algn="l" defTabSz="1935437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9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8"/>
            <a:ext cx="10914460" cy="666785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3" y="2124550"/>
            <a:ext cx="10342288" cy="466093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8"/>
            <a:ext cx="10914460" cy="666785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8" y="1614579"/>
            <a:ext cx="530075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5" y="1614579"/>
            <a:ext cx="530075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2" y="153960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1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8"/>
            <a:ext cx="10914460" cy="666785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5" y="286576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3" y="3057406"/>
            <a:ext cx="3326682" cy="2330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2" y="3057406"/>
            <a:ext cx="3326682" cy="2330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50" y="3057406"/>
            <a:ext cx="3326682" cy="2330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3" y="5098171"/>
            <a:ext cx="3326682" cy="98149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90" indent="-152190">
              <a:buFont typeface="Arial" panose="020B0604020202020204" pitchFamily="34" charset="0"/>
              <a:buChar char="•"/>
              <a:defRPr sz="1500"/>
            </a:lvl2pPr>
            <a:lvl3pPr marL="304379" indent="-152190">
              <a:defRPr sz="1500"/>
            </a:lvl3pPr>
            <a:lvl4pPr marL="532660" indent="-228284">
              <a:defRPr sz="1500"/>
            </a:lvl4pPr>
            <a:lvl5pPr marL="760946" indent="-22828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2" y="5098171"/>
            <a:ext cx="3326682" cy="98149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90" indent="-152190">
              <a:buFont typeface="Arial" panose="020B0604020202020204" pitchFamily="34" charset="0"/>
              <a:buChar char="•"/>
              <a:defRPr sz="1500"/>
            </a:lvl2pPr>
            <a:lvl3pPr marL="304379" indent="-152190">
              <a:defRPr sz="1500"/>
            </a:lvl3pPr>
            <a:lvl4pPr marL="532660" indent="-228284">
              <a:defRPr sz="1500"/>
            </a:lvl4pPr>
            <a:lvl5pPr marL="760946" indent="-22828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50" y="5098171"/>
            <a:ext cx="3326682" cy="98149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90" indent="-152190">
              <a:buFont typeface="Arial" panose="020B0604020202020204" pitchFamily="34" charset="0"/>
              <a:buChar char="•"/>
              <a:defRPr sz="1500"/>
            </a:lvl2pPr>
            <a:lvl3pPr marL="304379" indent="-152190">
              <a:defRPr sz="1500"/>
            </a:lvl3pPr>
            <a:lvl4pPr marL="532660" indent="-228284">
              <a:defRPr sz="1500"/>
            </a:lvl4pPr>
            <a:lvl5pPr marL="760946" indent="-22828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5" y="955503"/>
            <a:ext cx="10357805" cy="22902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5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100" dirty="0"/>
          </a:p>
        </p:txBody>
      </p:sp>
      <p:sp>
        <p:nvSpPr>
          <p:cNvPr id="17" name="bg object 17"/>
          <p:cNvSpPr/>
          <p:nvPr/>
        </p:nvSpPr>
        <p:spPr>
          <a:xfrm>
            <a:off x="141282" y="153960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1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3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5"/>
            <a:ext cx="3899408" cy="5992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5"/>
            <a:ext cx="2802700" cy="5992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70" y="6528535"/>
            <a:ext cx="2802700" cy="5992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5961">
        <a:defRPr>
          <a:latin typeface="+mn-lt"/>
          <a:ea typeface="+mn-ea"/>
          <a:cs typeface="+mn-cs"/>
        </a:defRPr>
      </a:lvl2pPr>
      <a:lvl3pPr marL="1931924">
        <a:defRPr>
          <a:latin typeface="+mn-lt"/>
          <a:ea typeface="+mn-ea"/>
          <a:cs typeface="+mn-cs"/>
        </a:defRPr>
      </a:lvl3pPr>
      <a:lvl4pPr marL="2897886">
        <a:defRPr>
          <a:latin typeface="+mn-lt"/>
          <a:ea typeface="+mn-ea"/>
          <a:cs typeface="+mn-cs"/>
        </a:defRPr>
      </a:lvl4pPr>
      <a:lvl5pPr marL="3863849">
        <a:defRPr>
          <a:latin typeface="+mn-lt"/>
          <a:ea typeface="+mn-ea"/>
          <a:cs typeface="+mn-cs"/>
        </a:defRPr>
      </a:lvl5pPr>
      <a:lvl6pPr marL="4829812">
        <a:defRPr>
          <a:latin typeface="+mn-lt"/>
          <a:ea typeface="+mn-ea"/>
          <a:cs typeface="+mn-cs"/>
        </a:defRPr>
      </a:lvl6pPr>
      <a:lvl7pPr marL="5795773">
        <a:defRPr>
          <a:latin typeface="+mn-lt"/>
          <a:ea typeface="+mn-ea"/>
          <a:cs typeface="+mn-cs"/>
        </a:defRPr>
      </a:lvl7pPr>
      <a:lvl8pPr marL="6761734">
        <a:defRPr>
          <a:latin typeface="+mn-lt"/>
          <a:ea typeface="+mn-ea"/>
          <a:cs typeface="+mn-cs"/>
        </a:defRPr>
      </a:lvl8pPr>
      <a:lvl9pPr marL="772769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5961">
        <a:defRPr>
          <a:latin typeface="+mn-lt"/>
          <a:ea typeface="+mn-ea"/>
          <a:cs typeface="+mn-cs"/>
        </a:defRPr>
      </a:lvl2pPr>
      <a:lvl3pPr marL="1931924">
        <a:defRPr>
          <a:latin typeface="+mn-lt"/>
          <a:ea typeface="+mn-ea"/>
          <a:cs typeface="+mn-cs"/>
        </a:defRPr>
      </a:lvl3pPr>
      <a:lvl4pPr marL="2897886">
        <a:defRPr>
          <a:latin typeface="+mn-lt"/>
          <a:ea typeface="+mn-ea"/>
          <a:cs typeface="+mn-cs"/>
        </a:defRPr>
      </a:lvl4pPr>
      <a:lvl5pPr marL="3863849">
        <a:defRPr>
          <a:latin typeface="+mn-lt"/>
          <a:ea typeface="+mn-ea"/>
          <a:cs typeface="+mn-cs"/>
        </a:defRPr>
      </a:lvl5pPr>
      <a:lvl6pPr marL="4829812">
        <a:defRPr>
          <a:latin typeface="+mn-lt"/>
          <a:ea typeface="+mn-ea"/>
          <a:cs typeface="+mn-cs"/>
        </a:defRPr>
      </a:lvl6pPr>
      <a:lvl7pPr marL="5795773">
        <a:defRPr>
          <a:latin typeface="+mn-lt"/>
          <a:ea typeface="+mn-ea"/>
          <a:cs typeface="+mn-cs"/>
        </a:defRPr>
      </a:lvl7pPr>
      <a:lvl8pPr marL="6761734">
        <a:defRPr>
          <a:latin typeface="+mn-lt"/>
          <a:ea typeface="+mn-ea"/>
          <a:cs typeface="+mn-cs"/>
        </a:defRPr>
      </a:lvl8pPr>
      <a:lvl9pPr marL="772769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D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7306" y="4276725"/>
            <a:ext cx="3629465" cy="2743200"/>
          </a:xfrm>
          <a:prstGeom prst="rect">
            <a:avLst/>
          </a:prstGeom>
          <a:noFill/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97"/>
            <a:ext cx="12171345" cy="2156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65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01180" y="2652030"/>
            <a:ext cx="727114" cy="14379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65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92941" y="5186362"/>
            <a:ext cx="727114" cy="14379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665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24910" y="528488"/>
            <a:ext cx="2284825" cy="10830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225"/>
              </a:spcBef>
            </a:pPr>
            <a:endParaRPr lang="en-US" sz="2665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4911" y="554635"/>
            <a:ext cx="2284825" cy="105505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65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38799" y="629261"/>
            <a:ext cx="2057046" cy="858151"/>
          </a:xfrm>
          <a:prstGeom prst="rect">
            <a:avLst/>
          </a:prstGeom>
        </p:spPr>
        <p:txBody>
          <a:bodyPr vert="horz" wrap="square" lIns="0" tIns="37560" rIns="0" bIns="0" rtlCol="0">
            <a:spAutoFit/>
          </a:bodyPr>
          <a:lstStyle/>
          <a:p>
            <a:pPr>
              <a:spcBef>
                <a:spcPts val="296"/>
              </a:spcBef>
            </a:pPr>
            <a:r>
              <a:rPr lang="uz-Cyrl-UZ" sz="5330" b="1" spc="24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5330" b="1" spc="24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5330" b="1" spc="24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4400" b="1" spc="2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7679" y="539135"/>
            <a:ext cx="6044372" cy="1265406"/>
          </a:xfrm>
          <a:prstGeom prst="rect">
            <a:avLst/>
          </a:prstGeom>
        </p:spPr>
        <p:txBody>
          <a:bodyPr vert="horz" wrap="square" lIns="0" tIns="3460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0091" defTabSz="2166545">
              <a:spcBef>
                <a:spcPts val="271"/>
              </a:spcBef>
              <a:defRPr/>
            </a:pPr>
            <a:r>
              <a:rPr lang="en-US" sz="7996" kern="2000" spc="24" dirty="0">
                <a:solidFill>
                  <a:sysClr val="window" lastClr="FFFFFF"/>
                </a:solidFill>
              </a:rPr>
              <a:t>  ADABIYOT</a:t>
            </a: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3420" y="1194037"/>
            <a:ext cx="329160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6545"/>
            <a:endParaRPr sz="426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3667" y="1487412"/>
            <a:ext cx="90016" cy="28211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6545"/>
            <a:endParaRPr sz="426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0742" y="1501119"/>
            <a:ext cx="26063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6545"/>
            <a:endParaRPr sz="426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1286" y="890743"/>
            <a:ext cx="63144" cy="28211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6545"/>
            <a:endParaRPr sz="426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4418" y="1124804"/>
            <a:ext cx="255268" cy="177322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6545"/>
            <a:endParaRPr sz="426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3869" y="696835"/>
            <a:ext cx="936428" cy="897355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6545"/>
            <a:endParaRPr sz="4264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2" descr="D:\16 asr.jpg"/>
          <p:cNvPicPr>
            <a:picLocks noChangeAspect="1" noChangeArrowheads="1"/>
          </p:cNvPicPr>
          <p:nvPr/>
        </p:nvPicPr>
        <p:blipFill>
          <a:blip r:embed="rId3" cstate="print"/>
          <a:srcRect l="8288" t="5882" r="7451" b="5883"/>
          <a:stretch>
            <a:fillRect/>
          </a:stretch>
        </p:blipFill>
        <p:spPr bwMode="auto">
          <a:xfrm>
            <a:off x="1422580" y="3274432"/>
            <a:ext cx="3821853" cy="2819399"/>
          </a:xfrm>
          <a:prstGeom prst="rect">
            <a:avLst/>
          </a:prstGeom>
          <a:noFill/>
        </p:spPr>
      </p:pic>
      <p:pic>
        <p:nvPicPr>
          <p:cNvPr id="19" name="Picture 2" descr="D:\титул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4433" y="2202607"/>
            <a:ext cx="3505199" cy="2336800"/>
          </a:xfrm>
          <a:prstGeom prst="rect">
            <a:avLst/>
          </a:prstGeom>
          <a:noFill/>
        </p:spPr>
      </p:pic>
      <p:pic>
        <p:nvPicPr>
          <p:cNvPr id="23" name="Picture 3" descr="D:\22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23369" y="3890962"/>
            <a:ext cx="2847976" cy="19050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252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85650" cy="6905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4" rIns="91411" bIns="45704" rtlCol="0" anchor="ctr"/>
          <a:lstStyle/>
          <a:p>
            <a:pPr algn="ctr"/>
            <a:r>
              <a:rPr lang="en-US" sz="4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“SHER BILAN DURROJ” HIKOYATI</a:t>
            </a:r>
            <a:endParaRPr lang="ru-RU" sz="4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5025" y="4833926"/>
            <a:ext cx="7467600" cy="9540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jig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rp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3202" y="3476616"/>
            <a:ext cx="7315201" cy="954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sin,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 е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jig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sin.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5025" y="2062162"/>
            <a:ext cx="7239000" cy="9540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r>
              <a:rPr lang="en-US" sz="2800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qo‘rqq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nib 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r, 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sig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5427" y="919162"/>
            <a:ext cx="7467600" cy="9540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o‘lub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o‘lturur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sig‘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 descr="D:\sher 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5025" y="919162"/>
            <a:ext cx="3200400" cy="2286001"/>
          </a:xfrm>
          <a:prstGeom prst="rect">
            <a:avLst/>
          </a:prstGeom>
          <a:noFill/>
        </p:spPr>
      </p:pic>
      <p:pic>
        <p:nvPicPr>
          <p:cNvPr id="3" name="Picture 2" descr="D:\55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5025" y="3662362"/>
            <a:ext cx="3429001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85650" cy="6905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4" rIns="91411" bIns="45704" rtlCol="0" anchor="ctr"/>
          <a:lstStyle/>
          <a:p>
            <a:pPr algn="ctr"/>
            <a:r>
              <a:rPr lang="en-US" sz="4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“SHER BILAN DURROJ” HIKOYATI</a:t>
            </a:r>
            <a:endParaRPr lang="ru-RU" sz="4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8825" y="4805362"/>
            <a:ext cx="8153400" cy="9540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r>
              <a:rPr lang="en-US" sz="2800" dirty="0" err="1" smtClean="0"/>
              <a:t>bu</a:t>
            </a:r>
            <a:r>
              <a:rPr lang="en-US" sz="2800" dirty="0" smtClean="0"/>
              <a:t>  t</a:t>
            </a:r>
            <a:r>
              <a:rPr lang="ru-RU" sz="2800" dirty="0" smtClean="0"/>
              <a:t>а</a:t>
            </a:r>
            <a:r>
              <a:rPr lang="en-US" sz="2800" dirty="0" err="1" smtClean="0"/>
              <a:t>shvishd</a:t>
            </a:r>
            <a:r>
              <a:rPr lang="ru-RU" sz="2800" dirty="0" smtClean="0"/>
              <a:t>а</a:t>
            </a:r>
            <a:r>
              <a:rPr lang="en-US" sz="2800" dirty="0" smtClean="0"/>
              <a:t>n  </a:t>
            </a:r>
            <a:r>
              <a:rPr lang="en-US" sz="2800" dirty="0" err="1" smtClean="0"/>
              <a:t>ko‘ngli</a:t>
            </a:r>
            <a:r>
              <a:rPr lang="en-US" sz="2800" dirty="0" smtClean="0"/>
              <a:t>  </a:t>
            </a:r>
            <a:r>
              <a:rPr lang="ru-RU" sz="2800" dirty="0" smtClean="0"/>
              <a:t>о</a:t>
            </a:r>
            <a:r>
              <a:rPr lang="en-US" sz="2800" dirty="0" smtClean="0"/>
              <a:t>z</a:t>
            </a:r>
            <a:r>
              <a:rPr lang="ru-RU" sz="2800" dirty="0" smtClean="0"/>
              <a:t>о</a:t>
            </a:r>
            <a:r>
              <a:rPr lang="en-US" sz="2800" dirty="0" smtClean="0"/>
              <a:t>r  t</a:t>
            </a:r>
            <a:r>
              <a:rPr lang="ru-RU" sz="2800" dirty="0" smtClean="0"/>
              <a:t>о</a:t>
            </a:r>
            <a:r>
              <a:rPr lang="en-US" sz="2800" dirty="0" err="1" smtClean="0"/>
              <a:t>pib</a:t>
            </a:r>
            <a:r>
              <a:rPr lang="en-US" sz="2800" dirty="0" smtClean="0"/>
              <a:t>,  u  </a:t>
            </a:r>
            <a:r>
              <a:rPr lang="en-US" sz="2800" dirty="0" err="1" smtClean="0"/>
              <a:t>durr</a:t>
            </a:r>
            <a:r>
              <a:rPr lang="ru-RU" sz="2800" dirty="0" smtClean="0"/>
              <a:t>о</a:t>
            </a:r>
            <a:r>
              <a:rPr lang="en-US" sz="2800" dirty="0" smtClean="0"/>
              <a:t>j  </a:t>
            </a:r>
            <a:r>
              <a:rPr lang="en-US" sz="2800" dirty="0" err="1" smtClean="0"/>
              <a:t>bil</a:t>
            </a:r>
            <a:r>
              <a:rPr lang="ru-RU" sz="2800" dirty="0" smtClean="0"/>
              <a:t>а</a:t>
            </a:r>
            <a:r>
              <a:rPr lang="en-US" sz="2800" dirty="0" smtClean="0"/>
              <a:t>n </a:t>
            </a:r>
          </a:p>
          <a:p>
            <a:r>
              <a:rPr lang="en-US" sz="2800" dirty="0" err="1" smtClean="0"/>
              <a:t>o‘rt</a:t>
            </a:r>
            <a:r>
              <a:rPr lang="ru-RU" sz="2800" dirty="0" smtClean="0"/>
              <a:t>о</a:t>
            </a:r>
            <a:r>
              <a:rPr lang="en-US" sz="2800" dirty="0" smtClean="0"/>
              <a:t>q </a:t>
            </a:r>
            <a:r>
              <a:rPr lang="en-US" sz="2800" dirty="0" err="1" smtClean="0"/>
              <a:t>bo‘l</a:t>
            </a:r>
            <a:r>
              <a:rPr lang="ru-RU" sz="2800" dirty="0" smtClean="0"/>
              <a:t>а </a:t>
            </a:r>
            <a:r>
              <a:rPr lang="en-US" sz="2800" dirty="0" smtClean="0"/>
              <a:t>b</a:t>
            </a:r>
            <a:r>
              <a:rPr lang="ru-RU" sz="2800" dirty="0" smtClean="0"/>
              <a:t>о</a:t>
            </a:r>
            <a:r>
              <a:rPr lang="en-US" sz="2800" dirty="0" err="1" smtClean="0"/>
              <a:t>shl</a:t>
            </a:r>
            <a:r>
              <a:rPr lang="ru-RU" sz="2800" dirty="0" smtClean="0"/>
              <a:t>а</a:t>
            </a:r>
            <a:r>
              <a:rPr lang="en-US" sz="2800" dirty="0" err="1" smtClean="0"/>
              <a:t>di</a:t>
            </a:r>
            <a:r>
              <a:rPr lang="en-US" sz="2800" dirty="0" smtClean="0"/>
              <a:t>. U d</a:t>
            </a:r>
            <a:r>
              <a:rPr lang="ru-RU" sz="2800" dirty="0" smtClean="0"/>
              <a:t>е</a:t>
            </a:r>
            <a:r>
              <a:rPr lang="en-US" sz="2800" dirty="0" err="1" smtClean="0"/>
              <a:t>di</a:t>
            </a:r>
            <a:r>
              <a:rPr lang="en-US" sz="2800" dirty="0" smtClean="0"/>
              <a:t>: 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5426" y="3662362"/>
            <a:ext cx="7315201" cy="954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r>
              <a:rPr lang="en-US" sz="2800" dirty="0" err="1" smtClean="0"/>
              <a:t>ko‘ngli</a:t>
            </a:r>
            <a:r>
              <a:rPr lang="en-US" sz="2800" dirty="0" smtClean="0"/>
              <a:t> </a:t>
            </a:r>
            <a:r>
              <a:rPr lang="en-US" sz="2800" dirty="0" err="1" smtClean="0"/>
              <a:t>bu</a:t>
            </a:r>
            <a:r>
              <a:rPr lang="en-US" sz="2800" dirty="0" smtClean="0"/>
              <a:t> </a:t>
            </a:r>
            <a:r>
              <a:rPr lang="en-US" sz="2800" dirty="0" err="1" smtClean="0"/>
              <a:t>ishdin</a:t>
            </a:r>
            <a:r>
              <a:rPr lang="en-US" sz="2800" dirty="0" smtClean="0"/>
              <a:t> </a:t>
            </a:r>
            <a:r>
              <a:rPr lang="en-US" sz="2800" dirty="0" err="1" smtClean="0"/>
              <a:t>bo‘lub</a:t>
            </a:r>
            <a:r>
              <a:rPr lang="en-US" sz="2800" dirty="0" smtClean="0"/>
              <a:t> </a:t>
            </a:r>
            <a:r>
              <a:rPr lang="ru-RU" sz="2800" dirty="0" smtClean="0"/>
              <a:t>о</a:t>
            </a:r>
            <a:r>
              <a:rPr lang="en-US" sz="2800" dirty="0" smtClean="0"/>
              <a:t>z</a:t>
            </a:r>
            <a:r>
              <a:rPr lang="ru-RU" sz="2800" dirty="0" smtClean="0"/>
              <a:t>о</a:t>
            </a:r>
            <a:r>
              <a:rPr lang="en-US" sz="2800" dirty="0" err="1" smtClean="0"/>
              <a:t>rliq</a:t>
            </a:r>
            <a:r>
              <a:rPr lang="en-US" sz="2800" dirty="0" smtClean="0"/>
              <a:t>,</a:t>
            </a:r>
          </a:p>
          <a:p>
            <a:r>
              <a:rPr lang="en-US" sz="2800" dirty="0" smtClean="0"/>
              <a:t>b</a:t>
            </a:r>
            <a:r>
              <a:rPr lang="ru-RU" sz="2800" dirty="0" smtClean="0"/>
              <a:t>о</a:t>
            </a:r>
            <a:r>
              <a:rPr lang="en-US" sz="2800" dirty="0" err="1" smtClean="0"/>
              <a:t>shl</a:t>
            </a:r>
            <a:r>
              <a:rPr lang="ru-RU" sz="2800" dirty="0" smtClean="0"/>
              <a:t>а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durr</a:t>
            </a:r>
            <a:r>
              <a:rPr lang="ru-RU" sz="2800" dirty="0" smtClean="0"/>
              <a:t>о</a:t>
            </a:r>
            <a:r>
              <a:rPr lang="en-US" sz="2800" dirty="0" smtClean="0"/>
              <a:t>j </a:t>
            </a:r>
            <a:r>
              <a:rPr lang="en-US" sz="2800" dirty="0" err="1" smtClean="0"/>
              <a:t>bil</a:t>
            </a:r>
            <a:r>
              <a:rPr lang="ru-RU" sz="2800" dirty="0" smtClean="0"/>
              <a:t>а </a:t>
            </a:r>
            <a:r>
              <a:rPr lang="en-US" sz="2800" dirty="0" err="1" smtClean="0"/>
              <a:t>yorliq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35025" y="2062162"/>
            <a:ext cx="7848600" cy="9540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r>
              <a:rPr lang="en-US" sz="2800" dirty="0" smtClean="0"/>
              <a:t>d</a:t>
            </a:r>
            <a:r>
              <a:rPr lang="ru-RU" sz="2800" dirty="0" smtClean="0"/>
              <a:t>о</a:t>
            </a:r>
            <a:r>
              <a:rPr lang="en-US" sz="2800" dirty="0" err="1" smtClean="0"/>
              <a:t>im</a:t>
            </a:r>
            <a:r>
              <a:rPr lang="en-US" sz="2800" dirty="0" smtClean="0"/>
              <a:t>  </a:t>
            </a:r>
            <a:r>
              <a:rPr lang="en-US" sz="2800" dirty="0" err="1" smtClean="0"/>
              <a:t>ung</a:t>
            </a:r>
            <a:r>
              <a:rPr lang="ru-RU" sz="2800" dirty="0" smtClean="0"/>
              <a:t>а  </a:t>
            </a:r>
            <a:r>
              <a:rPr lang="en-US" sz="2800" dirty="0" err="1" smtClean="0"/>
              <a:t>shu</a:t>
            </a:r>
            <a:r>
              <a:rPr lang="en-US" sz="2800" dirty="0" smtClean="0"/>
              <a:t>  g‘</a:t>
            </a:r>
            <a:r>
              <a:rPr lang="ru-RU" sz="2800" dirty="0" smtClean="0"/>
              <a:t>а</a:t>
            </a:r>
            <a:r>
              <a:rPr lang="en-US" sz="2800" dirty="0" smtClean="0"/>
              <a:t>m  </a:t>
            </a:r>
            <a:r>
              <a:rPr lang="en-US" sz="2800" dirty="0" err="1" smtClean="0"/>
              <a:t>ichid</a:t>
            </a:r>
            <a:r>
              <a:rPr lang="ru-RU" sz="2800" dirty="0" smtClean="0"/>
              <a:t>а  </a:t>
            </a:r>
            <a:r>
              <a:rPr lang="en-US" sz="2800" dirty="0" smtClean="0"/>
              <a:t>g‘</a:t>
            </a:r>
            <a:r>
              <a:rPr lang="ru-RU" sz="2800" dirty="0" smtClean="0"/>
              <a:t>а</a:t>
            </a:r>
            <a:r>
              <a:rPr lang="en-US" sz="2800" dirty="0" smtClean="0"/>
              <a:t>m,  g‘</a:t>
            </a:r>
            <a:r>
              <a:rPr lang="ru-RU" sz="2800" dirty="0" smtClean="0"/>
              <a:t>а</a:t>
            </a:r>
            <a:r>
              <a:rPr lang="en-US" sz="2800" dirty="0" smtClean="0"/>
              <a:t>m  </a:t>
            </a:r>
            <a:r>
              <a:rPr lang="ru-RU" sz="2800" dirty="0" smtClean="0"/>
              <a:t>е</a:t>
            </a:r>
            <a:r>
              <a:rPr lang="en-US" sz="2800" dirty="0" smtClean="0"/>
              <a:t>m</a:t>
            </a:r>
            <a:r>
              <a:rPr lang="ru-RU" sz="2800" dirty="0" smtClean="0"/>
              <a:t>а</a:t>
            </a:r>
            <a:r>
              <a:rPr lang="en-US" sz="2800" dirty="0" smtClean="0"/>
              <a:t>s,  m</a:t>
            </a:r>
            <a:r>
              <a:rPr lang="ru-RU" sz="2800" dirty="0" smtClean="0"/>
              <a:t>о</a:t>
            </a:r>
            <a:r>
              <a:rPr lang="en-US" sz="2800" dirty="0" smtClean="0"/>
              <a:t>t</a:t>
            </a:r>
            <a:r>
              <a:rPr lang="ru-RU" sz="2800" dirty="0" smtClean="0"/>
              <a:t>а</a:t>
            </a:r>
            <a:r>
              <a:rPr lang="en-US" sz="2800" dirty="0" smtClean="0"/>
              <a:t>m  </a:t>
            </a:r>
            <a:r>
              <a:rPr lang="en-US" sz="2800" dirty="0" err="1" smtClean="0"/>
              <a:t>ustig</a:t>
            </a:r>
            <a:r>
              <a:rPr lang="ru-RU" sz="2800" dirty="0" smtClean="0"/>
              <a:t>а </a:t>
            </a:r>
            <a:r>
              <a:rPr lang="en-US" sz="2800" dirty="0" smtClean="0"/>
              <a:t>m</a:t>
            </a:r>
            <a:r>
              <a:rPr lang="ru-RU" sz="2800" dirty="0" smtClean="0"/>
              <a:t>о</a:t>
            </a:r>
            <a:r>
              <a:rPr lang="en-US" sz="2800" dirty="0" smtClean="0"/>
              <a:t>t</a:t>
            </a:r>
            <a:r>
              <a:rPr lang="ru-RU" sz="2800" dirty="0" smtClean="0"/>
              <a:t>а</a:t>
            </a:r>
            <a:r>
              <a:rPr lang="en-US" sz="2800" dirty="0" smtClean="0"/>
              <a:t>m  </a:t>
            </a:r>
            <a:r>
              <a:rPr lang="ru-RU" sz="2800" dirty="0" smtClean="0"/>
              <a:t>е</a:t>
            </a:r>
            <a:r>
              <a:rPr lang="en-US" sz="2800" dirty="0" err="1" smtClean="0"/>
              <a:t>di</a:t>
            </a:r>
            <a:r>
              <a:rPr lang="en-US" sz="2800" dirty="0" smtClean="0"/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5427" y="919162"/>
            <a:ext cx="7467600" cy="9540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r>
              <a:rPr lang="en-US" sz="2800" dirty="0" smtClean="0"/>
              <a:t>d</a:t>
            </a:r>
            <a:r>
              <a:rPr lang="ru-RU" sz="2800" dirty="0" smtClean="0"/>
              <a:t>о</a:t>
            </a:r>
            <a:r>
              <a:rPr lang="en-US" sz="2800" dirty="0" err="1" smtClean="0"/>
              <a:t>yim</a:t>
            </a:r>
            <a:r>
              <a:rPr lang="en-US" sz="2800" dirty="0" smtClean="0"/>
              <a:t> </a:t>
            </a:r>
            <a:r>
              <a:rPr lang="ru-RU" sz="2800" dirty="0" smtClean="0"/>
              <a:t>а</a:t>
            </a:r>
            <a:r>
              <a:rPr lang="en-US" sz="2800" dirty="0" err="1" smtClean="0"/>
              <a:t>ng</a:t>
            </a:r>
            <a:r>
              <a:rPr lang="ru-RU" sz="2800" dirty="0" smtClean="0"/>
              <a:t>а </a:t>
            </a:r>
            <a:r>
              <a:rPr lang="en-US" sz="2800" dirty="0" err="1" smtClean="0"/>
              <a:t>bu</a:t>
            </a:r>
            <a:r>
              <a:rPr lang="en-US" sz="2800" dirty="0" smtClean="0"/>
              <a:t> g‘</a:t>
            </a:r>
            <a:r>
              <a:rPr lang="ru-RU" sz="2800" dirty="0" smtClean="0"/>
              <a:t>а</a:t>
            </a:r>
            <a:r>
              <a:rPr lang="en-US" sz="2800" dirty="0" smtClean="0"/>
              <a:t>m </a:t>
            </a:r>
            <a:r>
              <a:rPr lang="ru-RU" sz="2800" dirty="0" smtClean="0"/>
              <a:t>а</a:t>
            </a:r>
            <a:r>
              <a:rPr lang="en-US" sz="2800" dirty="0" smtClean="0"/>
              <a:t>r</a:t>
            </a:r>
            <a:r>
              <a:rPr lang="ru-RU" sz="2800" dirty="0" smtClean="0"/>
              <a:t>о </a:t>
            </a:r>
            <a:r>
              <a:rPr lang="en-US" sz="2800" dirty="0" smtClean="0"/>
              <a:t>g‘</a:t>
            </a:r>
            <a:r>
              <a:rPr lang="ru-RU" sz="2800" dirty="0" smtClean="0"/>
              <a:t>а</a:t>
            </a:r>
            <a:r>
              <a:rPr lang="en-US" sz="2800" dirty="0" smtClean="0"/>
              <a:t>m </a:t>
            </a:r>
            <a:r>
              <a:rPr lang="ru-RU" sz="2800" dirty="0" smtClean="0"/>
              <a:t>е</a:t>
            </a:r>
            <a:r>
              <a:rPr lang="en-US" sz="2800" dirty="0" err="1" smtClean="0"/>
              <a:t>di</a:t>
            </a:r>
            <a:r>
              <a:rPr lang="en-US" sz="2800" dirty="0" smtClean="0"/>
              <a:t>,</a:t>
            </a:r>
          </a:p>
          <a:p>
            <a:r>
              <a:rPr lang="en-US" sz="2800" dirty="0" smtClean="0"/>
              <a:t>G‘</a:t>
            </a:r>
            <a:r>
              <a:rPr lang="ru-RU" sz="2800" dirty="0" smtClean="0"/>
              <a:t>а</a:t>
            </a:r>
            <a:r>
              <a:rPr lang="en-US" sz="2800" dirty="0" smtClean="0"/>
              <a:t>m n</a:t>
            </a:r>
            <a:r>
              <a:rPr lang="ru-RU" sz="2800" dirty="0" smtClean="0"/>
              <a:t>е</a:t>
            </a:r>
            <a:r>
              <a:rPr lang="en-US" sz="2800" dirty="0" err="1" smtClean="0"/>
              <a:t>ki</a:t>
            </a:r>
            <a:r>
              <a:rPr lang="en-US" sz="2800" dirty="0" smtClean="0"/>
              <a:t>, m</a:t>
            </a:r>
            <a:r>
              <a:rPr lang="ru-RU" sz="2800" dirty="0" smtClean="0"/>
              <a:t>о</a:t>
            </a:r>
            <a:r>
              <a:rPr lang="en-US" sz="2800" dirty="0" smtClean="0"/>
              <a:t>t</a:t>
            </a:r>
            <a:r>
              <a:rPr lang="ru-RU" sz="2800" dirty="0" smtClean="0"/>
              <a:t>а</a:t>
            </a:r>
            <a:r>
              <a:rPr lang="en-US" sz="2800" dirty="0" smtClean="0"/>
              <a:t>m </a:t>
            </a:r>
            <a:r>
              <a:rPr lang="en-US" sz="2800" dirty="0" err="1" smtClean="0"/>
              <a:t>uz</a:t>
            </a:r>
            <a:r>
              <a:rPr lang="ru-RU" sz="2800" dirty="0" smtClean="0"/>
              <a:t>а </a:t>
            </a:r>
            <a:r>
              <a:rPr lang="en-US" sz="2800" dirty="0" smtClean="0"/>
              <a:t>m</a:t>
            </a:r>
            <a:r>
              <a:rPr lang="ru-RU" sz="2800" dirty="0" smtClean="0"/>
              <a:t>о</a:t>
            </a:r>
            <a:r>
              <a:rPr lang="en-US" sz="2800" dirty="0" smtClean="0"/>
              <a:t>t</a:t>
            </a:r>
            <a:r>
              <a:rPr lang="ru-RU" sz="2800" dirty="0" smtClean="0"/>
              <a:t>а</a:t>
            </a:r>
            <a:r>
              <a:rPr lang="en-US" sz="2800" dirty="0" smtClean="0"/>
              <a:t>m </a:t>
            </a:r>
            <a:r>
              <a:rPr lang="ru-RU" sz="2800" dirty="0" smtClean="0"/>
              <a:t>е</a:t>
            </a:r>
            <a:r>
              <a:rPr lang="en-US" sz="2800" dirty="0" err="1" smtClean="0"/>
              <a:t>di</a:t>
            </a:r>
            <a:r>
              <a:rPr lang="en-US" sz="2800" dirty="0" smtClean="0"/>
              <a:t>.</a:t>
            </a:r>
          </a:p>
        </p:txBody>
      </p:sp>
      <p:pic>
        <p:nvPicPr>
          <p:cNvPr id="9" name="Picture 2" descr="D:\qirg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7025" y="4348164"/>
            <a:ext cx="2619376" cy="1743075"/>
          </a:xfrm>
          <a:prstGeom prst="rect">
            <a:avLst/>
          </a:prstGeom>
          <a:noFill/>
        </p:spPr>
      </p:pic>
      <p:pic>
        <p:nvPicPr>
          <p:cNvPr id="4098" name="Picture 2" descr="D:\sher 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59826" y="1300161"/>
            <a:ext cx="3200400" cy="2286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4" rIns="91411" bIns="45704" rtlCol="0" anchor="ctr"/>
          <a:lstStyle/>
          <a:p>
            <a:pPr algn="ctr">
              <a:defRPr/>
            </a:pPr>
            <a:r>
              <a:rPr lang="en-US" sz="53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 DURROJ BILAN DO‘STLASHADI          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995362"/>
            <a:ext cx="9293225" cy="30469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11" tIns="45704" rIns="91411" bIns="45704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diki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mendin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q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sd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-u kin,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min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g‘i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min.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   V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hmni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qo‘y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m-u 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-u 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b v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qti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 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g‘i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eshitib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d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y, 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g‘m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q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yg‘udin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z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d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y.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4625" y="4119564"/>
            <a:ext cx="10741026" cy="26776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1" tIns="45704" rIns="91411" bIns="45704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U 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:– 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sdim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dushm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nligim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tirj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o‘zingg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nchli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do‘st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Qo‘rqishni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yig‘ishtir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 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sird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shim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; 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urs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ndlik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qtid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kuyl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dig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 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kuyl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ringni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eshitib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y; 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g‘m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ring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 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yg‘ud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z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y. </a:t>
            </a:r>
            <a:endParaRPr lang="ru-RU" sz="2800" dirty="0"/>
          </a:p>
        </p:txBody>
      </p:sp>
      <p:pic>
        <p:nvPicPr>
          <p:cNvPr id="8" name="Picture 2" descr="D:\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1450" y="1223962"/>
            <a:ext cx="3124200" cy="236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68933" y="34660"/>
            <a:ext cx="12047788" cy="101533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100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77828" y="0"/>
            <a:ext cx="11807825" cy="954512"/>
          </a:xfrm>
          <a:prstGeom prst="rect">
            <a:avLst/>
          </a:prstGeom>
        </p:spPr>
        <p:txBody>
          <a:bodyPr wrap="square" lIns="0" tIns="308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239"/>
              </a:spcBef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WordArt 16"/>
          <p:cNvSpPr>
            <a:spLocks noChangeArrowheads="1" noChangeShapeType="1" noTextEdit="1"/>
          </p:cNvSpPr>
          <p:nvPr/>
        </p:nvSpPr>
        <p:spPr bwMode="auto">
          <a:xfrm>
            <a:off x="2146302" y="1346527"/>
            <a:ext cx="8153400" cy="1571625"/>
          </a:xfrm>
          <a:prstGeom prst="rect">
            <a:avLst/>
          </a:prstGeom>
        </p:spPr>
        <p:txBody>
          <a:bodyPr wrap="none" lIns="91426" tIns="45712" rIns="91426" bIns="45712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3600" b="1" kern="10" dirty="0" smtClean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8052" y="3528209"/>
            <a:ext cx="4544775" cy="677076"/>
          </a:xfrm>
          <a:prstGeom prst="rect">
            <a:avLst/>
          </a:prstGeom>
        </p:spPr>
        <p:txBody>
          <a:bodyPr wrap="none" lIns="91411" tIns="45704" rIns="91411" bIns="45704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Durroj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qirg‘ovul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 descr="D:\шеррр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97825" y="3214685"/>
            <a:ext cx="3005431" cy="1981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4" rIns="91411" bIns="45704" rtlCol="0" anchor="ctr"/>
          <a:lstStyle/>
          <a:p>
            <a:pPr algn="ctr">
              <a:defRPr/>
            </a:pPr>
            <a:r>
              <a:rPr lang="en-US" sz="53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“XAMSA” ASARI</a:t>
            </a:r>
            <a:endParaRPr lang="ru-RU" sz="5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6425" y="1757363"/>
            <a:ext cx="6092825" cy="461664"/>
          </a:xfrm>
          <a:prstGeom prst="rect">
            <a:avLst/>
          </a:prstGeom>
        </p:spPr>
        <p:txBody>
          <a:bodyPr lIns="91411" tIns="45704" rIns="91411" bIns="45704">
            <a:spAutoFit/>
          </a:bodyPr>
          <a:lstStyle/>
          <a:p>
            <a:r>
              <a:rPr lang="en-US" sz="23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729" y="1300162"/>
            <a:ext cx="8837614" cy="4770504"/>
          </a:xfrm>
          <a:prstGeom prst="rect">
            <a:avLst/>
          </a:prstGeom>
        </p:spPr>
        <p:txBody>
          <a:bodyPr wrap="square" lIns="91411" tIns="45704" rIns="91411" bIns="45704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1483-yildan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oʻzining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Xamsa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qomusi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misradan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sheʼriy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merosining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Xamsa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—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78928" y="3509962"/>
            <a:ext cx="2667000" cy="3276600"/>
          </a:xfrm>
          <a:prstGeom prst="rect">
            <a:avLst/>
          </a:prstGeom>
          <a:noFill/>
        </p:spPr>
      </p:pic>
      <p:pic>
        <p:nvPicPr>
          <p:cNvPr id="8" name="Picture 2" descr="D: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78928" y="1137849"/>
            <a:ext cx="2667000" cy="21623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635626" y="1223963"/>
            <a:ext cx="107269" cy="48370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92224" y="2214564"/>
            <a:ext cx="9234503" cy="16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88516" y="1167175"/>
            <a:ext cx="5105400" cy="1095676"/>
          </a:xfrm>
          <a:prstGeom prst="rect">
            <a:avLst/>
          </a:prstGeom>
          <a:noFill/>
        </p:spPr>
        <p:txBody>
          <a:bodyPr wrap="square" lIns="109720" tIns="54860" rIns="109720" bIns="54860">
            <a:spAutoFit/>
          </a:bodyPr>
          <a:lstStyle/>
          <a:p>
            <a:pPr algn="ctr"/>
            <a:r>
              <a:rPr lang="en-US" sz="6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endParaRPr lang="ru-RU" sz="6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66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57185" y="1147763"/>
            <a:ext cx="4006273" cy="1095676"/>
          </a:xfrm>
          <a:prstGeom prst="rect">
            <a:avLst/>
          </a:prstGeom>
          <a:noFill/>
        </p:spPr>
        <p:txBody>
          <a:bodyPr wrap="none" lIns="109720" tIns="54860" rIns="109720" bIns="54860">
            <a:spAutoFit/>
          </a:bodyPr>
          <a:lstStyle/>
          <a:p>
            <a:pPr algn="ctr"/>
            <a:r>
              <a:rPr lang="en-US" sz="6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endParaRPr lang="ru-RU" sz="6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CC00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C:\Users\Администратор\Pictures\2015-10-31 х\х 002.jpg"/>
          <p:cNvPicPr/>
          <p:nvPr/>
        </p:nvPicPr>
        <p:blipFill rotWithShape="1"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9" t="34993" r="59967" b="54571"/>
          <a:stretch/>
        </p:blipFill>
        <p:spPr bwMode="auto">
          <a:xfrm>
            <a:off x="9979024" y="0"/>
            <a:ext cx="2206626" cy="16049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520827" y="2330339"/>
            <a:ext cx="3886199" cy="7620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6" tIns="45712" rIns="91426" bIns="45712"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o‘qidim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54043" y="2391587"/>
            <a:ext cx="4876800" cy="7620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6" tIns="45712" rIns="91426" bIns="45712"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sport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shug‘ullandim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1372" y="4227800"/>
            <a:ext cx="11731625" cy="260411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6" tIns="45712" rIns="91426" bIns="45712"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o‘qidim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sport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shug‘ullandim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qatnashdim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l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ug‘at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yodladim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onamga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yordamlashdim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kutubxonaga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kirdim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a’lo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baho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oldim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she’r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yodladim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ukamga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yordamlashdim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xonamni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tozaladim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o‘rtog‘imga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ko‘maklashdim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ustozimdan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tushunmaganlarimni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so‘radim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dirty="0"/>
          </a:p>
        </p:txBody>
      </p:sp>
      <p:sp>
        <p:nvSpPr>
          <p:cNvPr id="15" name="Лента лицом вниз 14"/>
          <p:cNvSpPr/>
          <p:nvPr/>
        </p:nvSpPr>
        <p:spPr>
          <a:xfrm>
            <a:off x="2740026" y="233363"/>
            <a:ext cx="5867400" cy="762001"/>
          </a:xfrm>
          <a:prstGeom prst="ribbon">
            <a:avLst>
              <a:gd name="adj1" fmla="val 16667"/>
              <a:gd name="adj2" fmla="val 75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2" rIns="91426" bIns="45712"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BUGUN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20827" y="3357563"/>
            <a:ext cx="3886199" cy="7620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6" tIns="45712" rIns="91426" bIns="45712"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a’lo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baho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oldim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16625" y="3357563"/>
            <a:ext cx="4876800" cy="7620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6" tIns="45712" rIns="91426" bIns="45712"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3200" dirty="0" smtClean="0"/>
              <a:t>…</a:t>
            </a:r>
            <a:endParaRPr lang="ru-RU" sz="3200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08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6975"/>
            <a:ext cx="12212491" cy="107569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pPr algn="ctr"/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783" y="3"/>
            <a:ext cx="11917244" cy="998708"/>
          </a:xfrm>
          <a:prstGeom prst="rect">
            <a:avLst/>
          </a:prstGeom>
        </p:spPr>
        <p:txBody>
          <a:bodyPr wrap="square" lIns="194831" tIns="97418" rIns="194831" bIns="97418">
            <a:spAutoFit/>
          </a:bodyPr>
          <a:lstStyle/>
          <a:p>
            <a:pPr algn="ctr"/>
            <a:r>
              <a:rPr lang="en-US" sz="5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51" y="1082671"/>
            <a:ext cx="12091708" cy="7750089"/>
          </a:xfrm>
          <a:prstGeom prst="rect">
            <a:avLst/>
          </a:prstGeom>
          <a:noFill/>
        </p:spPr>
        <p:txBody>
          <a:bodyPr wrap="square" lIns="194831" tIns="97418" rIns="194831" bIns="97418" rtlCol="0">
            <a:spAutoFit/>
          </a:bodyPr>
          <a:lstStyle/>
          <a:p>
            <a:pPr algn="ctr">
              <a:spcBef>
                <a:spcPts val="239"/>
              </a:spcBef>
            </a:pPr>
            <a:endParaRPr lang="en-US" sz="4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239"/>
              </a:spcBef>
            </a:pPr>
            <a:endParaRPr lang="en-US" sz="4900" b="1" dirty="0" smtClean="0">
              <a:solidFill>
                <a:srgbClr val="002060"/>
              </a:solidFill>
              <a:cs typeface="Arial" pitchFamily="34" charset="0"/>
            </a:endParaRPr>
          </a:p>
          <a:p>
            <a:endParaRPr lang="en-US" sz="5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300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174757" y="3504362"/>
            <a:ext cx="4800601" cy="3428999"/>
          </a:xfrm>
          <a:prstGeom prst="verticalScroll">
            <a:avLst>
              <a:gd name="adj" fmla="val 1210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11" tIns="45704" rIns="91411" bIns="45704" rtlCol="0" anchor="ctr"/>
          <a:lstStyle/>
          <a:p>
            <a:pPr algn="ctr">
              <a:spcBef>
                <a:spcPts val="239"/>
              </a:spcBef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ts val="239"/>
              </a:spcBef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durroj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4492624" y="1376363"/>
            <a:ext cx="4572001" cy="3657600"/>
          </a:xfrm>
          <a:prstGeom prst="verticalScroll">
            <a:avLst>
              <a:gd name="adj" fmla="val 1210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11" tIns="45704" rIns="91411" bIns="45704" rtlCol="0" anchor="ctr"/>
          <a:lstStyle/>
          <a:p>
            <a:pPr algn="ctr">
              <a:spcBef>
                <a:spcPts val="239"/>
              </a:spcBef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Hikoyatdagi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3200" dirty="0"/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8365926" y="3128915"/>
            <a:ext cx="4111626" cy="3657600"/>
          </a:xfrm>
          <a:prstGeom prst="verticalScroll">
            <a:avLst>
              <a:gd name="adj" fmla="val 1180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11" tIns="45704" rIns="91411" bIns="45704" rtlCol="0" anchor="ctr"/>
          <a:lstStyle/>
          <a:p>
            <a:pPr algn="ctr">
              <a:spcBef>
                <a:spcPts val="239"/>
              </a:spcBef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stgo‘ylik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f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zil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тит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225" y="1223962"/>
            <a:ext cx="3581399" cy="236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774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4" rIns="91411" bIns="45704" rtlCol="0" anchor="ctr"/>
          <a:lstStyle/>
          <a:p>
            <a:pPr algn="ctr">
              <a:defRPr/>
            </a:pPr>
            <a:r>
              <a:rPr lang="en-US" sz="4400" b="1" dirty="0" smtClean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  ANIQLANG?</a:t>
            </a:r>
            <a:endParaRPr lang="ru-RU" sz="4400" b="1" dirty="0">
              <a:ln w="0"/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1223962"/>
            <a:ext cx="7620000" cy="5847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11" tIns="45704" rIns="91411" bIns="45704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Tiling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birla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ko‘nglingni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tut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55225" y="5872162"/>
            <a:ext cx="1600200" cy="9540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1" tIns="45704" rIns="91411" bIns="45704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Havoiy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hikmati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1625" y="2138362"/>
            <a:ext cx="7620000" cy="10771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11" tIns="45704" rIns="91411" bIns="45704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“H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yr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r”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dostonining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o‘ninchi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q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16225" y="5872162"/>
            <a:ext cx="251460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“R</a:t>
            </a:r>
            <a:r>
              <a:rPr lang="ru-RU" sz="2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st</a:t>
            </a:r>
            <a:r>
              <a:rPr 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 t</a:t>
            </a:r>
            <a:r>
              <a:rPr lang="ru-RU" sz="2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а’</a:t>
            </a:r>
            <a:r>
              <a:rPr lang="en-US" sz="2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rifid</a:t>
            </a:r>
            <a:r>
              <a:rPr lang="ru-RU" sz="2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8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5425" y="3433762"/>
            <a:ext cx="77724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3200" dirty="0" smtClean="0">
                <a:latin typeface="Arial" pitchFamily="34" charset="0"/>
                <a:cs typeface="Arial" pitchFamily="34" charset="0"/>
              </a:rPr>
              <a:t>1487-1488-yillarda </a:t>
            </a:r>
            <a:r>
              <a:rPr lang="en-US" sz="32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Navoiy</a:t>
            </a:r>
            <a:endParaRPr lang="ru-RU" sz="32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07025" y="5872162"/>
            <a:ext cx="2863284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Astrobod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hokimi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01625" y="4271962"/>
            <a:ext cx="7696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Xamsa</a:t>
            </a:r>
            <a:r>
              <a:rPr lang="en-US" sz="32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so‘zini</a:t>
            </a:r>
            <a:r>
              <a:rPr lang="en-US" sz="32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ma’nosi</a:t>
            </a:r>
            <a:endParaRPr lang="ru-RU" sz="3200" dirty="0" err="1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78825" y="5872162"/>
            <a:ext cx="154561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beshlik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degani</a:t>
            </a:r>
            <a:endParaRPr lang="en-US" sz="28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1625" y="5110162"/>
            <a:ext cx="7696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on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ismi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1625" y="5872162"/>
            <a:ext cx="2404826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manbalarda</a:t>
            </a:r>
            <a:endParaRPr lang="en-US" sz="2800" dirty="0" smtClean="0">
              <a:solidFill>
                <a:prstClr val="black">
                  <a:lumMod val="85000"/>
                  <a:lumOff val="1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keltirilmagan</a:t>
            </a:r>
            <a:r>
              <a:rPr 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 err="1" smtClean="0">
              <a:solidFill>
                <a:prstClr val="black">
                  <a:lumMod val="85000"/>
                  <a:lumOff val="1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542142f8c32c6d364c25a313118ff66d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8607425" y="1985962"/>
            <a:ext cx="2761026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226E-6 4.12763E-6 L 0.64543 -0.12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00" y="-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5216E-6 4.12763E-6 L 0.42829 -0.469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00" y="-2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9816E-6 4.12763E-6 L 0.2514 -0.393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-1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18640" y="-9091"/>
            <a:ext cx="12204290" cy="101533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100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77833" y="2"/>
            <a:ext cx="11807825" cy="963814"/>
          </a:xfrm>
          <a:prstGeom prst="rect">
            <a:avLst/>
          </a:prstGeom>
        </p:spPr>
        <p:txBody>
          <a:bodyPr wrap="square" lIns="0" tIns="3086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239"/>
              </a:spcBef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NAVOIY HIKMATLARI</a:t>
            </a:r>
            <a:endParaRPr lang="ru-RU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D:\бо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105" y="1319786"/>
            <a:ext cx="3210497" cy="3561775"/>
          </a:xfrm>
          <a:prstGeom prst="rect">
            <a:avLst/>
          </a:prstGeom>
          <a:noFill/>
        </p:spPr>
      </p:pic>
      <p:pic>
        <p:nvPicPr>
          <p:cNvPr id="3076" name="Picture 4" descr="D:\бол.jpg"/>
          <p:cNvPicPr>
            <a:picLocks noChangeAspect="1" noChangeArrowheads="1"/>
          </p:cNvPicPr>
          <p:nvPr/>
        </p:nvPicPr>
        <p:blipFill>
          <a:blip r:embed="rId3" cstate="print"/>
          <a:srcRect l="10050" t="12500" r="39699" b="17188"/>
          <a:stretch>
            <a:fillRect/>
          </a:stretch>
        </p:blipFill>
        <p:spPr bwMode="auto">
          <a:xfrm>
            <a:off x="4264025" y="2900362"/>
            <a:ext cx="2819400" cy="2607303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25105" y="5262562"/>
            <a:ext cx="3865052" cy="1015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382" tIns="45689" rIns="91382" bIns="45689">
            <a:spAutoFit/>
          </a:bodyPr>
          <a:lstStyle/>
          <a:p>
            <a:pPr algn="ctr"/>
            <a:r>
              <a:rPr lang="en-US" sz="3000" dirty="0" err="1">
                <a:latin typeface="Arial" pitchFamily="34" charset="0"/>
                <a:cs typeface="Arial" pitchFamily="34" charset="0"/>
              </a:rPr>
              <a:t>Aytur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so‘zni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ayt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aytmas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so‘zdan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qayt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242591" y="3989248"/>
            <a:ext cx="4831315" cy="14772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382" tIns="45689" rIns="91382" bIns="45689">
            <a:spAutoFit/>
          </a:bodyPr>
          <a:lstStyle/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kimningki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zi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yolg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Yolg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onligi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bilingach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uyatga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qolg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25500" y="1727991"/>
            <a:ext cx="5158858" cy="1015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382" tIns="45689" rIns="91382" bIns="45689">
            <a:spAutoFit/>
          </a:bodyPr>
          <a:lstStyle/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Kimki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so‘zli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!</a:t>
            </a:r>
            <a:endParaRPr lang="en-US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ук.jpg"/>
          <p:cNvPicPr>
            <a:picLocks noChangeAspect="1" noChangeArrowheads="1"/>
          </p:cNvPicPr>
          <p:nvPr/>
        </p:nvPicPr>
        <p:blipFill>
          <a:blip r:embed="rId4" cstate="print"/>
          <a:srcRect l="9922" t="13540" b="8604"/>
          <a:stretch>
            <a:fillRect/>
          </a:stretch>
        </p:blipFill>
        <p:spPr bwMode="auto">
          <a:xfrm>
            <a:off x="8683625" y="1300162"/>
            <a:ext cx="3124200" cy="21336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397625" y="2900362"/>
            <a:ext cx="685800" cy="2514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4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31323"/>
            <a:ext cx="12185650" cy="108131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spcBef>
                <a:spcPts val="239"/>
              </a:spcBef>
            </a:pPr>
            <a:endParaRPr lang="ru-RU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6051" y="1223965"/>
            <a:ext cx="8229600" cy="26776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pPr fontAlgn="base"/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SHER 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qudratli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qo‘rqmas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hayvonlarning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shohi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yugurish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qobiliyatiga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ko‘plab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davlatlar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Armaniston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Belgiya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Finlyandiya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Gruziya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Kanada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gerblarida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hayvonlarning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jangovar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qiroli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. 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01626" y="4271961"/>
            <a:ext cx="8077200" cy="18158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11" tIns="45704" rIns="91411" bIns="45704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QIRG‘OVUL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tustoviq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tanasining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85 cm,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og‘irligi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1,7—2 kg.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Rangi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kulrang-sarg‘ish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qanoatlari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tovlanadi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O‘rmon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daryo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qirg‘og‘idagi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chakalakzor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to‘qaylarida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yashaydi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188912" y="32079"/>
            <a:ext cx="11807825" cy="954512"/>
          </a:xfrm>
          <a:prstGeom prst="rect">
            <a:avLst/>
          </a:prstGeom>
        </p:spPr>
        <p:txBody>
          <a:bodyPr wrap="square" lIns="0" tIns="308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239"/>
              </a:spcBef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825" y="1300161"/>
            <a:ext cx="3124200" cy="2362200"/>
          </a:xfrm>
          <a:prstGeom prst="rect">
            <a:avLst/>
          </a:prstGeom>
          <a:noFill/>
        </p:spPr>
      </p:pic>
      <p:pic>
        <p:nvPicPr>
          <p:cNvPr id="2051" name="Picture 3" descr="D: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59825" y="4043364"/>
            <a:ext cx="3124200" cy="174307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39904" y="132883"/>
            <a:ext cx="53312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39"/>
              </a:spcBef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 DARSIDA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8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1"/>
            <a:ext cx="12185650" cy="137636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100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660607" y="210924"/>
            <a:ext cx="6864436" cy="954512"/>
          </a:xfrm>
          <a:prstGeom prst="rect">
            <a:avLst/>
          </a:prstGeom>
        </p:spPr>
        <p:txBody>
          <a:bodyPr wrap="square" lIns="0" tIns="308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7" algn="ctr" defTabSz="1932911">
              <a:spcBef>
                <a:spcPts val="241"/>
              </a:spcBef>
              <a:defRPr/>
            </a:pPr>
            <a:r>
              <a:rPr lang="en-US" sz="6000" kern="0" spc="1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en-US" sz="6000" kern="0" spc="1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377825" y="1450758"/>
            <a:ext cx="10972800" cy="221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88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53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3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53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53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5300" b="1" dirty="0" smtClean="0">
                <a:solidFill>
                  <a:srgbClr val="002060"/>
                </a:solidFill>
                <a:cs typeface="Arial" pitchFamily="34" charset="0"/>
              </a:rPr>
              <a:t>“SHER BILAN DURROJ” HIKOYATI </a:t>
            </a:r>
          </a:p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( </a:t>
            </a:r>
            <a:r>
              <a:rPr lang="en-US" sz="3600" dirty="0" err="1" smtClean="0">
                <a:solidFill>
                  <a:srgbClr val="002060"/>
                </a:solidFill>
              </a:rPr>
              <a:t>Alisher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Navoiyning</a:t>
            </a:r>
            <a:r>
              <a:rPr lang="en-US" sz="3600" dirty="0" smtClean="0">
                <a:solidFill>
                  <a:srgbClr val="002060"/>
                </a:solidFill>
              </a:rPr>
              <a:t> "H</a:t>
            </a:r>
            <a:r>
              <a:rPr lang="ru-RU" sz="3600" dirty="0" smtClean="0">
                <a:solidFill>
                  <a:srgbClr val="002060"/>
                </a:solidFill>
              </a:rPr>
              <a:t>а</a:t>
            </a:r>
            <a:r>
              <a:rPr lang="en-US" sz="3600" dirty="0" smtClean="0">
                <a:solidFill>
                  <a:srgbClr val="002060"/>
                </a:solidFill>
              </a:rPr>
              <a:t>yr</a:t>
            </a:r>
            <a:r>
              <a:rPr lang="ru-RU" sz="3600" dirty="0" smtClean="0">
                <a:solidFill>
                  <a:srgbClr val="002060"/>
                </a:solidFill>
              </a:rPr>
              <a:t>а</a:t>
            </a:r>
            <a:r>
              <a:rPr lang="en-US" sz="3600" dirty="0" smtClean="0">
                <a:solidFill>
                  <a:srgbClr val="002060"/>
                </a:solidFill>
              </a:rPr>
              <a:t>t </a:t>
            </a:r>
            <a:r>
              <a:rPr lang="en-US" sz="3600" dirty="0" err="1" smtClean="0">
                <a:solidFill>
                  <a:srgbClr val="002060"/>
                </a:solidFill>
              </a:rPr>
              <a:t>ul</a:t>
            </a:r>
            <a:r>
              <a:rPr lang="en-US" sz="3600" dirty="0" smtClean="0">
                <a:solidFill>
                  <a:srgbClr val="002060"/>
                </a:solidFill>
              </a:rPr>
              <a:t> –</a:t>
            </a:r>
            <a:r>
              <a:rPr lang="ru-RU" sz="3600" dirty="0" smtClean="0">
                <a:solidFill>
                  <a:srgbClr val="002060"/>
                </a:solidFill>
              </a:rPr>
              <a:t>а</a:t>
            </a:r>
            <a:r>
              <a:rPr lang="en-US" sz="3600" dirty="0" err="1" smtClean="0">
                <a:solidFill>
                  <a:srgbClr val="002060"/>
                </a:solidFill>
              </a:rPr>
              <a:t>br</a:t>
            </a:r>
            <a:r>
              <a:rPr lang="ru-RU" sz="3600" dirty="0" smtClean="0">
                <a:solidFill>
                  <a:srgbClr val="002060"/>
                </a:solidFill>
              </a:rPr>
              <a:t>о</a:t>
            </a:r>
            <a:r>
              <a:rPr lang="en-US" sz="3600" dirty="0" smtClean="0">
                <a:solidFill>
                  <a:srgbClr val="002060"/>
                </a:solidFill>
              </a:rPr>
              <a:t>r” d</a:t>
            </a:r>
            <a:r>
              <a:rPr lang="ru-RU" sz="3600" dirty="0" smtClean="0">
                <a:solidFill>
                  <a:srgbClr val="002060"/>
                </a:solidFill>
              </a:rPr>
              <a:t>о</a:t>
            </a:r>
            <a:r>
              <a:rPr lang="en-US" sz="3600" dirty="0" err="1" smtClean="0">
                <a:solidFill>
                  <a:srgbClr val="002060"/>
                </a:solidFill>
              </a:rPr>
              <a:t>st</a:t>
            </a:r>
            <a:r>
              <a:rPr lang="ru-RU" sz="3600" dirty="0" smtClean="0">
                <a:solidFill>
                  <a:srgbClr val="002060"/>
                </a:solidFill>
              </a:rPr>
              <a:t>о</a:t>
            </a:r>
            <a:r>
              <a:rPr lang="en-US" sz="3600" dirty="0" err="1" smtClean="0">
                <a:solidFill>
                  <a:srgbClr val="002060"/>
                </a:solidFill>
              </a:rPr>
              <a:t>nid</a:t>
            </a:r>
            <a:r>
              <a:rPr lang="ru-RU" sz="3600" dirty="0" smtClean="0">
                <a:solidFill>
                  <a:srgbClr val="002060"/>
                </a:solidFill>
              </a:rPr>
              <a:t>а</a:t>
            </a:r>
            <a:r>
              <a:rPr lang="en-US" sz="3600" dirty="0" smtClean="0">
                <a:solidFill>
                  <a:srgbClr val="002060"/>
                </a:solidFill>
              </a:rPr>
              <a:t>n)</a:t>
            </a:r>
            <a:endParaRPr lang="en-US" sz="3600" b="1" dirty="0" smtClean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2051" name="Picture 3" descr="D:\шер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25" y="3890962"/>
            <a:ext cx="3638551" cy="2884087"/>
          </a:xfrm>
          <a:prstGeom prst="rect">
            <a:avLst/>
          </a:prstGeom>
          <a:noFill/>
        </p:spPr>
      </p:pic>
      <p:pic>
        <p:nvPicPr>
          <p:cNvPr id="2052" name="Picture 4" descr="D:\киргову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9025" y="4195765"/>
            <a:ext cx="3862064" cy="25908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4" rIns="91411" bIns="45704" rtlCol="0" anchor="ctr"/>
          <a:lstStyle/>
          <a:p>
            <a:pPr lvl="0" algn="ctr"/>
            <a:r>
              <a:rPr lang="en-US" sz="5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SHER BILAN DURROJ </a:t>
            </a:r>
            <a:endParaRPr lang="ru-RU" sz="6000" b="1" dirty="0" smtClean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6425" y="1757363"/>
            <a:ext cx="6092825" cy="461664"/>
          </a:xfrm>
          <a:prstGeom prst="rect">
            <a:avLst/>
          </a:prstGeom>
        </p:spPr>
        <p:txBody>
          <a:bodyPr lIns="91411" tIns="45704" rIns="91411" bIns="45704">
            <a:spAutoFit/>
          </a:bodyPr>
          <a:lstStyle/>
          <a:p>
            <a:r>
              <a:rPr lang="en-US" sz="23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D:\444.jpg"/>
          <p:cNvPicPr>
            <a:picLocks noChangeAspect="1" noChangeArrowheads="1"/>
          </p:cNvPicPr>
          <p:nvPr/>
        </p:nvPicPr>
        <p:blipFill>
          <a:blip r:embed="rId2" cstate="print"/>
          <a:srcRect l="1885" r="4460"/>
          <a:stretch>
            <a:fillRect/>
          </a:stretch>
        </p:blipFill>
        <p:spPr bwMode="auto">
          <a:xfrm>
            <a:off x="1216025" y="2204739"/>
            <a:ext cx="3197225" cy="212913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407026" y="1147763"/>
            <a:ext cx="6553199" cy="175431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lvl="0" algn="ctr"/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“H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yr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 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br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r”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dostonining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o‘ninchi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m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83226" y="2824163"/>
            <a:ext cx="6321425" cy="1891487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GRILIK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YOLG‘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ND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N P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YD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BO‘L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DI,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TO‘G‘RILIK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H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QIQ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TD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N.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85650" cy="6905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4" rIns="91411" bIns="45704" rtlCol="0" anchor="ctr"/>
          <a:lstStyle/>
          <a:p>
            <a:pPr algn="ctr"/>
            <a:r>
              <a:rPr lang="en-US" sz="4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“SHER BILAN DURROJ” HIKOYATI</a:t>
            </a:r>
            <a:endParaRPr lang="ru-RU" sz="4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5149" y="4858884"/>
            <a:ext cx="8305800" cy="10771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U  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 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 b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z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vqq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to‘l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q chum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lil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b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b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o‘ldirish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65149" y="2174281"/>
            <a:ext cx="8077200" cy="1077186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11" tIns="45704" rIns="91411" bIns="45704" numCol="1" anchor="ctr" anchorCtr="0" compatLnSpc="1">
            <a:prstTxWarp prst="textNoShape">
              <a:avLst/>
            </a:prstTxWarp>
            <a:spAutoFit/>
          </a:bodyPr>
          <a:lstStyle/>
          <a:p>
            <a:pPr indent="126959" defTabSz="914106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o‘q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yd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yirtqich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 b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126959" defTabSz="914106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hsh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 о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rid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k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qo‘rqm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750" y="814248"/>
            <a:ext cx="7391400" cy="10771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pPr indent="126959" algn="just" defTabSz="914106" fontAlgn="base">
              <a:spcBef>
                <a:spcPct val="0"/>
              </a:spcBef>
              <a:spcAft>
                <a:spcPct val="0"/>
              </a:spcAft>
            </a:pP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 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</a:t>
            </a:r>
            <a:r>
              <a:rPr lang="en-US" sz="32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di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bir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b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</a:t>
            </a:r>
            <a:r>
              <a:rPr lang="en-US" sz="32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r>
              <a:rPr lang="en-US" sz="32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bir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tund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r,</a:t>
            </a:r>
          </a:p>
          <a:p>
            <a:pPr indent="126959" algn="just" defTabSz="914106" fontAlgn="base">
              <a:spcBef>
                <a:spcPct val="0"/>
              </a:spcBef>
              <a:spcAft>
                <a:spcPct val="0"/>
              </a:spcAft>
            </a:pP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lang="en-US" sz="32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hsh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 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 </a:t>
            </a:r>
            <a:r>
              <a:rPr lang="en-US" sz="32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ko‘k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did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</a:t>
            </a:r>
            <a:r>
              <a:rPr lang="en-US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 </a:t>
            </a:r>
            <a:r>
              <a:rPr lang="en-US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lang="ru-RU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lang="en-US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lang="ru-RU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е</a:t>
            </a:r>
            <a:r>
              <a:rPr lang="en-US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r.</a:t>
            </a:r>
            <a:endParaRPr lang="ru-RU" sz="32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750" y="3393498"/>
            <a:ext cx="7543800" cy="10772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r>
              <a:rPr lang="en-US" sz="3200" i="1" dirty="0" smtClean="0">
                <a:latin typeface="Arial" pitchFamily="34" charset="0"/>
                <a:cs typeface="Arial" pitchFamily="34" charset="0"/>
              </a:rPr>
              <a:t>Chun 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bo‘lur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rdi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b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b z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vqn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k,</a:t>
            </a:r>
          </a:p>
          <a:p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mo‘r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b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sin 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qilur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rdi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h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k.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D:\ch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7164" y="3711874"/>
            <a:ext cx="2111244" cy="1404937"/>
          </a:xfrm>
          <a:prstGeom prst="rect">
            <a:avLst/>
          </a:prstGeom>
          <a:noFill/>
        </p:spPr>
      </p:pic>
      <p:pic>
        <p:nvPicPr>
          <p:cNvPr id="1028" name="Picture 4" descr="D:\cumo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0949" y="5234698"/>
            <a:ext cx="2402983" cy="1661586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47625" y="6065491"/>
            <a:ext cx="8610599" cy="815592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r>
              <a:rPr lang="en-US" sz="28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daler-qo‘rqinch</a:t>
            </a:r>
            <a:r>
              <a:rPr lang="en-US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bilmaydigan</a:t>
            </a:r>
            <a:r>
              <a:rPr lang="en-US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shijoatli</a:t>
            </a:r>
            <a:r>
              <a:rPr lang="en-US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28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mo‘r</a:t>
            </a:r>
            <a:r>
              <a:rPr lang="en-US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chumoli</a:t>
            </a:r>
            <a:r>
              <a:rPr lang="en-US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 smtClean="0">
              <a:solidFill>
                <a:srgbClr val="002060"/>
              </a:solidFill>
            </a:endParaRPr>
          </a:p>
          <a:p>
            <a:endParaRPr lang="ru-RU" sz="1900" dirty="0">
              <a:solidFill>
                <a:srgbClr val="002060"/>
              </a:solidFill>
            </a:endParaRPr>
          </a:p>
        </p:txBody>
      </p:sp>
      <p:sp>
        <p:nvSpPr>
          <p:cNvPr id="11" name="WordArt 16"/>
          <p:cNvSpPr>
            <a:spLocks noChangeArrowheads="1" noChangeShapeType="1" noTextEdit="1"/>
          </p:cNvSpPr>
          <p:nvPr/>
        </p:nvSpPr>
        <p:spPr bwMode="auto">
          <a:xfrm>
            <a:off x="203201" y="1847888"/>
            <a:ext cx="1752601" cy="258763"/>
          </a:xfrm>
          <a:prstGeom prst="rect">
            <a:avLst/>
          </a:prstGeom>
        </p:spPr>
        <p:txBody>
          <a:bodyPr wrap="none" lIns="91426" tIns="45712" rIns="91426" bIns="45712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Mazmuni</a:t>
            </a:r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endParaRPr lang="ru-RU" sz="3600" b="1" kern="10" dirty="0" smtClean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WordArt 16"/>
          <p:cNvSpPr>
            <a:spLocks noChangeArrowheads="1" noChangeShapeType="1" noTextEdit="1"/>
          </p:cNvSpPr>
          <p:nvPr/>
        </p:nvSpPr>
        <p:spPr bwMode="auto">
          <a:xfrm>
            <a:off x="330203" y="4535410"/>
            <a:ext cx="1752601" cy="258763"/>
          </a:xfrm>
          <a:prstGeom prst="rect">
            <a:avLst/>
          </a:prstGeom>
        </p:spPr>
        <p:txBody>
          <a:bodyPr wrap="none" lIns="91426" tIns="45712" rIns="91426" bIns="45712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Mazmuni</a:t>
            </a:r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endParaRPr lang="ru-RU" sz="3600" b="1" kern="10" dirty="0" smtClean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D:\gif sher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27424" y="778949"/>
            <a:ext cx="2438400" cy="2815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85650" cy="6905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4" rIns="91411" bIns="45704" rtlCol="0" anchor="ctr"/>
          <a:lstStyle/>
          <a:p>
            <a:pPr algn="ctr"/>
            <a:r>
              <a:rPr lang="en-US" sz="4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“SHER BILAN DURROJ” HIKOYATI</a:t>
            </a:r>
            <a:endParaRPr lang="ru-RU" sz="4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11225" y="5280040"/>
            <a:ext cx="7772400" cy="9540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durr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j 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yirtqich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hmid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qo‘rquvd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5426" y="3890962"/>
            <a:ext cx="7315201" cy="954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durr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o‘shul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а,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j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yon 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hmidin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11225" y="2443162"/>
            <a:ext cx="7696200" cy="9540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 u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o‘zining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jr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lm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s 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 b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yligi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 –  f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rz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ndini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g‘zid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tishl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b 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sr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5426" y="884232"/>
            <a:ext cx="7467600" cy="9540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ishl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yayi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p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ndini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og‘zid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f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rz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ndini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D:\ser 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9825" y="995361"/>
            <a:ext cx="2971800" cy="2286001"/>
          </a:xfrm>
          <a:prstGeom prst="rect">
            <a:avLst/>
          </a:prstGeom>
          <a:noFill/>
        </p:spPr>
      </p:pic>
      <p:pic>
        <p:nvPicPr>
          <p:cNvPr id="4" name="Picture 3" descr="D: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88425" y="3586163"/>
            <a:ext cx="2971800" cy="25908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85650" cy="6905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4" rIns="91411" bIns="45704" rtlCol="0" anchor="ctr"/>
          <a:lstStyle/>
          <a:p>
            <a:pPr algn="ctr"/>
            <a:r>
              <a:rPr lang="en-US" sz="4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“SHER BILAN DURROJ” HIKOYATI</a:t>
            </a:r>
            <a:endParaRPr lang="ru-RU" sz="4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8825" y="4805362"/>
            <a:ext cx="8153400" cy="9540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durr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j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pisib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yotg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 j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rib  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а,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pirr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r,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5426" y="3662362"/>
            <a:ext cx="7315201" cy="954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r>
              <a:rPr lang="en-US" sz="2800" i="1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ch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b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shi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uz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n,</a:t>
            </a:r>
          </a:p>
          <a:p>
            <a:r>
              <a:rPr lang="en-US" sz="2800" i="1" dirty="0" smtClean="0">
                <a:latin typeface="Arial" pitchFamily="34" charset="0"/>
                <a:cs typeface="Arial" pitchFamily="34" charset="0"/>
              </a:rPr>
              <a:t>Fir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uchs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 е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ul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n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n.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35025" y="2062163"/>
            <a:ext cx="7848600" cy="13849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11" tIns="45704" rIns="91411" bIns="45704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g‘zid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tishl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b,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m-b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m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  u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yog‘ig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 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yog‘ig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5427" y="919162"/>
            <a:ext cx="7467600" cy="9540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rki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tishl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b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sin d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m-b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m,</a:t>
            </a:r>
          </a:p>
          <a:p>
            <a:r>
              <a:rPr lang="en-US" sz="28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r yon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qo‘yar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rdi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q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m.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D:\qirg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7025" y="5110162"/>
            <a:ext cx="2619376" cy="1743075"/>
          </a:xfrm>
          <a:prstGeom prst="rect">
            <a:avLst/>
          </a:prstGeom>
          <a:noFill/>
        </p:spPr>
      </p:pic>
      <p:pic>
        <p:nvPicPr>
          <p:cNvPr id="4098" name="Picture 2" descr="D:\sher 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88425" y="919162"/>
            <a:ext cx="2971800" cy="228600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58719" y="6195793"/>
            <a:ext cx="5832017" cy="707870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sz="4000" i="1" dirty="0" err="1" smtClean="0">
                <a:latin typeface="Arial" pitchFamily="34" charset="0"/>
                <a:cs typeface="Arial" pitchFamily="34" charset="0"/>
              </a:rPr>
              <a:t>notavon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4000" i="1" dirty="0" err="1" smtClean="0">
                <a:latin typeface="Arial" pitchFamily="34" charset="0"/>
                <a:cs typeface="Arial" pitchFamily="34" charset="0"/>
              </a:rPr>
              <a:t>kuchsiz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i="1" dirty="0" err="1" smtClean="0">
                <a:latin typeface="Arial" pitchFamily="34" charset="0"/>
                <a:cs typeface="Arial" pitchFamily="34" charset="0"/>
              </a:rPr>
              <a:t>nimjon</a:t>
            </a:r>
            <a:endParaRPr lang="ru-RU" sz="40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66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0825" y="3205162"/>
            <a:ext cx="2743200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7014</TotalTime>
  <Words>1396</Words>
  <Application>Microsoft Office PowerPoint</Application>
  <PresentationFormat>Произвольный</PresentationFormat>
  <Paragraphs>118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user</cp:lastModifiedBy>
  <cp:revision>555</cp:revision>
  <dcterms:created xsi:type="dcterms:W3CDTF">2020-04-13T08:05:16Z</dcterms:created>
  <dcterms:modified xsi:type="dcterms:W3CDTF">2021-02-17T11:47:30Z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