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339" r:id="rId2"/>
    <p:sldId id="329" r:id="rId3"/>
    <p:sldId id="338" r:id="rId4"/>
    <p:sldId id="326" r:id="rId5"/>
    <p:sldId id="318" r:id="rId6"/>
    <p:sldId id="333" r:id="rId7"/>
    <p:sldId id="332" r:id="rId8"/>
    <p:sldId id="334" r:id="rId9"/>
    <p:sldId id="335" r:id="rId10"/>
    <p:sldId id="336" r:id="rId11"/>
    <p:sldId id="337" r:id="rId12"/>
    <p:sldId id="322" r:id="rId13"/>
    <p:sldId id="324" r:id="rId14"/>
    <p:sldId id="316" r:id="rId15"/>
    <p:sldId id="331" r:id="rId16"/>
    <p:sldId id="321" r:id="rId17"/>
  </p:sldIdLst>
  <p:sldSz cx="12185650" cy="7019925"/>
  <p:notesSz cx="5765800" cy="3244850"/>
  <p:defaultTextStyle>
    <a:defPPr>
      <a:defRPr lang="ru-RU"/>
    </a:defPPr>
    <a:lvl1pPr marL="0" algn="l" defTabSz="1935437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1pPr>
    <a:lvl2pPr marL="967720" algn="l" defTabSz="1935437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2pPr>
    <a:lvl3pPr marL="1935437" algn="l" defTabSz="1935437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3pPr>
    <a:lvl4pPr marL="2903159" algn="l" defTabSz="1935437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4pPr>
    <a:lvl5pPr marL="3870878" algn="l" defTabSz="1935437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5pPr>
    <a:lvl6pPr marL="4838596" algn="l" defTabSz="1935437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6pPr>
    <a:lvl7pPr marL="5806317" algn="l" defTabSz="1935437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7pPr>
    <a:lvl8pPr marL="6774037" algn="l" defTabSz="1935437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8pPr>
    <a:lvl9pPr marL="7741754" algn="l" defTabSz="1935437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1" userDrawn="1">
          <p15:clr>
            <a:srgbClr val="A4A3A4"/>
          </p15:clr>
        </p15:guide>
        <p15:guide id="2" pos="45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DF2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291" autoAdjust="0"/>
  </p:normalViewPr>
  <p:slideViewPr>
    <p:cSldViewPr>
      <p:cViewPr varScale="1">
        <p:scale>
          <a:sx n="110" d="100"/>
          <a:sy n="110" d="100"/>
        </p:scale>
        <p:origin x="516" y="78"/>
      </p:cViewPr>
      <p:guideLst>
        <p:guide orient="horz" pos="6231"/>
        <p:guide pos="45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F0624-E261-4E68-BC68-6CD565DFB15F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5625" y="242888"/>
            <a:ext cx="2114550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F9C9D-080E-4439-901A-28EA3C65AC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98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543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967720" algn="l" defTabSz="193543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935437" algn="l" defTabSz="193543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2903159" algn="l" defTabSz="193543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3870878" algn="l" defTabSz="193543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4838596" algn="l" defTabSz="193543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5806317" algn="l" defTabSz="193543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6774037" algn="l" defTabSz="193543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7741754" algn="l" defTabSz="193543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3924" y="2176179"/>
            <a:ext cx="10357803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7848" y="3931158"/>
            <a:ext cx="852995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8"/>
            <a:ext cx="10914460" cy="666785"/>
          </a:xfrm>
        </p:spPr>
        <p:txBody>
          <a:bodyPr lIns="0" tIns="0" rIns="0" bIns="0"/>
          <a:lstStyle>
            <a:lvl1pPr>
              <a:defRPr sz="4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683" y="2124550"/>
            <a:ext cx="10342288" cy="466093"/>
          </a:xfrm>
        </p:spPr>
        <p:txBody>
          <a:bodyPr lIns="0" tIns="0" rIns="0" bIns="0"/>
          <a:lstStyle>
            <a:lvl1pPr>
              <a:defRPr sz="30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8"/>
            <a:ext cx="10914460" cy="666785"/>
          </a:xfrm>
        </p:spPr>
        <p:txBody>
          <a:bodyPr lIns="0" tIns="0" rIns="0" bIns="0"/>
          <a:lstStyle>
            <a:lvl1pPr>
              <a:defRPr sz="4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288" y="1614579"/>
            <a:ext cx="530075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5615" y="1614579"/>
            <a:ext cx="530075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2" y="153960"/>
            <a:ext cx="11942742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1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8"/>
            <a:ext cx="10914460" cy="666785"/>
          </a:xfrm>
        </p:spPr>
        <p:txBody>
          <a:bodyPr lIns="0" tIns="0" rIns="0" bIns="0"/>
          <a:lstStyle>
            <a:lvl1pPr>
              <a:defRPr sz="4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5" y="286576"/>
            <a:ext cx="10357805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33" y="3057406"/>
            <a:ext cx="3326682" cy="23304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92" y="3057406"/>
            <a:ext cx="3326682" cy="23304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50" y="3057406"/>
            <a:ext cx="3326682" cy="23304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33" y="5098171"/>
            <a:ext cx="3326682" cy="98149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90" indent="-152190">
              <a:buFont typeface="Arial" panose="020B0604020202020204" pitchFamily="34" charset="0"/>
              <a:buChar char="•"/>
              <a:defRPr sz="1500"/>
            </a:lvl2pPr>
            <a:lvl3pPr marL="304379" indent="-152190">
              <a:defRPr sz="1500"/>
            </a:lvl3pPr>
            <a:lvl4pPr marL="532660" indent="-228284">
              <a:defRPr sz="1500"/>
            </a:lvl4pPr>
            <a:lvl5pPr marL="760946" indent="-228284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9492" y="5098171"/>
            <a:ext cx="3326682" cy="98149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90" indent="-152190">
              <a:buFont typeface="Arial" panose="020B0604020202020204" pitchFamily="34" charset="0"/>
              <a:buChar char="•"/>
              <a:defRPr sz="1500"/>
            </a:lvl2pPr>
            <a:lvl3pPr marL="304379" indent="-152190">
              <a:defRPr sz="1500"/>
            </a:lvl3pPr>
            <a:lvl4pPr marL="532660" indent="-228284">
              <a:defRPr sz="1500"/>
            </a:lvl4pPr>
            <a:lvl5pPr marL="760946" indent="-228284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5050" y="5098171"/>
            <a:ext cx="3326682" cy="98149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90" indent="-152190">
              <a:buFont typeface="Arial" panose="020B0604020202020204" pitchFamily="34" charset="0"/>
              <a:buChar char="•"/>
              <a:defRPr sz="1500"/>
            </a:lvl2pPr>
            <a:lvl3pPr marL="304379" indent="-152190">
              <a:defRPr sz="1500"/>
            </a:lvl3pPr>
            <a:lvl4pPr marL="532660" indent="-228284">
              <a:defRPr sz="1500"/>
            </a:lvl4pPr>
            <a:lvl5pPr marL="760946" indent="-228284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3935" y="955503"/>
            <a:ext cx="10357805" cy="22902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838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5" y="1159949"/>
            <a:ext cx="11942742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8100" dirty="0"/>
          </a:p>
        </p:txBody>
      </p:sp>
      <p:sp>
        <p:nvSpPr>
          <p:cNvPr id="17" name="bg object 17"/>
          <p:cNvSpPr/>
          <p:nvPr/>
        </p:nvSpPr>
        <p:spPr>
          <a:xfrm>
            <a:off x="141282" y="153960"/>
            <a:ext cx="11942742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1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683" y="2124550"/>
            <a:ext cx="1034228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3121" y="6528535"/>
            <a:ext cx="3899408" cy="5992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282" y="6528535"/>
            <a:ext cx="2802700" cy="5992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3670" y="6528535"/>
            <a:ext cx="2802700" cy="5992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65961">
        <a:defRPr>
          <a:latin typeface="+mn-lt"/>
          <a:ea typeface="+mn-ea"/>
          <a:cs typeface="+mn-cs"/>
        </a:defRPr>
      </a:lvl2pPr>
      <a:lvl3pPr marL="1931924">
        <a:defRPr>
          <a:latin typeface="+mn-lt"/>
          <a:ea typeface="+mn-ea"/>
          <a:cs typeface="+mn-cs"/>
        </a:defRPr>
      </a:lvl3pPr>
      <a:lvl4pPr marL="2897886">
        <a:defRPr>
          <a:latin typeface="+mn-lt"/>
          <a:ea typeface="+mn-ea"/>
          <a:cs typeface="+mn-cs"/>
        </a:defRPr>
      </a:lvl4pPr>
      <a:lvl5pPr marL="3863849">
        <a:defRPr>
          <a:latin typeface="+mn-lt"/>
          <a:ea typeface="+mn-ea"/>
          <a:cs typeface="+mn-cs"/>
        </a:defRPr>
      </a:lvl5pPr>
      <a:lvl6pPr marL="4829812">
        <a:defRPr>
          <a:latin typeface="+mn-lt"/>
          <a:ea typeface="+mn-ea"/>
          <a:cs typeface="+mn-cs"/>
        </a:defRPr>
      </a:lvl6pPr>
      <a:lvl7pPr marL="5795773">
        <a:defRPr>
          <a:latin typeface="+mn-lt"/>
          <a:ea typeface="+mn-ea"/>
          <a:cs typeface="+mn-cs"/>
        </a:defRPr>
      </a:lvl7pPr>
      <a:lvl8pPr marL="6761734">
        <a:defRPr>
          <a:latin typeface="+mn-lt"/>
          <a:ea typeface="+mn-ea"/>
          <a:cs typeface="+mn-cs"/>
        </a:defRPr>
      </a:lvl8pPr>
      <a:lvl9pPr marL="772769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65961">
        <a:defRPr>
          <a:latin typeface="+mn-lt"/>
          <a:ea typeface="+mn-ea"/>
          <a:cs typeface="+mn-cs"/>
        </a:defRPr>
      </a:lvl2pPr>
      <a:lvl3pPr marL="1931924">
        <a:defRPr>
          <a:latin typeface="+mn-lt"/>
          <a:ea typeface="+mn-ea"/>
          <a:cs typeface="+mn-cs"/>
        </a:defRPr>
      </a:lvl3pPr>
      <a:lvl4pPr marL="2897886">
        <a:defRPr>
          <a:latin typeface="+mn-lt"/>
          <a:ea typeface="+mn-ea"/>
          <a:cs typeface="+mn-cs"/>
        </a:defRPr>
      </a:lvl4pPr>
      <a:lvl5pPr marL="3863849">
        <a:defRPr>
          <a:latin typeface="+mn-lt"/>
          <a:ea typeface="+mn-ea"/>
          <a:cs typeface="+mn-cs"/>
        </a:defRPr>
      </a:lvl5pPr>
      <a:lvl6pPr marL="4829812">
        <a:defRPr>
          <a:latin typeface="+mn-lt"/>
          <a:ea typeface="+mn-ea"/>
          <a:cs typeface="+mn-cs"/>
        </a:defRPr>
      </a:lvl6pPr>
      <a:lvl7pPr marL="5795773">
        <a:defRPr>
          <a:latin typeface="+mn-lt"/>
          <a:ea typeface="+mn-ea"/>
          <a:cs typeface="+mn-cs"/>
        </a:defRPr>
      </a:lvl7pPr>
      <a:lvl8pPr marL="6761734">
        <a:defRPr>
          <a:latin typeface="+mn-lt"/>
          <a:ea typeface="+mn-ea"/>
          <a:cs typeface="+mn-cs"/>
        </a:defRPr>
      </a:lvl8pPr>
      <a:lvl9pPr marL="772769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D: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7306" y="4276725"/>
            <a:ext cx="3629465" cy="2743200"/>
          </a:xfrm>
          <a:prstGeom prst="rect">
            <a:avLst/>
          </a:prstGeom>
          <a:noFill/>
        </p:spPr>
      </p:pic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3697"/>
            <a:ext cx="12171345" cy="21569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665"/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501180" y="2652030"/>
            <a:ext cx="727114" cy="143795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665"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492941" y="5186362"/>
            <a:ext cx="727114" cy="143795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2665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124910" y="528488"/>
            <a:ext cx="2284825" cy="1083058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>
              <a:spcBef>
                <a:spcPts val="225"/>
              </a:spcBef>
            </a:pPr>
            <a:endParaRPr lang="en-US" sz="2665" dirty="0">
              <a:latin typeface="Arial"/>
              <a:cs typeface="Arial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124911" y="554635"/>
            <a:ext cx="2284825" cy="105505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665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238799" y="629261"/>
            <a:ext cx="2057046" cy="858151"/>
          </a:xfrm>
          <a:prstGeom prst="rect">
            <a:avLst/>
          </a:prstGeom>
        </p:spPr>
        <p:txBody>
          <a:bodyPr vert="horz" wrap="square" lIns="0" tIns="37560" rIns="0" bIns="0" rtlCol="0">
            <a:spAutoFit/>
          </a:bodyPr>
          <a:lstStyle/>
          <a:p>
            <a:pPr>
              <a:spcBef>
                <a:spcPts val="296"/>
              </a:spcBef>
            </a:pPr>
            <a:r>
              <a:rPr lang="uz-Cyrl-UZ" sz="5330" b="1" spc="24" dirty="0" smtClean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r>
              <a:rPr lang="en-US" sz="5330" b="1" spc="24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5330" b="1" spc="24" dirty="0">
                <a:solidFill>
                  <a:srgbClr val="FEFEFE"/>
                </a:solidFill>
                <a:latin typeface="Arial"/>
                <a:cs typeface="Arial"/>
              </a:rPr>
              <a:t>- </a:t>
            </a:r>
            <a:r>
              <a:rPr lang="en-US" sz="4400" b="1" spc="24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=""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7679" y="539135"/>
            <a:ext cx="6044372" cy="1265406"/>
          </a:xfrm>
          <a:prstGeom prst="rect">
            <a:avLst/>
          </a:prstGeom>
        </p:spPr>
        <p:txBody>
          <a:bodyPr vert="horz" wrap="square" lIns="0" tIns="3460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30091" defTabSz="2166545">
              <a:spcBef>
                <a:spcPts val="271"/>
              </a:spcBef>
              <a:defRPr/>
            </a:pPr>
            <a:r>
              <a:rPr lang="en-US" sz="7996" kern="2000" spc="24" dirty="0">
                <a:solidFill>
                  <a:sysClr val="window" lastClr="FFFFFF"/>
                </a:solidFill>
              </a:rPr>
              <a:t>  ADABIYOT</a:t>
            </a:r>
          </a:p>
        </p:txBody>
      </p:sp>
      <p:sp>
        <p:nvSpPr>
          <p:cNvPr id="48" name="object 12">
            <a:extLst>
              <a:ext uri="{FF2B5EF4-FFF2-40B4-BE49-F238E27FC236}">
                <a16:creationId xmlns=""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1093420" y="1194037"/>
            <a:ext cx="329160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2166545"/>
            <a:endParaRPr sz="426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=""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1233667" y="1487412"/>
            <a:ext cx="90016" cy="28211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166545"/>
            <a:endParaRPr sz="426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=""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940742" y="1501119"/>
            <a:ext cx="260639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2166545"/>
            <a:endParaRPr sz="426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=""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1141286" y="890743"/>
            <a:ext cx="63144" cy="28211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166545"/>
            <a:endParaRPr sz="426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=""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854418" y="1124804"/>
            <a:ext cx="255268" cy="177322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166545"/>
            <a:endParaRPr sz="426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=""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703869" y="696835"/>
            <a:ext cx="936428" cy="897355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166545"/>
            <a:endParaRPr sz="4264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" name="Picture 2" descr="D:\16 asr.jpg"/>
          <p:cNvPicPr>
            <a:picLocks noChangeAspect="1" noChangeArrowheads="1"/>
          </p:cNvPicPr>
          <p:nvPr/>
        </p:nvPicPr>
        <p:blipFill>
          <a:blip r:embed="rId3" cstate="print"/>
          <a:srcRect l="8288" t="5882" r="7451" b="5883"/>
          <a:stretch>
            <a:fillRect/>
          </a:stretch>
        </p:blipFill>
        <p:spPr bwMode="auto">
          <a:xfrm>
            <a:off x="1422580" y="3274432"/>
            <a:ext cx="3821853" cy="2819399"/>
          </a:xfrm>
          <a:prstGeom prst="rect">
            <a:avLst/>
          </a:prstGeom>
          <a:noFill/>
        </p:spPr>
      </p:pic>
      <p:pic>
        <p:nvPicPr>
          <p:cNvPr id="19" name="Picture 2" descr="D:\титу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4433" y="2202607"/>
            <a:ext cx="3505199" cy="2336800"/>
          </a:xfrm>
          <a:prstGeom prst="rect">
            <a:avLst/>
          </a:prstGeom>
          <a:noFill/>
        </p:spPr>
      </p:pic>
      <p:pic>
        <p:nvPicPr>
          <p:cNvPr id="23" name="Picture 3" descr="D:\22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23369" y="3890962"/>
            <a:ext cx="2847976" cy="19050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25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"/>
            <a:ext cx="12185650" cy="69056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4" rIns="91411" bIns="45704" rtlCol="0" anchor="ctr"/>
          <a:lstStyle/>
          <a:p>
            <a:pPr algn="ctr"/>
            <a:r>
              <a:rPr lang="en-US" sz="4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“SHER BILAN DURROJ” HIKOYATI</a:t>
            </a:r>
            <a:endParaRPr lang="ru-RU" sz="4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35025" y="4833926"/>
            <a:ext cx="7467600" cy="9540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11" tIns="45704" rIns="91411" bIns="45704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jig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rp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yar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rdi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03202" y="3476616"/>
            <a:ext cx="7315201" cy="9540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26" tIns="45712" rIns="91426" bIns="45712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yl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yor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sin,</a:t>
            </a: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yor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 е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tib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jig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sin.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35025" y="2062162"/>
            <a:ext cx="7239000" cy="9540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11" tIns="45704" rIns="91411" bIns="45704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S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е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r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qo‘rqq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nid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n s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е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sk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nib k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е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r, b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sig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m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tishi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b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tib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k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е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rdi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5427" y="919162"/>
            <a:ext cx="7467600" cy="9540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26" tIns="45712" rIns="91426" bIns="45712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nm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o‘lub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o‘lturur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rdi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sig‘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tishi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098" name="Picture 2" descr="D:\sher 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5025" y="919162"/>
            <a:ext cx="3200400" cy="2286001"/>
          </a:xfrm>
          <a:prstGeom prst="rect">
            <a:avLst/>
          </a:prstGeom>
          <a:noFill/>
        </p:spPr>
      </p:pic>
      <p:pic>
        <p:nvPicPr>
          <p:cNvPr id="3" name="Picture 2" descr="D:\55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5025" y="3662362"/>
            <a:ext cx="3429001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243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"/>
            <a:ext cx="12185650" cy="6905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4" rIns="91411" bIns="45704" rtlCol="0" anchor="ctr"/>
          <a:lstStyle/>
          <a:p>
            <a:pPr algn="ctr"/>
            <a:r>
              <a:rPr lang="en-US" sz="4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“SHER BILAN DURROJ” HIKOYATI</a:t>
            </a:r>
            <a:endParaRPr lang="ru-RU" sz="4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8825" y="4805362"/>
            <a:ext cx="8153400" cy="9540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11" tIns="45704" rIns="91411" bIns="45704">
            <a:spAutoFit/>
          </a:bodyPr>
          <a:lstStyle/>
          <a:p>
            <a:r>
              <a:rPr lang="en-US" sz="2800" dirty="0" err="1" smtClean="0"/>
              <a:t>bu</a:t>
            </a:r>
            <a:r>
              <a:rPr lang="en-US" sz="2800" dirty="0" smtClean="0"/>
              <a:t>  t</a:t>
            </a:r>
            <a:r>
              <a:rPr lang="ru-RU" sz="2800" dirty="0" smtClean="0"/>
              <a:t>а</a:t>
            </a:r>
            <a:r>
              <a:rPr lang="en-US" sz="2800" dirty="0" err="1" smtClean="0"/>
              <a:t>shvishd</a:t>
            </a:r>
            <a:r>
              <a:rPr lang="ru-RU" sz="2800" dirty="0" smtClean="0"/>
              <a:t>а</a:t>
            </a:r>
            <a:r>
              <a:rPr lang="en-US" sz="2800" dirty="0" smtClean="0"/>
              <a:t>n  </a:t>
            </a:r>
            <a:r>
              <a:rPr lang="en-US" sz="2800" dirty="0" err="1" smtClean="0"/>
              <a:t>ko‘ngli</a:t>
            </a:r>
            <a:r>
              <a:rPr lang="en-US" sz="2800" dirty="0" smtClean="0"/>
              <a:t>  </a:t>
            </a:r>
            <a:r>
              <a:rPr lang="ru-RU" sz="2800" dirty="0" smtClean="0"/>
              <a:t>о</a:t>
            </a:r>
            <a:r>
              <a:rPr lang="en-US" sz="2800" dirty="0" smtClean="0"/>
              <a:t>z</a:t>
            </a:r>
            <a:r>
              <a:rPr lang="ru-RU" sz="2800" dirty="0" smtClean="0"/>
              <a:t>о</a:t>
            </a:r>
            <a:r>
              <a:rPr lang="en-US" sz="2800" dirty="0" smtClean="0"/>
              <a:t>r  t</a:t>
            </a:r>
            <a:r>
              <a:rPr lang="ru-RU" sz="2800" dirty="0" smtClean="0"/>
              <a:t>о</a:t>
            </a:r>
            <a:r>
              <a:rPr lang="en-US" sz="2800" dirty="0" err="1" smtClean="0"/>
              <a:t>pib</a:t>
            </a:r>
            <a:r>
              <a:rPr lang="en-US" sz="2800" dirty="0" smtClean="0"/>
              <a:t>,  u  </a:t>
            </a:r>
            <a:r>
              <a:rPr lang="en-US" sz="2800" dirty="0" err="1" smtClean="0"/>
              <a:t>durr</a:t>
            </a:r>
            <a:r>
              <a:rPr lang="ru-RU" sz="2800" dirty="0" smtClean="0"/>
              <a:t>о</a:t>
            </a:r>
            <a:r>
              <a:rPr lang="en-US" sz="2800" dirty="0" smtClean="0"/>
              <a:t>j  </a:t>
            </a:r>
            <a:r>
              <a:rPr lang="en-US" sz="2800" dirty="0" err="1" smtClean="0"/>
              <a:t>bil</a:t>
            </a:r>
            <a:r>
              <a:rPr lang="ru-RU" sz="2800" dirty="0" smtClean="0"/>
              <a:t>а</a:t>
            </a:r>
            <a:r>
              <a:rPr lang="en-US" sz="2800" dirty="0" smtClean="0"/>
              <a:t>n </a:t>
            </a:r>
          </a:p>
          <a:p>
            <a:r>
              <a:rPr lang="en-US" sz="2800" dirty="0" err="1" smtClean="0"/>
              <a:t>o‘rt</a:t>
            </a:r>
            <a:r>
              <a:rPr lang="ru-RU" sz="2800" dirty="0" smtClean="0"/>
              <a:t>о</a:t>
            </a:r>
            <a:r>
              <a:rPr lang="en-US" sz="2800" dirty="0" smtClean="0"/>
              <a:t>q </a:t>
            </a:r>
            <a:r>
              <a:rPr lang="en-US" sz="2800" dirty="0" err="1" smtClean="0"/>
              <a:t>bo‘l</a:t>
            </a:r>
            <a:r>
              <a:rPr lang="ru-RU" sz="2800" dirty="0" smtClean="0"/>
              <a:t>а </a:t>
            </a:r>
            <a:r>
              <a:rPr lang="en-US" sz="2800" dirty="0" smtClean="0"/>
              <a:t>b</a:t>
            </a:r>
            <a:r>
              <a:rPr lang="ru-RU" sz="2800" dirty="0" smtClean="0"/>
              <a:t>о</a:t>
            </a:r>
            <a:r>
              <a:rPr lang="en-US" sz="2800" dirty="0" err="1" smtClean="0"/>
              <a:t>shl</a:t>
            </a:r>
            <a:r>
              <a:rPr lang="ru-RU" sz="2800" dirty="0" smtClean="0"/>
              <a:t>а</a:t>
            </a:r>
            <a:r>
              <a:rPr lang="en-US" sz="2800" dirty="0" err="1" smtClean="0"/>
              <a:t>di</a:t>
            </a:r>
            <a:r>
              <a:rPr lang="en-US" sz="2800" dirty="0" smtClean="0"/>
              <a:t>. U d</a:t>
            </a:r>
            <a:r>
              <a:rPr lang="ru-RU" sz="2800" dirty="0" smtClean="0"/>
              <a:t>е</a:t>
            </a:r>
            <a:r>
              <a:rPr lang="en-US" sz="2800" dirty="0" err="1" smtClean="0"/>
              <a:t>di</a:t>
            </a:r>
            <a:r>
              <a:rPr lang="en-US" sz="2800" dirty="0" smtClean="0"/>
              <a:t>: 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25426" y="3662362"/>
            <a:ext cx="7315201" cy="9540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26" tIns="45712" rIns="91426" bIns="45712">
            <a:spAutoFit/>
          </a:bodyPr>
          <a:lstStyle/>
          <a:p>
            <a:r>
              <a:rPr lang="en-US" sz="2800" dirty="0" err="1" smtClean="0"/>
              <a:t>ko‘ngli</a:t>
            </a:r>
            <a:r>
              <a:rPr lang="en-US" sz="2800" dirty="0" smtClean="0"/>
              <a:t> </a:t>
            </a:r>
            <a:r>
              <a:rPr lang="en-US" sz="2800" dirty="0" err="1" smtClean="0"/>
              <a:t>bu</a:t>
            </a:r>
            <a:r>
              <a:rPr lang="en-US" sz="2800" dirty="0" smtClean="0"/>
              <a:t> </a:t>
            </a:r>
            <a:r>
              <a:rPr lang="en-US" sz="2800" dirty="0" err="1" smtClean="0"/>
              <a:t>ishdin</a:t>
            </a:r>
            <a:r>
              <a:rPr lang="en-US" sz="2800" dirty="0" smtClean="0"/>
              <a:t> </a:t>
            </a:r>
            <a:r>
              <a:rPr lang="en-US" sz="2800" dirty="0" err="1" smtClean="0"/>
              <a:t>bo‘lub</a:t>
            </a:r>
            <a:r>
              <a:rPr lang="en-US" sz="2800" dirty="0" smtClean="0"/>
              <a:t> </a:t>
            </a:r>
            <a:r>
              <a:rPr lang="ru-RU" sz="2800" dirty="0" smtClean="0"/>
              <a:t>о</a:t>
            </a:r>
            <a:r>
              <a:rPr lang="en-US" sz="2800" dirty="0" smtClean="0"/>
              <a:t>z</a:t>
            </a:r>
            <a:r>
              <a:rPr lang="ru-RU" sz="2800" dirty="0" smtClean="0"/>
              <a:t>о</a:t>
            </a:r>
            <a:r>
              <a:rPr lang="en-US" sz="2800" dirty="0" err="1" smtClean="0"/>
              <a:t>rliq</a:t>
            </a:r>
            <a:r>
              <a:rPr lang="en-US" sz="2800" dirty="0" smtClean="0"/>
              <a:t>,</a:t>
            </a:r>
          </a:p>
          <a:p>
            <a:r>
              <a:rPr lang="en-US" sz="2800" dirty="0" smtClean="0"/>
              <a:t>b</a:t>
            </a:r>
            <a:r>
              <a:rPr lang="ru-RU" sz="2800" dirty="0" smtClean="0"/>
              <a:t>о</a:t>
            </a:r>
            <a:r>
              <a:rPr lang="en-US" sz="2800" dirty="0" err="1" smtClean="0"/>
              <a:t>shl</a:t>
            </a:r>
            <a:r>
              <a:rPr lang="ru-RU" sz="2800" dirty="0" smtClean="0"/>
              <a:t>а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durr</a:t>
            </a:r>
            <a:r>
              <a:rPr lang="ru-RU" sz="2800" dirty="0" smtClean="0"/>
              <a:t>о</a:t>
            </a:r>
            <a:r>
              <a:rPr lang="en-US" sz="2800" dirty="0" smtClean="0"/>
              <a:t>j </a:t>
            </a:r>
            <a:r>
              <a:rPr lang="en-US" sz="2800" dirty="0" err="1" smtClean="0"/>
              <a:t>bil</a:t>
            </a:r>
            <a:r>
              <a:rPr lang="ru-RU" sz="2800" dirty="0" smtClean="0"/>
              <a:t>а </a:t>
            </a:r>
            <a:r>
              <a:rPr lang="en-US" sz="2800" dirty="0" err="1" smtClean="0"/>
              <a:t>yorliq</a:t>
            </a:r>
            <a:r>
              <a:rPr lang="en-US" sz="2800" dirty="0" smtClean="0"/>
              <a:t>.</a:t>
            </a: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35025" y="2062162"/>
            <a:ext cx="7848600" cy="9540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11" tIns="45704" rIns="91411" bIns="45704">
            <a:spAutoFit/>
          </a:bodyPr>
          <a:lstStyle/>
          <a:p>
            <a:r>
              <a:rPr lang="en-US" sz="2800" dirty="0" smtClean="0"/>
              <a:t>d</a:t>
            </a:r>
            <a:r>
              <a:rPr lang="ru-RU" sz="2800" dirty="0" smtClean="0"/>
              <a:t>о</a:t>
            </a:r>
            <a:r>
              <a:rPr lang="en-US" sz="2800" dirty="0" err="1" smtClean="0"/>
              <a:t>im</a:t>
            </a:r>
            <a:r>
              <a:rPr lang="en-US" sz="2800" dirty="0" smtClean="0"/>
              <a:t>  </a:t>
            </a:r>
            <a:r>
              <a:rPr lang="en-US" sz="2800" dirty="0" err="1" smtClean="0"/>
              <a:t>ung</a:t>
            </a:r>
            <a:r>
              <a:rPr lang="ru-RU" sz="2800" dirty="0" smtClean="0"/>
              <a:t>а  </a:t>
            </a:r>
            <a:r>
              <a:rPr lang="en-US" sz="2800" dirty="0" err="1" smtClean="0"/>
              <a:t>shu</a:t>
            </a:r>
            <a:r>
              <a:rPr lang="en-US" sz="2800" dirty="0" smtClean="0"/>
              <a:t>  g‘</a:t>
            </a:r>
            <a:r>
              <a:rPr lang="ru-RU" sz="2800" dirty="0" smtClean="0"/>
              <a:t>а</a:t>
            </a:r>
            <a:r>
              <a:rPr lang="en-US" sz="2800" dirty="0" smtClean="0"/>
              <a:t>m  </a:t>
            </a:r>
            <a:r>
              <a:rPr lang="en-US" sz="2800" dirty="0" err="1" smtClean="0"/>
              <a:t>ichid</a:t>
            </a:r>
            <a:r>
              <a:rPr lang="ru-RU" sz="2800" dirty="0" smtClean="0"/>
              <a:t>а  </a:t>
            </a:r>
            <a:r>
              <a:rPr lang="en-US" sz="2800" dirty="0" smtClean="0"/>
              <a:t>g‘</a:t>
            </a:r>
            <a:r>
              <a:rPr lang="ru-RU" sz="2800" dirty="0" smtClean="0"/>
              <a:t>а</a:t>
            </a:r>
            <a:r>
              <a:rPr lang="en-US" sz="2800" dirty="0" smtClean="0"/>
              <a:t>m,  g‘</a:t>
            </a:r>
            <a:r>
              <a:rPr lang="ru-RU" sz="2800" dirty="0" smtClean="0"/>
              <a:t>а</a:t>
            </a:r>
            <a:r>
              <a:rPr lang="en-US" sz="2800" dirty="0" smtClean="0"/>
              <a:t>m  </a:t>
            </a:r>
            <a:r>
              <a:rPr lang="ru-RU" sz="2800" dirty="0" smtClean="0"/>
              <a:t>е</a:t>
            </a:r>
            <a:r>
              <a:rPr lang="en-US" sz="2800" dirty="0" smtClean="0"/>
              <a:t>m</a:t>
            </a:r>
            <a:r>
              <a:rPr lang="ru-RU" sz="2800" dirty="0" smtClean="0"/>
              <a:t>а</a:t>
            </a:r>
            <a:r>
              <a:rPr lang="en-US" sz="2800" dirty="0" smtClean="0"/>
              <a:t>s,  m</a:t>
            </a:r>
            <a:r>
              <a:rPr lang="ru-RU" sz="2800" dirty="0" smtClean="0"/>
              <a:t>о</a:t>
            </a:r>
            <a:r>
              <a:rPr lang="en-US" sz="2800" dirty="0" smtClean="0"/>
              <a:t>t</a:t>
            </a:r>
            <a:r>
              <a:rPr lang="ru-RU" sz="2800" dirty="0" smtClean="0"/>
              <a:t>а</a:t>
            </a:r>
            <a:r>
              <a:rPr lang="en-US" sz="2800" dirty="0" smtClean="0"/>
              <a:t>m  </a:t>
            </a:r>
            <a:r>
              <a:rPr lang="en-US" sz="2800" dirty="0" err="1" smtClean="0"/>
              <a:t>ustig</a:t>
            </a:r>
            <a:r>
              <a:rPr lang="ru-RU" sz="2800" dirty="0" smtClean="0"/>
              <a:t>а </a:t>
            </a:r>
            <a:r>
              <a:rPr lang="en-US" sz="2800" dirty="0" smtClean="0"/>
              <a:t>m</a:t>
            </a:r>
            <a:r>
              <a:rPr lang="ru-RU" sz="2800" dirty="0" smtClean="0"/>
              <a:t>о</a:t>
            </a:r>
            <a:r>
              <a:rPr lang="en-US" sz="2800" dirty="0" smtClean="0"/>
              <a:t>t</a:t>
            </a:r>
            <a:r>
              <a:rPr lang="ru-RU" sz="2800" dirty="0" smtClean="0"/>
              <a:t>а</a:t>
            </a:r>
            <a:r>
              <a:rPr lang="en-US" sz="2800" dirty="0" smtClean="0"/>
              <a:t>m  </a:t>
            </a:r>
            <a:r>
              <a:rPr lang="ru-RU" sz="2800" dirty="0" smtClean="0"/>
              <a:t>е</a:t>
            </a:r>
            <a:r>
              <a:rPr lang="en-US" sz="2800" dirty="0" err="1" smtClean="0"/>
              <a:t>di</a:t>
            </a:r>
            <a:r>
              <a:rPr lang="en-US" sz="2800" dirty="0" smtClean="0"/>
              <a:t>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5427" y="919162"/>
            <a:ext cx="7467600" cy="9540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26" tIns="45712" rIns="91426" bIns="45712">
            <a:spAutoFit/>
          </a:bodyPr>
          <a:lstStyle/>
          <a:p>
            <a:r>
              <a:rPr lang="en-US" sz="2800" dirty="0" smtClean="0"/>
              <a:t>d</a:t>
            </a:r>
            <a:r>
              <a:rPr lang="ru-RU" sz="2800" dirty="0" smtClean="0"/>
              <a:t>о</a:t>
            </a:r>
            <a:r>
              <a:rPr lang="en-US" sz="2800" dirty="0" err="1" smtClean="0"/>
              <a:t>yim</a:t>
            </a:r>
            <a:r>
              <a:rPr lang="en-US" sz="2800" dirty="0" smtClean="0"/>
              <a:t> </a:t>
            </a:r>
            <a:r>
              <a:rPr lang="ru-RU" sz="2800" dirty="0" smtClean="0"/>
              <a:t>а</a:t>
            </a:r>
            <a:r>
              <a:rPr lang="en-US" sz="2800" dirty="0" err="1" smtClean="0"/>
              <a:t>ng</a:t>
            </a:r>
            <a:r>
              <a:rPr lang="ru-RU" sz="2800" dirty="0" smtClean="0"/>
              <a:t>а </a:t>
            </a:r>
            <a:r>
              <a:rPr lang="en-US" sz="2800" dirty="0" err="1" smtClean="0"/>
              <a:t>bu</a:t>
            </a:r>
            <a:r>
              <a:rPr lang="en-US" sz="2800" dirty="0" smtClean="0"/>
              <a:t> g‘</a:t>
            </a:r>
            <a:r>
              <a:rPr lang="ru-RU" sz="2800" dirty="0" smtClean="0"/>
              <a:t>а</a:t>
            </a:r>
            <a:r>
              <a:rPr lang="en-US" sz="2800" dirty="0" smtClean="0"/>
              <a:t>m </a:t>
            </a:r>
            <a:r>
              <a:rPr lang="ru-RU" sz="2800" dirty="0" smtClean="0"/>
              <a:t>а</a:t>
            </a:r>
            <a:r>
              <a:rPr lang="en-US" sz="2800" dirty="0" smtClean="0"/>
              <a:t>r</a:t>
            </a:r>
            <a:r>
              <a:rPr lang="ru-RU" sz="2800" dirty="0" smtClean="0"/>
              <a:t>о </a:t>
            </a:r>
            <a:r>
              <a:rPr lang="en-US" sz="2800" dirty="0" smtClean="0"/>
              <a:t>g‘</a:t>
            </a:r>
            <a:r>
              <a:rPr lang="ru-RU" sz="2800" dirty="0" smtClean="0"/>
              <a:t>а</a:t>
            </a:r>
            <a:r>
              <a:rPr lang="en-US" sz="2800" dirty="0" smtClean="0"/>
              <a:t>m </a:t>
            </a:r>
            <a:r>
              <a:rPr lang="ru-RU" sz="2800" dirty="0" smtClean="0"/>
              <a:t>е</a:t>
            </a:r>
            <a:r>
              <a:rPr lang="en-US" sz="2800" dirty="0" err="1" smtClean="0"/>
              <a:t>di</a:t>
            </a:r>
            <a:r>
              <a:rPr lang="en-US" sz="2800" dirty="0" smtClean="0"/>
              <a:t>,</a:t>
            </a:r>
          </a:p>
          <a:p>
            <a:r>
              <a:rPr lang="en-US" sz="2800" dirty="0" smtClean="0"/>
              <a:t>G‘</a:t>
            </a:r>
            <a:r>
              <a:rPr lang="ru-RU" sz="2800" dirty="0" smtClean="0"/>
              <a:t>а</a:t>
            </a:r>
            <a:r>
              <a:rPr lang="en-US" sz="2800" dirty="0" smtClean="0"/>
              <a:t>m n</a:t>
            </a:r>
            <a:r>
              <a:rPr lang="ru-RU" sz="2800" dirty="0" smtClean="0"/>
              <a:t>е</a:t>
            </a:r>
            <a:r>
              <a:rPr lang="en-US" sz="2800" dirty="0" err="1" smtClean="0"/>
              <a:t>ki</a:t>
            </a:r>
            <a:r>
              <a:rPr lang="en-US" sz="2800" dirty="0" smtClean="0"/>
              <a:t>, m</a:t>
            </a:r>
            <a:r>
              <a:rPr lang="ru-RU" sz="2800" dirty="0" smtClean="0"/>
              <a:t>о</a:t>
            </a:r>
            <a:r>
              <a:rPr lang="en-US" sz="2800" dirty="0" smtClean="0"/>
              <a:t>t</a:t>
            </a:r>
            <a:r>
              <a:rPr lang="ru-RU" sz="2800" dirty="0" smtClean="0"/>
              <a:t>а</a:t>
            </a:r>
            <a:r>
              <a:rPr lang="en-US" sz="2800" dirty="0" smtClean="0"/>
              <a:t>m </a:t>
            </a:r>
            <a:r>
              <a:rPr lang="en-US" sz="2800" dirty="0" err="1" smtClean="0"/>
              <a:t>uz</a:t>
            </a:r>
            <a:r>
              <a:rPr lang="ru-RU" sz="2800" dirty="0" smtClean="0"/>
              <a:t>а </a:t>
            </a:r>
            <a:r>
              <a:rPr lang="en-US" sz="2800" dirty="0" smtClean="0"/>
              <a:t>m</a:t>
            </a:r>
            <a:r>
              <a:rPr lang="ru-RU" sz="2800" dirty="0" smtClean="0"/>
              <a:t>о</a:t>
            </a:r>
            <a:r>
              <a:rPr lang="en-US" sz="2800" dirty="0" smtClean="0"/>
              <a:t>t</a:t>
            </a:r>
            <a:r>
              <a:rPr lang="ru-RU" sz="2800" dirty="0" smtClean="0"/>
              <a:t>а</a:t>
            </a:r>
            <a:r>
              <a:rPr lang="en-US" sz="2800" dirty="0" smtClean="0"/>
              <a:t>m </a:t>
            </a:r>
            <a:r>
              <a:rPr lang="ru-RU" sz="2800" dirty="0" smtClean="0"/>
              <a:t>е</a:t>
            </a:r>
            <a:r>
              <a:rPr lang="en-US" sz="2800" dirty="0" err="1" smtClean="0"/>
              <a:t>di</a:t>
            </a:r>
            <a:r>
              <a:rPr lang="en-US" sz="2800" dirty="0" smtClean="0"/>
              <a:t>.</a:t>
            </a:r>
          </a:p>
        </p:txBody>
      </p:sp>
      <p:pic>
        <p:nvPicPr>
          <p:cNvPr id="9" name="Picture 2" descr="D:\qirg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17025" y="4348164"/>
            <a:ext cx="2619376" cy="1743075"/>
          </a:xfrm>
          <a:prstGeom prst="rect">
            <a:avLst/>
          </a:prstGeom>
          <a:noFill/>
        </p:spPr>
      </p:pic>
      <p:pic>
        <p:nvPicPr>
          <p:cNvPr id="4098" name="Picture 2" descr="D:\sher 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59826" y="1300161"/>
            <a:ext cx="3200400" cy="2286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243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99536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4" rIns="91411" bIns="45704" rtlCol="0" anchor="ctr"/>
          <a:lstStyle/>
          <a:p>
            <a:pPr algn="ctr">
              <a:defRPr/>
            </a:pPr>
            <a:r>
              <a:rPr lang="en-US" sz="5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SHER DURROJ BILAN DO‘STLASHADI          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995362"/>
            <a:ext cx="9293225" cy="30469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11" tIns="45704" rIns="91411" bIns="45704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е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diki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mendin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s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ng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а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yo‘q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q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sd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-u kin,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е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min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o‘l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-u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bil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m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е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d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g‘i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min.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                 V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hmni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qo‘y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h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md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m-u h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mr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zim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o‘l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                 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ysh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-u t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b v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qti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n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zim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o‘l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е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n d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g‘i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l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hning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eshitib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sh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d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o‘l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y, 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g‘m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il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а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yg‘udin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d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o‘l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y.</a:t>
            </a:r>
            <a:endParaRPr lang="ru-RU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44625" y="4119564"/>
            <a:ext cx="10741026" cy="26776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11" tIns="45704" rIns="91411" bIns="45704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U d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е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:– m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е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ning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е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е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q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sdim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dushm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nligim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yo‘q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tirj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m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bo‘lib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m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е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o‘zingg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ish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nchli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do‘st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е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b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Qo‘rqishni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yig‘ishtir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h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m d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mim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sird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shim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bo‘l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; 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ysh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v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 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х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urs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ndlik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v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qtid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birg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kuyl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sh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dig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nim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bo‘l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е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n h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m s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е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ning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kuyl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ringni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eshitib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sh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d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bo‘l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y; 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g‘m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ring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bil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n  q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yg‘ud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n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d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bo‘l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y. </a:t>
            </a:r>
            <a:endParaRPr lang="ru-RU" sz="2800" dirty="0"/>
          </a:p>
        </p:txBody>
      </p:sp>
      <p:pic>
        <p:nvPicPr>
          <p:cNvPr id="8" name="Picture 2" descr="D:\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61450" y="1223962"/>
            <a:ext cx="3124200" cy="236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24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68933" y="34660"/>
            <a:ext cx="12047788" cy="1015334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8100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377828" y="0"/>
            <a:ext cx="11807825" cy="954512"/>
          </a:xfrm>
          <a:prstGeom prst="rect">
            <a:avLst/>
          </a:prstGeom>
        </p:spPr>
        <p:txBody>
          <a:bodyPr wrap="square" lIns="0" tIns="3086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spcBef>
                <a:spcPts val="239"/>
              </a:spcBef>
            </a:pP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ESLAB QOLING!</a:t>
            </a:r>
            <a:endParaRPr lang="ru-RU" sz="6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WordArt 16"/>
          <p:cNvSpPr>
            <a:spLocks noChangeArrowheads="1" noChangeShapeType="1" noTextEdit="1"/>
          </p:cNvSpPr>
          <p:nvPr/>
        </p:nvSpPr>
        <p:spPr bwMode="auto">
          <a:xfrm>
            <a:off x="2146302" y="1346527"/>
            <a:ext cx="8153400" cy="1571625"/>
          </a:xfrm>
          <a:prstGeom prst="rect">
            <a:avLst/>
          </a:prstGeom>
        </p:spPr>
        <p:txBody>
          <a:bodyPr wrap="none" lIns="91426" tIns="45712" rIns="91426" bIns="4571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Lug‘at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endParaRPr lang="ru-RU" sz="3600" b="1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48052" y="3528209"/>
            <a:ext cx="4544775" cy="677076"/>
          </a:xfrm>
          <a:prstGeom prst="rect">
            <a:avLst/>
          </a:prstGeom>
        </p:spPr>
        <p:txBody>
          <a:bodyPr wrap="none" lIns="91411" tIns="45704" rIns="91411" bIns="45704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Durroj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qirg‘ovul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 descr="D:\шеррр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7825" y="3214685"/>
            <a:ext cx="3005431" cy="1981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99536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4" rIns="91411" bIns="45704" rtlCol="0" anchor="ctr"/>
          <a:lstStyle/>
          <a:p>
            <a:pPr algn="ctr">
              <a:defRPr/>
            </a:pPr>
            <a:r>
              <a:rPr lang="en-US" sz="5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“XAMSA” ASARI</a:t>
            </a:r>
            <a:endParaRPr lang="ru-RU" sz="53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6425" y="1757363"/>
            <a:ext cx="6092825" cy="461664"/>
          </a:xfrm>
          <a:prstGeom prst="rect">
            <a:avLst/>
          </a:prstGeom>
        </p:spPr>
        <p:txBody>
          <a:bodyPr lIns="91411" tIns="45704" rIns="91411" bIns="45704">
            <a:spAutoFit/>
          </a:bodyPr>
          <a:lstStyle/>
          <a:p>
            <a:r>
              <a:rPr lang="en-US" sz="23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2729" y="1300162"/>
            <a:ext cx="8837614" cy="4770504"/>
          </a:xfrm>
          <a:prstGeom prst="rect">
            <a:avLst/>
          </a:prstGeom>
        </p:spPr>
        <p:txBody>
          <a:bodyPr wrap="square" lIns="91411" tIns="45704" rIns="91411" bIns="45704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1483-yildan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Alisher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Navoiy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oʻzining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Xamsa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asarini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yozishga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kirishdi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dostonni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oʻz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ichiga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badiiy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qomusi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misradan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boʻlib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Navoiyning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butun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sheʼriy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merosining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deyarli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yarmini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“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Xamsa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” —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Alisher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Navoiy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ijodining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qalbidir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D:\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78928" y="3509962"/>
            <a:ext cx="2667000" cy="3276600"/>
          </a:xfrm>
          <a:prstGeom prst="rect">
            <a:avLst/>
          </a:prstGeom>
          <a:noFill/>
        </p:spPr>
      </p:pic>
      <p:pic>
        <p:nvPicPr>
          <p:cNvPr id="8" name="Picture 2" descr="D:\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78928" y="1137849"/>
            <a:ext cx="2667000" cy="21623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24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5635626" y="1223963"/>
            <a:ext cx="107269" cy="48370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292224" y="2214564"/>
            <a:ext cx="9234503" cy="16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88516" y="1167175"/>
            <a:ext cx="5105400" cy="1095676"/>
          </a:xfrm>
          <a:prstGeom prst="rect">
            <a:avLst/>
          </a:prstGeom>
          <a:noFill/>
        </p:spPr>
        <p:txBody>
          <a:bodyPr wrap="square" lIns="109720" tIns="54860" rIns="109720" bIns="54860">
            <a:spAutoFit/>
          </a:bodyPr>
          <a:lstStyle/>
          <a:p>
            <a:pPr algn="ctr"/>
            <a:r>
              <a:rPr lang="en-US" sz="6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haqiqat</a:t>
            </a:r>
            <a:endParaRPr lang="ru-RU" sz="6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57185" y="1147763"/>
            <a:ext cx="4006273" cy="1095676"/>
          </a:xfrm>
          <a:prstGeom prst="rect">
            <a:avLst/>
          </a:prstGeom>
          <a:noFill/>
        </p:spPr>
        <p:txBody>
          <a:bodyPr wrap="none" lIns="109720" tIns="54860" rIns="109720" bIns="54860">
            <a:spAutoFit/>
          </a:bodyPr>
          <a:lstStyle/>
          <a:p>
            <a:pPr algn="ctr"/>
            <a:r>
              <a:rPr lang="en-US" sz="6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Yolg‘on</a:t>
            </a:r>
            <a:endParaRPr lang="ru-RU" sz="6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CC00"/>
              </a:soli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 descr="C:\Users\Администратор\Pictures\2015-10-31 х\х 002.jpg"/>
          <p:cNvPicPr/>
          <p:nvPr/>
        </p:nvPicPr>
        <p:blipFill rotWithShape="1"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9" t="34993" r="59967" b="54571"/>
          <a:stretch/>
        </p:blipFill>
        <p:spPr bwMode="auto">
          <a:xfrm>
            <a:off x="9979024" y="0"/>
            <a:ext cx="2206626" cy="16049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520827" y="2330339"/>
            <a:ext cx="3886199" cy="76200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6" tIns="45712" rIns="91426" bIns="45712" rtlCol="0" anchor="ctr"/>
          <a:lstStyle/>
          <a:p>
            <a:pPr algn="ctr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kitob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o‘qidim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54043" y="2391587"/>
            <a:ext cx="4876800" cy="76200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6" tIns="45712" rIns="91426" bIns="45712"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sport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bilan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shug‘ullandim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1372" y="4227800"/>
            <a:ext cx="11731625" cy="260411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6" tIns="45712" rIns="91426" bIns="45712"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Kitob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o‘qidim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sport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bilan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shug‘ullandim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darsda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qatnashdim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l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ug‘at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yodladim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onamga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yordamlashdim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kutubxonaga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kirdim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a’lo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baho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oldim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she’r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yodladim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ukamga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yordamlashdim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xonamni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tozaladim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o‘rtog‘imga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ko‘maklashdim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ustozimdan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tushunmaganlarimni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so‘radim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3200" dirty="0"/>
          </a:p>
        </p:txBody>
      </p:sp>
      <p:sp>
        <p:nvSpPr>
          <p:cNvPr id="15" name="Лента лицом вниз 14"/>
          <p:cNvSpPr/>
          <p:nvPr/>
        </p:nvSpPr>
        <p:spPr>
          <a:xfrm>
            <a:off x="2740026" y="233363"/>
            <a:ext cx="5867400" cy="762001"/>
          </a:xfrm>
          <a:prstGeom prst="ribbon">
            <a:avLst>
              <a:gd name="adj1" fmla="val 16667"/>
              <a:gd name="adj2" fmla="val 75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6" tIns="45712" rIns="91426" bIns="45712"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BUGUN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520827" y="3357563"/>
            <a:ext cx="3886199" cy="76200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6" tIns="45712" rIns="91426" bIns="45712" rtlCol="0" anchor="ctr"/>
          <a:lstStyle/>
          <a:p>
            <a:pPr algn="ctr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a’lo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baho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oldim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016625" y="3357563"/>
            <a:ext cx="4876800" cy="76200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6" tIns="45712" rIns="91426" bIns="45712"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sz="3200" dirty="0" smtClean="0"/>
              <a:t>…</a:t>
            </a:r>
            <a:endParaRPr lang="ru-RU" sz="3200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308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6975"/>
            <a:ext cx="12212491" cy="107569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  <a:ln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pPr algn="ctr"/>
            <a:endParaRPr sz="6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0783" y="3"/>
            <a:ext cx="11917244" cy="998708"/>
          </a:xfrm>
          <a:prstGeom prst="rect">
            <a:avLst/>
          </a:prstGeom>
        </p:spPr>
        <p:txBody>
          <a:bodyPr wrap="square" lIns="194831" tIns="97418" rIns="194831" bIns="97418">
            <a:spAutoFit/>
          </a:bodyPr>
          <a:lstStyle/>
          <a:p>
            <a:pPr algn="ctr"/>
            <a:r>
              <a:rPr lang="en-US" sz="51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5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5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5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5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5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51" y="1082671"/>
            <a:ext cx="12091708" cy="7750089"/>
          </a:xfrm>
          <a:prstGeom prst="rect">
            <a:avLst/>
          </a:prstGeom>
          <a:noFill/>
        </p:spPr>
        <p:txBody>
          <a:bodyPr wrap="square" lIns="194831" tIns="97418" rIns="194831" bIns="97418" rtlCol="0">
            <a:spAutoFit/>
          </a:bodyPr>
          <a:lstStyle/>
          <a:p>
            <a:pPr algn="ctr">
              <a:spcBef>
                <a:spcPts val="239"/>
              </a:spcBef>
            </a:pPr>
            <a:endParaRPr lang="en-US" sz="4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239"/>
              </a:spcBef>
            </a:pPr>
            <a:endParaRPr lang="en-US" sz="4900" b="1" dirty="0" smtClean="0">
              <a:solidFill>
                <a:srgbClr val="002060"/>
              </a:solidFill>
              <a:cs typeface="Arial" pitchFamily="34" charset="0"/>
            </a:endParaRPr>
          </a:p>
          <a:p>
            <a:endParaRPr lang="en-US" sz="5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5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5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5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5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5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300" dirty="0"/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174757" y="3504362"/>
            <a:ext cx="4800601" cy="3428999"/>
          </a:xfrm>
          <a:prstGeom prst="verticalScroll">
            <a:avLst>
              <a:gd name="adj" fmla="val 1210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11" tIns="45704" rIns="91411" bIns="45704" rtlCol="0" anchor="ctr"/>
          <a:lstStyle/>
          <a:p>
            <a:pPr algn="ctr">
              <a:spcBef>
                <a:spcPts val="239"/>
              </a:spcBef>
            </a:pP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Alisher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Navoiy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ts val="239"/>
              </a:spcBef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Sher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durroj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hikoyati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4492624" y="1376363"/>
            <a:ext cx="4572001" cy="3657600"/>
          </a:xfrm>
          <a:prstGeom prst="verticalScroll">
            <a:avLst>
              <a:gd name="adj" fmla="val 1210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11" tIns="45704" rIns="91411" bIns="45704" rtlCol="0" anchor="ctr"/>
          <a:lstStyle/>
          <a:p>
            <a:pPr algn="ctr">
              <a:spcBef>
                <a:spcPts val="239"/>
              </a:spcBef>
            </a:pP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Hikoyatdagi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lugat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so‘zlarni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yod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endParaRPr lang="ru-RU" sz="3200" dirty="0"/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8365926" y="3128915"/>
            <a:ext cx="4111626" cy="3657600"/>
          </a:xfrm>
          <a:prstGeom prst="verticalScroll">
            <a:avLst>
              <a:gd name="adj" fmla="val 1180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11" tIns="45704" rIns="91411" bIns="45704" rtlCol="0" anchor="ctr"/>
          <a:lstStyle/>
          <a:p>
            <a:pPr algn="ctr">
              <a:spcBef>
                <a:spcPts val="239"/>
              </a:spcBef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stgo‘ylik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to‘g‘rilik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f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zil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tl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D:\тит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225" y="1223962"/>
            <a:ext cx="3581399" cy="236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774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995361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4" rIns="91411" bIns="45704" rtlCol="0" anchor="ctr"/>
          <a:lstStyle/>
          <a:p>
            <a:pPr algn="ctr">
              <a:defRPr/>
            </a:pPr>
            <a:r>
              <a:rPr lang="en-US" sz="44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MA’LUMOTLARNI  ANIQLANG?</a:t>
            </a:r>
            <a:endParaRPr lang="ru-RU" sz="4400" b="1" dirty="0">
              <a:ln w="0"/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1625" y="1223962"/>
            <a:ext cx="7620000" cy="5847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11" tIns="45704" rIns="91411" bIns="45704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Tiling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birla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ko‘nglingni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bir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tut</a:t>
            </a:r>
            <a:endParaRPr lang="ru-RU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55225" y="5872162"/>
            <a:ext cx="1600200" cy="9540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11" tIns="45704" rIns="91411" bIns="45704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Havoiy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hikmati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1625" y="2138362"/>
            <a:ext cx="7620000" cy="10771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11" tIns="45704" rIns="91411" bIns="45704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“H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yr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t 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ul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br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r”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dostonining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o‘ninchi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m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2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16225" y="5872162"/>
            <a:ext cx="25146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2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“R</a:t>
            </a:r>
            <a:r>
              <a:rPr lang="ru-RU" sz="2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en-US" sz="28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sz="2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so‘z</a:t>
            </a:r>
            <a:r>
              <a:rPr lang="en-US" sz="2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 t</a:t>
            </a:r>
            <a:r>
              <a:rPr lang="ru-RU" sz="2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а’</a:t>
            </a:r>
            <a:r>
              <a:rPr lang="en-US" sz="28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rifid</a:t>
            </a:r>
            <a:r>
              <a:rPr lang="ru-RU" sz="2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en-US" sz="2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”</a:t>
            </a:r>
            <a:endParaRPr lang="ru-RU" sz="28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5425" y="3433762"/>
            <a:ext cx="7772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3200" dirty="0" smtClean="0">
                <a:latin typeface="Arial" pitchFamily="34" charset="0"/>
                <a:cs typeface="Arial" pitchFamily="34" charset="0"/>
              </a:rPr>
              <a:t>1487-1488-yillarda </a:t>
            </a:r>
            <a:r>
              <a:rPr lang="en-US" sz="32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Navoiy</a:t>
            </a:r>
            <a:endParaRPr lang="ru-RU" sz="3200" dirty="0" smtClean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07025" y="5872162"/>
            <a:ext cx="2863284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Astrobod</a:t>
            </a:r>
            <a:r>
              <a:rPr lang="en-US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hokimi</a:t>
            </a:r>
            <a:r>
              <a:rPr lang="en-US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bo‘ldi</a:t>
            </a:r>
            <a:r>
              <a:rPr lang="en-US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01625" y="4271962"/>
            <a:ext cx="7696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32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Xamsa</a:t>
            </a:r>
            <a:r>
              <a:rPr lang="en-US" sz="32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2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so‘zini</a:t>
            </a:r>
            <a:r>
              <a:rPr lang="en-US" sz="32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ma’nosi</a:t>
            </a:r>
            <a:endParaRPr lang="ru-RU" sz="3200" dirty="0" err="1" smtClean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378825" y="5872162"/>
            <a:ext cx="1545616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8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beshlik</a:t>
            </a:r>
            <a:r>
              <a:rPr lang="en-US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”</a:t>
            </a: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degani</a:t>
            </a:r>
            <a:endParaRPr lang="en-US" sz="2800" dirty="0" smtClean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1625" y="5110162"/>
            <a:ext cx="7696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Navoiy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on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sining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ismi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01625" y="5872162"/>
            <a:ext cx="2404826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manbalarda</a:t>
            </a:r>
            <a:endParaRPr lang="en-US" sz="2800" dirty="0" smtClean="0">
              <a:solidFill>
                <a:prstClr val="black">
                  <a:lumMod val="85000"/>
                  <a:lumOff val="1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keltirilmagan</a:t>
            </a:r>
            <a:r>
              <a:rPr lang="en-US" sz="2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dirty="0" err="1" smtClean="0">
              <a:solidFill>
                <a:prstClr val="black">
                  <a:lumMod val="85000"/>
                  <a:lumOff val="1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542142f8c32c6d364c25a313118ff66d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l="10778" r="10778"/>
          <a:stretch>
            <a:fillRect/>
          </a:stretch>
        </p:blipFill>
        <p:spPr>
          <a:xfrm>
            <a:off x="8607425" y="1985962"/>
            <a:ext cx="2761026" cy="2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4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226E-6 4.12763E-6 L 0.64543 -0.1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00" y="-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5216E-6 4.12763E-6 L 0.42829 -0.469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0" y="-2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9816E-6 4.12763E-6 L 0.2514 -0.393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0" y="-1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-18640" y="-9091"/>
            <a:ext cx="12204290" cy="1015334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8100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377833" y="2"/>
            <a:ext cx="11807825" cy="963814"/>
          </a:xfrm>
          <a:prstGeom prst="rect">
            <a:avLst/>
          </a:prstGeom>
        </p:spPr>
        <p:txBody>
          <a:bodyPr wrap="square" lIns="0" tIns="3086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spcBef>
                <a:spcPts val="239"/>
              </a:spcBef>
            </a:pP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NAVOIY HIKMATLARI</a:t>
            </a:r>
            <a:endParaRPr lang="ru-RU" sz="6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D:\бол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105" y="1319786"/>
            <a:ext cx="3210497" cy="3561775"/>
          </a:xfrm>
          <a:prstGeom prst="rect">
            <a:avLst/>
          </a:prstGeom>
          <a:noFill/>
        </p:spPr>
      </p:pic>
      <p:pic>
        <p:nvPicPr>
          <p:cNvPr id="3076" name="Picture 4" descr="D:\бол.jpg"/>
          <p:cNvPicPr>
            <a:picLocks noChangeAspect="1" noChangeArrowheads="1"/>
          </p:cNvPicPr>
          <p:nvPr/>
        </p:nvPicPr>
        <p:blipFill>
          <a:blip r:embed="rId3" cstate="print"/>
          <a:srcRect l="10050" t="12500" r="39699" b="17188"/>
          <a:stretch>
            <a:fillRect/>
          </a:stretch>
        </p:blipFill>
        <p:spPr bwMode="auto">
          <a:xfrm>
            <a:off x="4264025" y="2900362"/>
            <a:ext cx="2819400" cy="2607303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25105" y="5262562"/>
            <a:ext cx="3865052" cy="1015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382" tIns="45689" rIns="91382" bIns="45689">
            <a:spAutoFit/>
          </a:bodyPr>
          <a:lstStyle/>
          <a:p>
            <a:pPr algn="ctr"/>
            <a:r>
              <a:rPr lang="en-US" sz="3000" dirty="0" err="1">
                <a:latin typeface="Arial" pitchFamily="34" charset="0"/>
                <a:cs typeface="Arial" pitchFamily="34" charset="0"/>
              </a:rPr>
              <a:t>Aytur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so‘zni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ayt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aytmas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so‘zdan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qayt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242591" y="3989248"/>
            <a:ext cx="4831315" cy="14772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382" tIns="45689" rIns="91382" bIns="45689">
            <a:spAutoFit/>
          </a:bodyPr>
          <a:lstStyle/>
          <a:p>
            <a:pPr algn="ctr"/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Har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kimningki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so</a:t>
            </a:r>
            <a:r>
              <a:rPr lang="en-US" sz="3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‘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zi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yolg</a:t>
            </a:r>
            <a:r>
              <a:rPr lang="en-US" sz="3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‘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Yolg</a:t>
            </a:r>
            <a:r>
              <a:rPr lang="en-US" sz="3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‘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onligi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bilingach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uyatga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qolg</a:t>
            </a:r>
            <a:r>
              <a:rPr lang="en-US" sz="3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‘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25500" y="1727991"/>
            <a:ext cx="5158858" cy="1015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382" tIns="45689" rIns="91382" bIns="45689">
            <a:spAutoFit/>
          </a:bodyPr>
          <a:lstStyle/>
          <a:p>
            <a:pPr algn="ctr"/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Kimki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to‘g‘ri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so‘zli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bo‘lsa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uning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ishi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ham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to‘g‘ri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bo‘ladi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!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ук.jpg"/>
          <p:cNvPicPr>
            <a:picLocks noChangeAspect="1" noChangeArrowheads="1"/>
          </p:cNvPicPr>
          <p:nvPr/>
        </p:nvPicPr>
        <p:blipFill>
          <a:blip r:embed="rId4" cstate="print"/>
          <a:srcRect l="9922" t="13540" b="8604"/>
          <a:stretch>
            <a:fillRect/>
          </a:stretch>
        </p:blipFill>
        <p:spPr bwMode="auto">
          <a:xfrm>
            <a:off x="8683625" y="1300162"/>
            <a:ext cx="3124200" cy="21336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397625" y="2900362"/>
            <a:ext cx="685800" cy="2514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4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-31323"/>
            <a:ext cx="12185650" cy="1081317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ts val="239"/>
              </a:spcBef>
            </a:pPr>
            <a:endParaRPr lang="ru-RU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6051" y="1223965"/>
            <a:ext cx="8229600" cy="26776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11" tIns="45704" rIns="91411" bIns="45704">
            <a:spAutoFit/>
          </a:bodyPr>
          <a:lstStyle/>
          <a:p>
            <a:pPr fontAlgn="base"/>
            <a:r>
              <a:rPr lang="en-US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SHER  </a:t>
            </a:r>
            <a:r>
              <a:rPr lang="en-US" sz="28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qudratli</a:t>
            </a:r>
            <a:r>
              <a:rPr lang="en-US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kuchli</a:t>
            </a:r>
            <a:r>
              <a:rPr lang="en-US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qo‘rqmas</a:t>
            </a:r>
            <a:r>
              <a:rPr lang="en-US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hayvonlarning</a:t>
            </a:r>
            <a:r>
              <a:rPr lang="en-US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shohi</a:t>
            </a:r>
            <a:r>
              <a:rPr lang="en-US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bo‘lib</a:t>
            </a:r>
            <a:r>
              <a:rPr lang="en-US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tez</a:t>
            </a:r>
            <a:r>
              <a:rPr lang="en-US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yugurish</a:t>
            </a:r>
            <a:r>
              <a:rPr lang="en-US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qobiliyatiga</a:t>
            </a:r>
            <a:r>
              <a:rPr lang="en-US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ega</a:t>
            </a:r>
            <a:r>
              <a:rPr lang="en-US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Dunyoda</a:t>
            </a:r>
            <a:r>
              <a:rPr lang="en-US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ko‘plab</a:t>
            </a:r>
            <a:r>
              <a:rPr lang="en-US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davlatlar</a:t>
            </a:r>
            <a:r>
              <a:rPr lang="en-US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Armaniston</a:t>
            </a:r>
            <a:r>
              <a:rPr lang="en-US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Belgiya</a:t>
            </a:r>
            <a:r>
              <a:rPr lang="en-US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Buyuk</a:t>
            </a:r>
            <a:r>
              <a:rPr lang="en-US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Britaniya</a:t>
            </a:r>
            <a:r>
              <a:rPr lang="en-US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Finlyandiya</a:t>
            </a:r>
            <a:r>
              <a:rPr lang="en-US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Gruziya</a:t>
            </a:r>
            <a:r>
              <a:rPr lang="en-US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Hindiston</a:t>
            </a:r>
            <a:r>
              <a:rPr lang="en-US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Kanada</a:t>
            </a:r>
            <a:r>
              <a:rPr lang="en-US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gerblarida</a:t>
            </a:r>
            <a:r>
              <a:rPr lang="en-US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hayvonlarning</a:t>
            </a:r>
            <a:r>
              <a:rPr lang="en-US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jangovar</a:t>
            </a:r>
            <a:r>
              <a:rPr lang="en-US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qiroli</a:t>
            </a:r>
            <a:r>
              <a:rPr lang="en-US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tasvirlangan</a:t>
            </a:r>
            <a:r>
              <a:rPr lang="en-US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. 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01626" y="4271961"/>
            <a:ext cx="8077200" cy="18158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11" tIns="45704" rIns="91411" bIns="45704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QIRG‘OVUL (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tustoviq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tanasining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uzunligi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85 cm,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og‘irligi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1,7—2 kg.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Rangi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kulrang-sarg‘ish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qanoatlari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tovlanadi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O‘rmon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daryo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ko‘l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qirg‘og‘idagi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chakalakzor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to‘qaylarida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yashaydi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ject 2"/>
          <p:cNvSpPr txBox="1">
            <a:spLocks/>
          </p:cNvSpPr>
          <p:nvPr/>
        </p:nvSpPr>
        <p:spPr>
          <a:xfrm>
            <a:off x="188912" y="32079"/>
            <a:ext cx="11807825" cy="954512"/>
          </a:xfrm>
          <a:prstGeom prst="rect">
            <a:avLst/>
          </a:prstGeom>
        </p:spPr>
        <p:txBody>
          <a:bodyPr wrap="square" lIns="0" tIns="3086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spcBef>
                <a:spcPts val="239"/>
              </a:spcBef>
            </a:pP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ESLAB QOLING!</a:t>
            </a:r>
            <a:endParaRPr lang="ru-RU" sz="6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D:\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825" y="1300161"/>
            <a:ext cx="3124200" cy="2362200"/>
          </a:xfrm>
          <a:prstGeom prst="rect">
            <a:avLst/>
          </a:prstGeom>
          <a:noFill/>
        </p:spPr>
      </p:pic>
      <p:pic>
        <p:nvPicPr>
          <p:cNvPr id="2051" name="Picture 3" descr="D: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59825" y="4043364"/>
            <a:ext cx="3124200" cy="174307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539904" y="132883"/>
            <a:ext cx="53312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239"/>
              </a:spcBef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 DARSIDA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8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-1"/>
            <a:ext cx="12185650" cy="1376363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8100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660607" y="210924"/>
            <a:ext cx="6864436" cy="954512"/>
          </a:xfrm>
          <a:prstGeom prst="rect">
            <a:avLst/>
          </a:prstGeom>
        </p:spPr>
        <p:txBody>
          <a:bodyPr wrap="square" lIns="0" tIns="3086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47" algn="ctr" defTabSz="1932911">
              <a:spcBef>
                <a:spcPts val="241"/>
              </a:spcBef>
              <a:defRPr/>
            </a:pPr>
            <a:r>
              <a:rPr lang="en-US" sz="6000" kern="0" spc="11" dirty="0" smtClean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ADABIYOT</a:t>
            </a:r>
            <a:endParaRPr lang="en-US" sz="6000" kern="0" spc="11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377825" y="1450758"/>
            <a:ext cx="10972800" cy="221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488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53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5300" b="1" dirty="0">
                <a:solidFill>
                  <a:srgbClr val="002060"/>
                </a:solidFill>
                <a:cs typeface="Arial" pitchFamily="34" charset="0"/>
              </a:rPr>
              <a:t>AVZU</a:t>
            </a:r>
            <a:r>
              <a:rPr lang="ru-RU" sz="5300" b="1" dirty="0">
                <a:solidFill>
                  <a:srgbClr val="002060"/>
                </a:solidFill>
                <a:cs typeface="Arial" pitchFamily="34" charset="0"/>
              </a:rPr>
              <a:t>:</a:t>
            </a:r>
            <a:r>
              <a:rPr lang="en-US" sz="53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5300" b="1" dirty="0" smtClean="0">
                <a:solidFill>
                  <a:srgbClr val="002060"/>
                </a:solidFill>
                <a:cs typeface="Arial" pitchFamily="34" charset="0"/>
              </a:rPr>
              <a:t>“SHER BILAN DURROJ” HIKOYATI </a:t>
            </a:r>
          </a:p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( </a:t>
            </a:r>
            <a:r>
              <a:rPr lang="en-US" sz="3600" dirty="0" err="1" smtClean="0">
                <a:solidFill>
                  <a:srgbClr val="002060"/>
                </a:solidFill>
              </a:rPr>
              <a:t>Alisher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Navoiyning</a:t>
            </a:r>
            <a:r>
              <a:rPr lang="en-US" sz="3600" dirty="0" smtClean="0">
                <a:solidFill>
                  <a:srgbClr val="002060"/>
                </a:solidFill>
              </a:rPr>
              <a:t> "H</a:t>
            </a:r>
            <a:r>
              <a:rPr lang="ru-RU" sz="3600" dirty="0" smtClean="0">
                <a:solidFill>
                  <a:srgbClr val="002060"/>
                </a:solidFill>
              </a:rPr>
              <a:t>а</a:t>
            </a:r>
            <a:r>
              <a:rPr lang="en-US" sz="3600" dirty="0" smtClean="0">
                <a:solidFill>
                  <a:srgbClr val="002060"/>
                </a:solidFill>
              </a:rPr>
              <a:t>yr</a:t>
            </a:r>
            <a:r>
              <a:rPr lang="ru-RU" sz="3600" dirty="0" smtClean="0">
                <a:solidFill>
                  <a:srgbClr val="002060"/>
                </a:solidFill>
              </a:rPr>
              <a:t>а</a:t>
            </a:r>
            <a:r>
              <a:rPr lang="en-US" sz="3600" dirty="0" smtClean="0">
                <a:solidFill>
                  <a:srgbClr val="002060"/>
                </a:solidFill>
              </a:rPr>
              <a:t>t </a:t>
            </a:r>
            <a:r>
              <a:rPr lang="en-US" sz="3600" dirty="0" err="1" smtClean="0">
                <a:solidFill>
                  <a:srgbClr val="002060"/>
                </a:solidFill>
              </a:rPr>
              <a:t>ul</a:t>
            </a:r>
            <a:r>
              <a:rPr lang="en-US" sz="3600" dirty="0" smtClean="0">
                <a:solidFill>
                  <a:srgbClr val="002060"/>
                </a:solidFill>
              </a:rPr>
              <a:t> –</a:t>
            </a:r>
            <a:r>
              <a:rPr lang="ru-RU" sz="3600" dirty="0" smtClean="0">
                <a:solidFill>
                  <a:srgbClr val="002060"/>
                </a:solidFill>
              </a:rPr>
              <a:t>а</a:t>
            </a:r>
            <a:r>
              <a:rPr lang="en-US" sz="3600" dirty="0" err="1" smtClean="0">
                <a:solidFill>
                  <a:srgbClr val="002060"/>
                </a:solidFill>
              </a:rPr>
              <a:t>br</a:t>
            </a:r>
            <a:r>
              <a:rPr lang="ru-RU" sz="3600" dirty="0" smtClean="0">
                <a:solidFill>
                  <a:srgbClr val="002060"/>
                </a:solidFill>
              </a:rPr>
              <a:t>о</a:t>
            </a:r>
            <a:r>
              <a:rPr lang="en-US" sz="3600" dirty="0" smtClean="0">
                <a:solidFill>
                  <a:srgbClr val="002060"/>
                </a:solidFill>
              </a:rPr>
              <a:t>r” d</a:t>
            </a:r>
            <a:r>
              <a:rPr lang="ru-RU" sz="3600" dirty="0" smtClean="0">
                <a:solidFill>
                  <a:srgbClr val="002060"/>
                </a:solidFill>
              </a:rPr>
              <a:t>о</a:t>
            </a:r>
            <a:r>
              <a:rPr lang="en-US" sz="3600" dirty="0" err="1" smtClean="0">
                <a:solidFill>
                  <a:srgbClr val="002060"/>
                </a:solidFill>
              </a:rPr>
              <a:t>st</a:t>
            </a:r>
            <a:r>
              <a:rPr lang="ru-RU" sz="3600" dirty="0" smtClean="0">
                <a:solidFill>
                  <a:srgbClr val="002060"/>
                </a:solidFill>
              </a:rPr>
              <a:t>о</a:t>
            </a:r>
            <a:r>
              <a:rPr lang="en-US" sz="3600" dirty="0" err="1" smtClean="0">
                <a:solidFill>
                  <a:srgbClr val="002060"/>
                </a:solidFill>
              </a:rPr>
              <a:t>nid</a:t>
            </a:r>
            <a:r>
              <a:rPr lang="ru-RU" sz="3600" dirty="0" smtClean="0">
                <a:solidFill>
                  <a:srgbClr val="002060"/>
                </a:solidFill>
              </a:rPr>
              <a:t>а</a:t>
            </a:r>
            <a:r>
              <a:rPr lang="en-US" sz="3600" dirty="0" smtClean="0">
                <a:solidFill>
                  <a:srgbClr val="002060"/>
                </a:solidFill>
              </a:rPr>
              <a:t>n)</a:t>
            </a:r>
            <a:endParaRPr lang="en-US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2051" name="Picture 3" descr="D:\шер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6025" y="3890962"/>
            <a:ext cx="3638551" cy="2884087"/>
          </a:xfrm>
          <a:prstGeom prst="rect">
            <a:avLst/>
          </a:prstGeom>
          <a:noFill/>
        </p:spPr>
      </p:pic>
      <p:pic>
        <p:nvPicPr>
          <p:cNvPr id="2052" name="Picture 4" descr="D:\киргову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9025" y="4195765"/>
            <a:ext cx="3862064" cy="2590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99536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4" rIns="91411" bIns="45704" rtlCol="0" anchor="ctr"/>
          <a:lstStyle/>
          <a:p>
            <a:pPr lvl="0" algn="ctr"/>
            <a:r>
              <a:rPr lang="en-US" sz="5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SHER BILAN DURROJ </a:t>
            </a:r>
            <a:endParaRPr lang="ru-RU" sz="6000" b="1" dirty="0" smtClean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6425" y="1757363"/>
            <a:ext cx="6092825" cy="461664"/>
          </a:xfrm>
          <a:prstGeom prst="rect">
            <a:avLst/>
          </a:prstGeom>
        </p:spPr>
        <p:txBody>
          <a:bodyPr lIns="91411" tIns="45704" rIns="91411" bIns="45704">
            <a:spAutoFit/>
          </a:bodyPr>
          <a:lstStyle/>
          <a:p>
            <a:r>
              <a:rPr lang="en-US" sz="23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23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D:\444.jpg"/>
          <p:cNvPicPr>
            <a:picLocks noChangeAspect="1" noChangeArrowheads="1"/>
          </p:cNvPicPr>
          <p:nvPr/>
        </p:nvPicPr>
        <p:blipFill>
          <a:blip r:embed="rId2" cstate="print"/>
          <a:srcRect l="1885" r="4460"/>
          <a:stretch>
            <a:fillRect/>
          </a:stretch>
        </p:blipFill>
        <p:spPr bwMode="auto">
          <a:xfrm>
            <a:off x="1216025" y="2204739"/>
            <a:ext cx="3197225" cy="212913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407026" y="1147763"/>
            <a:ext cx="6553199" cy="1754310"/>
          </a:xfrm>
          <a:prstGeom prst="rect">
            <a:avLst/>
          </a:prstGeom>
        </p:spPr>
        <p:txBody>
          <a:bodyPr wrap="square" lIns="91426" tIns="45712" rIns="91426" bIns="45712">
            <a:spAutoFit/>
          </a:bodyPr>
          <a:lstStyle/>
          <a:p>
            <a:pPr lvl="0" algn="ctr"/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“H</a:t>
            </a: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yr</a:t>
            </a: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 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ul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br</a:t>
            </a: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r”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dostonining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o‘ninchi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m</a:t>
            </a: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ti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83226" y="2824163"/>
            <a:ext cx="6321425" cy="1891487"/>
          </a:xfrm>
          <a:prstGeom prst="rect">
            <a:avLst/>
          </a:prstGeom>
        </p:spPr>
        <p:txBody>
          <a:bodyPr wrap="square" lIns="91426" tIns="45712" rIns="91426" bIns="45712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GRILIK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YOLG‘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N P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YD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BO‘L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DI, 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TO‘G‘RILIK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H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QIQ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TD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N.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4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"/>
            <a:ext cx="12185650" cy="69056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4" rIns="91411" bIns="45704" rtlCol="0" anchor="ctr"/>
          <a:lstStyle/>
          <a:p>
            <a:pPr algn="ctr"/>
            <a:r>
              <a:rPr lang="en-US" sz="4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“SHER BILAN DURROJ” HIKOYATI</a:t>
            </a:r>
            <a:endParaRPr lang="ru-RU" sz="4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5149" y="4858884"/>
            <a:ext cx="8305800" cy="10771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11" tIns="45704" rIns="91411" bIns="45704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U  h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r s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r b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nd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а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vqq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а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to‘l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r,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bir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q chum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lil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r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uning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b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sini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t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b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o‘ldirish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rdi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  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65149" y="2174281"/>
            <a:ext cx="8077200" cy="1077186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11" tIns="45704" rIns="91411" bIns="45704" numCol="1" anchor="ctr" anchorCtr="0" compatLnSpc="1">
            <a:prstTxWarp prst="textNoShape">
              <a:avLst/>
            </a:prstTxWarp>
            <a:spAutoFit/>
          </a:bodyPr>
          <a:lstStyle/>
          <a:p>
            <a:pPr indent="126959" defTabSz="914106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Т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o‘q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yd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а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bir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yirtqich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sh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е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r b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r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е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indent="126959" defTabSz="914106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hsh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td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а о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sm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n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sh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е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rid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е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k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qo‘rqm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е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750" y="814248"/>
            <a:ext cx="7391400" cy="10771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11" tIns="45704" rIns="91411" bIns="45704">
            <a:spAutoFit/>
          </a:bodyPr>
          <a:lstStyle/>
          <a:p>
            <a:pPr indent="126959" algn="just" defTabSz="914106" fontAlgn="base">
              <a:spcBef>
                <a:spcPct val="0"/>
              </a:spcBef>
              <a:spcAft>
                <a:spcPct val="0"/>
              </a:spcAft>
            </a:pPr>
            <a:r>
              <a:rPr lang="en-US" sz="32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lang="ru-RU" sz="32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</a:t>
            </a:r>
            <a:r>
              <a:rPr lang="en-US" sz="32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 </a:t>
            </a:r>
            <a:r>
              <a:rPr lang="ru-RU" sz="32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</a:t>
            </a:r>
            <a:r>
              <a:rPr lang="en-US" sz="3200" i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di</a:t>
            </a:r>
            <a:r>
              <a:rPr lang="en-US" sz="32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i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bir</a:t>
            </a:r>
            <a:r>
              <a:rPr lang="en-US" sz="32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b</a:t>
            </a:r>
            <a:r>
              <a:rPr lang="ru-RU" sz="32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</a:t>
            </a:r>
            <a:r>
              <a:rPr lang="en-US" sz="3200" i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sh</a:t>
            </a:r>
            <a:r>
              <a:rPr lang="ru-RU" sz="32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lang="en-US" sz="32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lang="ru-RU" sz="32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 </a:t>
            </a:r>
            <a:r>
              <a:rPr lang="en-US" sz="3200" i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bir</a:t>
            </a:r>
            <a:r>
              <a:rPr lang="en-US" sz="32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i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tund</a:t>
            </a:r>
            <a:r>
              <a:rPr lang="en-US" sz="32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i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sh</a:t>
            </a:r>
            <a:r>
              <a:rPr lang="ru-RU" sz="32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</a:t>
            </a:r>
            <a:r>
              <a:rPr lang="en-US" sz="32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r,</a:t>
            </a:r>
          </a:p>
          <a:p>
            <a:pPr indent="126959" algn="just" defTabSz="914106" fontAlgn="base">
              <a:spcBef>
                <a:spcPct val="0"/>
              </a:spcBef>
              <a:spcAft>
                <a:spcPct val="0"/>
              </a:spcAft>
            </a:pPr>
            <a:r>
              <a:rPr lang="en-US" sz="32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lang="ru-RU" sz="32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lang="en-US" sz="3200" i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hsh</a:t>
            </a:r>
            <a:r>
              <a:rPr lang="ru-RU" sz="32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lang="en-US" sz="32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 </a:t>
            </a:r>
            <a:r>
              <a:rPr lang="ru-RU" sz="32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lang="en-US" sz="32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lang="ru-RU" sz="32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 </a:t>
            </a:r>
            <a:r>
              <a:rPr lang="en-US" sz="3200" i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ko‘k</a:t>
            </a:r>
            <a:r>
              <a:rPr lang="en-US" sz="32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lang="en-US" sz="32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lang="ru-RU" sz="32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lang="en-US" sz="32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did</a:t>
            </a:r>
            <a:r>
              <a:rPr lang="ru-RU" sz="32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</a:t>
            </a:r>
            <a:r>
              <a:rPr lang="en-US" sz="32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 </a:t>
            </a:r>
            <a:r>
              <a:rPr lang="en-US" sz="32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lang="ru-RU" sz="32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lang="en-US" sz="32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</a:t>
            </a:r>
            <a:r>
              <a:rPr lang="ru-RU" sz="32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е</a:t>
            </a:r>
            <a:r>
              <a:rPr lang="en-US" sz="32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r.</a:t>
            </a:r>
            <a:endParaRPr lang="ru-RU" sz="3200" b="1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750" y="3393498"/>
            <a:ext cx="7543800" cy="10772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26" tIns="45712" rIns="91426" bIns="45712">
            <a:spAutoFit/>
          </a:bodyPr>
          <a:lstStyle/>
          <a:p>
            <a:r>
              <a:rPr lang="en-US" sz="3200" i="1" dirty="0" smtClean="0">
                <a:latin typeface="Arial" pitchFamily="34" charset="0"/>
                <a:cs typeface="Arial" pitchFamily="34" charset="0"/>
              </a:rPr>
              <a:t>Chun </a:t>
            </a:r>
            <a:r>
              <a:rPr lang="en-US" sz="3200" i="1" dirty="0" err="1" smtClean="0">
                <a:latin typeface="Arial" pitchFamily="34" charset="0"/>
                <a:cs typeface="Arial" pitchFamily="34" charset="0"/>
              </a:rPr>
              <a:t>bo‘lur</a:t>
            </a:r>
            <a:r>
              <a:rPr lang="en-US" sz="3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е</a:t>
            </a:r>
            <a:r>
              <a:rPr lang="en-US" sz="3200" i="1" dirty="0" err="1" smtClean="0">
                <a:latin typeface="Arial" pitchFamily="34" charset="0"/>
                <a:cs typeface="Arial" pitchFamily="34" charset="0"/>
              </a:rPr>
              <a:t>rdi</a:t>
            </a:r>
            <a:r>
              <a:rPr lang="en-US" sz="3200" i="1" dirty="0" smtClean="0">
                <a:latin typeface="Arial" pitchFamily="34" charset="0"/>
                <a:cs typeface="Arial" pitchFamily="34" charset="0"/>
              </a:rPr>
              <a:t> b</a:t>
            </a: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en-US" sz="3200" i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3200" i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3200" i="1" dirty="0" smtClean="0">
                <a:latin typeface="Arial" pitchFamily="34" charset="0"/>
                <a:cs typeface="Arial" pitchFamily="34" charset="0"/>
              </a:rPr>
              <a:t>b z</a:t>
            </a: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3200" i="1" dirty="0" err="1" smtClean="0">
                <a:latin typeface="Arial" pitchFamily="34" charset="0"/>
                <a:cs typeface="Arial" pitchFamily="34" charset="0"/>
              </a:rPr>
              <a:t>vqn</a:t>
            </a: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en-US" sz="3200" i="1" dirty="0" smtClean="0">
                <a:latin typeface="Arial" pitchFamily="34" charset="0"/>
                <a:cs typeface="Arial" pitchFamily="34" charset="0"/>
              </a:rPr>
              <a:t>k,</a:t>
            </a:r>
          </a:p>
          <a:p>
            <a:r>
              <a:rPr lang="en-US" sz="3200" b="1" i="1" dirty="0" err="1" smtClean="0">
                <a:latin typeface="Arial" pitchFamily="34" charset="0"/>
                <a:cs typeface="Arial" pitchFamily="34" charset="0"/>
              </a:rPr>
              <a:t>mo‘r</a:t>
            </a:r>
            <a:r>
              <a:rPr lang="en-US" sz="3200" i="1" dirty="0" smtClean="0">
                <a:latin typeface="Arial" pitchFamily="34" charset="0"/>
                <a:cs typeface="Arial" pitchFamily="34" charset="0"/>
              </a:rPr>
              <a:t> b</a:t>
            </a: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en-US" sz="3200" i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3200" i="1" dirty="0" smtClean="0">
                <a:latin typeface="Arial" pitchFamily="34" charset="0"/>
                <a:cs typeface="Arial" pitchFamily="34" charset="0"/>
              </a:rPr>
              <a:t>sin </a:t>
            </a:r>
            <a:r>
              <a:rPr lang="en-US" sz="3200" i="1" dirty="0" err="1" smtClean="0">
                <a:latin typeface="Arial" pitchFamily="34" charset="0"/>
                <a:cs typeface="Arial" pitchFamily="34" charset="0"/>
              </a:rPr>
              <a:t>qilur</a:t>
            </a:r>
            <a:r>
              <a:rPr lang="en-US" sz="3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е</a:t>
            </a:r>
            <a:r>
              <a:rPr lang="en-US" sz="3200" i="1" dirty="0" err="1" smtClean="0">
                <a:latin typeface="Arial" pitchFamily="34" charset="0"/>
                <a:cs typeface="Arial" pitchFamily="34" charset="0"/>
              </a:rPr>
              <a:t>rdi</a:t>
            </a:r>
            <a:r>
              <a:rPr lang="en-US" sz="3200" i="1" dirty="0" smtClean="0">
                <a:latin typeface="Arial" pitchFamily="34" charset="0"/>
                <a:cs typeface="Arial" pitchFamily="34" charset="0"/>
              </a:rPr>
              <a:t> h</a:t>
            </a: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3200" i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en-US" sz="3200" i="1" dirty="0" smtClean="0">
                <a:latin typeface="Arial" pitchFamily="34" charset="0"/>
                <a:cs typeface="Arial" pitchFamily="34" charset="0"/>
              </a:rPr>
              <a:t>k.</a:t>
            </a:r>
            <a:endParaRPr lang="ru-RU" sz="32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D:\ch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27164" y="3711874"/>
            <a:ext cx="2111244" cy="1404937"/>
          </a:xfrm>
          <a:prstGeom prst="rect">
            <a:avLst/>
          </a:prstGeom>
          <a:noFill/>
        </p:spPr>
      </p:pic>
      <p:pic>
        <p:nvPicPr>
          <p:cNvPr id="1028" name="Picture 4" descr="D:\cumo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70949" y="5234698"/>
            <a:ext cx="2402983" cy="1661586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47625" y="6065491"/>
            <a:ext cx="8610599" cy="815592"/>
          </a:xfrm>
          <a:prstGeom prst="rect">
            <a:avLst/>
          </a:prstGeom>
        </p:spPr>
        <p:txBody>
          <a:bodyPr wrap="square" lIns="91426" tIns="45712" rIns="91426" bIns="45712">
            <a:spAutoFit/>
          </a:bodyPr>
          <a:lstStyle/>
          <a:p>
            <a:r>
              <a:rPr lang="en-US" sz="28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daler-qo‘rqinch</a:t>
            </a:r>
            <a:r>
              <a:rPr lang="en-US" sz="2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bilmaydigan</a:t>
            </a:r>
            <a:r>
              <a:rPr lang="en-US" sz="2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shijoatli</a:t>
            </a:r>
            <a:r>
              <a:rPr lang="en-US" sz="2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mo‘r</a:t>
            </a:r>
            <a:r>
              <a:rPr lang="en-US" sz="2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chumoli</a:t>
            </a:r>
            <a:r>
              <a:rPr lang="en-US" sz="2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 smtClean="0">
              <a:solidFill>
                <a:srgbClr val="002060"/>
              </a:solidFill>
            </a:endParaRPr>
          </a:p>
          <a:p>
            <a:endParaRPr lang="ru-RU" sz="1900" dirty="0">
              <a:solidFill>
                <a:srgbClr val="002060"/>
              </a:solidFill>
            </a:endParaRPr>
          </a:p>
        </p:txBody>
      </p:sp>
      <p:sp>
        <p:nvSpPr>
          <p:cNvPr id="11" name="WordArt 16"/>
          <p:cNvSpPr>
            <a:spLocks noChangeArrowheads="1" noChangeShapeType="1" noTextEdit="1"/>
          </p:cNvSpPr>
          <p:nvPr/>
        </p:nvSpPr>
        <p:spPr bwMode="auto">
          <a:xfrm>
            <a:off x="203201" y="1847888"/>
            <a:ext cx="1752601" cy="258763"/>
          </a:xfrm>
          <a:prstGeom prst="rect">
            <a:avLst/>
          </a:prstGeom>
        </p:spPr>
        <p:txBody>
          <a:bodyPr wrap="none" lIns="91426" tIns="45712" rIns="91426" bIns="4571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Mazmuni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ru-RU" sz="3600" b="1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WordArt 16"/>
          <p:cNvSpPr>
            <a:spLocks noChangeArrowheads="1" noChangeShapeType="1" noTextEdit="1"/>
          </p:cNvSpPr>
          <p:nvPr/>
        </p:nvSpPr>
        <p:spPr bwMode="auto">
          <a:xfrm>
            <a:off x="330203" y="4535410"/>
            <a:ext cx="1752601" cy="258763"/>
          </a:xfrm>
          <a:prstGeom prst="rect">
            <a:avLst/>
          </a:prstGeom>
        </p:spPr>
        <p:txBody>
          <a:bodyPr wrap="none" lIns="91426" tIns="45712" rIns="91426" bIns="4571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Mazmuni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ru-RU" sz="3600" b="1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D:\gif she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27424" y="778949"/>
            <a:ext cx="2438400" cy="28150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243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"/>
            <a:ext cx="12185650" cy="69056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4" rIns="91411" bIns="45704" rtlCol="0" anchor="ctr"/>
          <a:lstStyle/>
          <a:p>
            <a:pPr algn="ctr"/>
            <a:r>
              <a:rPr lang="en-US" sz="4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“SHER BILAN DURROJ” HIKOYATI</a:t>
            </a:r>
            <a:endParaRPr lang="ru-RU" sz="4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11225" y="5280040"/>
            <a:ext cx="7772400" cy="9540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11" tIns="45704" rIns="91411" bIns="45704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O‘sh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to‘q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yd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durr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j h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m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bo‘lib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yirtqich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sh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е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rning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v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hmid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n d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qo‘rquvd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 е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5426" y="3890962"/>
            <a:ext cx="7315201" cy="9540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26" tIns="45712" rIns="91426" bIns="45712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r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е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durr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j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е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o‘shul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b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е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sh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а,</a:t>
            </a: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Sh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е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j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yon v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hmidin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nd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е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sh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11225" y="2443162"/>
            <a:ext cx="7696200" cy="9540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11" tIns="45704" rIns="91411" bIns="45704">
            <a:spAutoFit/>
          </a:bodyPr>
          <a:lstStyle/>
          <a:p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Shuning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 u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o‘zining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jr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lm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s 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bu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 b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yligi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 –  f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rz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ndini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g‘zid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а 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tishl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b  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sr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r 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е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5426" y="884232"/>
            <a:ext cx="7467600" cy="9540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26" tIns="45712" rIns="91426" bIns="45712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Т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ishl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m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yayi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p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yv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ndini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og‘zid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sr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r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е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f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rz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ndini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D:\ser 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59825" y="995361"/>
            <a:ext cx="2971800" cy="2286001"/>
          </a:xfrm>
          <a:prstGeom prst="rect">
            <a:avLst/>
          </a:prstGeom>
          <a:noFill/>
        </p:spPr>
      </p:pic>
      <p:pic>
        <p:nvPicPr>
          <p:cNvPr id="4" name="Picture 3" descr="D: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8425" y="3586163"/>
            <a:ext cx="2971800" cy="2590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243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"/>
            <a:ext cx="12185650" cy="6905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4" rIns="91411" bIns="45704" rtlCol="0" anchor="ctr"/>
          <a:lstStyle/>
          <a:p>
            <a:pPr algn="ctr"/>
            <a:r>
              <a:rPr lang="en-US" sz="4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“SHER BILAN DURROJ” HIKOYATI</a:t>
            </a:r>
            <a:endParaRPr lang="ru-RU" sz="4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8825" y="4805362"/>
            <a:ext cx="8153400" cy="9540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11" tIns="45704" rIns="91411" bIns="45704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Sh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е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r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durr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j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pisib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yotg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n  j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yg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rib  q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ls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а,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n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n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pirr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е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tib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uch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r,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5426" y="3662362"/>
            <a:ext cx="7315201" cy="9540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26" tIns="45712" rIns="91426" bIns="45712">
            <a:spAutoFit/>
          </a:bodyPr>
          <a:lstStyle/>
          <a:p>
            <a:r>
              <a:rPr lang="en-US" sz="2800" i="1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е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tg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ch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ning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b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shi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uz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а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n,</a:t>
            </a:r>
          </a:p>
          <a:p>
            <a:r>
              <a:rPr lang="en-US" sz="2800" i="1" dirty="0" smtClean="0">
                <a:latin typeface="Arial" pitchFamily="34" charset="0"/>
                <a:cs typeface="Arial" pitchFamily="34" charset="0"/>
              </a:rPr>
              <a:t>Fir 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е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а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uchs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а е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ul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n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n.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35025" y="2062163"/>
            <a:ext cx="7848600" cy="13849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11" tIns="45704" rIns="91411" bIns="45704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Sh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е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r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bo‘ls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sini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g‘zid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tishl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b,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d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а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m-b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а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d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а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m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to‘q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yning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g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h  u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yog‘ig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rdi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 g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h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yog‘ig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25427" y="919162"/>
            <a:ext cx="7467600" cy="9540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26" tIns="45712" rIns="91426" bIns="45712">
            <a:spAutoFit/>
          </a:bodyPr>
          <a:lstStyle/>
          <a:p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Sh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е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rki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tishl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b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sin d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m-b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m,</a:t>
            </a:r>
          </a:p>
          <a:p>
            <a:r>
              <a:rPr lang="en-US" sz="2800" i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е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sh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а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r yon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qo‘yar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е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rdi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q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m.</a:t>
            </a:r>
            <a:endParaRPr lang="ru-RU" sz="28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D:\qirg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17025" y="5110162"/>
            <a:ext cx="2619376" cy="1743075"/>
          </a:xfrm>
          <a:prstGeom prst="rect">
            <a:avLst/>
          </a:prstGeom>
          <a:noFill/>
        </p:spPr>
      </p:pic>
      <p:pic>
        <p:nvPicPr>
          <p:cNvPr id="4098" name="Picture 2" descr="D:\sher 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8425" y="919162"/>
            <a:ext cx="2971800" cy="2286001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58719" y="6195793"/>
            <a:ext cx="5832017" cy="707870"/>
          </a:xfrm>
          <a:prstGeom prst="rect">
            <a:avLst/>
          </a:prstGeom>
        </p:spPr>
        <p:txBody>
          <a:bodyPr wrap="none" lIns="91426" tIns="45712" rIns="91426" bIns="45712">
            <a:spAutoFit/>
          </a:bodyPr>
          <a:lstStyle/>
          <a:p>
            <a:r>
              <a:rPr lang="en-US" sz="4000" i="1" dirty="0" err="1" smtClean="0">
                <a:latin typeface="Arial" pitchFamily="34" charset="0"/>
                <a:cs typeface="Arial" pitchFamily="34" charset="0"/>
              </a:rPr>
              <a:t>notavon</a:t>
            </a:r>
            <a:r>
              <a:rPr lang="en-US" sz="4000" i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4000" i="1" dirty="0" err="1" smtClean="0">
                <a:latin typeface="Arial" pitchFamily="34" charset="0"/>
                <a:cs typeface="Arial" pitchFamily="34" charset="0"/>
              </a:rPr>
              <a:t>kuchsiz</a:t>
            </a:r>
            <a:r>
              <a:rPr lang="en-US" sz="40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i="1" dirty="0" err="1" smtClean="0">
                <a:latin typeface="Arial" pitchFamily="34" charset="0"/>
                <a:cs typeface="Arial" pitchFamily="34" charset="0"/>
              </a:rPr>
              <a:t>nimjon</a:t>
            </a:r>
            <a:endParaRPr lang="ru-RU" sz="40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D:\66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0825" y="3205162"/>
            <a:ext cx="2743200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243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7014</TotalTime>
  <Words>1396</Words>
  <Application>Microsoft Office PowerPoint</Application>
  <PresentationFormat>Произвольный</PresentationFormat>
  <Paragraphs>118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Computer</dc:creator>
  <cp:lastModifiedBy>user</cp:lastModifiedBy>
  <cp:revision>555</cp:revision>
  <dcterms:created xsi:type="dcterms:W3CDTF">2020-04-13T08:05:16Z</dcterms:created>
  <dcterms:modified xsi:type="dcterms:W3CDTF">2021-02-17T11:47:30Z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