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4.xml" ContentType="application/vnd.openxmlformats-officedocument.drawingml.diagramData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260" r:id="rId3"/>
    <p:sldId id="262" r:id="rId4"/>
    <p:sldId id="263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1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image" Target="../media/image2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Tinchlikdagi energiya: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sSup>
                    <m:sSup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e>
                    <m:sup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oMath>
              </a14:m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Tinchlikdagi energiya: 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𝐸_0=𝑚_0 𝑐^2</a:t>
              </a:r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Kinetik energiya: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40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p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num>
                    <m:den>
                      <m:rad>
                        <m:radPr>
                          <m:degHide m:val="on"/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1−</m:t>
                          </m:r>
                          <m:f>
                            <m:fPr>
                              <m:ctrlPr>
                                <a:rPr lang="uz-Latn-UZ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uz-Latn-UZ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uz-Latn-UZ" sz="4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𝜗</m:t>
                                  </m:r>
                                </m:e>
                                <m:sup>
                                  <m:r>
                                    <a:rPr lang="uz-Latn-UZ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uz-Latn-UZ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uz-Latn-UZ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uz-Latn-UZ" sz="4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</m:den>
                  </m:f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sSup>
                    <m:sSup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e>
                    <m:sup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oMath>
              </a14:m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Kinetik energiya: 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𝐸_𝑘=(𝑚_0 𝑐^2)/√(1−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𝜗^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2/𝑐^2 )−𝑚_0 𝑐^2</a:t>
              </a:r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To‘la energiya: </a:t>
              </a:r>
              <a14:m>
                <m:oMath xmlns:m="http://schemas.openxmlformats.org/officeDocument/2006/math"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  <m:sSup>
                    <m:sSup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e>
                    <m:sup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𝐸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</m:oMath>
              </a14:m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To‘la energiya: 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𝐸=𝑚𝑐^2=𝐸_𝑘+𝐸_0</a:t>
              </a:r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/>
      <dgm:t>
        <a:bodyPr/>
        <a:lstStyle/>
        <a:p>
          <a:pPr algn="ctr"/>
          <a:r>
            <a:rPr lang="uz-Latn-UZ" sz="4000" dirty="0">
              <a:latin typeface="Arial" panose="020B0604020202020204" pitchFamily="34" charset="0"/>
              <a:cs typeface="Arial" panose="020B0604020202020204" pitchFamily="34" charset="0"/>
            </a:rPr>
            <a:t>Nisbiy tezlikni topish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>
      <mc:Choice xmlns:a14="http://schemas.microsoft.com/office/drawing/2010/main"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uz-Latn-UZ" sz="3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bir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yo‘nalishda: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4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𝑛𝑖𝑠</m:t>
                      </m:r>
                    </m:sub>
                  </m:sSub>
                  <m:r>
                    <a:rPr lang="uz-Latn-UZ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uz-Latn-UZ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num>
                    <m:den>
                      <m:r>
                        <a:rPr lang="uz-Latn-UZ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1−</m:t>
                      </m:r>
                      <m:f>
                        <m:f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den>
                  </m:f>
                </m:oMath>
              </a14:m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uz-Latn-UZ" sz="3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bir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yo‘nalishda: </a:t>
              </a:r>
              <a:r>
                <a:rPr lang="uz-Latn-UZ" sz="440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𝑛𝑖𝑠=(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1−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2)/(1−(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1 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2)/𝑐^2 )</a:t>
              </a:r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>
      <mc:Choice xmlns:a14="http://schemas.microsoft.com/office/drawing/2010/main"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3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Qarama-qarshi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yo‘nalishda: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4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𝑛𝑖𝑠</m:t>
                      </m:r>
                    </m:sub>
                  </m:sSub>
                  <m:r>
                    <a:rPr lang="uz-Latn-UZ" sz="44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uz-Latn-UZ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num>
                    <m:den>
                      <m:r>
                        <a:rPr lang="uz-Latn-UZ" sz="4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1+</m:t>
                      </m:r>
                      <m:f>
                        <m:f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uz-Latn-UZ" sz="4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den>
                  </m:f>
                </m:oMath>
              </a14:m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36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Qarama-qarshi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yo‘nalishda: </a:t>
              </a:r>
              <a:r>
                <a:rPr lang="uz-Latn-UZ" sz="440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𝑛𝑖𝑠=(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1+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2)/(1+(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1 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400" b="0" i="0">
                  <a:latin typeface="Cambria Math" panose="02040503050406030204" pitchFamily="18" charset="0"/>
                  <a:cs typeface="Arial" panose="020B0604020202020204" pitchFamily="34" charset="0"/>
                </a:rPr>
                <a:t>2)/𝑐^2 )</a:t>
              </a:r>
              <a:r>
                <a:rPr lang="uz-Latn-UZ" sz="4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4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/>
      <dgm:t>
        <a:bodyPr/>
        <a:lstStyle/>
        <a:p>
          <a:pPr algn="ctr"/>
          <a:r>
            <a:rPr lang="uz-Latn-UZ" sz="4000" dirty="0">
              <a:latin typeface="Arial" panose="020B0604020202020204" pitchFamily="34" charset="0"/>
              <a:cs typeface="Arial" panose="020B0604020202020204" pitchFamily="34" charset="0"/>
            </a:rPr>
            <a:t>Nisbiy tezlikni topish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543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579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 custLinFactNeighborX="132" custLinFactNeighborY="0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30089"/>
          <a:ext cx="10082520" cy="1447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Tinchlikdagi energiya: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sSup>
                <m:sSup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p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e>
                <m:sup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sup>
              </m:sSup>
            </m:oMath>
          </a14:m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  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30089"/>
        <a:ext cx="10082520" cy="1447132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45633"/>
          <a:ext cx="9626816" cy="1577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Kinetik energiya: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40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</m:t>
                      </m:r>
                    </m:sub>
                  </m:sSub>
                  <m:sSup>
                    <m:sSupPr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p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𝑐</m:t>
                      </m:r>
                    </m:e>
                    <m:sup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p>
                  </m:sSup>
                </m:num>
                <m:den>
                  <m:rad>
                    <m:radPr>
                      <m:degHide m:val="on"/>
                      <m:ctrlP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1−</m:t>
                      </m:r>
                      <m:f>
                        <m:fPr>
                          <m:ctrlPr>
                            <a:rPr lang="uz-Latn-UZ" sz="40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uz-Latn-UZ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uz-Latn-UZ" sz="4000" b="0" i="1" kern="120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p>
                              <m:r>
                                <a:rPr lang="uz-Latn-UZ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uz-Latn-UZ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uz-Latn-UZ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uz-Latn-UZ" sz="4000" b="0" i="1" kern="1200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e>
                  </m:rad>
                </m:den>
              </m:f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−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  <m:sSup>
                <m:sSup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p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e>
                <m:sup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sup>
              </m:sSup>
            </m:oMath>
          </a14:m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 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45633"/>
        <a:ext cx="9626816" cy="1577010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83345" y="4320210"/>
          <a:ext cx="10082520" cy="1388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To‘la energiya: </a:t>
          </a:r>
          <a14:m xmlns:a14="http://schemas.microsoft.com/office/drawing/2010/main">
            <m:oMath xmlns:m="http://schemas.openxmlformats.org/officeDocument/2006/math"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𝐸</m:t>
              </m:r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𝑚</m:t>
              </m:r>
              <m:sSup>
                <m:sSup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p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𝑐</m:t>
                  </m:r>
                </m:e>
                <m:sup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sup>
              </m:sSup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+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𝐸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0</m:t>
                  </m:r>
                </m:sub>
              </m:sSub>
            </m:oMath>
          </a14:m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3345" y="4320210"/>
        <a:ext cx="10082520" cy="1388824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30089"/>
          <a:ext cx="10082520" cy="14471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Nisbiy tezlikni topish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30089"/>
        <a:ext cx="10082520" cy="1447132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45633"/>
          <a:ext cx="9626816" cy="15770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  </a:t>
          </a:r>
          <a:r>
            <a:rPr lang="uz-Latn-UZ" sz="36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bir</a:t>
          </a: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yo‘nalishda: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44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40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𝜗</m:t>
                  </m:r>
                </m:e>
                <m:sub>
                  <m:r>
                    <a:rPr lang="uz-Latn-UZ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𝑛𝑖𝑠</m:t>
                  </m:r>
                </m:sub>
              </m:sSub>
              <m:r>
                <a:rPr lang="uz-Latn-UZ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  <m:r>
                    <a:rPr lang="uz-Latn-UZ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num>
                <m:den>
                  <m:r>
                    <a:rPr lang="uz-Latn-UZ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1−</m:t>
                  </m:r>
                  <m:f>
                    <m:f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num>
                    <m:den>
                      <m:sSup>
                        <m:sSupPr>
                          <m:ctrlP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p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den>
                  </m:f>
                </m:den>
              </m:f>
            </m:oMath>
          </a14:m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45633"/>
        <a:ext cx="9626816" cy="1577010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83345" y="4320210"/>
          <a:ext cx="10082520" cy="1388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Qarama-qarshi </a:t>
          </a: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yo‘nalishda: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44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440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𝜗</m:t>
                  </m:r>
                </m:e>
                <m:sub>
                  <m:r>
                    <a:rPr lang="uz-Latn-UZ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𝑛𝑖𝑠</m:t>
                  </m:r>
                </m:sub>
              </m:sSub>
              <m:r>
                <a:rPr lang="uz-Latn-UZ" sz="44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  <m:r>
                    <a:rPr lang="uz-Latn-UZ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num>
                <m:den>
                  <m:r>
                    <a:rPr lang="uz-Latn-UZ" sz="44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1+</m:t>
                  </m:r>
                  <m:f>
                    <m:f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num>
                    <m:den>
                      <m:sSup>
                        <m:sSupPr>
                          <m:ctrlP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  <m:sup>
                          <m:r>
                            <a:rPr lang="uz-Latn-UZ" sz="4400" b="0" i="1" kern="1200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</m:den>
                  </m:f>
                </m:den>
              </m:f>
            </m:oMath>
          </a14:m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83345" y="4320210"/>
        <a:ext cx="10082520" cy="1388824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5C2FCD-85D5-441E-BA3A-4850F88146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360D972-A745-432A-814E-7827477F1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ABA378-67E6-4331-9174-A58EF736D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E38A294-48F1-46D3-8969-8D04F0284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86868E-5476-41C8-A405-8A9A25FFB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064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D0D2B5-739B-40E2-9D0D-338C8A562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25C731-432D-40BF-A0AA-0F58F00B67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1C3CA4F-C089-4584-9F48-8232A2B4A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9291C6-FB8E-4C5D-ACC2-58D90305E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445E06-E733-4A0A-B1CC-D6BF0C07E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45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0AC08B8-4A36-40DA-AB70-FB2A1C338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283E52A-71B4-4BCE-B11F-2C93ED936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29B7CA-AE36-4B33-8C60-A091B1FEA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10CA7D-A77B-4354-BDAC-7A41ABE72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34F8D7-A1AE-47A9-B12B-6F6F37EE5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176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346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F5F2CC-C5C9-4828-AADA-774A9AF67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FBF58B-701C-47E9-B5CC-D13AF2FD4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AB6FA21-6D06-4ADC-B976-3F3F6877C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8D84BF-8E58-466F-BCA8-50EC44683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619501-3235-44A8-ADAD-BD078EBC1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675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20D48A-08CF-4D44-9F34-524E148F5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DC2CB1-9DAB-4A69-A248-067B6DFA7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6B2FA7-07B9-45BB-86D3-5D7C44262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A7B4EF-E8C4-4026-8F3A-264D1DD29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6D9A5B-CE37-48A4-A5C0-712A8A247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08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D41E0-BBDD-4CA1-A8E3-3D4FA3979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91DBD4-079C-4611-8CD2-1AF44BA9CA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CE78B46-5528-49BD-A9DC-D71C55B30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32CEBA0-1F45-4C65-B927-214BC36C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B50304-F1CE-4A7B-B7DC-249052212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6BF4E1-D9D8-4A2C-89FD-2008A6F4E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158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6E4954-8D71-444B-9DED-D8AA88925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367226-7396-4923-AC28-859690278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A9C315-F766-40C1-8902-29B445432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897E32D-C081-4D9A-ADC8-53EAEDF47F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4197BBF-9F0C-4FAA-9FAD-5CD3E62A90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4F32ADD-1EA7-4462-A16E-E81EFC237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8D462A9-B89A-4162-950E-4BC81C778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FB18730-6FF0-4596-9620-1617D3AE7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3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6CAB37-4DE2-4D10-98FF-5E2F60814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6817CB-1168-417F-BEAB-56F75BEC1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BC355AB-7D2E-4C97-9B7F-3EFAF87AD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6D18434-7714-49FD-A0C8-246A2337F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296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E6CEE55-4905-44E0-98A7-7A84080F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9E8B6E0-3F64-4BFC-BC6C-E2FB0EB90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04135C-C64F-426B-A5DC-863A81340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88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1B0F91-83E2-483F-A97B-251E869AB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18B098-1383-4006-809B-C4983E9C8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F61E253-1994-45D6-8B59-E9641E4AA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A377CE-481D-400A-B61C-D3010EAA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1A03E0-B036-4CEB-9F57-D895181F1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DC1B0A2-1578-4948-8E27-901E9C066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125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B11CD-5730-4953-B71B-0A6EC4DD1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9CCEF57-3BBB-48BE-BE6C-C72B64B66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2334E5C-6930-4143-9F01-F1BBD5E9E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4A2D91B-B02E-4033-A3F1-AB54D0681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9FAE26-D542-4E55-BF70-0AB4FF16D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34B19A-5FD6-4C4C-A83B-6627B0217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07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ED52E9-9D3E-4DCF-8B95-920D5399B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0431F9D-105D-43D3-B299-09B9C54AF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555E3B-7D9F-4755-87D6-E907740892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EEDBB-D8B2-4988-98FB-DAD2F217F0DE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624C8-2431-44F1-99DD-2E729F96BE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876480-56CC-453E-A1C5-BB75AC4A82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CD0BD-C1AB-44A7-91F9-A7635267A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474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92964" y="2028794"/>
            <a:ext cx="8058687" cy="515743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5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5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r>
              <a:rPr lang="uz-Latn-UZ" sz="54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91718" y="2030961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7848" y="49815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uz-Latn-UZ" sz="4756" b="1" spc="21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591718" y="4721154"/>
            <a:ext cx="630332" cy="173265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E2084A4-0E6E-438D-86FF-742FD8F1D0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846" y="4423955"/>
            <a:ext cx="3400137" cy="193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82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518992" y="225288"/>
                <a:ext cx="7673008" cy="3922644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 va yechish:  </a:t>
                </a:r>
                <a:r>
                  <a:rPr lang="uz-Latn-UZ" sz="3200" b="1" dirty="0">
                    <a:solidFill>
                      <a:schemeClr val="accent1"/>
                    </a:solidFill>
                  </a:rPr>
                  <a:t>  </a:t>
                </a:r>
              </a:p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Bir tomonga yo‘n: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𝑛𝑖𝑠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uz-Latn-UZ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𝑛𝑖𝑠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𝑛𝑖𝑠</m:t>
                            </m:r>
                          </m:sub>
                        </m:sSub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uz-Latn-UZ" sz="2800" dirty="0"/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uz-Latn-UZ" sz="3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𝑛𝑖𝑠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𝑛𝑖𝑠</m:t>
                        </m:r>
                      </m:sub>
                    </m:sSub>
                  </m:oMath>
                </a14:m>
                <a:r>
                  <a:rPr lang="uz-Latn-UZ" sz="2800" dirty="0"/>
                  <a:t> </a:t>
                </a:r>
              </a:p>
              <a:p>
                <a:pPr algn="ctr"/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518992" y="225288"/>
                <a:ext cx="7673008" cy="3922644"/>
              </a:xfrm>
              <a:blipFill>
                <a:blip r:embed="rId2"/>
                <a:stretch>
                  <a:fillRect t="-2177" b="-3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784036" y="676019"/>
            <a:ext cx="1" cy="22803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14399" y="2065681"/>
            <a:ext cx="3737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66191" y="4147931"/>
                <a:ext cx="11383615" cy="29386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𝑛𝑖𝑠</m:t>
                            </m:r>
                          </m:sub>
                        </m:sSub>
                      </m:num>
                      <m:den>
                        <m:r>
                          <a:rPr lang="uz-Latn-UZ" sz="4400" i="1"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𝑛𝑖𝑠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uz-Latn-UZ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4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uz-Latn-UZ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44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0,9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−0,4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f>
                          <m:f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0,9</m:t>
                            </m:r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∙0,4</m:t>
                            </m:r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4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4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=0,78125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𝝑</m:t>
                        </m:r>
                      </m:e>
                      <m:sub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𝟕𝟖𝟏𝟐𝟓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191" y="4147931"/>
                <a:ext cx="11383615" cy="29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4643" y="225288"/>
                <a:ext cx="4041912" cy="30480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=0,9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𝑛𝑖𝑠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=0,4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43" y="225288"/>
                <a:ext cx="4041912" cy="3048003"/>
              </a:xfrm>
              <a:prstGeom prst="rect">
                <a:avLst/>
              </a:prstGeom>
              <a:blipFill>
                <a:blip r:embed="rId4"/>
                <a:stretch>
                  <a:fillRect l="-3765" t="-1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710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103" y="1682097"/>
            <a:ext cx="11095909" cy="45786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Tezligi </a:t>
            </a: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0,8c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bo‘lgan proton, tezligi 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4000" b="1" dirty="0">
                <a:latin typeface="Arial" panose="020B0604020202020204" pitchFamily="34" charset="0"/>
                <a:cs typeface="Arial" panose="020B0604020202020204" pitchFamily="34" charset="0"/>
              </a:rPr>
              <a:t>0,6c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bo‘lgan neytronga yetib olmoqda. Ularning nisbiy tezligini toping.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9599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518992" y="225288"/>
                <a:ext cx="7673008" cy="3922644"/>
              </a:xfrm>
            </p:spPr>
            <p:txBody>
              <a:bodyPr/>
              <a:lstStyle/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  </a:t>
                </a:r>
                <a:r>
                  <a:rPr lang="uz-Latn-UZ" sz="3200" b="1" dirty="0">
                    <a:solidFill>
                      <a:schemeClr val="accent1"/>
                    </a:solidFill>
                  </a:rPr>
                  <a:t>  </a:t>
                </a:r>
              </a:p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Bir tomonga yo‘n: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𝑛𝑖𝑠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uz-Latn-UZ" sz="2800" dirty="0"/>
                  <a:t> </a:t>
                </a:r>
              </a:p>
              <a:p>
                <a:pPr algn="ctr"/>
                <a:r>
                  <a:rPr lang="uz-Latn-UZ" sz="2800" dirty="0"/>
                  <a:t> </a:t>
                </a:r>
              </a:p>
              <a:p>
                <a:pPr algn="ctr"/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518992" y="225288"/>
                <a:ext cx="7673008" cy="3922644"/>
              </a:xfrm>
              <a:blipFill>
                <a:blip r:embed="rId2"/>
                <a:stretch>
                  <a:fillRect t="-21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784036" y="676019"/>
            <a:ext cx="1" cy="22803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14399" y="2065681"/>
            <a:ext cx="3737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66191" y="3273291"/>
                <a:ext cx="11383615" cy="381330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𝑛𝑖𝑠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0,8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−0,6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0,8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∙0,6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0,38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𝝑</m:t>
                        </m:r>
                      </m:e>
                      <m:sub>
                        <m:r>
                          <a:rPr lang="uz-Latn-UZ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𝒏𝒊𝒔</m:t>
                        </m:r>
                      </m:sub>
                    </m:sSub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𝟑𝟖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191" y="3273291"/>
                <a:ext cx="11383615" cy="3813304"/>
              </a:xfrm>
              <a:prstGeom prst="rect">
                <a:avLst/>
              </a:prstGeom>
              <a:blipFill>
                <a:blip r:embed="rId3"/>
                <a:stretch>
                  <a:fillRect t="-4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4643" y="225288"/>
                <a:ext cx="4041912" cy="30480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=0,8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=0,6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𝑛𝑖𝑠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43" y="225288"/>
                <a:ext cx="4041912" cy="3048003"/>
              </a:xfrm>
              <a:prstGeom prst="rect">
                <a:avLst/>
              </a:prstGeom>
              <a:blipFill>
                <a:blip r:embed="rId4"/>
                <a:stretch>
                  <a:fillRect l="-3765" t="-1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7007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2095500"/>
                <a:ext cx="10946295" cy="4464326"/>
              </a:xfrm>
            </p:spPr>
            <p:txBody>
              <a:bodyPr>
                <a:noAutofit/>
              </a:bodyPr>
              <a:lstStyle/>
              <a:p>
                <a:pPr marL="0" indent="358775" algn="just">
                  <a:buNone/>
                </a:pPr>
                <a: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Quyoshning nurlanishi </a:t>
                </a:r>
                <a14:m>
                  <m:oMath xmlns:m="http://schemas.openxmlformats.org/officeDocument/2006/math">
                    <m:r>
                      <a:rPr lang="uz-Latn-UZ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uz-Latn-UZ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𝟕𝟖</m:t>
                    </m:r>
                    <m:r>
                      <a:rPr lang="uz-Latn-UZ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uz-Latn-UZ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𝟐𝟔</m:t>
                        </m:r>
                      </m:sup>
                    </m:sSup>
                  </m:oMath>
                </a14:m>
                <a:r>
                  <a:rPr lang="uz-Latn-UZ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W</a:t>
                </a:r>
                <a: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b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uz-Latn-UZ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1s</a:t>
                </a:r>
                <a:r>
                  <a:rPr lang="uz-Latn-UZ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da Quyosh nurlanish natijasida qancha (kg) massa yo‘qotadi?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2095500"/>
                <a:ext cx="10946295" cy="4464326"/>
              </a:xfrm>
              <a:blipFill>
                <a:blip r:embed="rId2"/>
                <a:stretch>
                  <a:fillRect l="-2563" t="-4508" r="-25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091840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518992" y="334628"/>
                <a:ext cx="7673008" cy="3813304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200" dirty="0"/>
                  <a:t> 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𝑄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uz-Latn-UZ" sz="3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𝑃𝑡</m:t>
                      </m:r>
                    </m:oMath>
                  </m:oMathPara>
                </a14:m>
                <a:endParaRPr lang="uz-Latn-UZ" sz="32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𝐸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𝑃𝑡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=∆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𝑃𝑡</m:t>
                        </m:r>
                      </m:num>
                      <m:den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uz-Latn-UZ" sz="2800" dirty="0"/>
                  <a:t> </a:t>
                </a:r>
              </a:p>
              <a:p>
                <a:pPr algn="ctr"/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518992" y="334628"/>
                <a:ext cx="7673008" cy="3813304"/>
              </a:xfrm>
              <a:blipFill>
                <a:blip r:embed="rId2"/>
                <a:stretch>
                  <a:fillRect t="-22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784037" y="676019"/>
            <a:ext cx="1" cy="27529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81877" y="2582517"/>
            <a:ext cx="3737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66191" y="4038591"/>
                <a:ext cx="11383615" cy="30480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3,78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26</m:t>
                            </m:r>
                          </m:sup>
                        </m:sSup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uz-Latn-UZ" sz="40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W</m:t>
                        </m:r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(3</m:t>
                            </m:r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8</m:t>
                                </m:r>
                              </m:sup>
                            </m:sSup>
                            <m:f>
                              <m:f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uz-Latn-UZ" sz="4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=4,2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sup>
                    </m:sSup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36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uz-Latn-UZ" sz="36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sup>
                    </m:sSup>
                    <m:r>
                      <a:rPr lang="uz-Latn-UZ" sz="36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𝒌𝒈</m:t>
                    </m:r>
                  </m:oMath>
                </a14:m>
                <a:endParaRPr lang="uz-Latn-UZ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191" y="4038591"/>
                <a:ext cx="11383615" cy="30480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" y="225288"/>
                <a:ext cx="4253947" cy="30480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=3,78∙</m:t>
                    </m:r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26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uz-Latn-UZ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W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=3∙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225288"/>
                <a:ext cx="4253947" cy="3048003"/>
              </a:xfrm>
              <a:prstGeom prst="rect">
                <a:avLst/>
              </a:prstGeom>
              <a:blipFill>
                <a:blip r:embed="rId4"/>
                <a:stretch>
                  <a:fillRect l="-3582" t="-1400" b="-18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195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103366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57" y="1404730"/>
            <a:ext cx="11131826" cy="51550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0,6c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tezlik bilan harakatlanayotgan zarra tomonga qarab foton kelmoqda. Zarralarning nisbiy tezliklarini toping. </a:t>
            </a:r>
          </a:p>
          <a:p>
            <a:pPr marL="0" indent="0" algn="just"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	2. Zarraning tezligi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0,3c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va foton unga yetib olmoqda, ularning nisbiy tezligini toping. </a:t>
            </a:r>
          </a:p>
          <a:p>
            <a:pPr marL="0" indent="0" algn="just"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	3. Birinchi zarra tezligi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0,95c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bo‘lgan ikkinchi zarraga yetib olmoqda. Zarralarning nisbiy tezligi 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600" b="1">
                <a:latin typeface="Arial" panose="020B0604020202020204" pitchFamily="34" charset="0"/>
                <a:cs typeface="Arial" panose="020B0604020202020204" pitchFamily="34" charset="0"/>
              </a:rPr>
              <a:t>0,2c</a:t>
            </a:r>
            <a:r>
              <a:rPr lang="uz-Latn-UZ" sz="3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bo‘lsa, birinchi zarraning tezligini toping.</a:t>
            </a:r>
          </a:p>
        </p:txBody>
      </p:sp>
    </p:spTree>
    <p:extLst>
      <p:ext uri="{BB962C8B-B14F-4D97-AF65-F5344CB8AC3E}">
        <p14:creationId xmlns:p14="http://schemas.microsoft.com/office/powerpoint/2010/main" val="331268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/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/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3850461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21153926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21153926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3" r:qs="rId4" r:cs="rId5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3118332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5-mashq 16-masala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1981200"/>
            <a:ext cx="10545417" cy="45786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Zarraning kinetik energiyasi uning tinchlikdagi energiyasiga teng bo‘lgan holdagi tezligi topilsin.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43408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518992" y="225287"/>
                <a:ext cx="7673008" cy="3680791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 va yechish: </a:t>
                </a:r>
                <a:r>
                  <a:rPr lang="uz-Latn-UZ" sz="3200" b="1" dirty="0">
                    <a:solidFill>
                      <a:schemeClr val="accent1"/>
                    </a:solidFill>
                  </a:rPr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ru-RU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28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uz-Latn-UZ" sz="2800" dirty="0"/>
                  <a:t> 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uz-Latn-UZ" sz="2800" dirty="0"/>
                  <a:t>  </a:t>
                </a:r>
                <a:endParaRPr lang="ru-RU" sz="2800" dirty="0"/>
              </a:p>
              <a:p>
                <a:pPr algn="ctr"/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518992" y="225287"/>
                <a:ext cx="7673008" cy="3680791"/>
              </a:xfrm>
              <a:blipFill>
                <a:blip r:embed="rId2"/>
                <a:stretch>
                  <a:fillRect t="-2318" b="-167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717775" y="727870"/>
            <a:ext cx="1" cy="17105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81877" y="1454426"/>
            <a:ext cx="3737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77" y="4638260"/>
                <a:ext cx="11383615" cy="21667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uz-Latn-UZ" sz="40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uz-Latn-UZ" sz="40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77" y="4638260"/>
                <a:ext cx="11383615" cy="21667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4643" y="225286"/>
                <a:ext cx="4108174" cy="30380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43" y="225286"/>
                <a:ext cx="4108174" cy="3038065"/>
              </a:xfrm>
              <a:prstGeom prst="rect">
                <a:avLst/>
              </a:prstGeom>
              <a:blipFill>
                <a:blip r:embed="rId4"/>
                <a:stretch>
                  <a:fillRect l="-3709" t="-14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827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212035"/>
                <a:ext cx="10545417" cy="6347791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  <m:sup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rad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uz-Latn-UZ" sz="36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𝜗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uz-Latn-UZ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1−</m:t>
                    </m:r>
                    <m:f>
                      <m:f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f>
                      <m:f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=1−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p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sSup>
                          <m:sSupPr>
                            <m:ctrlP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ad>
                      <m:radPr>
                        <m:degHide m:val="on"/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uz-Latn-UZ" sz="3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3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den>
                        </m:f>
                      </m:e>
                    </m:rad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uz-Latn-UZ" sz="36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uz-Latn-UZ" sz="3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uz-Latn-UZ" sz="4000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4000" b="1" i="1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𝒄</m:t>
                    </m:r>
                  </m:oMath>
                </a14:m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endParaRPr lang="uz-Latn-UZ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endParaRPr lang="ru-RU" sz="36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212035"/>
                <a:ext cx="10545417" cy="6347791"/>
              </a:xfrm>
              <a:blipFill>
                <a:blip r:embed="rId2"/>
                <a:stretch>
                  <a:fillRect b="-16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373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2171700"/>
            <a:ext cx="10545417" cy="43881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Tezligi 0,2c bo‘lgan zarra va foton bir-biriga qarab harakatlanmoqda. Ularning nisbiy tezliklarini toping.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0839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4518992" y="225288"/>
                <a:ext cx="7673008" cy="2731104"/>
              </a:xfrm>
            </p:spPr>
            <p:txBody>
              <a:bodyPr/>
              <a:lstStyle/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 </a:t>
                </a:r>
                <a:r>
                  <a:rPr lang="uz-Latn-UZ" sz="3200" b="1" dirty="0">
                    <a:solidFill>
                      <a:schemeClr val="accent1"/>
                    </a:solidFill>
                  </a:rPr>
                  <a:t>  </a:t>
                </a:r>
              </a:p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Qarama-qarshi yo‘n: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𝑛𝑖𝑠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1+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𝜗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p>
                              <m:sSup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uz-Latn-UZ" sz="2800" dirty="0"/>
                  <a:t> </a:t>
                </a:r>
              </a:p>
              <a:p>
                <a:pPr algn="ctr"/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4518992" y="225288"/>
                <a:ext cx="7673008" cy="2731104"/>
              </a:xfrm>
              <a:blipFill>
                <a:blip r:embed="rId2"/>
                <a:stretch>
                  <a:fillRect t="-31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784036" y="676019"/>
            <a:ext cx="1" cy="22803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14399" y="2065681"/>
            <a:ext cx="3737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66191" y="3283231"/>
                <a:ext cx="11383615" cy="38033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𝑛𝑖𝑠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0,2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1+</m:t>
                        </m:r>
                        <m:f>
                          <m:f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0,2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𝑐</m:t>
                            </m:r>
                          </m:num>
                          <m:den>
                            <m:sSup>
                              <m:sSupPr>
                                <m:ctrlP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uz-Latn-UZ" sz="40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𝝑</m:t>
                        </m:r>
                      </m:e>
                      <m:sub>
                        <m:r>
                          <a:rPr lang="uz-Latn-UZ" sz="36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𝒏𝒊𝒔</m:t>
                        </m:r>
                      </m:sub>
                    </m:sSub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𝐜</m:t>
                    </m:r>
                  </m:oMath>
                </a14:m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191" y="3283231"/>
                <a:ext cx="11383615" cy="3803364"/>
              </a:xfrm>
              <a:prstGeom prst="rect">
                <a:avLst/>
              </a:prstGeom>
              <a:blipFill>
                <a:blip r:embed="rId3"/>
                <a:stretch>
                  <a:fillRect t="-4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4643" y="235226"/>
                <a:ext cx="4041912" cy="30380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𝑛𝑖𝑠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43" y="235226"/>
                <a:ext cx="4041912" cy="3038065"/>
              </a:xfrm>
              <a:prstGeom prst="rect">
                <a:avLst/>
              </a:prstGeom>
              <a:blipFill>
                <a:blip r:embed="rId4"/>
                <a:stretch>
                  <a:fillRect l="-3765" t="-14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536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383" y="2120900"/>
            <a:ext cx="10545417" cy="44389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Tezligi 0,9c bo‘lgan birinchi zarra ikkinchi zarraga yetib olmoqda. Ularning nisbiy tezligi 0,4c bo‘lsa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 ikkinchi zarraning tezligini toping.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1127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403</Words>
  <Application>Microsoft Office PowerPoint</Application>
  <PresentationFormat>Широкоэкранный</PresentationFormat>
  <Paragraphs>96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 5-mashq 16-masala </vt:lpstr>
      <vt:lpstr>Презентация PowerPoint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27</cp:revision>
  <dcterms:created xsi:type="dcterms:W3CDTF">2021-02-09T16:56:31Z</dcterms:created>
  <dcterms:modified xsi:type="dcterms:W3CDTF">2021-02-23T20:00:17Z</dcterms:modified>
</cp:coreProperties>
</file>