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  <Override PartName="/ppt/diagrams/data4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3" r:id="rId2"/>
    <p:sldId id="258" r:id="rId3"/>
    <p:sldId id="259" r:id="rId4"/>
    <p:sldId id="307" r:id="rId5"/>
    <p:sldId id="308" r:id="rId6"/>
    <p:sldId id="260" r:id="rId7"/>
    <p:sldId id="301" r:id="rId8"/>
    <p:sldId id="302" r:id="rId9"/>
    <p:sldId id="303" r:id="rId10"/>
    <p:sldId id="304" r:id="rId11"/>
    <p:sldId id="305" r:id="rId12"/>
    <p:sldId id="306" r:id="rId13"/>
    <p:sldId id="309" r:id="rId14"/>
    <p:sldId id="310" r:id="rId15"/>
    <p:sldId id="311" r:id="rId16"/>
    <p:sldId id="31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image" Target="../media/image30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Uzunlik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ning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qisqarishi: </a:t>
              </a:r>
              <a14:m>
                <m:oMath xmlns:m="http://schemas.openxmlformats.org/officeDocument/2006/math"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𝑙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𝑙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  <m:rad>
                    <m:radPr>
                      <m:degHide m:val="on"/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radPr>
                    <m:deg/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1−</m:t>
                      </m:r>
                      <m:f>
                        <m:f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p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e>
                  </m:rad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Uzunlik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ning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qisqarishi: 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𝑙=𝑙_0 √(1−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𝜗^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2/𝑐^2 )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Hajm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ning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qisqarishi: </a:t>
              </a:r>
              <a14:m>
                <m:oMath xmlns:m="http://schemas.openxmlformats.org/officeDocument/2006/math">
                  <m:r>
                    <m:rPr>
                      <m:sty m:val="p"/>
                    </m:rPr>
                    <a:rPr lang="uz-Latn-UZ" sz="4000" b="0" i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V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𝑉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  <m:rad>
                    <m:radPr>
                      <m:degHide m:val="on"/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radPr>
                    <m:deg/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1−</m:t>
                      </m:r>
                      <m:f>
                        <m:f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p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e>
                  </m:rad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Hajm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ning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qisqarishi: 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V=𝑉_0 √(1−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𝜗^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2/𝑐^2 )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Massa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ning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ortishi: </a:t>
              </a:r>
              <a14:m>
                <m:oMath xmlns:m="http://schemas.openxmlformats.org/officeDocument/2006/math"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𝑚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</m:num>
                    <m:den>
                      <m:rad>
                        <m:radPr>
                          <m:degHide m:val="on"/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𝜗</m:t>
                                  </m:r>
                                </m:e>
                                <m:sup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</m:den>
                  </m:f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Massa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ning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ortishi: 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𝑚=𝑚_0/√(1−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𝜗^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2/𝑐^2 )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0782" custLinFactNeighborX="132" custLinFactNeighborY="0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 t="-5677"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0782" custLinFactNeighborX="132" custLinFactNeighborY="0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Vaqtning o‘zgarishi: </a:t>
              </a:r>
              <a14:m>
                <m:oMath xmlns:m="http://schemas.openxmlformats.org/officeDocument/2006/math">
                  <m:r>
                    <m:rPr>
                      <m:sty m:val="p"/>
                    </m:rPr>
                    <a:rPr lang="el-GR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τ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𝜏</m:t>
                          </m:r>
                        </m:e>
                        <m:sub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</m:num>
                    <m:den>
                      <m:rad>
                        <m:radPr>
                          <m:degHide m:val="on"/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𝜗</m:t>
                                  </m:r>
                                </m:e>
                                <m:sup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</m:den>
                  </m:f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Vaqtning o‘zgarishi: </a:t>
              </a:r>
              <a:r>
                <a:rPr lang="el-GR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τ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=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𝜏_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0/√(1−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𝜗^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2/𝑐^2 )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Impulsning ortishi: </a:t>
              </a:r>
              <a14:m>
                <m:oMath xmlns:m="http://schemas.openxmlformats.org/officeDocument/2006/math"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𝑝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num>
                    <m:den>
                      <m:rad>
                        <m:radPr>
                          <m:degHide m:val="on"/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𝜗</m:t>
                                  </m:r>
                                </m:e>
                                <m:sup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</m:den>
                  </m:f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Impulsning ortishi: 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𝑝=(𝑚_0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 𝜗)/√(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1−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𝜗^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2/𝑐^2 )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Zichlik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ning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ortishi: </a:t>
              </a:r>
              <a14:m>
                <m:oMath xmlns:m="http://schemas.openxmlformats.org/officeDocument/2006/math">
                  <m:r>
                    <a:rPr lang="uz-Latn-UZ" sz="400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𝜌</m:t>
                  </m:r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𝜌</m:t>
                          </m:r>
                        </m:e>
                        <m:sub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</m:num>
                    <m:den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1−</m:t>
                      </m:r>
                      <m:f>
                        <m:f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p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den>
                  </m:f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Zichlik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ning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ortishi: </a:t>
              </a:r>
              <a:r>
                <a:rPr lang="uz-Latn-UZ" sz="400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𝜌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=𝜌_0/(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1−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𝜗^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2/𝑐^2 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)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543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1099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0782" custLinFactNeighborX="132" custLinFactNeighborY="0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 t="-2929"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 t="-2609"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543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1099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0782" custLinFactNeighborX="132" custLinFactNeighborY="0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626827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Uzunlik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ning</a:t>
          </a:r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qisqarishi: </a:t>
          </a:r>
          <a14:m xmlns:a14="http://schemas.microsoft.com/office/drawing/2010/main">
            <m:oMath xmlns:m="http://schemas.openxmlformats.org/officeDocument/2006/math"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𝑙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𝑙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0</m:t>
                  </m:r>
                </m:sub>
              </m:sSub>
              <m:rad>
                <m:radPr>
                  <m:degHide m:val="on"/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radPr>
                <m:deg/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1−</m:t>
                  </m:r>
                  <m:f>
                    <m:fPr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p>
                        <m:sSupPr>
                          <m:ctrlP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p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num>
                    <m:den>
                      <m:sSup>
                        <m:sSupPr>
                          <m:ctrlP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  <m:sup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den>
                  </m:f>
                </m:e>
              </m:rad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626827"/>
        <a:ext cx="10082520" cy="1253655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507311"/>
          <a:ext cx="9626816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Hajm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ning</a:t>
          </a:r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qisqarishi: </a:t>
          </a:r>
          <a14:m xmlns:a14="http://schemas.microsoft.com/office/drawing/2010/main">
            <m:oMath xmlns:m="http://schemas.openxmlformats.org/officeDocument/2006/math">
              <m:r>
                <m:rPr>
                  <m:sty m:val="p"/>
                </m:rPr>
                <a:rPr lang="uz-Latn-UZ" sz="4000" b="0" i="0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V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𝑉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0</m:t>
                  </m:r>
                </m:sub>
              </m:sSub>
              <m:rad>
                <m:radPr>
                  <m:degHide m:val="on"/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radPr>
                <m:deg/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1−</m:t>
                  </m:r>
                  <m:f>
                    <m:fPr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p>
                        <m:sSupPr>
                          <m:ctrlP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p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num>
                    <m:den>
                      <m:sSup>
                        <m:sSupPr>
                          <m:ctrlP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  <m:sup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den>
                  </m:f>
                </m:e>
              </m:rad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507311"/>
        <a:ext cx="9626816" cy="1253655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83345" y="4320210"/>
          <a:ext cx="10082520" cy="1388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Massa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ning</a:t>
          </a:r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ortishi: </a:t>
          </a:r>
          <a14:m xmlns:a14="http://schemas.microsoft.com/office/drawing/2010/main">
            <m:oMath xmlns:m="http://schemas.openxmlformats.org/officeDocument/2006/math"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𝑚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e>
                    <m:sub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</m:num>
                <m:den>
                  <m:rad>
                    <m:radPr>
                      <m:degHide m:val="on"/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radPr>
                    <m:deg/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1−</m:t>
                      </m:r>
                      <m:f>
                        <m:fPr>
                          <m:ctrlP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1" kern="12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p>
                              <m: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e>
                  </m:rad>
                </m:den>
              </m:f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3345" y="4320210"/>
        <a:ext cx="10082520" cy="1388824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530089"/>
          <a:ext cx="10082520" cy="1447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Vaqtning o‘zgarishi: </a:t>
          </a:r>
          <a14:m xmlns:a14="http://schemas.microsoft.com/office/drawing/2010/main">
            <m:oMath xmlns:m="http://schemas.openxmlformats.org/officeDocument/2006/math">
              <m:r>
                <m:rPr>
                  <m:sty m:val="p"/>
                </m:rPr>
                <a:rPr lang="el-GR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τ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𝜏</m:t>
                      </m:r>
                    </m:e>
                    <m:sub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</m:num>
                <m:den>
                  <m:rad>
                    <m:radPr>
                      <m:degHide m:val="on"/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radPr>
                    <m:deg/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1−</m:t>
                      </m:r>
                      <m:f>
                        <m:fPr>
                          <m:ctrlP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1" kern="12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p>
                              <m: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e>
                  </m:rad>
                </m:den>
              </m:f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530089"/>
        <a:ext cx="10082520" cy="1447132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438404"/>
          <a:ext cx="9626816" cy="13914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Impulsning ortishi: </a:t>
          </a:r>
          <a14:m xmlns:a14="http://schemas.microsoft.com/office/drawing/2010/main">
            <m:oMath xmlns:m="http://schemas.openxmlformats.org/officeDocument/2006/math"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𝑝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e>
                    <m:sub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  <m:r>
                    <a:rPr lang="uz-Latn-UZ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𝜗</m:t>
                  </m:r>
                </m:num>
                <m:den>
                  <m:rad>
                    <m:radPr>
                      <m:degHide m:val="on"/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radPr>
                    <m:deg/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1−</m:t>
                      </m:r>
                      <m:f>
                        <m:fPr>
                          <m:ctrlP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1" kern="12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p>
                              <m: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e>
                  </m:rad>
                </m:den>
              </m:f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438404"/>
        <a:ext cx="9626816" cy="1391469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83345" y="4320210"/>
          <a:ext cx="10082520" cy="1388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Zichlik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ning</a:t>
          </a:r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ortishi: </a:t>
          </a:r>
          <a14:m xmlns:a14="http://schemas.microsoft.com/office/drawing/2010/main">
            <m:oMath xmlns:m="http://schemas.openxmlformats.org/officeDocument/2006/math">
              <m:r>
                <a:rPr lang="uz-Latn-UZ" sz="400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𝜌</m:t>
              </m:r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𝜌</m:t>
                      </m:r>
                    </m:e>
                    <m:sub>
                      <m:r>
                        <a:rPr lang="uz-Latn-UZ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</m:num>
                <m:den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1−</m:t>
                  </m:r>
                  <m:f>
                    <m:fPr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p>
                        <m:sSupPr>
                          <m:ctrlP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p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num>
                    <m:den>
                      <m:sSup>
                        <m:sSupPr>
                          <m:ctrlP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  <m:sup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den>
                  </m:f>
                </m:den>
              </m:f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3345" y="4320210"/>
        <a:ext cx="10082520" cy="1388824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C14EFD-634E-4CD3-90C2-44D86C684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90E5627-056C-4092-BCF6-4E29405A86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8D9AC9-7236-436C-948E-B6A9077EC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CE8C-2ACD-42E7-B2CB-30AA5ED87C8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B4C8CC-0942-4E4B-A06E-3A8138CB4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AF063E-1746-4359-9FD1-5340C0AA4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2C64D-16DD-41F4-9206-D7926CE08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392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D3EE2-F7D0-49E2-AC04-802F8A21B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36C7CF7-3DE7-40F1-822E-E43D773875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462F12-4F0D-41C4-9069-0F3B511F0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CE8C-2ACD-42E7-B2CB-30AA5ED87C8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BB8286-4685-4667-9EF9-E034B8BB7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0AB18C-79FA-485A-A99C-AA1FE5EA4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2C64D-16DD-41F4-9206-D7926CE08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281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AE98201-ED53-4BF6-AEE0-A724FEAAE5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B2F90C1-D6C2-4C74-9AAE-80BAF3DDCA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142219-76A1-49DA-972F-1E6EEA327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CE8C-2ACD-42E7-B2CB-30AA5ED87C8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E4D9A2-3D56-4171-923D-774EABFF9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6A65C2-DDEE-4973-B547-3B62CFC30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2C64D-16DD-41F4-9206-D7926CE08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085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50614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E297DD-BF45-4CCC-BD41-C25DC1032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0F0FD6-0DF8-4899-8E1E-CF634AFD4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3399AA-76B8-449B-99F6-5519CDBE2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CE8C-2ACD-42E7-B2CB-30AA5ED87C8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6269C9-399D-409D-BC87-C5183B2B1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C22E00-957A-4954-A781-42AF4BC4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2C64D-16DD-41F4-9206-D7926CE08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891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5F4836-49FB-44A0-97FD-7866B9705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C7C4B3-E7ED-4D40-87E0-71143A368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6F3A48-9324-47E3-B778-FC9FDA2B0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CE8C-2ACD-42E7-B2CB-30AA5ED87C8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14BCF3-EF38-4DB2-8A0E-0F369F21C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21A1C8-7BC3-4D17-9E82-798302480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2C64D-16DD-41F4-9206-D7926CE08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299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3E8951-A57D-427F-9CDE-B836F7CB0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A913A4-7E1C-4FA9-A356-59BACB15F5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AD047A3-5057-4E0D-A174-3576B989B8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D20954-B001-418B-BF25-30D84FD11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CE8C-2ACD-42E7-B2CB-30AA5ED87C8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A95FB6E-119E-43A3-B394-892020381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A013A4-63AD-490D-8724-001E43C7A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2C64D-16DD-41F4-9206-D7926CE08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890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0A76F3-BABD-4EE5-994B-E02217995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0E0EC0-3428-4776-B880-877A246B91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8291D0-FC73-462F-A866-D197A0EA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D5FCBB9-73E7-4CF4-BF0B-936962824B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4BA44CB-8A4A-49F8-996F-CCC30C151B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5EF73DF-D11D-4965-B820-8058C1AE3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CE8C-2ACD-42E7-B2CB-30AA5ED87C8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2DB0CC4-DA8D-4924-95D3-097E7F8F8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80AD48B-1E70-4155-A8FB-6EF42FECF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2C64D-16DD-41F4-9206-D7926CE08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496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170ED0-F872-4F15-A4AA-86B0E0F4C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20BCCFF-D7FC-4D0B-BF22-61A51D666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CE8C-2ACD-42E7-B2CB-30AA5ED87C8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56FA0F2-1C80-4F3D-8565-12886F797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5691F7-4A6F-402A-A4B8-101994374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2C64D-16DD-41F4-9206-D7926CE08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3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DB89DB9-455C-48EE-B93A-003A488FD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CE8C-2ACD-42E7-B2CB-30AA5ED87C8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BC82213-EB3B-402B-806A-E037C768F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1009553-0219-41CD-B206-CECDE393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2C64D-16DD-41F4-9206-D7926CE08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616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565BB0-1F79-410B-BAC2-6929ACF71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2057EB-1E8F-4080-8961-449060F4E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9ECB486-ABCA-4CDE-AE97-3F83EBD971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B0FC66-1FB7-4EC0-952C-0BAB15291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CE8C-2ACD-42E7-B2CB-30AA5ED87C8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6353B22-F70C-4256-B677-014A73775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2D89123-54C1-464A-8B2E-AD474602B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2C64D-16DD-41F4-9206-D7926CE08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27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09689-5CAE-48CD-B45A-47D3DB573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1E36F13-4CBB-4649-87B0-594CFC6B8E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641AE8A-9A7D-4CA0-AD7C-027A16CCB1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54B1D6C-72DD-46B5-A5B4-B90AC6E8F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CE8C-2ACD-42E7-B2CB-30AA5ED87C8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F7F863-BBE0-47E5-AFD0-4BA1C144F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F2E9613-ABCF-4E27-992A-20E62CBFC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2C64D-16DD-41F4-9206-D7926CE08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461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08E19E-4A8F-4EE0-A980-A4C6D33E2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F6054D-001F-43C7-8085-8FDA4A78E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868D42-ECE5-410F-8C19-9B2E598F78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7CE8C-2ACD-42E7-B2CB-30AA5ED87C8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DF4B46-A42D-434C-AE1E-D5444D095B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4168C7-498B-4066-AA16-44878BF42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2C64D-16DD-41F4-9206-D7926CE08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908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05014" y="2028794"/>
            <a:ext cx="7846637" cy="515743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54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03724" y="2463346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17848" y="49815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703724" y="4857052"/>
            <a:ext cx="630332" cy="173265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17DF0B-DDDF-413A-9A10-0F165B4AB1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4330699"/>
            <a:ext cx="3269975" cy="225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97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609600"/>
                <a:ext cx="10545417" cy="595022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	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sSub>
                          <m:sSubPr>
                            <m:ctrlPr>
                              <a:rPr lang="uz-Latn-UZ" sz="4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ad>
                      <m:radPr>
                        <m:degHide m:val="on"/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just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=1,6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−0,32 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=1,28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4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1, 6 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1,6 </m:t>
                                </m:r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</m:d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1,28 </m:t>
                                </m:r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</m:d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=0,6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uz-Latn-UZ" sz="4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endParaRPr lang="en-US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C) 0,6c</a:t>
                </a:r>
              </a:p>
              <a:p>
                <a:pPr marL="0" indent="0" algn="just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609600"/>
                <a:ext cx="10545417" cy="5950226"/>
              </a:xfrm>
              <a:blipFill>
                <a:blip r:embed="rId2"/>
                <a:stretch>
                  <a:fillRect l="-20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714533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0545417" cy="486354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spcAft>
                    <a:spcPts val="1200"/>
                  </a:spcAft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Suvning zichligi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f>
                      <m:fPr>
                        <m:ctrlPr>
                          <a:rPr lang="uz-Latn-UZ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𝒈</m:t>
                        </m:r>
                      </m:num>
                      <m:den>
                        <m:sSup>
                          <m:sSupPr>
                            <m:ctrlPr>
                              <a:rPr lang="uz-Latn-UZ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𝒄𝒎</m:t>
                            </m:r>
                          </m:e>
                          <m:sup>
                            <m:r>
                              <a:rPr lang="uz-Latn-UZ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Suv solingan idish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tezlik bilan harakatlansa, suvning zichligi qanday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𝑐𝑚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bo‘ladi?  </a:t>
                </a:r>
              </a:p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A) 2,7875    B) 1,5625   C) 1,252  D) 1,675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0545417" cy="4863548"/>
              </a:xfrm>
              <a:blipFill>
                <a:blip r:embed="rId2"/>
                <a:stretch>
                  <a:fillRect l="-2081" t="-2256" r="-20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15925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625008" y="263034"/>
                <a:ext cx="6162261" cy="4004168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𝜌</m:t>
                      </m:r>
                      <m:r>
                        <a:rPr lang="uz-Latn-UZ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uz-Latn-UZ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𝜗</m:t>
                                  </m:r>
                                </m:e>
                                <m:sup>
                                  <m: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625008" y="263034"/>
                <a:ext cx="6162261" cy="4004168"/>
              </a:xfrm>
              <a:blipFill>
                <a:blip r:embed="rId2"/>
                <a:stretch>
                  <a:fillRect t="-21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717774" y="727870"/>
            <a:ext cx="1" cy="23986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22852" y="2090531"/>
            <a:ext cx="37371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3313045"/>
                <a:ext cx="11383615" cy="32819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1 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sSup>
                          <m:sSup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𝑐𝑚</m:t>
                            </m:r>
                          </m:e>
                          <m:sup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uz-Latn-UZ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uz-Latn-UZ" sz="4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uz-Latn-UZ" sz="4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0,6</m:t>
                                    </m:r>
                                    <m:r>
                                      <a:rPr lang="uz-Latn-UZ" sz="4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uz-Latn-UZ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uz-Latn-UZ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uz-Latn-UZ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=1,5625 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B) </a:t>
                </a:r>
                <a14:m>
                  <m:oMath xmlns:m="http://schemas.openxmlformats.org/officeDocument/2006/math">
                    <m:r>
                      <a:rPr lang="uz-Latn-UZ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uz-Latn-UZ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𝟓𝟔𝟐𝟓</m:t>
                    </m:r>
                    <m:r>
                      <a:rPr lang="uz-Latn-UZ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𝒈</m:t>
                    </m:r>
                    <m:r>
                      <a:rPr lang="uz-Latn-UZ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3313045"/>
                <a:ext cx="11383615" cy="3281923"/>
              </a:xfrm>
              <a:prstGeom prst="rect">
                <a:avLst/>
              </a:prstGeom>
              <a:blipFill>
                <a:blip r:embed="rId3"/>
                <a:stretch>
                  <a:fillRect l="-18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263034"/>
                <a:ext cx="4373217" cy="316596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=0,6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263034"/>
                <a:ext cx="4373217" cy="3165966"/>
              </a:xfrm>
              <a:prstGeom prst="rect">
                <a:avLst/>
              </a:prstGeom>
              <a:blipFill>
                <a:blip r:embed="rId4"/>
                <a:stretch>
                  <a:fillRect l="-3482" t="-13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236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011" y="1892300"/>
            <a:ext cx="11711206" cy="4667526"/>
          </a:xfrm>
        </p:spPr>
        <p:txBody>
          <a:bodyPr>
            <a:normAutofit/>
          </a:bodyPr>
          <a:lstStyle/>
          <a:p>
            <a:pPr marL="0" indent="358775" algn="just">
              <a:buNone/>
            </a:pP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Tinchlikdagi massasi </a:t>
            </a:r>
            <a:r>
              <a:rPr lang="uz-Latn-UZ" sz="4400" b="1" dirty="0">
                <a:latin typeface="Arial" panose="020B0604020202020204" pitchFamily="34" charset="0"/>
                <a:cs typeface="Arial" panose="020B0604020202020204" pitchFamily="34" charset="0"/>
              </a:rPr>
              <a:t>12g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 bo‘lgan zarraning </a:t>
            </a:r>
            <a:r>
              <a:rPr lang="uz-Latn-UZ" sz="4400" b="1" dirty="0">
                <a:latin typeface="Arial" panose="020B0604020202020204" pitchFamily="34" charset="0"/>
                <a:cs typeface="Arial" panose="020B0604020202020204" pitchFamily="34" charset="0"/>
              </a:rPr>
              <a:t>0,6c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 tezlik bilan harakatlangandagi impulsi </a:t>
            </a:r>
            <a:r>
              <a:rPr lang="uz-Latn-UZ" sz="4400" b="1" dirty="0">
                <a:latin typeface="Arial" panose="020B0604020202020204" pitchFamily="34" charset="0"/>
                <a:cs typeface="Arial" panose="020B0604020202020204" pitchFamily="34" charset="0"/>
              </a:rPr>
              <a:t>0,8c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 tezlik bilan harakatlangandagidan qanchaga kam?</a:t>
            </a:r>
          </a:p>
        </p:txBody>
      </p:sp>
    </p:spTree>
    <p:extLst>
      <p:ext uri="{BB962C8B-B14F-4D97-AF65-F5344CB8AC3E}">
        <p14:creationId xmlns:p14="http://schemas.microsoft.com/office/powerpoint/2010/main" val="10501785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890056" y="263034"/>
                <a:ext cx="6520067" cy="4004168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 va yechish: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𝜗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𝑑𝑎𝑛</m:t>
                    </m:r>
                  </m:oMath>
                </a14:m>
                <a:r>
                  <a:rPr lang="uz-Latn-UZ" sz="3600" dirty="0"/>
                  <a:t> 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sSub>
                          <m:sSubPr>
                            <m:ctrlPr>
                              <a:rPr lang="uz-Latn-UZ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uz-Latn-UZ" sz="360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uz-Latn-UZ" sz="3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𝜗</m:t>
                                    </m:r>
                                  </m:e>
                                  <m:sub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bSup>
                              </m:num>
                              <m:den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</m:oMath>
                </a14:m>
                <a:r>
                  <a:rPr lang="uz-Latn-UZ" sz="3600" dirty="0"/>
                  <a:t>  </a:t>
                </a:r>
                <a:r>
                  <a:rPr lang="en-US" sz="3600" dirty="0"/>
                  <a:t>;</a:t>
                </a:r>
                <a:r>
                  <a:rPr lang="uz-Latn-UZ" sz="3600" dirty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𝜗</m:t>
                                    </m:r>
                                  </m:e>
                                  <m:sub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bSup>
                              </m:num>
                              <m:den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</m:oMath>
                </a14:m>
                <a:endParaRPr lang="ru-RU" sz="3600" dirty="0"/>
              </a:p>
              <a:p>
                <a:pPr algn="ctr"/>
                <a:endParaRPr lang="ru-RU" sz="3600" dirty="0"/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890056" y="263034"/>
                <a:ext cx="6520067" cy="4004168"/>
              </a:xfrm>
              <a:blipFill>
                <a:blip r:embed="rId2"/>
                <a:stretch>
                  <a:fillRect t="-21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225778" y="665370"/>
            <a:ext cx="0" cy="29983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 flipV="1">
            <a:off x="821634" y="3126513"/>
            <a:ext cx="3723861" cy="23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002157"/>
                <a:ext cx="11383615" cy="259281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∙0,6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36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uz-Latn-UZ" sz="3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</a:rPr>
                                      <m:t>(0,6</m:t>
                                    </m:r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uz-Latn-UZ" sz="3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0,6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0,8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</a:rPr>
                      <m:t>=0,75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∙0,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36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</a:rPr>
                                      <m:t>(0,</m:t>
                                    </m:r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  <m:r>
                      <a:rPr lang="uz-Latn-UZ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∙0,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1,33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002157"/>
                <a:ext cx="11383615" cy="25928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374" y="250437"/>
                <a:ext cx="4425123" cy="316596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=0,012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=0,6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=0,8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374" y="250437"/>
                <a:ext cx="4425123" cy="3165966"/>
              </a:xfrm>
              <a:prstGeom prst="rect">
                <a:avLst/>
              </a:prstGeom>
              <a:blipFill>
                <a:blip r:embed="rId4"/>
                <a:stretch>
                  <a:fillRect l="-3444" t="-1349" b="-159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31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257300"/>
                <a:ext cx="11025808" cy="530252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=1,33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−0,75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=0,58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uz-Latn-UZ" sz="36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=0,58∙0,012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∙3∙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=20,88∙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uz-Latn-UZ" sz="36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endParaRPr lang="en-US" sz="4000" b="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𝟖𝟖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p>
                    </m:sSup>
                    <m:r>
                      <a:rPr lang="uz-Latn-UZ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𝒌𝒈</m:t>
                        </m:r>
                        <m: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num>
                      <m:den>
                        <m: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den>
                    </m:f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257300"/>
                <a:ext cx="11025808" cy="5302526"/>
              </a:xfrm>
              <a:blipFill>
                <a:blip r:embed="rId2"/>
                <a:stretch>
                  <a:fillRect l="-19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84081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1" y="2082800"/>
            <a:ext cx="10185400" cy="44770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-mashq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-masalalar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ni yechish. (</a:t>
            </a:r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132-133-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betlar)	</a:t>
            </a:r>
          </a:p>
        </p:txBody>
      </p:sp>
    </p:spTree>
    <p:extLst>
      <p:ext uri="{BB962C8B-B14F-4D97-AF65-F5344CB8AC3E}">
        <p14:creationId xmlns:p14="http://schemas.microsoft.com/office/powerpoint/2010/main" val="1971699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343659029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343659029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7448247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67445163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67445163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97983100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133-bet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4-test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3" y="1930400"/>
            <a:ext cx="10545417" cy="46294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Yerga nisbatan 0,99c tezlik bilan harakatlanayotgan uchar yulduzda qancha vaqt o‘tadi? Bu paytda Yerda 70 yil o‘tgan?</a:t>
            </a:r>
            <a:endParaRPr lang="uz-Latn-UZ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uz-Cyrl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A) 10 soat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B) 1 yil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C) 10 yil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D) 20 yil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3084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625008" y="263034"/>
                <a:ext cx="6162261" cy="4004168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𝜏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𝜗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  <m:rad>
                      <m:radPr>
                        <m:degHide m:val="on"/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p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rad>
                  </m:oMath>
                </a14:m>
                <a:r>
                  <a:rPr lang="uz-Latn-UZ" sz="3200" dirty="0"/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625008" y="263034"/>
                <a:ext cx="6162261" cy="4004168"/>
              </a:xfrm>
              <a:blipFill>
                <a:blip r:embed="rId2"/>
                <a:stretch>
                  <a:fillRect t="-21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717774" y="727870"/>
            <a:ext cx="1" cy="23986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22852" y="2090531"/>
            <a:ext cx="37371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3683002"/>
                <a:ext cx="11383615" cy="291196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𝜏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𝑦𝑖𝑙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0,99</m:t>
                                    </m:r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rad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𝑦𝑖𝑙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C) 10 yil.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3683002"/>
                <a:ext cx="11383615" cy="2911966"/>
              </a:xfrm>
              <a:prstGeom prst="rect">
                <a:avLst/>
              </a:prstGeom>
              <a:blipFill>
                <a:blip r:embed="rId3"/>
                <a:stretch>
                  <a:fillRect l="-18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263034"/>
                <a:ext cx="4373217" cy="316596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=0,99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𝜏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𝑦𝑖𝑙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𝜏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263034"/>
                <a:ext cx="4373217" cy="3165966"/>
              </a:xfrm>
              <a:prstGeom prst="rect">
                <a:avLst/>
              </a:prstGeom>
              <a:blipFill>
                <a:blip r:embed="rId4"/>
                <a:stretch>
                  <a:fillRect l="-3482" t="-13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1451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133-bet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6-test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0545417" cy="486354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spcAft>
                    <a:spcPts val="600"/>
                  </a:spcAft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Agar proton 0,8</a:t>
                </a:r>
                <a:r>
                  <a:rPr lang="uz-Latn-UZ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tezlikkacha tezlashtirilsa, uning massasi nimaga teng?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742950" indent="-742950" algn="just">
                  <a:buAutoNum type="alphaUcParenR"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2,6 m.a.b. </a:t>
                </a:r>
              </a:p>
              <a:p>
                <a:pPr marL="742950" indent="-742950" algn="just">
                  <a:buAutoNum type="alphaUcParenR"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1,7 m.a.b.</a:t>
                </a:r>
              </a:p>
              <a:p>
                <a:pPr marL="742950" indent="-742950" algn="just">
                  <a:buAutoNum type="alphaUcParenR"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1,9 m.a.b.</a:t>
                </a:r>
              </a:p>
              <a:p>
                <a:pPr marL="742950" indent="-742950" algn="just">
                  <a:buAutoNum type="alphaUcParenR"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1,4 m.a.b.</a:t>
                </a:r>
              </a:p>
              <a:p>
                <a:pPr marL="0" indent="0" algn="just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0545417" cy="4863548"/>
              </a:xfrm>
              <a:blipFill>
                <a:blip r:embed="rId2"/>
                <a:stretch>
                  <a:fillRect l="-2081" t="-3509" r="-20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9434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518992" y="263034"/>
                <a:ext cx="6268278" cy="3643044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uz-Latn-UZ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uz-Latn-UZ" sz="32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uz-Latn-UZ" sz="3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𝜗</m:t>
                                      </m:r>
                                    </m:e>
                                    <m:sup>
                                      <m:r>
                                        <a:rPr lang="uz-Latn-UZ" sz="32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uz-Latn-UZ" sz="32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uz-Latn-UZ" sz="32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𝑐</m:t>
                                      </m:r>
                                    </m:e>
                                    <m:sup>
                                      <m:r>
                                        <a:rPr lang="uz-Latn-UZ" sz="32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uz-Latn-UZ" sz="3200" dirty="0"/>
              </a:p>
              <a:p>
                <a:pPr algn="ctr"/>
                <a:endParaRPr lang="ru-RU" sz="3200" dirty="0"/>
              </a:p>
              <a:p>
                <a:pPr algn="ctr"/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518992" y="263034"/>
                <a:ext cx="6268278" cy="3643044"/>
              </a:xfrm>
              <a:blipFill>
                <a:blip r:embed="rId2"/>
                <a:stretch>
                  <a:fillRect t="-23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161168" y="553279"/>
            <a:ext cx="1" cy="23986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22852" y="2090531"/>
            <a:ext cx="37371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3429000"/>
                <a:ext cx="11383615" cy="316596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(0,8</m:t>
                                    </m:r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,7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B)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3429000"/>
                <a:ext cx="11383615" cy="3165967"/>
              </a:xfrm>
              <a:prstGeom prst="rect">
                <a:avLst/>
              </a:prstGeom>
              <a:blipFill>
                <a:blip r:embed="rId3"/>
                <a:stretch>
                  <a:fillRect l="-1874" t="-26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263034"/>
                <a:ext cx="4373217" cy="316596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=0,8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263034"/>
                <a:ext cx="4373217" cy="3165966"/>
              </a:xfrm>
              <a:prstGeom prst="rect">
                <a:avLst/>
              </a:prstGeom>
              <a:blipFill>
                <a:blip r:embed="rId4"/>
                <a:stretch>
                  <a:fillRect l="-3482" t="-13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508270"/>
                <a:ext cx="10545417" cy="486354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Tinchlikdagi uzunligi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1,6 m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 jism yorug‘lik tezligiga yaqin tezlik bilan harakatlanganda, uzunligi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32 cm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ga kamaygan. Jism qanday tezlik bilan harakatlangan?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yorug‘lik tezligi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A) 0,7c    B) 0,8c    C) 0,6c   D) 0,5c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508270"/>
                <a:ext cx="10545417" cy="4863548"/>
              </a:xfrm>
              <a:blipFill>
                <a:blip r:embed="rId2"/>
                <a:stretch>
                  <a:fillRect l="-2081" t="-3509" r="-20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95570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518992" y="263034"/>
                <a:ext cx="6268278" cy="4004168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p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rad>
                  </m:oMath>
                </a14:m>
                <a:r>
                  <a:rPr lang="uz-Latn-UZ" sz="32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uz-Latn-UZ" sz="3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(1−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2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/>
                  <a:t> </a:t>
                </a:r>
                <a:endParaRPr lang="ru-RU" sz="3200" dirty="0"/>
              </a:p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/>
                  <a:t> </a:t>
                </a:r>
                <a:endParaRPr lang="ru-RU" sz="3200" dirty="0"/>
              </a:p>
              <a:p>
                <a:pPr algn="ctr"/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518992" y="263034"/>
                <a:ext cx="6268278" cy="4004168"/>
              </a:xfrm>
              <a:blipFill>
                <a:blip r:embed="rId2"/>
                <a:stretch>
                  <a:fillRect t="-2131" b="-4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013737" y="646695"/>
            <a:ext cx="1" cy="23986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22852" y="2090531"/>
            <a:ext cx="37371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267202"/>
                <a:ext cx="11383615" cy="232776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4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bSup>
                          <m:sSubSup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e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bSup>
                              <m:sSub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</m:e>
                    </m:rad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ad>
                      <m:radPr>
                        <m:degHide m:val="on"/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267202"/>
                <a:ext cx="11383615" cy="23277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263034"/>
                <a:ext cx="4373217" cy="316596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=1,6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=32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  <m:r>
                      <a:rPr lang="uz-Latn-UZ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,32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263034"/>
                <a:ext cx="4373217" cy="3165966"/>
              </a:xfrm>
              <a:prstGeom prst="rect">
                <a:avLst/>
              </a:prstGeom>
              <a:blipFill>
                <a:blip r:embed="rId4"/>
                <a:stretch>
                  <a:fillRect l="-3482" t="-13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572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426</Words>
  <Application>Microsoft Office PowerPoint</Application>
  <PresentationFormat>Широкоэкранный</PresentationFormat>
  <Paragraphs>97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133-bet  4-test </vt:lpstr>
      <vt:lpstr>Презентация PowerPoint</vt:lpstr>
      <vt:lpstr>133-bet  6-test</vt:lpstr>
      <vt:lpstr>Презентация PowerPoint</vt:lpstr>
      <vt:lpstr>Test </vt:lpstr>
      <vt:lpstr>Презентация PowerPoint</vt:lpstr>
      <vt:lpstr>Презентация PowerPoint</vt:lpstr>
      <vt:lpstr>Test </vt:lpstr>
      <vt:lpstr>Презентация PowerPoint</vt:lpstr>
      <vt:lpstr>Masala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37</cp:revision>
  <dcterms:created xsi:type="dcterms:W3CDTF">2021-02-08T14:38:24Z</dcterms:created>
  <dcterms:modified xsi:type="dcterms:W3CDTF">2021-02-23T19:56:33Z</dcterms:modified>
</cp:coreProperties>
</file>