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260" r:id="rId3"/>
    <p:sldId id="263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Tinchlikdagi energiya: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sSup>
                    <m:sSup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Tinchlikdagi energiya: 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𝐸_0=𝑚_0 𝑐^2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Kinetik energiya: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4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p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num>
                    <m:den>
                      <m:rad>
                        <m:radPr>
                          <m:degHide m:val="on"/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𝜗</m:t>
                                  </m:r>
                                </m:e>
                                <m:sup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den>
                  </m:f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sSup>
                    <m:sSup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Kinetik energiya: 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𝐸_𝑘=(𝑚_0 𝑐^2)/√(1−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𝜗^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2/𝑐^2 )−𝑚_0 𝑐^2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To‘la energiya: </a:t>
              </a:r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  <m:sSup>
                    <m:sSup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To‘la energiya: 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𝐸=𝑚𝑐^2=𝐸_𝑘+𝐸_0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30089"/>
          <a:ext cx="10082520" cy="14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Tinchlikdagi energiya: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sSup>
                <m:sSup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e>
                <m:sup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p>
              </m:sSup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30089"/>
        <a:ext cx="10082520" cy="1447132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45633"/>
          <a:ext cx="9626816" cy="1577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Kinetik energiya: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sSup>
                    <m:sSup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num>
                <m:den>
                  <m:rad>
                    <m:radPr>
                      <m:degHide m:val="on"/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1−</m:t>
                      </m:r>
                      <m:f>
                        <m:f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p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e>
                  </m:rad>
                </m:den>
              </m:f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−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sSup>
                <m:sSup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e>
                <m:sup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p>
              </m:sSup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45633"/>
        <a:ext cx="9626816" cy="1577010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83345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To‘la energiya: </a:t>
          </a: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𝐸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𝑚</m:t>
              </m:r>
              <m:sSup>
                <m:sSup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e>
                <m:sup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p>
              </m:sSup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345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314CED-C46F-4131-9653-4C97956F5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EB3D43-F8CE-4A77-9973-1246A7EFF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B7078F-D997-4005-8C6D-232D7A3B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30C453-F5A1-4D5F-8D97-87819EC5A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8DF68B-4AD0-473D-A237-046DDAEA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50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9CFED-0F16-4FF0-957E-3CBCA069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72B977-E8A8-4D27-919F-1FE430EB2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2DFD66-C4DD-49C2-8C40-1B409813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E17CEE-E252-4E53-87BD-2B7868CD7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92F8C-E686-4990-A86A-DD140CEC9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6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791103-5714-42EC-9F0F-9AE945FC8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EDEA0D-C365-45F0-8647-C73B014C3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5575EB-D81F-40A1-BC0F-AE772D9F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2A5A05-CD74-4116-B79D-6C6319DAA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8AFA2-D053-4148-8E8A-FFEACB54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3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1624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E0B742-E991-4BEE-A0FB-BE7D12EE1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9BD969-5DC2-4FF0-BF72-52EE0F35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F98B0F-3D59-4857-B74C-9EBDAB08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E7568-7924-4E19-9E9F-BDCFFF52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67D448-D2F6-4F62-AEDE-E6333628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27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E6938-C976-4433-832B-7876D0B3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6B939A-F0A0-4FB4-B874-BC18F654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2C0D73-12B8-4A75-BB68-D2102548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EA149C-1D01-4108-B18A-735D9CF66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522D06-591A-4550-9B8F-214E6199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098AE-F020-4933-BF94-5ABFED8A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F3E76-BCAF-4286-B2D4-45E8460DC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C8D9D3-CFFE-46B4-9AAC-D29B5C071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8FEDC9-22AF-4F5B-83D0-FD2F760D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B0A228-40A5-4DFC-91A5-96C3BFD7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FB97D0-9CA0-4F26-BF72-2C4EA809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5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00F60A-395C-49A4-B2AB-0D49525A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900E95-A16B-4F3A-9942-B6C3F5C6A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B5233F-76CD-4DB8-81EE-42FD6A3A7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AA92B3-EB81-43CA-A951-634720592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AC5CAC-7656-4267-930E-29EFF29B9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4E1CE5-322D-4378-A7ED-1C3434629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09DE98A-9183-4868-BBB0-28005B25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2E7C96-FEBD-4147-89FB-BFF7DF79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908FE-2ED2-48BA-9DA0-F5A15B01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723E5A-7CAC-4B27-B53D-AC177CAB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B61FFF-F7CD-47EA-96FE-19F96F0D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ABA6F7-4882-4162-8E2B-E8ED63E1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4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DA6036-3567-4071-B418-DF6C747F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B5BFF2-267F-46F3-A3A0-E9704CA9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E931AC-EFD3-4B65-BF77-870CFDF6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172C8-16DC-45FD-9BCB-922925B1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DAFCB8-0A06-4200-B52F-3929CF328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35AAB2-6E83-45E1-9399-408D2B65C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41263A-E52E-4830-82D6-DE8D6D61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DBDA0A-2A8B-46B5-BFB0-EBA1A69A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2BE2BC-557C-4FF1-B1CD-4083FC6D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04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E3D648-7D08-4CEE-ADDD-4A58A16FB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B945F2-E483-48F5-9BA1-26812F333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1C49B7-465D-4D0C-AA32-62D2E3497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2A90B-1818-4DCB-8121-0496FB6C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EDC39E-FB8D-4D01-9D79-67C28BFB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1F748F-3C79-47DE-B0E5-ABC65E83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16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23DE7-476A-454B-AAB1-F085FFFF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02F50A-727C-4FAF-A39B-AD4883911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1C2570-C135-4FEB-B48F-E9B5004F4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D0DE-A934-4047-AAED-D2BC86BABE9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62B6B9-0FE7-4C42-BDBB-E4335181E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61F64E-8270-4919-9D86-70625C1DE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28AC-BE7F-4A51-87C4-4EA40ADED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6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05014" y="2028794"/>
            <a:ext cx="7846637" cy="515743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91718" y="2358573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49815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uz-Latn-UZ" sz="4756" b="1" spc="21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591718" y="4648585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F46834-C911-4EA7-BEF7-98107E001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199" y="4145117"/>
            <a:ext cx="2971073" cy="223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1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25287"/>
                <a:ext cx="7673008" cy="3680791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/>
                  <a:t> </a:t>
                </a:r>
                <a:endParaRPr lang="ru-RU" sz="3200" dirty="0"/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6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uz-Latn-UZ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uz-Latn-UZ" sz="3200" dirty="0"/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25287"/>
                <a:ext cx="7673008" cy="3680791"/>
              </a:xfrm>
              <a:blipFill>
                <a:blip r:embed="rId2"/>
                <a:stretch>
                  <a:fillRect t="-2318" b="-3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17774" y="727870"/>
            <a:ext cx="1" cy="2398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81877" y="2007706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4015410"/>
                <a:ext cx="11383615" cy="27895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1,2 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𝑇𝐽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(0,6</m:t>
                                    </m:r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=1,5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𝑇𝐽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E=1,5 TJ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4015410"/>
                <a:ext cx="11383615" cy="2789580"/>
              </a:xfrm>
              <a:prstGeom prst="rect">
                <a:avLst/>
              </a:prstGeom>
              <a:blipFill>
                <a:blip r:embed="rId3"/>
                <a:stretch>
                  <a:fillRect t="-1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4642" y="225286"/>
                <a:ext cx="4373217" cy="29012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𝑇𝐽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=0,6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2" y="225286"/>
                <a:ext cx="4373217" cy="2901227"/>
              </a:xfrm>
              <a:prstGeom prst="rect">
                <a:avLst/>
              </a:prstGeom>
              <a:blipFill>
                <a:blip r:embed="rId4"/>
                <a:stretch>
                  <a:fillRect l="-3482" t="-1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2350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841500"/>
                <a:ext cx="10456517" cy="471832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Yorug‘lik tezligiga yaqin tezlik bilan harakatlanayotgan zarraning to‘la energiyasi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sSub>
                          <m:sSubPr>
                            <m:ctrlPr>
                              <a:rPr lang="uz-Latn-UZ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uz-Latn-UZ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uz-Latn-UZ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zarraning tinchlikdagi energiyasi) ga teng. Zarrachaning tezligini toping.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841500"/>
                <a:ext cx="10456517" cy="4718326"/>
              </a:xfrm>
              <a:blipFill>
                <a:blip r:embed="rId2"/>
                <a:stretch>
                  <a:fillRect l="-2099" t="-3618" r="-20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948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25287"/>
                <a:ext cx="7673008" cy="3680791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r>
                  <a:rPr lang="uz-Latn-UZ" sz="3200" b="1" dirty="0">
                    <a:solidFill>
                      <a:schemeClr val="accent1"/>
                    </a:solidFill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1−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den>
                        </m:f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25287"/>
                <a:ext cx="7673008" cy="3680791"/>
              </a:xfrm>
              <a:blipFill>
                <a:blip r:embed="rId2"/>
                <a:stretch>
                  <a:fillRect t="-2318" b="-61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17775" y="727870"/>
            <a:ext cx="1" cy="1710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74642" y="1716159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4240696"/>
                <a:ext cx="11383615" cy="25642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=1−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den>
                        </m:f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1−(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den>
                        </m:f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4240696"/>
                <a:ext cx="11383615" cy="25642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4642" y="225286"/>
                <a:ext cx="4373217" cy="29012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2" y="225286"/>
                <a:ext cx="4373217" cy="2901227"/>
              </a:xfrm>
              <a:prstGeom prst="rect">
                <a:avLst/>
              </a:prstGeom>
              <a:blipFill>
                <a:blip r:embed="rId4"/>
                <a:stretch>
                  <a:fillRect l="-3482" t="-1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143000"/>
                <a:ext cx="10545417" cy="541682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ru-RU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(1−(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𝐸</m:t>
                                </m:r>
                              </m:den>
                            </m:f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1−(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𝐸</m:t>
                                </m:r>
                              </m:den>
                            </m:f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f>
                                  <m:fPr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5</m:t>
                                    </m:r>
                                    <m:sSub>
                                      <m:sSubPr>
                                        <m:ctrlP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den>
                            </m:f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=0,8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143000"/>
                <a:ext cx="10545417" cy="541682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7317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216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4202" y="1020417"/>
                <a:ext cx="11276981" cy="5539409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1.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0,6c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tezlik bilan harakatlanayotgan zarraning to‘la energiyasi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ga teng. Agar shu zarra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0,8c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tezlik bilan harakatlansa, uning to‘la energiyasi qanday bo‘ladi? </a:t>
                </a:r>
              </a:p>
              <a:p>
                <a:pPr marL="0" indent="0" algn="just"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2.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 kg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suvning temperaturasi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81 K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ga orttirilsa, uning massasi qanchaga ortadi (kg)? Suvning solishtirma issiqlik sig‘imi </a:t>
                </a:r>
                <a14:m>
                  <m:oMath xmlns:m="http://schemas.openxmlformats.org/officeDocument/2006/math">
                    <m: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4,2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𝑘𝐽</m:t>
                        </m:r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∙℃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3. Ikkita bir xil prujina berilgan. Ularning bikirliklari </a:t>
                </a:r>
                <a:b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 kN/m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dan. Birinchisi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 cm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ga, ikkinchisi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 cm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ga cho‘zilgan bo‘lsa, ularning massalari farqini toping.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202" y="1020417"/>
                <a:ext cx="11276981" cy="5539409"/>
              </a:xfrm>
              <a:blipFill>
                <a:blip r:embed="rId2"/>
                <a:stretch>
                  <a:fillRect l="-1676" t="-2640" r="-1622" b="-4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68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3758650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3758650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8504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5-mashq 3-masala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47" y="1708447"/>
            <a:ext cx="10861705" cy="4654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0,6c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tezlik bilan harakatlanayotgan zarraning kinetik energiyasi uning tinchlikdagi energiyasidan necha marta kichik?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12036"/>
                <a:ext cx="6268278" cy="3694042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28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28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28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28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28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28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uz-Latn-UZ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28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uz-Latn-UZ" sz="3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𝜗</m:t>
                                        </m:r>
                                      </m:e>
                                      <m:sup>
                                        <m: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den>
                        </m:f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uz-Latn-UZ" sz="3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𝜗</m:t>
                                        </m:r>
                                      </m:e>
                                      <m:sup>
                                        <m: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uz-Latn-UZ" sz="36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den>
                        </m:f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uz-Latn-UZ" sz="2800" dirty="0"/>
                  <a:t>  </a:t>
                </a:r>
                <a:endParaRPr lang="ru-RU" sz="2800" dirty="0"/>
              </a:p>
              <a:p>
                <a:pPr algn="ctr"/>
                <a:endParaRPr lang="uz-Latn-UZ" sz="3200" dirty="0"/>
              </a:p>
              <a:p>
                <a:pPr algn="ctr"/>
                <a:endParaRPr lang="ru-RU" sz="3200" dirty="0"/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12036"/>
                <a:ext cx="6268278" cy="3694042"/>
              </a:xfrm>
              <a:blipFill>
                <a:blip r:embed="rId2"/>
                <a:stretch>
                  <a:fillRect t="-660" b="-64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518990" y="714617"/>
            <a:ext cx="1" cy="1816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2852" y="1295401"/>
            <a:ext cx="3737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214191"/>
                <a:ext cx="11383615" cy="23807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(0,6</m:t>
                                        </m:r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𝑐</m:t>
                                        </m:r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den>
                        </m:f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4 marta kichik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214191"/>
                <a:ext cx="11383615" cy="2380777"/>
              </a:xfrm>
              <a:prstGeom prst="rect">
                <a:avLst/>
              </a:prstGeom>
              <a:blipFill>
                <a:blip r:embed="rId3"/>
                <a:stretch>
                  <a:fillRect t="-1023" b="-69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132522"/>
                <a:ext cx="4373217" cy="32964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r>
                      <a:rPr lang="uz-Latn-U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=0,6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132522"/>
                <a:ext cx="4373217" cy="3296478"/>
              </a:xfrm>
              <a:prstGeom prst="rect">
                <a:avLst/>
              </a:prstGeom>
              <a:blipFill>
                <a:blip r:embed="rId4"/>
                <a:stretch>
                  <a:fillRect l="-2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5-mashq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5-masala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66900"/>
            <a:ext cx="10545417" cy="4692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Elastiklik koeffitsiyenti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20 kN/m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bo‘lgan prujina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ga cho‘zilsa, uning massasi qanchaga ortadi?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80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25287"/>
                <a:ext cx="6268278" cy="3680791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uz-Latn-UZ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/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z-Latn-U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uz-Latn-UZ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uz-Latn-UZ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uz-Latn-U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uz-Latn-U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uz-Latn-U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25287"/>
                <a:ext cx="6268278" cy="3680791"/>
              </a:xfrm>
              <a:blipFill>
                <a:blip r:embed="rId2"/>
                <a:stretch>
                  <a:fillRect t="-2318" b="-173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17774" y="727870"/>
            <a:ext cx="1" cy="2398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81877" y="2696818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4572000"/>
                <a:ext cx="11383615" cy="22329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</m:sSup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(0,3 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−14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sup>
                    </m:sSup>
                    <m:r>
                      <a:rPr lang="uz-Latn-UZ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𝒌𝒈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ga ortadi.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4572000"/>
                <a:ext cx="11383615" cy="22329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111791"/>
                <a:ext cx="4373217" cy="31659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𝑘𝑁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111791"/>
                <a:ext cx="4373217" cy="3165966"/>
              </a:xfrm>
              <a:prstGeom prst="rect">
                <a:avLst/>
              </a:prstGeom>
              <a:blipFill>
                <a:blip r:embed="rId4"/>
                <a:stretch>
                  <a:fillRect l="-3482" t="-1346" b="-40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25313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5-mashq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7-masala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955800"/>
                <a:ext cx="10431117" cy="460402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Massasi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 kg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azot doimiy bosimda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0°C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dan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200°C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gacha qizdirildi. Azotning massasi qanchaga ortgan? Azotning doimiy bosimdagi solishtirma issiqlik </a:t>
                </a:r>
                <a:r>
                  <a:rPr lang="da-DK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sig‘imi </a:t>
                </a:r>
                <a:r>
                  <a:rPr lang="da-DK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1,05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𝒌𝑱</m:t>
                        </m:r>
                      </m:num>
                      <m:den>
                        <m:r>
                          <a:rPr lang="uz-Latn-UZ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𝒌𝒈</m:t>
                        </m:r>
                        <m:sSup>
                          <m:sSupPr>
                            <m:ctrlPr>
                              <a:rPr lang="uz-Latn-UZ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</m:e>
                          <m:sup>
                            <m:r>
                              <a:rPr lang="uz-Latn-UZ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den>
                    </m:f>
                    <m:r>
                      <a:rPr lang="en-US" sz="4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.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955800"/>
                <a:ext cx="10431117" cy="4604026"/>
              </a:xfrm>
              <a:blipFill>
                <a:blip r:embed="rId2"/>
                <a:stretch>
                  <a:fillRect l="-2104" t="-3709" r="-2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005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64698" y="225287"/>
                <a:ext cx="6241771" cy="4134678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uz-Latn-UZ" sz="3200" dirty="0"/>
                  <a:t> 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uz-Latn-UZ" sz="3200" dirty="0"/>
                  <a:t> </a:t>
                </a:r>
                <a:r>
                  <a:rPr lang="en-US" sz="3200" dirty="0"/>
                  <a:t>     </a:t>
                </a:r>
                <a:r>
                  <a:rPr lang="uz-Latn-UZ" sz="3200" dirty="0"/>
                  <a:t>   </a:t>
                </a:r>
                <a14:m>
                  <m:oMath xmlns:m="http://schemas.openxmlformats.org/officeDocument/2006/math">
                    <m:r>
                      <a:rPr lang="uz-Latn-UZ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z-Latn-UZ" sz="3200" dirty="0"/>
                  <a:t> 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/>
                  <a:t> 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</a:rPr>
                      <m:t>𝑐𝑚</m:t>
                    </m:r>
                    <m:d>
                      <m:dPr>
                        <m:ctrlPr>
                          <a:rPr lang="uz-Latn-UZ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uz-Latn-UZ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/>
                  <a:t> 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𝑐𝑚</m:t>
                        </m:r>
                        <m:d>
                          <m:dPr>
                            <m:ctrlPr>
                              <a:rPr lang="uz-Latn-UZ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uz-Latn-UZ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uz-Latn-UZ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uz-Latn-UZ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uz-Latn-UZ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/>
                  <a:t>  </a:t>
                </a:r>
              </a:p>
              <a:p>
                <a:pPr marL="0" lvl="1" indent="0" algn="ctr">
                  <a:buNone/>
                </a:pPr>
                <a:endParaRPr lang="ru-RU" sz="3200" dirty="0"/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64698" y="225287"/>
                <a:ext cx="6241771" cy="4134678"/>
              </a:xfrm>
              <a:blipFill>
                <a:blip r:embed="rId2"/>
                <a:stretch>
                  <a:fillRect t="-2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671931" y="861391"/>
            <a:ext cx="0" cy="3680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08385" y="3962400"/>
            <a:ext cx="47707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3583" y="4542182"/>
                <a:ext cx="11688418" cy="22230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1050 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∙℃</m:t>
                            </m:r>
                          </m:den>
                        </m:f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∙(200℃−0℃)</m:t>
                        </m:r>
                      </m:num>
                      <m:den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4,7∙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−11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uz-Latn-UZ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uz-Latn-UZ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sup>
                    </m:sSup>
                    <m:r>
                      <a:rPr lang="uz-Latn-UZ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𝒌𝒈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ga ortadi.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3" y="4542182"/>
                <a:ext cx="11688418" cy="2223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3582" y="248479"/>
                <a:ext cx="5592417" cy="38464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=1,05 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𝑘𝐽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∙℃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=1050 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∙℃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2" y="248479"/>
                <a:ext cx="5592417" cy="3846444"/>
              </a:xfrm>
              <a:prstGeom prst="rect">
                <a:avLst/>
              </a:prstGeom>
              <a:blipFill>
                <a:blip r:embed="rId4"/>
                <a:stretch>
                  <a:fillRect l="-2835" t="-1109" b="-16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63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2070100"/>
            <a:ext cx="10545417" cy="44897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Zarraning tinchlikdagi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1,2 TJ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ga teng. Bu zarra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0,6c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tezlik bilan harakatlansa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uning to‘la energiyasi qanday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(TJ)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bo‘ladi?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531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395</Words>
  <Application>Microsoft Office PowerPoint</Application>
  <PresentationFormat>Широкоэкранный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5-mashq 3-masala </vt:lpstr>
      <vt:lpstr>Презентация PowerPoint</vt:lpstr>
      <vt:lpstr>5-mashq  5-masala </vt:lpstr>
      <vt:lpstr>Презентация PowerPoint</vt:lpstr>
      <vt:lpstr>5-mashq  7-masala </vt:lpstr>
      <vt:lpstr>Презентация PowerPoint</vt:lpstr>
      <vt:lpstr>Masala</vt:lpstr>
      <vt:lpstr>Презентация PowerPoint</vt:lpstr>
      <vt:lpstr>Masala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36</cp:revision>
  <dcterms:created xsi:type="dcterms:W3CDTF">2021-02-08T16:01:29Z</dcterms:created>
  <dcterms:modified xsi:type="dcterms:W3CDTF">2021-02-23T19:58:15Z</dcterms:modified>
</cp:coreProperties>
</file>