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data2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2" r:id="rId2"/>
    <p:sldId id="260" r:id="rId3"/>
    <p:sldId id="263" r:id="rId4"/>
    <p:sldId id="301" r:id="rId5"/>
    <p:sldId id="302" r:id="rId6"/>
    <p:sldId id="303" r:id="rId7"/>
    <p:sldId id="304" r:id="rId8"/>
    <p:sldId id="305" r:id="rId9"/>
    <p:sldId id="306" r:id="rId10"/>
    <p:sldId id="307" r:id="rId11"/>
    <p:sldId id="308" r:id="rId12"/>
    <p:sldId id="309" r:id="rId13"/>
    <p:sldId id="310" r:id="rId14"/>
    <p:sldId id="311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0.png"/><Relationship Id="rId1" Type="http://schemas.openxmlformats.org/officeDocument/2006/relationships/image" Target="../media/image2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04E6E8BC-FAF9-41A1-AD1D-2B2B4ED70FF9}">
          <dgm:prSet phldrT="[Текст]" custT="1"/>
          <dgm:spPr/>
          <dgm:t>
            <a:bodyPr/>
            <a:lstStyle/>
            <a:p>
              <a:pPr algn="ctr"/>
              <a:r>
                <a:rPr lang="uz-Latn-UZ" sz="4000" dirty="0">
                  <a:latin typeface="Arial" panose="020B0604020202020204" pitchFamily="34" charset="0"/>
                  <a:cs typeface="Arial" panose="020B0604020202020204" pitchFamily="34" charset="0"/>
                </a:rPr>
                <a:t>Tinchlikdagi energiya: </a:t>
              </a:r>
              <a14:m>
                <m:oMath xmlns:m="http://schemas.openxmlformats.org/officeDocument/2006/math">
                  <m:sSub>
                    <m:sSubPr>
                      <m:ctrlP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𝐸</m:t>
                      </m:r>
                    </m:e>
                    <m:sub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0</m:t>
                      </m:r>
                    </m:sub>
                  </m:sSub>
                  <m:r>
                    <a:rPr lang="uz-Latn-UZ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sSub>
                    <m:sSubPr>
                      <m:ctrlP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𝑚</m:t>
                      </m:r>
                    </m:e>
                    <m:sub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0</m:t>
                      </m:r>
                    </m:sub>
                  </m:sSub>
                  <m:sSup>
                    <m:sSupPr>
                      <m:ctrlP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pPr>
                    <m:e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𝑐</m:t>
                      </m:r>
                    </m:e>
                    <m:sup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sup>
                  </m:sSup>
                </m:oMath>
              </a14:m>
              <a:r>
                <a:rPr lang="uz-Latn-UZ" sz="4000" dirty="0"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04E6E8BC-FAF9-41A1-AD1D-2B2B4ED70FF9}">
          <dgm:prSet phldrT="[Текст]" custT="1"/>
          <dgm:spPr/>
          <dgm:t>
            <a:bodyPr/>
            <a:lstStyle/>
            <a:p>
              <a:pPr algn="ctr"/>
              <a:r>
                <a:rPr lang="uz-Latn-UZ" sz="4000" dirty="0">
                  <a:latin typeface="Arial" panose="020B0604020202020204" pitchFamily="34" charset="0"/>
                  <a:cs typeface="Arial" panose="020B0604020202020204" pitchFamily="34" charset="0"/>
                </a:rPr>
                <a:t>Tinchlikdagi energiya: </a:t>
              </a:r>
              <a:r>
                <a:rPr lang="uz-Latn-UZ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𝐸_0=𝑚_0 𝑐^2</a:t>
              </a:r>
              <a:r>
                <a:rPr lang="uz-Latn-UZ" sz="4000" dirty="0"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A3E456A2-D326-4DA6-8127-B533CA59FC6D}">
          <dgm:prSet phldrT="[Текст]" custT="1"/>
          <dgm:spPr/>
          <dgm:t>
            <a:bodyPr/>
            <a:lstStyle/>
            <a:p>
              <a:pPr algn="ctr"/>
              <a:r>
                <a:rPr lang="uz-Latn-UZ" sz="4000" dirty="0">
                  <a:latin typeface="Arial" panose="020B0604020202020204" pitchFamily="34" charset="0"/>
                  <a:cs typeface="Arial" panose="020B0604020202020204" pitchFamily="34" charset="0"/>
                </a:rPr>
                <a:t>Kinetik energiya: </a:t>
              </a:r>
              <a14:m>
                <m:oMath xmlns:m="http://schemas.openxmlformats.org/officeDocument/2006/math">
                  <m:sSub>
                    <m:sSubPr>
                      <m:ctrlPr>
                        <a:rPr lang="uz-Latn-UZ" sz="40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𝐸</m:t>
                      </m:r>
                    </m:e>
                    <m:sub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𝑘</m:t>
                      </m:r>
                    </m:sub>
                  </m:sSub>
                  <m:r>
                    <a:rPr lang="uz-Latn-UZ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sSub>
                        <m:sSubPr>
                          <m:ctrlPr>
                            <a:rPr lang="uz-Latn-UZ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</m:e>
                        <m:sub>
                          <m:r>
                            <a:rPr lang="uz-Latn-UZ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sub>
                      </m:sSub>
                      <m:sSup>
                        <m:sSupPr>
                          <m:ctrlPr>
                            <a:rPr lang="uz-Latn-UZ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uz-Latn-UZ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e>
                        <m:sup>
                          <m:r>
                            <a:rPr lang="uz-Latn-UZ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num>
                    <m:den>
                      <m:rad>
                        <m:radPr>
                          <m:degHide m:val="on"/>
                          <m:ctrlPr>
                            <a:rPr lang="uz-Latn-UZ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uz-Latn-UZ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uz-Latn-UZ" sz="4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uz-Latn-UZ" sz="40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uz-Latn-UZ" sz="4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𝜗</m:t>
                                  </m:r>
                                </m:e>
                                <m:sup>
                                  <m:r>
                                    <a:rPr lang="uz-Latn-UZ" sz="40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uz-Latn-UZ" sz="40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uz-Latn-UZ" sz="40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𝑐</m:t>
                                  </m:r>
                                </m:e>
                                <m:sup>
                                  <m:r>
                                    <a:rPr lang="uz-Latn-UZ" sz="40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rad>
                    </m:den>
                  </m:f>
                  <m:r>
                    <a:rPr lang="uz-Latn-UZ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−</m:t>
                  </m:r>
                  <m:sSub>
                    <m:sSubPr>
                      <m:ctrlP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𝑚</m:t>
                      </m:r>
                    </m:e>
                    <m:sub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0</m:t>
                      </m:r>
                    </m:sub>
                  </m:sSub>
                  <m:sSup>
                    <m:sSupPr>
                      <m:ctrlP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pPr>
                    <m:e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𝑐</m:t>
                      </m:r>
                    </m:e>
                    <m:sup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sup>
                  </m:sSup>
                </m:oMath>
              </a14:m>
              <a:r>
                <a:rPr lang="uz-Latn-UZ" sz="4000" dirty="0">
                  <a:latin typeface="Arial" panose="020B0604020202020204" pitchFamily="34" charset="0"/>
                  <a:cs typeface="Arial" panose="020B0604020202020204" pitchFamily="34" charset="0"/>
                </a:rPr>
                <a:t>   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A3E456A2-D326-4DA6-8127-B533CA59FC6D}">
          <dgm:prSet phldrT="[Текст]" custT="1"/>
          <dgm:spPr/>
          <dgm:t>
            <a:bodyPr/>
            <a:lstStyle/>
            <a:p>
              <a:pPr algn="ctr"/>
              <a:r>
                <a:rPr lang="uz-Latn-UZ" sz="4000" dirty="0">
                  <a:latin typeface="Arial" panose="020B0604020202020204" pitchFamily="34" charset="0"/>
                  <a:cs typeface="Arial" panose="020B0604020202020204" pitchFamily="34" charset="0"/>
                </a:rPr>
                <a:t>Kinetik energiya: </a:t>
              </a:r>
              <a:r>
                <a:rPr lang="uz-Latn-UZ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𝐸_𝑘=(𝑚_0 𝑐^2)/√(1−</a:t>
              </a:r>
              <a:r>
                <a:rPr lang="uz-Latn-UZ" sz="40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𝜗^</a:t>
              </a:r>
              <a:r>
                <a:rPr lang="uz-Latn-UZ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2/𝑐^2 )−𝑚_0 𝑐^2</a:t>
              </a:r>
              <a:r>
                <a:rPr lang="uz-Latn-UZ" sz="4000" dirty="0">
                  <a:latin typeface="Arial" panose="020B0604020202020204" pitchFamily="34" charset="0"/>
                  <a:cs typeface="Arial" panose="020B0604020202020204" pitchFamily="34" charset="0"/>
                </a:rPr>
                <a:t>   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109EE75B-CF16-4740-BC36-AF00DFC18E42}">
          <dgm:prSet phldrT="[Текст]" custT="1"/>
          <dgm:spPr/>
          <dgm:t>
            <a:bodyPr/>
            <a:lstStyle/>
            <a:p>
              <a:pPr algn="ctr"/>
              <a:r>
                <a:rPr lang="uz-Latn-UZ" sz="4000" dirty="0">
                  <a:latin typeface="Arial" panose="020B0604020202020204" pitchFamily="34" charset="0"/>
                  <a:cs typeface="Arial" panose="020B0604020202020204" pitchFamily="34" charset="0"/>
                </a:rPr>
                <a:t>To‘la energiya: </a:t>
              </a:r>
              <a14:m>
                <m:oMath xmlns:m="http://schemas.openxmlformats.org/officeDocument/2006/math">
                  <m:r>
                    <a:rPr lang="uz-Latn-UZ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𝐸</m:t>
                  </m:r>
                  <m:r>
                    <a:rPr lang="uz-Latn-UZ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r>
                    <a:rPr lang="uz-Latn-UZ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𝑚</m:t>
                  </m:r>
                  <m:sSup>
                    <m:sSupPr>
                      <m:ctrlP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pPr>
                    <m:e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𝑐</m:t>
                      </m:r>
                    </m:e>
                    <m:sup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sup>
                  </m:sSup>
                  <m:r>
                    <a:rPr lang="uz-Latn-UZ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sSub>
                    <m:sSubPr>
                      <m:ctrlP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𝐸</m:t>
                      </m:r>
                    </m:e>
                    <m:sub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𝑘</m:t>
                      </m:r>
                    </m:sub>
                  </m:sSub>
                  <m:r>
                    <a:rPr lang="uz-Latn-UZ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+</m:t>
                  </m:r>
                  <m:sSub>
                    <m:sSubPr>
                      <m:ctrlP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𝐸</m:t>
                      </m:r>
                    </m:e>
                    <m:sub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0</m:t>
                      </m:r>
                    </m:sub>
                  </m:sSub>
                </m:oMath>
              </a14:m>
              <a:r>
                <a:rPr lang="uz-Latn-UZ" sz="4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109EE75B-CF16-4740-BC36-AF00DFC18E42}">
          <dgm:prSet phldrT="[Текст]" custT="1"/>
          <dgm:spPr/>
          <dgm:t>
            <a:bodyPr/>
            <a:lstStyle/>
            <a:p>
              <a:pPr algn="ctr"/>
              <a:r>
                <a:rPr lang="uz-Latn-UZ" sz="4000" dirty="0">
                  <a:latin typeface="Arial" panose="020B0604020202020204" pitchFamily="34" charset="0"/>
                  <a:cs typeface="Arial" panose="020B0604020202020204" pitchFamily="34" charset="0"/>
                </a:rPr>
                <a:t>To‘la energiya: </a:t>
              </a:r>
              <a:r>
                <a:rPr lang="uz-Latn-UZ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𝐸=𝑚𝑐^2=𝐸_𝑘+𝐸_0</a:t>
              </a:r>
              <a:r>
                <a:rPr lang="uz-Latn-UZ" sz="4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 custScaleY="115433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 custScaleY="125793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 custScaleY="110782" custLinFactNeighborX="132" custLinFactNeighborY="0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E6E8BC-FAF9-41A1-AD1D-2B2B4ED70FF9}">
      <dgm:prSet phldrT="[Текст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dgm:pt modelId="{A3E456A2-D326-4DA6-8127-B533CA59FC6D}">
      <dgm:prSet phldrT="[Текст]" custT="1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dgm:pt modelId="{109EE75B-CF16-4740-BC36-AF00DFC18E42}">
      <dgm:prSet phldrT="[Текст]" custT="1"/>
      <dgm:spPr>
        <a:blipFill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 custScaleY="115433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 custScaleY="125793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 custScaleY="110782" custLinFactNeighborX="132" custLinFactNeighborY="0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4F573F-828B-46F7-92C0-3908353DD4B1}">
      <dsp:nvSpPr>
        <dsp:cNvPr id="0" name=""/>
        <dsp:cNvSpPr/>
      </dsp:nvSpPr>
      <dsp:spPr>
        <a:xfrm>
          <a:off x="-7084717" y="-1083543"/>
          <a:ext cx="8435365" cy="8435365"/>
        </a:xfrm>
        <a:prstGeom prst="blockArc">
          <a:avLst>
            <a:gd name="adj1" fmla="val 18900000"/>
            <a:gd name="adj2" fmla="val 2700000"/>
            <a:gd name="adj3" fmla="val 25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C65CCF-B5DD-4FB0-AE50-FBC95BFECB8A}">
      <dsp:nvSpPr>
        <dsp:cNvPr id="0" name=""/>
        <dsp:cNvSpPr/>
      </dsp:nvSpPr>
      <dsp:spPr>
        <a:xfrm>
          <a:off x="870036" y="530089"/>
          <a:ext cx="10082520" cy="14471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01600" rIns="101600" bIns="1016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Latn-UZ" sz="4000" kern="1200" dirty="0">
              <a:latin typeface="Arial" panose="020B0604020202020204" pitchFamily="34" charset="0"/>
              <a:cs typeface="Arial" panose="020B0604020202020204" pitchFamily="34" charset="0"/>
            </a:rPr>
            <a:t>Tinchlikdagi energiya: 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𝐸</m:t>
                  </m:r>
                </m:e>
                <m:sub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0</m:t>
                  </m:r>
                </m:sub>
              </m:sSub>
              <m:r>
                <a:rPr lang="uz-Latn-UZ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sSub>
                <m:sSubPr>
                  <m:ctrlP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𝑚</m:t>
                  </m:r>
                </m:e>
                <m:sub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0</m:t>
                  </m:r>
                </m:sub>
              </m:sSub>
              <m:sSup>
                <m:sSupPr>
                  <m:ctrlP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pPr>
                <m:e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𝑐</m:t>
                  </m:r>
                </m:e>
                <m:sup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2</m:t>
                  </m:r>
                </m:sup>
              </m:sSup>
            </m:oMath>
          </a14:m>
          <a:r>
            <a:rPr lang="uz-Latn-UZ" sz="4000" kern="1200" dirty="0">
              <a:latin typeface="Arial" panose="020B0604020202020204" pitchFamily="34" charset="0"/>
              <a:cs typeface="Arial" panose="020B0604020202020204" pitchFamily="34" charset="0"/>
            </a:rPr>
            <a:t>    </a:t>
          </a:r>
          <a:endParaRPr lang="ru-RU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70036" y="530089"/>
        <a:ext cx="10082520" cy="1447132"/>
      </dsp:txXfrm>
    </dsp:sp>
    <dsp:sp modelId="{2EA9DC61-1D57-457E-AA3A-3965FE328269}">
      <dsp:nvSpPr>
        <dsp:cNvPr id="0" name=""/>
        <dsp:cNvSpPr/>
      </dsp:nvSpPr>
      <dsp:spPr>
        <a:xfrm>
          <a:off x="86502" y="470120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393359-D7D5-4F8C-BAD5-E03C72C535C0}">
      <dsp:nvSpPr>
        <dsp:cNvPr id="0" name=""/>
        <dsp:cNvSpPr/>
      </dsp:nvSpPr>
      <dsp:spPr>
        <a:xfrm>
          <a:off x="1325740" y="2345633"/>
          <a:ext cx="9626816" cy="15770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01600" rIns="101600" bIns="1016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Latn-UZ" sz="4000" kern="1200" dirty="0">
              <a:latin typeface="Arial" panose="020B0604020202020204" pitchFamily="34" charset="0"/>
              <a:cs typeface="Arial" panose="020B0604020202020204" pitchFamily="34" charset="0"/>
            </a:rPr>
            <a:t>Kinetik energiya: 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uz-Latn-UZ" sz="400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𝐸</m:t>
                  </m:r>
                </m:e>
                <m:sub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𝑘</m:t>
                  </m:r>
                </m:sub>
              </m:sSub>
              <m:r>
                <a:rPr lang="uz-Latn-UZ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sSub>
                    <m:sSubPr>
                      <m:ctrlPr>
                        <a:rPr lang="uz-Latn-UZ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𝑚</m:t>
                      </m:r>
                    </m:e>
                    <m:sub>
                      <m:r>
                        <a:rPr lang="uz-Latn-UZ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0</m:t>
                      </m:r>
                    </m:sub>
                  </m:sSub>
                  <m:sSup>
                    <m:sSupPr>
                      <m:ctrlPr>
                        <a:rPr lang="uz-Latn-UZ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pPr>
                    <m:e>
                      <m:r>
                        <a:rPr lang="uz-Latn-UZ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𝑐</m:t>
                      </m:r>
                    </m:e>
                    <m:sup>
                      <m:r>
                        <a:rPr lang="uz-Latn-UZ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sup>
                  </m:sSup>
                </m:num>
                <m:den>
                  <m:rad>
                    <m:radPr>
                      <m:degHide m:val="on"/>
                      <m:ctrlPr>
                        <a:rPr lang="uz-Latn-UZ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radPr>
                    <m:deg/>
                    <m:e>
                      <m:r>
                        <a:rPr lang="uz-Latn-UZ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1−</m:t>
                      </m:r>
                      <m:f>
                        <m:fPr>
                          <m:ctrlPr>
                            <a:rPr lang="uz-Latn-UZ" sz="4000" b="0" i="1" kern="120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uz-Latn-UZ" sz="4000" b="0" i="1" kern="120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uz-Latn-UZ" sz="4000" b="0" i="1" kern="120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𝜗</m:t>
                              </m:r>
                            </m:e>
                            <m:sup>
                              <m:r>
                                <a:rPr lang="uz-Latn-UZ" sz="4000" b="0" i="1" kern="120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uz-Latn-UZ" sz="4000" b="0" i="1" kern="120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uz-Latn-UZ" sz="4000" b="0" i="1" kern="120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uz-Latn-UZ" sz="4000" b="0" i="1" kern="120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e>
                  </m:rad>
                </m:den>
              </m:f>
              <m:r>
                <a:rPr lang="uz-Latn-UZ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−</m:t>
              </m:r>
              <m:sSub>
                <m:sSubPr>
                  <m:ctrlP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𝑚</m:t>
                  </m:r>
                </m:e>
                <m:sub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0</m:t>
                  </m:r>
                </m:sub>
              </m:sSub>
              <m:sSup>
                <m:sSupPr>
                  <m:ctrlP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pPr>
                <m:e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𝑐</m:t>
                  </m:r>
                </m:e>
                <m:sup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2</m:t>
                  </m:r>
                </m:sup>
              </m:sSup>
            </m:oMath>
          </a14:m>
          <a:r>
            <a:rPr lang="uz-Latn-UZ" sz="4000" kern="1200" dirty="0">
              <a:latin typeface="Arial" panose="020B0604020202020204" pitchFamily="34" charset="0"/>
              <a:cs typeface="Arial" panose="020B0604020202020204" pitchFamily="34" charset="0"/>
            </a:rPr>
            <a:t>   </a:t>
          </a:r>
          <a:endParaRPr lang="ru-RU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25740" y="2345633"/>
        <a:ext cx="9626816" cy="1577010"/>
      </dsp:txXfrm>
    </dsp:sp>
    <dsp:sp modelId="{181D2663-E005-40D7-A353-1D0673874303}">
      <dsp:nvSpPr>
        <dsp:cNvPr id="0" name=""/>
        <dsp:cNvSpPr/>
      </dsp:nvSpPr>
      <dsp:spPr>
        <a:xfrm>
          <a:off x="542206" y="2350604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DE7C39-B9B7-4F15-BB0A-E79542A28A92}">
      <dsp:nvSpPr>
        <dsp:cNvPr id="0" name=""/>
        <dsp:cNvSpPr/>
      </dsp:nvSpPr>
      <dsp:spPr>
        <a:xfrm>
          <a:off x="883345" y="4320210"/>
          <a:ext cx="10082520" cy="13888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01600" rIns="101600" bIns="1016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Latn-UZ" sz="4000" kern="1200" dirty="0">
              <a:latin typeface="Arial" panose="020B0604020202020204" pitchFamily="34" charset="0"/>
              <a:cs typeface="Arial" panose="020B0604020202020204" pitchFamily="34" charset="0"/>
            </a:rPr>
            <a:t>To‘la energiya: </a:t>
          </a:r>
          <a14:m xmlns:a14="http://schemas.microsoft.com/office/drawing/2010/main">
            <m:oMath xmlns:m="http://schemas.openxmlformats.org/officeDocument/2006/math">
              <m:r>
                <a:rPr lang="uz-Latn-UZ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𝐸</m:t>
              </m:r>
              <m:r>
                <a:rPr lang="uz-Latn-UZ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r>
                <a:rPr lang="uz-Latn-UZ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𝑚</m:t>
              </m:r>
              <m:sSup>
                <m:sSupPr>
                  <m:ctrlP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pPr>
                <m:e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𝑐</m:t>
                  </m:r>
                </m:e>
                <m:sup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2</m:t>
                  </m:r>
                </m:sup>
              </m:sSup>
              <m:r>
                <a:rPr lang="uz-Latn-UZ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sSub>
                <m:sSubPr>
                  <m:ctrlP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𝐸</m:t>
                  </m:r>
                </m:e>
                <m:sub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𝑘</m:t>
                  </m:r>
                </m:sub>
              </m:sSub>
              <m:r>
                <a:rPr lang="uz-Latn-UZ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+</m:t>
              </m:r>
              <m:sSub>
                <m:sSubPr>
                  <m:ctrlP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𝐸</m:t>
                  </m:r>
                </m:e>
                <m:sub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0</m:t>
                  </m:r>
                </m:sub>
              </m:sSub>
            </m:oMath>
          </a14:m>
          <a:r>
            <a:rPr lang="uz-Latn-UZ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83345" y="4320210"/>
        <a:ext cx="10082520" cy="1388824"/>
      </dsp:txXfrm>
    </dsp:sp>
    <dsp:sp modelId="{AAD8FE27-334A-4825-98E5-F65AAF82A0F6}">
      <dsp:nvSpPr>
        <dsp:cNvPr id="0" name=""/>
        <dsp:cNvSpPr/>
      </dsp:nvSpPr>
      <dsp:spPr>
        <a:xfrm>
          <a:off x="86502" y="4231087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314CED-C46F-4131-9653-4C97956F59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9EB3D43-F8CE-4A77-9973-1246A7EFF6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CB7078F-D997-4005-8C6D-232D7A3B7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0D0DE-A934-4047-AAED-D2BC86BABE9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130C453-F5A1-4D5F-8D97-87819EC5A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8DF68B-4AD0-473D-A237-046DDAEA2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B28AC-BE7F-4A51-87C4-4EA40ADED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3500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49CFED-0F16-4FF0-957E-3CBCA069D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E72B977-E8A8-4D27-919F-1FE430EB2A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C2DFD66-C4DD-49C2-8C40-1B4098139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0D0DE-A934-4047-AAED-D2BC86BABE9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1E17CEE-E252-4E53-87BD-2B7868CD7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D692F8C-E686-4990-A86A-DD140CEC9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B28AC-BE7F-4A51-87C4-4EA40ADED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8660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B791103-5714-42EC-9F0F-9AE945FC86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6EDEA0D-C365-45F0-8647-C73B014C3B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85575EB-D81F-40A1-BC0F-AE772D9F4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0D0DE-A934-4047-AAED-D2BC86BABE9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62A5A05-CD74-4116-B79D-6C6319DAA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FF8AFA2-D053-4148-8E8A-FFEACB54E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B28AC-BE7F-4A51-87C4-4EA40ADED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1334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16240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E0B742-E991-4BEE-A0FB-BE7D12EE1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89BD969-5DC2-4FF0-BF72-52EE0F355D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F98B0F-3D59-4857-B74C-9EBDAB085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0D0DE-A934-4047-AAED-D2BC86BABE9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89E7568-7924-4E19-9E9F-BDCFFF523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467D448-D2F6-4F62-AEDE-E63336287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B28AC-BE7F-4A51-87C4-4EA40ADED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5270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6E6938-C976-4433-832B-7876D0B3A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A6B939A-F0A0-4FB4-B874-BC18F65413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D2C0D73-12B8-4A75-BB68-D2102548C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0D0DE-A934-4047-AAED-D2BC86BABE9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EA149C-1D01-4108-B18A-735D9CF66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6522D06-591A-4550-9B8F-214E6199A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B28AC-BE7F-4A51-87C4-4EA40ADED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2456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F098AE-F020-4933-BF94-5ABFED8A3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D8F3E76-BCAF-4286-B2D4-45E8460DC2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FC8D9D3-CFFE-46B4-9AAC-D29B5C0719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F8FEDC9-22AF-4F5B-83D0-FD2F760D5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0D0DE-A934-4047-AAED-D2BC86BABE9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6B0A228-40A5-4DFC-91A5-96C3BFD7D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6FB97D0-9CA0-4F26-BF72-2C4EA809A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B28AC-BE7F-4A51-87C4-4EA40ADED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8756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00F60A-395C-49A4-B2AB-0D49525AB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5900E95-A16B-4F3A-9942-B6C3F5C6A6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CB5233F-76CD-4DB8-81EE-42FD6A3A72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BAA92B3-EB81-43CA-A951-6347205928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1AC5CAC-7656-4267-930E-29EFF29B9D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04E1CE5-322D-4378-A7ED-1C3434629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0D0DE-A934-4047-AAED-D2BC86BABE9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09DE98A-9183-4868-BBB0-28005B258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A2E7C96-FEBD-4147-89FB-BFF7DF799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B28AC-BE7F-4A51-87C4-4EA40ADED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664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4908FE-2ED2-48BA-9DA0-F5A15B01C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E723E5A-7CAC-4B27-B53D-AC177CABC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0D0DE-A934-4047-AAED-D2BC86BABE9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6B61FFF-F7CD-47EA-96FE-19F96F0D7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FABA6F7-4882-4162-8E2B-E8ED63E1D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B28AC-BE7F-4A51-87C4-4EA40ADED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3843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1DA6036-3567-4071-B418-DF6C747FA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0D0DE-A934-4047-AAED-D2BC86BABE9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3B5BFF2-267F-46F3-A3A0-E9704CA93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5E931AC-EFD3-4B65-BF77-870CFDF67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B28AC-BE7F-4A51-87C4-4EA40ADED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5029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8172C8-16DC-45FD-9BCB-922925B1E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6DAFCB8-0A06-4200-B52F-3929CF3283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E35AAB2-6E83-45E1-9399-408D2B65C5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141263A-E52E-4830-82D6-DE8D6D61B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0D0DE-A934-4047-AAED-D2BC86BABE9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3DBDA0A-2A8B-46B5-BFB0-EBA1A69AA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B2BE2BC-557C-4FF1-B1CD-4083FC6DD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B28AC-BE7F-4A51-87C4-4EA40ADED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1041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E3D648-7D08-4CEE-ADDD-4A58A16FB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AB945F2-E483-48F5-9BA1-26812F3335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71C49B7-465D-4D0C-AA32-62D2E3497E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A62A90B-1818-4DCB-8121-0496FB6CC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0D0DE-A934-4047-AAED-D2BC86BABE9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2EDC39E-FB8D-4D01-9D79-67C28BFB0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61F748F-3C79-47DE-B0E5-ABC65E832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B28AC-BE7F-4A51-87C4-4EA40ADED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2166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F23DE7-476A-454B-AAB1-F085FFFF5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002F50A-727C-4FAF-A39B-AD48839114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F1C2570-C135-4FEB-B48F-E9B5004F48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0D0DE-A934-4047-AAED-D2BC86BABE9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A62B6B9-0FE7-4C42-BDBB-E4335181ED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961F64E-8270-4919-9D86-70625C1DE1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B28AC-BE7F-4A51-87C4-4EA40ADED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4168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605014" y="2028794"/>
            <a:ext cx="7846637" cy="5157435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 algn="ctr">
              <a:lnSpc>
                <a:spcPts val="4132"/>
              </a:lnSpc>
              <a:spcBef>
                <a:spcPts val="233"/>
              </a:spcBef>
            </a:pPr>
            <a:r>
              <a:rPr lang="uz-Latn-UZ" sz="5400" b="1" dirty="0">
                <a:solidFill>
                  <a:srgbClr val="2365C7"/>
                </a:solidFill>
                <a:latin typeface="Arial"/>
                <a:cs typeface="Arial"/>
              </a:rPr>
              <a:t>  </a:t>
            </a:r>
            <a:r>
              <a:rPr lang="en-US" sz="54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endParaRPr lang="en-US" sz="540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 algn="just">
              <a:lnSpc>
                <a:spcPts val="4132"/>
              </a:lnSpc>
              <a:spcBef>
                <a:spcPts val="233"/>
              </a:spcBef>
            </a:pPr>
            <a:r>
              <a:rPr lang="uz-Latn-UZ" sz="5400" dirty="0">
                <a:solidFill>
                  <a:srgbClr val="002060"/>
                </a:solidFill>
                <a:latin typeface="Arial"/>
                <a:cs typeface="Arial"/>
              </a:rPr>
              <a:t>Mavzu: </a:t>
            </a:r>
            <a:endParaRPr lang="en-US" sz="5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 algn="just">
              <a:lnSpc>
                <a:spcPts val="4132"/>
              </a:lnSpc>
              <a:spcBef>
                <a:spcPts val="233"/>
              </a:spcBef>
            </a:pPr>
            <a:endParaRPr lang="en-US" sz="540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 algn="just">
              <a:lnSpc>
                <a:spcPts val="4132"/>
              </a:lnSpc>
              <a:spcBef>
                <a:spcPts val="233"/>
              </a:spcBef>
            </a:pPr>
            <a:r>
              <a:rPr lang="uz-Latn-UZ" sz="5400" b="1" dirty="0">
                <a:solidFill>
                  <a:srgbClr val="002060"/>
                </a:solidFill>
                <a:latin typeface="Arial"/>
                <a:cs typeface="Arial"/>
              </a:rPr>
              <a:t>Masalalar yechish.</a:t>
            </a:r>
            <a:endParaRPr lang="en-US" sz="5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</a:t>
            </a:r>
            <a:endParaRPr lang="en-US" sz="2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 algn="just">
              <a:lnSpc>
                <a:spcPts val="4132"/>
              </a:lnSpc>
              <a:spcBef>
                <a:spcPts val="233"/>
              </a:spcBef>
            </a:pPr>
            <a:endParaRPr lang="en-US" sz="5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591718" y="2358573"/>
            <a:ext cx="630332" cy="173265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917848" y="498155"/>
            <a:ext cx="213360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1</a:t>
            </a:r>
            <a:r>
              <a:rPr lang="ru-RU" sz="4756" b="1" spc="21" dirty="0">
                <a:solidFill>
                  <a:srgbClr val="FEFEFE"/>
                </a:solidFill>
                <a:latin typeface="Arial"/>
                <a:cs typeface="Arial"/>
              </a:rPr>
              <a:t>1</a:t>
            </a:r>
            <a:r>
              <a:rPr lang="uz-Latn-UZ" sz="4756" b="1" spc="21">
                <a:solidFill>
                  <a:srgbClr val="FEFEFE"/>
                </a:solidFill>
                <a:latin typeface="Arial"/>
                <a:cs typeface="Arial"/>
              </a:rPr>
              <a:t>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F05B6658-0136-473A-903A-272AA544F9A9}"/>
              </a:ext>
            </a:extLst>
          </p:cNvPr>
          <p:cNvSpPr/>
          <p:nvPr/>
        </p:nvSpPr>
        <p:spPr>
          <a:xfrm>
            <a:off x="591718" y="4648585"/>
            <a:ext cx="630332" cy="173265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396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3F46834-C911-4EA7-BEF7-98107E001D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5199" y="4145117"/>
            <a:ext cx="2971073" cy="2236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612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4518992" y="225287"/>
                <a:ext cx="7673008" cy="3680791"/>
              </a:xfrm>
            </p:spPr>
            <p:txBody>
              <a:bodyPr/>
              <a:lstStyle/>
              <a:p>
                <a:pPr algn="ctr"/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sSup>
                      <m:sSupPr>
                        <m:ctrlP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p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uz-Latn-UZ" sz="3200" dirty="0"/>
                  <a:t> </a:t>
                </a:r>
                <a:endParaRPr lang="ru-RU" sz="3200" dirty="0"/>
              </a:p>
              <a:p>
                <a:pPr algn="ctr"/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num>
                      <m:den>
                        <m:rad>
                          <m:radPr>
                            <m:degHide m:val="on"/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1−</m:t>
                            </m:r>
                            <m:f>
                              <m:fPr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uz-Latn-UZ" sz="36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𝜗</m:t>
                                    </m:r>
                                  </m:e>
                                  <m:sup>
                                    <m: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𝑐</m:t>
                                    </m:r>
                                  </m:e>
                                  <m:sup>
                                    <m: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rad>
                      </m:den>
                    </m:f>
                    <m:r>
                      <a:rPr lang="uz-Latn-UZ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r>
                      <a:rPr lang="uz-Latn-UZ" sz="3600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uz-Latn-UZ" sz="36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  <m:sSup>
                          <m:sSup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ad>
                          <m:radPr>
                            <m:degHide m:val="on"/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1−</m:t>
                            </m:r>
                            <m:f>
                              <m:fPr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uz-Latn-UZ" sz="36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𝜗</m:t>
                                    </m:r>
                                  </m:e>
                                  <m:sup>
                                    <m: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𝑐</m:t>
                                    </m:r>
                                  </m:e>
                                  <m:sup>
                                    <m: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rad>
                      </m:den>
                    </m:f>
                  </m:oMath>
                </a14:m>
                <a:r>
                  <a:rPr lang="uz-Latn-UZ" sz="3200" dirty="0"/>
                  <a:t> 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uz-Latn-UZ" sz="4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sSup>
                      <m:sSupPr>
                        <m:ctrlP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p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num>
                      <m:den>
                        <m:rad>
                          <m:radPr>
                            <m:degHide m:val="on"/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1−</m:t>
                            </m:r>
                            <m:f>
                              <m:fPr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uz-Latn-UZ" sz="36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𝜗</m:t>
                                    </m:r>
                                  </m:e>
                                  <m:sup>
                                    <m: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𝑐</m:t>
                                    </m:r>
                                  </m:e>
                                  <m:sup>
                                    <m: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rad>
                      </m:den>
                    </m:f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4518992" y="225287"/>
                <a:ext cx="7673008" cy="3680791"/>
              </a:xfrm>
              <a:blipFill>
                <a:blip r:embed="rId2"/>
                <a:stretch>
                  <a:fillRect t="-2318" b="-33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4717774" y="727870"/>
            <a:ext cx="1" cy="23986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781877" y="2007706"/>
            <a:ext cx="373711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81877" y="4015410"/>
                <a:ext cx="11383615" cy="27895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 </a:t>
                </a:r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1,2 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𝑇𝐽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1−</m:t>
                            </m:r>
                            <m:f>
                              <m:fPr>
                                <m:ctrlPr>
                                  <a:rPr lang="uz-Latn-UZ" sz="4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uz-Latn-UZ" sz="4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uz-Latn-UZ" sz="4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(0,6</m:t>
                                    </m:r>
                                    <m:r>
                                      <a:rPr lang="uz-Latn-UZ" sz="4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𝑐</m:t>
                                    </m:r>
                                    <m:r>
                                      <a:rPr lang="uz-Latn-UZ" sz="4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)</m:t>
                                    </m:r>
                                  </m:e>
                                  <m:sup>
                                    <m:r>
                                      <a:rPr lang="uz-Latn-UZ" sz="4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uz-Latn-UZ" sz="4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uz-Latn-UZ" sz="4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𝑐</m:t>
                                    </m:r>
                                  </m:e>
                                  <m:sup>
                                    <m:r>
                                      <a:rPr lang="uz-Latn-UZ" sz="4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rad>
                      </m:den>
                    </m:f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=1,5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𝑇𝐽</m:t>
                    </m:r>
                  </m:oMath>
                </a14:m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E=1,5 TJ </a:t>
                </a: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877" y="4015410"/>
                <a:ext cx="11383615" cy="2789580"/>
              </a:xfrm>
              <a:prstGeom prst="rect">
                <a:avLst/>
              </a:prstGeom>
              <a:blipFill>
                <a:blip r:embed="rId3"/>
                <a:stretch>
                  <a:fillRect t="-13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74642" y="225286"/>
                <a:ext cx="4373217" cy="290122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=1,2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𝑇𝐽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=0,6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642" y="225286"/>
                <a:ext cx="4373217" cy="2901227"/>
              </a:xfrm>
              <a:prstGeom prst="rect">
                <a:avLst/>
              </a:prstGeom>
              <a:blipFill>
                <a:blip r:embed="rId4"/>
                <a:stretch>
                  <a:fillRect l="-3482" t="-14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323502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08383" y="1841500"/>
                <a:ext cx="10456517" cy="4718326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Yorug‘lik tezligiga yaqin tezlik bilan harakatlanayotgan zarraning to‘la energiyasi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z-Latn-UZ" sz="4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  <m:sSub>
                          <m:sSubPr>
                            <m:ctrlPr>
                              <a:rPr lang="uz-Latn-UZ" sz="4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𝑬</m:t>
                            </m:r>
                          </m:e>
                          <m:sub>
                            <m:r>
                              <a:rPr lang="uz-Latn-UZ" sz="4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𝟎</m:t>
                            </m:r>
                          </m:sub>
                        </m:sSub>
                      </m:num>
                      <m:den>
                        <m:r>
                          <a:rPr lang="uz-Latn-UZ" sz="4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uz-Latn-UZ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uz-Latn-UZ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uz-Latn-UZ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zarraning tinchlikdagi energiyasi) ga teng. Zarrachaning tezligini toping.  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08383" y="1841500"/>
                <a:ext cx="10456517" cy="4718326"/>
              </a:xfrm>
              <a:blipFill>
                <a:blip r:embed="rId2"/>
                <a:stretch>
                  <a:fillRect l="-2099" t="-3618" r="-20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99489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4518992" y="225287"/>
                <a:ext cx="7673008" cy="3680791"/>
              </a:xfrm>
            </p:spPr>
            <p:txBody>
              <a:bodyPr/>
              <a:lstStyle/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  <a:r>
                  <a:rPr lang="uz-Latn-UZ" sz="3200" b="1" dirty="0">
                    <a:solidFill>
                      <a:schemeClr val="accent1"/>
                    </a:solidFill>
                  </a:rPr>
                  <a:t> 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num>
                      <m:den>
                        <m:rad>
                          <m:radPr>
                            <m:degHide m:val="on"/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1−</m:t>
                            </m:r>
                            <m:f>
                              <m:fPr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uz-Latn-UZ" sz="36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𝜗</m:t>
                                    </m:r>
                                  </m:e>
                                  <m:sup>
                                    <m: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𝑐</m:t>
                                    </m:r>
                                  </m:e>
                                  <m:sup>
                                    <m: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rad>
                      </m:den>
                    </m:f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ctr"/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1−</m:t>
                        </m:r>
                        <m:f>
                          <m:f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𝜗</m:t>
                                </m:r>
                              </m:e>
                              <m:sup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𝑐</m:t>
                                </m:r>
                              </m:e>
                              <m:sup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rad>
                    <m:r>
                      <a:rPr lang="uz-Latn-UZ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den>
                    </m:f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1−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p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f>
                          <m:fPr>
                            <m:ctrlP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uz-Latn-UZ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uz-Latn-UZ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𝐸</m:t>
                                </m:r>
                              </m:e>
                              <m:sub>
                                <m:r>
                                  <a:rPr lang="uz-Latn-UZ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0</m:t>
                                </m:r>
                              </m:sub>
                            </m:sSub>
                          </m:num>
                          <m:den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𝐸</m:t>
                            </m:r>
                          </m:den>
                        </m:f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4518992" y="225287"/>
                <a:ext cx="7673008" cy="3680791"/>
              </a:xfrm>
              <a:blipFill>
                <a:blip r:embed="rId2"/>
                <a:stretch>
                  <a:fillRect t="-2318" b="-61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4717775" y="727870"/>
            <a:ext cx="1" cy="17105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874642" y="1716159"/>
            <a:ext cx="373711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81877" y="4240696"/>
                <a:ext cx="11383615" cy="256429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𝜗</m:t>
                                </m:r>
                              </m:e>
                              <m:sup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𝑐</m:t>
                                </m:r>
                              </m:e>
                              <m:sup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=1−</m:t>
                        </m:r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f>
                          <m:fPr>
                            <m:ctrlP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𝐸</m:t>
                                </m:r>
                              </m:e>
                              <m:sub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0</m:t>
                                </m:r>
                              </m:sub>
                            </m:sSub>
                          </m:num>
                          <m:den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𝐸</m:t>
                            </m:r>
                          </m:den>
                        </m:f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uz-Latn-UZ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uz-Latn-UZ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p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1−(</m:t>
                        </m:r>
                        <m:f>
                          <m:fPr>
                            <m:ctrlP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𝐸</m:t>
                                </m:r>
                              </m:e>
                              <m:sub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0</m:t>
                                </m:r>
                              </m:sub>
                            </m:sSub>
                          </m:num>
                          <m:den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𝐸</m:t>
                            </m:r>
                          </m:den>
                        </m:f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  <m:sSup>
                      <m:sSupPr>
                        <m:ctrlP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p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uz-Latn-UZ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877" y="4240696"/>
                <a:ext cx="11383615" cy="256429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74642" y="225286"/>
                <a:ext cx="4373217" cy="290122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 </a:t>
                </a:r>
              </a:p>
              <a:p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  <m:sSub>
                          <m:sSub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a:rPr lang="el-GR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642" y="225286"/>
                <a:ext cx="4373217" cy="2901227"/>
              </a:xfrm>
              <a:prstGeom prst="rect">
                <a:avLst/>
              </a:prstGeom>
              <a:blipFill>
                <a:blip r:embed="rId4"/>
                <a:stretch>
                  <a:fillRect l="-3482" t="-14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8275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08383" y="1143000"/>
                <a:ext cx="10545417" cy="5416826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ru-RU" sz="36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ru-RU" sz="36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p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(1−(</m:t>
                            </m:r>
                            <m:f>
                              <m:fPr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0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𝐸</m:t>
                                </m:r>
                              </m:den>
                            </m:f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  <m:sSup>
                          <m:sSup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ru-RU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  <m:rad>
                      <m:radPr>
                        <m:degHide m:val="on"/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1−(</m:t>
                            </m:r>
                            <m:f>
                              <m:fPr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0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𝐸</m:t>
                                </m:r>
                              </m:den>
                            </m:f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ctr">
                  <a:buNone/>
                </a:pP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  <m:rad>
                      <m:radPr>
                        <m:degHide m:val="on"/>
                        <m:ctrlP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1−</m:t>
                        </m:r>
                        <m:sSup>
                          <m:sSupPr>
                            <m:ctrlP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(</m:t>
                            </m:r>
                            <m:f>
                              <m:fPr>
                                <m:ctrlPr>
                                  <a:rPr lang="uz-Latn-UZ" sz="4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uz-Latn-UZ" sz="4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uz-Latn-UZ" sz="4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uz-Latn-UZ" sz="4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0</m:t>
                                    </m:r>
                                  </m:sub>
                                </m:sSub>
                              </m:num>
                              <m:den>
                                <m:f>
                                  <m:fPr>
                                    <m:ctrlPr>
                                      <a:rPr lang="uz-Latn-UZ" sz="40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uz-Latn-UZ" sz="40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5</m:t>
                                    </m:r>
                                    <m:sSub>
                                      <m:sSubPr>
                                        <m:ctrlPr>
                                          <a:rPr lang="uz-Latn-UZ" sz="4000" i="1">
                                            <a:latin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uz-Latn-UZ" sz="4000" i="1">
                                            <a:latin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  <m:t>𝐸</m:t>
                                        </m:r>
                                      </m:e>
                                      <m:sub>
                                        <m:r>
                                          <a:rPr lang="uz-Latn-UZ" sz="4000" i="1">
                                            <a:latin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  <m:t>0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uz-Latn-UZ" sz="40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3</m:t>
                                    </m:r>
                                  </m:den>
                                </m:f>
                              </m:den>
                            </m:f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=0,8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ctr">
                  <a:buNone/>
                </a:pP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𝝑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𝟖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𝒄</m:t>
                    </m:r>
                  </m:oMath>
                </a14:m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6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08383" y="1143000"/>
                <a:ext cx="10545417" cy="5416826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1373170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"/>
            <a:ext cx="12192000" cy="82163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b="1" dirty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4202" y="1020417"/>
                <a:ext cx="11276981" cy="5539409"/>
              </a:xfrm>
            </p:spPr>
            <p:txBody>
              <a:bodyPr>
                <a:noAutofit/>
              </a:bodyPr>
              <a:lstStyle/>
              <a:p>
                <a:pPr marL="0" indent="0" algn="just">
                  <a:buNone/>
                </a:pP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	1. </a:t>
                </a:r>
                <a:r>
                  <a:rPr lang="uz-Latn-UZ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0,6c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tezlik bilan harakatlanayotgan zarraning to‘la energiyasi </a:t>
                </a:r>
                <a:r>
                  <a:rPr lang="uz-Latn-UZ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E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ga teng. Agar shu zarra </a:t>
                </a:r>
                <a:r>
                  <a:rPr lang="uz-Latn-UZ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0,8c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tezlik bilan harakatlansa, uning to‘la energiyasi qanday bo‘ladi? </a:t>
                </a:r>
              </a:p>
              <a:p>
                <a:pPr marL="0" indent="0" algn="just">
                  <a:buNone/>
                </a:pP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	2. </a:t>
                </a:r>
                <a:r>
                  <a:rPr lang="uz-Latn-UZ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 kg 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suvning temperaturasi </a:t>
                </a:r>
                <a:r>
                  <a:rPr lang="uz-Latn-UZ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81 K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ga orttirilsa, uning massasi qanchaga ortadi (kg)? Suvning solishtirma issiqlik sig‘imi </a:t>
                </a:r>
                <a14:m>
                  <m:oMath xmlns:m="http://schemas.openxmlformats.org/officeDocument/2006/math">
                    <m:r>
                      <a:rPr lang="uz-Latn-UZ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4,2</m:t>
                    </m:r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𝑘𝐽</m:t>
                        </m:r>
                      </m:num>
                      <m:den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∙℃</m:t>
                        </m:r>
                      </m:den>
                    </m:f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marL="0" indent="0" algn="just">
                  <a:buNone/>
                </a:pP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	3. Ikkita bir xil prujina berilgan. Ularning bikirliklari </a:t>
                </a:r>
                <a:b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uz-Latn-UZ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8 kN/m 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dan. Birinchisi </a:t>
                </a:r>
                <a:r>
                  <a:rPr lang="uz-Latn-UZ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5 cm 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ga, ikkinchisi </a:t>
                </a:r>
                <a:r>
                  <a:rPr lang="uz-Latn-UZ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8 cm 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ga cho‘zilgan bo‘lsa, ularning massalari farqini toping.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4202" y="1020417"/>
                <a:ext cx="11276981" cy="5539409"/>
              </a:xfrm>
              <a:blipFill>
                <a:blip r:embed="rId2"/>
                <a:stretch>
                  <a:fillRect l="-1676" t="-2640" r="-1622" b="-451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2688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803758650"/>
                  </p:ext>
                </p:extLst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803758650"/>
                  </p:ext>
                </p:extLst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638504619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5-mashq 3-masala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147" y="1708447"/>
            <a:ext cx="10861705" cy="465482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z-Latn-UZ" sz="4800" b="1" dirty="0">
                <a:latin typeface="Arial" panose="020B0604020202020204" pitchFamily="34" charset="0"/>
                <a:cs typeface="Arial" panose="020B0604020202020204" pitchFamily="34" charset="0"/>
              </a:rPr>
              <a:t>0,6c</a:t>
            </a:r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 tezlik bilan harakatlanayotgan zarraning kinetik energiyasi uning tinchlikdagi energiyasidan necha marta kichik? 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94340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4518992" y="212036"/>
                <a:ext cx="6268278" cy="3694042"/>
              </a:xfrm>
            </p:spPr>
            <p:txBody>
              <a:bodyPr/>
              <a:lstStyle/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28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uz-Latn-UZ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</m:sub>
                    </m:sSub>
                    <m:r>
                      <a:rPr lang="uz-Latn-UZ" sz="28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28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28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uz-Latn-UZ" sz="28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  <m:sSup>
                          <m:sSupPr>
                            <m:ctrlPr>
                              <a:rPr lang="uz-Latn-UZ" sz="28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28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uz-Latn-UZ" sz="28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ad>
                          <m:radPr>
                            <m:degHide m:val="on"/>
                            <m:ctrlPr>
                              <a:rPr lang="uz-Latn-UZ" sz="28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uz-Latn-UZ" sz="28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1−</m:t>
                            </m:r>
                            <m:f>
                              <m:fPr>
                                <m:ctrlPr>
                                  <a:rPr lang="uz-Latn-UZ" sz="28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uz-Latn-UZ" sz="28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uz-Latn-UZ" sz="2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𝜗</m:t>
                                    </m:r>
                                  </m:e>
                                  <m:sup>
                                    <m:r>
                                      <a:rPr lang="uz-Latn-UZ" sz="28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uz-Latn-UZ" sz="28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uz-Latn-UZ" sz="28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𝑐</m:t>
                                    </m:r>
                                  </m:e>
                                  <m:sup>
                                    <m:r>
                                      <a:rPr lang="uz-Latn-UZ" sz="28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rad>
                      </m:den>
                    </m:f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uz-Latn-UZ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uz-Latn-UZ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sSup>
                      <m:sSupPr>
                        <m:ctrlPr>
                          <a:rPr lang="uz-Latn-UZ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p>
                        <m:r>
                          <a:rPr lang="uz-Latn-UZ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endParaRPr lang="uz-Latn-UZ" sz="2800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uz-Latn-UZ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uz-Latn-UZ" sz="28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uz-Latn-UZ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sSup>
                      <m:sSupPr>
                        <m:ctrlPr>
                          <a:rPr lang="uz-Latn-UZ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p>
                        <m:r>
                          <a:rPr lang="uz-Latn-UZ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uz-Latn-UZ" sz="2800" dirty="0"/>
                  <a:t> </a:t>
                </a: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</m:t>
                            </m:r>
                          </m:sub>
                        </m:sSub>
                      </m:den>
                    </m:f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  <m:sSup>
                          <m:sSup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f>
                          <m:f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0</m:t>
                                </m:r>
                              </m:sub>
                            </m:sSub>
                            <m:sSup>
                              <m:sSupPr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𝑐</m:t>
                                </m:r>
                              </m:e>
                              <m:sup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1−</m:t>
                                </m:r>
                                <m:f>
                                  <m:fPr>
                                    <m:ctrlP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uz-Latn-UZ" sz="3600" i="1">
                                            <a:latin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uz-Latn-UZ" sz="36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  <m:t>𝜗</m:t>
                                        </m:r>
                                      </m:e>
                                      <m:sup>
                                        <m:r>
                                          <a:rPr lang="uz-Latn-UZ" sz="3600" i="1">
                                            <a:latin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uz-Latn-UZ" sz="3600" i="1">
                                            <a:latin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uz-Latn-UZ" sz="3600" i="1">
                                            <a:latin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  <m:t>𝑐</m:t>
                                        </m:r>
                                      </m:e>
                                      <m:sup>
                                        <m:r>
                                          <a:rPr lang="uz-Latn-UZ" sz="3600" i="1">
                                            <a:latin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den>
                                </m:f>
                              </m:e>
                            </m:rad>
                          </m:den>
                        </m:f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  <m:sSup>
                          <m:sSup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f>
                          <m:f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1−</m:t>
                                </m:r>
                                <m:f>
                                  <m:fPr>
                                    <m:ctrlP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uz-Latn-UZ" sz="3600" i="1">
                                            <a:latin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uz-Latn-UZ" sz="36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  <m:t>𝜗</m:t>
                                        </m:r>
                                      </m:e>
                                      <m:sup>
                                        <m:r>
                                          <a:rPr lang="uz-Latn-UZ" sz="3600" i="1">
                                            <a:latin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uz-Latn-UZ" sz="3600" i="1">
                                            <a:latin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uz-Latn-UZ" sz="3600" i="1">
                                            <a:latin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  <m:t>𝑐</m:t>
                                        </m:r>
                                      </m:e>
                                      <m:sup>
                                        <m:r>
                                          <a:rPr lang="uz-Latn-UZ" sz="3600" i="1">
                                            <a:latin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den>
                                </m:f>
                              </m:e>
                            </m:rad>
                          </m:den>
                        </m:f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</m:den>
                    </m:f>
                  </m:oMath>
                </a14:m>
                <a:r>
                  <a:rPr lang="uz-Latn-UZ" sz="2800" dirty="0"/>
                  <a:t>  </a:t>
                </a:r>
                <a:endParaRPr lang="ru-RU" sz="2800" dirty="0"/>
              </a:p>
              <a:p>
                <a:pPr algn="ctr"/>
                <a:endParaRPr lang="uz-Latn-UZ" sz="3200" dirty="0"/>
              </a:p>
              <a:p>
                <a:pPr algn="ctr"/>
                <a:endParaRPr lang="ru-RU" sz="3200" dirty="0"/>
              </a:p>
              <a:p>
                <a:pPr algn="ctr"/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4518992" y="212036"/>
                <a:ext cx="6268278" cy="3694042"/>
              </a:xfrm>
              <a:blipFill>
                <a:blip r:embed="rId2"/>
                <a:stretch>
                  <a:fillRect t="-660" b="-64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4518990" y="714617"/>
            <a:ext cx="1" cy="18165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622852" y="1295401"/>
            <a:ext cx="37371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2852" y="4214191"/>
                <a:ext cx="11383615" cy="238077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</m:t>
                            </m:r>
                          </m:sub>
                        </m:sSub>
                      </m:den>
                    </m:f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f>
                          <m:fPr>
                            <m:ctrlP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1−</m:t>
                                </m:r>
                                <m:f>
                                  <m:fPr>
                                    <m:ctrlPr>
                                      <a:rPr lang="uz-Latn-UZ" sz="40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uz-Latn-UZ" sz="4000" i="1">
                                            <a:latin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uz-Latn-UZ" sz="4000" i="1">
                                            <a:latin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  <m:t>(0,6</m:t>
                                        </m:r>
                                        <m:r>
                                          <a:rPr lang="uz-Latn-UZ" sz="4000" i="1">
                                            <a:latin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  <m:t>𝑐</m:t>
                                        </m:r>
                                        <m:r>
                                          <a:rPr lang="uz-Latn-UZ" sz="4000" i="1">
                                            <a:latin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  <m:t>)</m:t>
                                        </m:r>
                                      </m:e>
                                      <m:sup>
                                        <m:r>
                                          <a:rPr lang="uz-Latn-UZ" sz="4000" i="1">
                                            <a:latin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uz-Latn-UZ" sz="4000" i="1">
                                            <a:latin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uz-Latn-UZ" sz="4000" i="1">
                                            <a:latin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  <m:t>𝑐</m:t>
                                        </m:r>
                                      </m:e>
                                      <m:sup>
                                        <m:r>
                                          <a:rPr lang="uz-Latn-UZ" sz="4000" i="1">
                                            <a:latin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den>
                                </m:f>
                              </m:e>
                            </m:rad>
                          </m:den>
                        </m:f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</m:den>
                    </m:f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</m:t>
                    </m:r>
                  </m:oMath>
                </a14:m>
                <a:r>
                  <a:rPr lang="uz-Latn-UZ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4 marta kichik</a:t>
                </a: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52" y="4214191"/>
                <a:ext cx="11383615" cy="2380777"/>
              </a:xfrm>
              <a:prstGeom prst="rect">
                <a:avLst/>
              </a:prstGeom>
              <a:blipFill>
                <a:blip r:embed="rId3"/>
                <a:stretch>
                  <a:fillRect t="-1023" b="-69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81877" y="132522"/>
                <a:ext cx="4373217" cy="329647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28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 </a:t>
                </a:r>
              </a:p>
              <a:p>
                <a14:m>
                  <m:oMath xmlns:m="http://schemas.openxmlformats.org/officeDocument/2006/math">
                    <m:r>
                      <a:rPr lang="uz-Latn-UZ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=0,6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28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</m:t>
                            </m:r>
                          </m:sub>
                        </m:sSub>
                      </m:den>
                    </m:f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877" y="132522"/>
                <a:ext cx="4373217" cy="3296478"/>
              </a:xfrm>
              <a:prstGeom prst="rect">
                <a:avLst/>
              </a:prstGeom>
              <a:blipFill>
                <a:blip r:embed="rId4"/>
                <a:stretch>
                  <a:fillRect l="-27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0827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5-mashq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5-masala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383" y="1866900"/>
            <a:ext cx="10545417" cy="469292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Elastiklik koeffitsiyenti </a:t>
            </a:r>
            <a:r>
              <a:rPr lang="uz-Latn-UZ" sz="4800" b="1" dirty="0">
                <a:latin typeface="Arial" panose="020B0604020202020204" pitchFamily="34" charset="0"/>
                <a:cs typeface="Arial" panose="020B0604020202020204" pitchFamily="34" charset="0"/>
              </a:rPr>
              <a:t>20 kN/m </a:t>
            </a:r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bo‘lgan prujina </a:t>
            </a:r>
            <a:r>
              <a:rPr lang="uz-Latn-UZ" sz="4800" b="1" dirty="0">
                <a:latin typeface="Arial" panose="020B0604020202020204" pitchFamily="34" charset="0"/>
                <a:cs typeface="Arial" panose="020B0604020202020204" pitchFamily="34" charset="0"/>
              </a:rPr>
              <a:t>30 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uz-Latn-UZ" sz="4800" b="1" dirty="0"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ga cho‘zilsa, uning massasi qanchaga ortadi?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3805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4518992" y="225287"/>
                <a:ext cx="6268278" cy="3680791"/>
              </a:xfrm>
            </p:spPr>
            <p:txBody>
              <a:bodyPr/>
              <a:lstStyle/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sSup>
                          <m:sSup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uz-Latn-UZ" sz="3200" dirty="0"/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𝑄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=∆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sSup>
                      <m:sSup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uz-Latn-UZ" sz="3200" dirty="0"/>
                  <a:t>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320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uz-Latn-UZ" sz="3200" i="1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</a:rPr>
                      <m:t>𝑄</m:t>
                    </m:r>
                  </m:oMath>
                </a14:m>
                <a:r>
                  <a:rPr lang="uz-Latn-UZ" sz="3200" dirty="0"/>
                  <a:t> </a:t>
                </a: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uz-Latn-UZ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z-Latn-UZ" sz="3200" i="1">
                            <a:latin typeface="Cambria Math" panose="02040503050406030204" pitchFamily="18" charset="0"/>
                          </a:rPr>
                          <m:t>𝑘</m:t>
                        </m:r>
                        <m:sSup>
                          <m:sSupPr>
                            <m:ctrlPr>
                              <a:rPr lang="uz-Latn-UZ" sz="3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uz-Latn-UZ" sz="3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uz-Latn-UZ" sz="32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uz-Latn-UZ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sSup>
                      <m:sSupPr>
                        <m:ctrlP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uz-Latn-UZ" sz="3200" dirty="0"/>
                  <a:t> 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uz-Latn-UZ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</m:t>
                      </m:r>
                      <m:r>
                        <a:rPr lang="uz-Latn-UZ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uz-Latn-UZ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uz-Latn-UZ" sz="3200" i="1">
                              <a:latin typeface="Cambria Math" panose="02040503050406030204" pitchFamily="18" charset="0"/>
                            </a:rPr>
                            <m:t>𝑘</m:t>
                          </m:r>
                          <m:sSup>
                            <m:sSupPr>
                              <m:ctrlPr>
                                <a:rPr lang="uz-Latn-UZ" sz="3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uz-Latn-UZ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uz-Latn-UZ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uz-Latn-UZ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uz-Latn-UZ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sSup>
                            <m:sSupPr>
                              <m:ctrlPr>
                                <a:rPr lang="uz-Latn-UZ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uz-Latn-UZ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uz-Latn-UZ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4518992" y="225287"/>
                <a:ext cx="6268278" cy="3680791"/>
              </a:xfrm>
              <a:blipFill>
                <a:blip r:embed="rId2"/>
                <a:stretch>
                  <a:fillRect t="-2318" b="-173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4717774" y="727870"/>
            <a:ext cx="1" cy="23986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781877" y="2696818"/>
            <a:ext cx="373711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81877" y="4572000"/>
                <a:ext cx="11383615" cy="223298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4</m:t>
                            </m:r>
                          </m:sup>
                        </m:sSup>
                        <m:f>
                          <m:f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𝑁</m:t>
                            </m:r>
                          </m:num>
                          <m:den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den>
                        </m:f>
                        <m:r>
                          <a:rPr lang="uz-Latn-UZ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uz-Latn-UZ" sz="36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(0,3 </m:t>
                            </m:r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2∙</m:t>
                        </m:r>
                        <m:sSup>
                          <m:sSup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(</m:t>
                            </m:r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∙</m:t>
                            </m:r>
                            <m:sSup>
                              <m:sSupPr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8</m:t>
                                </m:r>
                              </m:sup>
                            </m:sSup>
                            <m:f>
                              <m:fPr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𝑚</m:t>
                                </m:r>
                              </m:num>
                              <m:den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𝑠</m:t>
                                </m:r>
                              </m:den>
                            </m:f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−14</m:t>
                        </m:r>
                      </m:sup>
                    </m:sSup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</m:oMath>
                </a14:m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ctr"/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sz="32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e>
                      <m:sup>
                        <m:r>
                          <a:rPr lang="uz-Latn-UZ" sz="32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uz-Latn-UZ" sz="32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𝟏𝟒</m:t>
                        </m:r>
                      </m:sup>
                    </m:sSup>
                    <m:r>
                      <a:rPr lang="uz-Latn-UZ" sz="32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𝒌𝒈</m:t>
                    </m:r>
                  </m:oMath>
                </a14:m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ga ortadi. </a:t>
                </a: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877" y="4572000"/>
                <a:ext cx="11383615" cy="223298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81877" y="111791"/>
                <a:ext cx="4373217" cy="316596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 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=20</m:t>
                    </m:r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𝑘𝑁</m:t>
                        </m:r>
                      </m:num>
                      <m:den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den>
                    </m:f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sup>
                    </m:sSup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num>
                      <m:den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=30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=0,3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=3∙</m:t>
                    </m:r>
                    <m:sSup>
                      <m:sSup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</m:sup>
                    </m:sSup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877" y="111791"/>
                <a:ext cx="4373217" cy="3165966"/>
              </a:xfrm>
              <a:prstGeom prst="rect">
                <a:avLst/>
              </a:prstGeom>
              <a:blipFill>
                <a:blip r:embed="rId4"/>
                <a:stretch>
                  <a:fillRect l="-3482" t="-1346" b="-40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0253131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5-mashq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7-masala 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08383" y="1955800"/>
                <a:ext cx="10431117" cy="4604026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Massasi </a:t>
                </a:r>
                <a:r>
                  <a:rPr lang="uz-Latn-UZ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20 kg 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bo‘lgan azot doimiy bosimda </a:t>
                </a:r>
                <a:r>
                  <a:rPr lang="uz-Latn-UZ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0°C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dan </a:t>
                </a:r>
                <a:r>
                  <a:rPr lang="uz-Latn-UZ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200°C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gacha qizdirildi. Azotning massasi qanchaga ortgan? Azotning doimiy bosimdagi solishtirma issiqlik </a:t>
                </a:r>
                <a:r>
                  <a:rPr lang="da-DK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sig‘imi </a:t>
                </a:r>
                <a:r>
                  <a:rPr lang="da-DK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1,05</a:t>
                </a:r>
                <a:r>
                  <a:rPr lang="uz-Latn-UZ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z-Latn-UZ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𝒌𝑱</m:t>
                        </m:r>
                      </m:num>
                      <m:den>
                        <m:r>
                          <a:rPr lang="uz-Latn-UZ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𝒌𝒈</m:t>
                        </m:r>
                        <m:sSup>
                          <m:sSupPr>
                            <m:ctrlPr>
                              <a:rPr lang="uz-Latn-UZ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∙</m:t>
                            </m:r>
                          </m:e>
                          <m:sup>
                            <m:r>
                              <a:rPr lang="uz-Latn-UZ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𝑪</m:t>
                        </m:r>
                      </m:den>
                    </m:f>
                    <m:r>
                      <a:rPr lang="en-US" sz="40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.</m:t>
                    </m:r>
                  </m:oMath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08383" y="1955800"/>
                <a:ext cx="10431117" cy="4604026"/>
              </a:xfrm>
              <a:blipFill>
                <a:blip r:embed="rId2"/>
                <a:stretch>
                  <a:fillRect l="-2104" t="-3709" r="-20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70057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764698" y="225287"/>
                <a:ext cx="6241771" cy="4134678"/>
              </a:xfrm>
            </p:spPr>
            <p:txBody>
              <a:bodyPr/>
              <a:lstStyle/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marL="0" lvl="1" indent="0" algn="ctr">
                  <a:buNone/>
                </a:pPr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</a:rPr>
                      <m:t>=∆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uz-Latn-UZ" sz="3200" dirty="0"/>
                  <a:t> </a:t>
                </a:r>
              </a:p>
              <a:p>
                <a:pPr marL="0" lvl="1" indent="0" algn="ctr">
                  <a:buNone/>
                </a:pPr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</a:rPr>
                      <m:t>𝑐𝑚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uz-Latn-UZ" sz="3200" dirty="0"/>
                  <a:t> </a:t>
                </a:r>
                <a:r>
                  <a:rPr lang="en-US" sz="3200" dirty="0"/>
                  <a:t>     </a:t>
                </a:r>
                <a:r>
                  <a:rPr lang="uz-Latn-UZ" sz="3200" dirty="0"/>
                  <a:t>   </a:t>
                </a:r>
                <a14:m>
                  <m:oMath xmlns:m="http://schemas.openxmlformats.org/officeDocument/2006/math">
                    <m:r>
                      <a:rPr lang="uz-Latn-UZ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uz-Latn-UZ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uz-Latn-UZ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uz-Latn-UZ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uz-Latn-UZ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uz-Latn-UZ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uz-Latn-UZ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uz-Latn-UZ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uz-Latn-UZ" sz="3200" dirty="0"/>
                  <a:t> </a:t>
                </a:r>
              </a:p>
              <a:p>
                <a:pPr marL="0" lvl="1" indent="0" algn="ctr">
                  <a:buNone/>
                </a:pPr>
                <a14:m>
                  <m:oMath xmlns:m="http://schemas.openxmlformats.org/officeDocument/2006/math">
                    <m:r>
                      <a:rPr lang="ru-RU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𝐸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=∆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sSup>
                      <m:sSup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uz-Latn-UZ" sz="3200" dirty="0"/>
                  <a:t> </a:t>
                </a:r>
              </a:p>
              <a:p>
                <a:pPr marL="0" lvl="1" indent="0" algn="ctr">
                  <a:buNone/>
                </a:pPr>
                <a14:m>
                  <m:oMath xmlns:m="http://schemas.openxmlformats.org/officeDocument/2006/math">
                    <m:r>
                      <a:rPr lang="uz-Latn-UZ" sz="3200" i="1">
                        <a:latin typeface="Cambria Math" panose="02040503050406030204" pitchFamily="18" charset="0"/>
                      </a:rPr>
                      <m:t>𝑐𝑚</m:t>
                    </m:r>
                    <m:d>
                      <m:dPr>
                        <m:ctrlPr>
                          <a:rPr lang="uz-Latn-UZ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uz-Latn-UZ" sz="32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z-Latn-UZ" sz="32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uz-Latn-UZ" sz="32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uz-Latn-UZ" sz="32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uz-Latn-UZ" sz="32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z-Latn-UZ" sz="32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uz-Latn-UZ" sz="32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uz-Latn-UZ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sSup>
                      <m:sSupPr>
                        <m:ctrlP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uz-Latn-UZ" sz="3200" dirty="0"/>
                  <a:t> </a:t>
                </a:r>
              </a:p>
              <a:p>
                <a:pPr marL="0" lvl="1" indent="0" algn="ctr">
                  <a:buNone/>
                </a:pPr>
                <a14:m>
                  <m:oMath xmlns:m="http://schemas.openxmlformats.org/officeDocument/2006/math">
                    <m:r>
                      <a:rPr lang="ru-RU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z-Latn-UZ" sz="3600" i="1">
                            <a:latin typeface="Cambria Math" panose="02040503050406030204" pitchFamily="18" charset="0"/>
                          </a:rPr>
                          <m:t>𝑐𝑚</m:t>
                        </m:r>
                        <m:d>
                          <m:dPr>
                            <m:ctrlPr>
                              <a:rPr lang="uz-Latn-UZ" sz="36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uz-Latn-UZ" sz="3600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uz-Latn-UZ" sz="3600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uz-Latn-UZ" sz="3600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uz-Latn-UZ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uz-Latn-UZ" sz="3600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uz-Latn-UZ" sz="3600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uz-Latn-UZ" sz="3600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</m:num>
                      <m:den>
                        <m:sSup>
                          <m:sSup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uz-Latn-UZ" sz="3200" dirty="0"/>
                  <a:t>  </a:t>
                </a:r>
              </a:p>
              <a:p>
                <a:pPr marL="0" lvl="1" indent="0" algn="ctr">
                  <a:buNone/>
                </a:pPr>
                <a:endParaRPr lang="ru-RU" sz="3200" dirty="0"/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764698" y="225287"/>
                <a:ext cx="6241771" cy="4134678"/>
              </a:xfrm>
              <a:blipFill>
                <a:blip r:embed="rId2"/>
                <a:stretch>
                  <a:fillRect t="-20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>
            <a:off x="5671931" y="861391"/>
            <a:ext cx="0" cy="36807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808385" y="3962400"/>
            <a:ext cx="47707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03583" y="4542182"/>
                <a:ext cx="11688418" cy="222305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1050 </m:t>
                        </m:r>
                        <m:f>
                          <m:f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𝐽</m:t>
                            </m:r>
                          </m:num>
                          <m:den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𝑘𝑔</m:t>
                            </m:r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∙℃</m:t>
                            </m:r>
                          </m:den>
                        </m:f>
                        <m:r>
                          <a:rPr lang="uz-Latn-UZ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20 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∙(200℃−0℃)</m:t>
                        </m:r>
                      </m:num>
                      <m:den>
                        <m:sSup>
                          <m:sSup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(</m:t>
                            </m:r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∙</m:t>
                            </m:r>
                            <m:sSup>
                              <m:sSupPr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8</m:t>
                                </m:r>
                              </m:sup>
                            </m:sSup>
                            <m:f>
                              <m:fPr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𝑚</m:t>
                                </m:r>
                              </m:num>
                              <m:den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𝑠</m:t>
                                </m:r>
                              </m:den>
                            </m:f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uz-Latn-UZ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4,7∙</m:t>
                    </m:r>
                    <m:sSup>
                      <m:sSup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−11</m:t>
                        </m:r>
                      </m:sup>
                    </m:sSup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</m:oMath>
                </a14:m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ctr"/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uz-Latn-UZ" sz="32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r>
                      <a:rPr lang="uz-Latn-UZ" sz="32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  <m:r>
                      <a:rPr lang="uz-Latn-UZ" sz="32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uz-Latn-UZ" sz="32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𝟕</m:t>
                    </m:r>
                    <m:r>
                      <a:rPr lang="uz-Latn-UZ" sz="32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uz-Latn-UZ" sz="32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e>
                      <m:sup>
                        <m:r>
                          <a:rPr lang="uz-Latn-UZ" sz="32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uz-Latn-UZ" sz="32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𝟏𝟏</m:t>
                        </m:r>
                      </m:sup>
                    </m:sSup>
                    <m:r>
                      <a:rPr lang="uz-Latn-UZ" sz="32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𝒌𝒈</m:t>
                    </m:r>
                  </m:oMath>
                </a14:m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ga ortadi. </a:t>
                </a: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583" y="4542182"/>
                <a:ext cx="11688418" cy="222305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03582" y="248479"/>
                <a:ext cx="5592417" cy="38464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 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=20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=200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=1,05 </m:t>
                    </m:r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𝑘𝐽</m:t>
                        </m:r>
                      </m:num>
                      <m:den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∙℃</m:t>
                        </m:r>
                      </m:den>
                    </m:f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=1050 </m:t>
                    </m:r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𝐽</m:t>
                        </m:r>
                      </m:num>
                      <m:den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∙℃</m:t>
                        </m:r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=3∙</m:t>
                    </m:r>
                    <m:sSup>
                      <m:sSup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</m:sup>
                    </m:sSup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582" y="248479"/>
                <a:ext cx="5592417" cy="3846444"/>
              </a:xfrm>
              <a:prstGeom prst="rect">
                <a:avLst/>
              </a:prstGeom>
              <a:blipFill>
                <a:blip r:embed="rId4"/>
                <a:stretch>
                  <a:fillRect l="-2835" t="-1109" b="-164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96638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54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383" y="2070100"/>
            <a:ext cx="10545417" cy="448972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	Zarraning tinchlikdagi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energiyasi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4000" b="1" dirty="0">
                <a:latin typeface="Arial" panose="020B0604020202020204" pitchFamily="34" charset="0"/>
                <a:cs typeface="Arial" panose="020B0604020202020204" pitchFamily="34" charset="0"/>
              </a:rPr>
              <a:t>1,2 TJ 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ga teng. Bu zarra </a:t>
            </a:r>
            <a:r>
              <a:rPr lang="uz-Latn-UZ" sz="4000" b="1" dirty="0">
                <a:latin typeface="Arial" panose="020B0604020202020204" pitchFamily="34" charset="0"/>
                <a:cs typeface="Arial" panose="020B0604020202020204" pitchFamily="34" charset="0"/>
              </a:rPr>
              <a:t>0,6c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 tezlik bilan harakatlansa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 uning to‘la energiyasi qanday </a:t>
            </a:r>
            <a:r>
              <a:rPr lang="uz-Latn-UZ" sz="4000" b="1" dirty="0">
                <a:latin typeface="Arial" panose="020B0604020202020204" pitchFamily="34" charset="0"/>
                <a:cs typeface="Arial" panose="020B0604020202020204" pitchFamily="34" charset="0"/>
              </a:rPr>
              <a:t>(TJ) 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bo‘ladi?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45312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395</Words>
  <Application>Microsoft Office PowerPoint</Application>
  <PresentationFormat>Широкоэкранный</PresentationFormat>
  <Paragraphs>90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5-mashq 3-masala </vt:lpstr>
      <vt:lpstr>Презентация PowerPoint</vt:lpstr>
      <vt:lpstr>5-mashq  5-masala </vt:lpstr>
      <vt:lpstr>Презентация PowerPoint</vt:lpstr>
      <vt:lpstr>5-mashq  7-masala </vt:lpstr>
      <vt:lpstr>Презентация PowerPoint</vt:lpstr>
      <vt:lpstr>Masala</vt:lpstr>
      <vt:lpstr>Презентация PowerPoint</vt:lpstr>
      <vt:lpstr>Masala</vt:lpstr>
      <vt:lpstr>Презентация PowerPoint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Davronbek Salimbekov</dc:creator>
  <cp:lastModifiedBy>hp</cp:lastModifiedBy>
  <cp:revision>36</cp:revision>
  <dcterms:created xsi:type="dcterms:W3CDTF">2021-02-08T16:01:29Z</dcterms:created>
  <dcterms:modified xsi:type="dcterms:W3CDTF">2021-02-23T19:58:15Z</dcterms:modified>
</cp:coreProperties>
</file>