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2" r:id="rId3"/>
    <p:sldId id="307" r:id="rId4"/>
    <p:sldId id="306" r:id="rId5"/>
    <p:sldId id="303" r:id="rId6"/>
    <p:sldId id="308" r:id="rId7"/>
    <p:sldId id="309" r:id="rId8"/>
    <p:sldId id="304" r:id="rId9"/>
    <p:sldId id="305" r:id="rId10"/>
    <p:sldId id="310" r:id="rId11"/>
    <p:sldId id="311" r:id="rId12"/>
    <p:sldId id="30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2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F577E-7DB7-4834-8B28-A72FE7A17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4C856D-2CC4-45BC-A28C-A51AEAA8D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48B3E4-19C6-4F36-952D-316B5D302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1C5A0-B65A-400D-8036-E2E54BF7E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01DCB-12BE-4D3F-9D3E-2AD9FEC7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31FF26-B89B-43E6-ABD2-085BA2981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6A3C9D-0420-4DF3-9226-4B1EB07F8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4A70D-6D80-4CD3-A98B-7A1C15DC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9F76CD-1912-4654-A87B-5727512C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BAAABC-4045-4C06-80CB-4650990D3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7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CE7A4D-7372-48BA-B2D3-470B6B446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CE291E-E096-4FB2-85D3-7781DDACF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FE70EC-6A7E-4104-8284-A8638F85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C64B8-785E-4BF0-AEBB-C55497D7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1038F-D89D-4FCB-9805-7B015224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9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851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9DB3A-ADC0-4E4E-BDA6-7765CE35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1E38CB-E3E3-4EDF-A0EB-4CD6FCE72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9B2F6-8691-406D-B0DA-3D5E0E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88E6A4-D124-477D-AC8A-809CB9CF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0EEE4E-7B36-44E2-9500-1BC2C89B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4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DB242-8D01-413B-9DBC-A02D1DBC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E0D9D-5021-4BB6-8B42-D50939E9F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79E00A-2FAA-478F-BEF3-29A34F18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0D6B17-D1C0-4578-9F80-EAF0799B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DB31C8-0448-44E1-A70E-E6F8F4A1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6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4074C-8B30-4920-8E69-3BB4C2FC1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9C80AB-0774-4EF4-9E4A-3CA1BB663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EF05BE-36E0-4C74-98EE-C757B791E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9A18D1-7854-4F7F-B960-74C56D0F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FB8BCF-9D92-4826-94F7-BD310892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21C214-E71E-45F3-8977-509D0913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3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2C842-B67B-4323-800D-0D85A244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8EECA0-6A95-4AEC-A559-23E041A95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FBE60E-B89F-4E76-85C4-3C7AD5A5F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BD793FC-92F9-4E9B-A3DF-44203B2A0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31C8B4-789A-4819-A70C-981EFC8DF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2F58A7-4D32-4E4C-8132-86D94940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28510ED-5AB2-400A-8DF2-FFA62EE3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C93E1F-F5BC-4B83-B63D-CE4EEE87F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26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54BC7-0972-465E-9095-BBA0BB4EE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62505-8BA0-4A41-B235-D693F73E8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C98D72-3D24-462F-B7D2-FFB1C96CB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0B8F4-3876-4D29-8A6F-90026C55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00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45A64B-DAF2-4E2E-A5B3-37D293FF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54B37B-4FD9-4446-8AD0-56AB3114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E21B28-8AB0-42B7-B577-5A0E55B6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47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A0FB1-7AD8-4A52-8E56-EE2E65CA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CA6FF-70CC-42D8-850A-09B8487D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6EF21D-969C-486B-8650-198102C08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78E7DD-6C2D-45A0-BB02-0A06DE21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8EE68D-B031-40A1-9BDB-00B6BBF5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6F170F-A2A4-48CD-B45A-F451A71C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11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641FD-FD25-42BF-9817-2BFF40A72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11D809-C482-4D6D-AC7B-DC888D806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378C3-64E2-4BEC-8132-341DB67EB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FFEA29-4C5D-4B21-9EB3-1A4D9167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D62007-87AB-4218-8D5C-BE969878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FD4AA7-01CE-4D5E-8517-14BF33F3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CA44-51DA-4211-9D1A-B42E104E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C9C5F5-B3C6-43CC-B4EA-31600B816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0385CD-06FC-45F1-9C1F-1AD142169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A73AD-9E90-41D8-A61C-01A79B163CF7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4DA2BE-A6ED-4046-8204-11626757D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3E8FCE-4407-404B-A61D-D3C500B22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9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51722" y="2441989"/>
            <a:ext cx="10173501" cy="4718276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uz-Latn-UZ" sz="48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4800" dirty="0">
              <a:solidFill>
                <a:srgbClr val="002060"/>
              </a:solidFill>
              <a:latin typeface="Arial"/>
              <a:cs typeface="Arial"/>
            </a:endParaRPr>
          </a:p>
          <a:p>
            <a:pPr algn="ctr"/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Yorug‘lik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oqimi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Yorug‘lik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kuchi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algn="ctr"/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Yoritilganlik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qonuni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algn="ctr"/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02328" y="2229744"/>
            <a:ext cx="648806" cy="178142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40978" y="501915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11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402328" y="4801127"/>
            <a:ext cx="648806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5FD6A1-1924-45B1-BFC1-066FD340C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461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dirty="0"/>
              <a:t>            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A827C0-CA1E-4CB9-A20F-E8222CDBA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841500"/>
            <a:ext cx="10121900" cy="48133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3600" dirty="0"/>
              <a:t>  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Nuqtaviy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manbaning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100 cd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Manbadan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chiqayotgan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oqimini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550301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7D90AD5-148E-4A78-ACE4-42A51590654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41400" y="863600"/>
                <a:ext cx="10972800" cy="57785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      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=100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𝑐𝑑</m:t>
                    </m:r>
                  </m:oMath>
                </a14:m>
                <a:r>
                  <a:rPr lang="en-US" sz="3600" dirty="0"/>
                  <a:t>                               </a:t>
                </a:r>
                <a14:m>
                  <m:oMath xmlns:m="http://schemas.openxmlformats.org/officeDocument/2006/math">
                    <m:r>
                      <a:rPr lang="ru-RU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</m:t>
                    </m:r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  <m:r>
                      <m:rPr>
                        <m:sty m:val="p"/>
                      </m:rPr>
                      <a:rPr lang="el-GR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π</m:t>
                    </m:r>
                    <m:r>
                      <a:rPr lang="el-GR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</m:oMath>
                </a14:m>
                <a:endParaRPr lang="en-US" sz="3600" dirty="0"/>
              </a:p>
              <a:p>
                <a:pPr marL="0" indent="0">
                  <a:buNone/>
                </a:pP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ru-RU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∙3,14∙100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𝑐𝑑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=1256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𝑙𝑚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</m:t>
                    </m:r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𝟏𝟐𝟓𝟔</m:t>
                    </m:r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𝒍𝒎</m:t>
                    </m:r>
                  </m:oMath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7D90AD5-148E-4A78-ACE4-42A51590654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1400" y="863600"/>
                <a:ext cx="10972800" cy="5778500"/>
              </a:xfrm>
              <a:blipFill>
                <a:blip r:embed="rId2"/>
                <a:stretch>
                  <a:fillRect l="-1444" t="-22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9023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BB088941-E81D-46B1-A6A4-A858DDAB4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869" y="1703092"/>
            <a:ext cx="10888766" cy="4810539"/>
          </a:xfrm>
        </p:spPr>
        <p:txBody>
          <a:bodyPr>
            <a:normAutofit/>
          </a:bodyPr>
          <a:lstStyle/>
          <a:p>
            <a:pPr marL="35877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.(115-bet)</a:t>
            </a:r>
          </a:p>
          <a:p>
            <a:pPr marL="35877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2. 119-bet 3, 4-testlarni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9">
            <a:extLst>
              <a:ext uri="{FF2B5EF4-FFF2-40B4-BE49-F238E27FC236}">
                <a16:creationId xmlns:a16="http://schemas.microsoft.com/office/drawing/2014/main" id="{39630581-0D87-4D41-AB71-C86D2496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9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C671DB-2C7D-4C36-9F14-B78B76DE6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589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</a:t>
            </a:r>
            <a:r>
              <a:rPr lang="ru-RU" dirty="0"/>
              <a:t>           </a:t>
            </a:r>
            <a:r>
              <a:rPr lang="en-US" dirty="0"/>
              <a:t>     </a:t>
            </a:r>
            <a:r>
              <a:rPr lang="ru-RU" dirty="0"/>
              <a:t> </a:t>
            </a:r>
            <a:r>
              <a:rPr lang="en-US" dirty="0"/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energiyasi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oqimi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5799A61-A89C-4170-BB1A-79CF36A5639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49300" y="1563757"/>
                <a:ext cx="10668000" cy="4916556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Vaqt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biror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tushayotgan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miqdoriga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oqimi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oqimi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Ф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sub>
                    </m:sSub>
                    <m:r>
                      <a:rPr lang="ru-RU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P</m:t>
                    </m:r>
                  </m:oMath>
                </a14:m>
                <a:r>
                  <a:rPr lang="en-US" dirty="0"/>
                  <a:t>              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b="0" i="1" dirty="0" smtClean="0">
                            <a:latin typeface="Cambria Math" panose="02040503050406030204" pitchFamily="18" charset="0"/>
                          </a:rPr>
                          <m:t>Ф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=1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US" dirty="0" err="1"/>
                  <a:t>vatt</a:t>
                </a:r>
                <a:r>
                  <a:rPr lang="en-US" dirty="0"/>
                  <a:t>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dirty="0"/>
                  <a:t>                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600" b="0" i="1" smtClean="0">
                                <a:latin typeface="Cambria Math" panose="02040503050406030204" pitchFamily="18" charset="0"/>
                              </a:rPr>
                              <m:t>Ф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𝑆𝑡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</m:d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num>
                      <m:den>
                        <m:sSup>
                          <m:sSup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intensivligi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5799A61-A89C-4170-BB1A-79CF36A5639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49300" y="1563757"/>
                <a:ext cx="10668000" cy="4916556"/>
              </a:xfrm>
              <a:blipFill>
                <a:blip r:embed="rId2"/>
                <a:stretch>
                  <a:fillRect l="-1486" t="-1613" r="-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764591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B894823-766A-4916-BCEC-CEC29C0FBF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20700" y="431800"/>
                <a:ext cx="11239500" cy="6108700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                                    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Fazoviy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Fazoviy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shar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segmenti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sirti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3200" dirty="0"/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markazi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konus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sfera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radiusi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kvadrati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nisbati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bilan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o‘lchanadigan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kattalikka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aytiladi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r>
                      <a:rPr lang="el-GR" sz="36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  <m:r>
                      <a:rPr lang="en-US" sz="36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US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𝑹</m:t>
                            </m:r>
                          </m:e>
                          <m:sup>
                            <m:r>
                              <a:rPr lang="en-US" sz="36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;            </a:t>
                </a:r>
                <a14:m>
                  <m:oMath xmlns:m="http://schemas.openxmlformats.org/officeDocument/2006/math">
                    <m:r>
                      <a:rPr lang="el-GR" sz="36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  <m:r>
                      <a:rPr lang="en-US" sz="36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𝝅</m:t>
                        </m:r>
                        <m:sSup>
                          <m:sSupPr>
                            <m:ctrlPr>
                              <a:rPr lang="en-US" sz="36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𝑹</m:t>
                            </m:r>
                          </m:e>
                          <m:sup>
                            <m:r>
                              <a:rPr lang="en-US" sz="36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𝑹</m:t>
                            </m:r>
                          </m:e>
                          <m:sup>
                            <m:r>
                              <a:rPr lang="en-US" sz="36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36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l-GR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𝝅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𝒔𝒓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US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Fazoviy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steradian (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sr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).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1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sfera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yuzasidan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tomoni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sfera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radiusiga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kvadrat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yuzasiga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qiladigan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sfera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markazida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fazoviy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kattaligiga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aytiladi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B894823-766A-4916-BCEC-CEC29C0FBF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0700" y="431800"/>
                <a:ext cx="11239500" cy="6108700"/>
              </a:xfrm>
              <a:blipFill>
                <a:blip r:embed="rId2"/>
                <a:stretch>
                  <a:fillRect l="-1356" t="-2096" r="-14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6639636"/>
      </p:ext>
    </p:extLst>
  </p:cSld>
  <p:clrMapOvr>
    <a:masterClrMapping/>
  </p:clrMapOvr>
  <p:transition spd="slow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A505D4-CBC4-4AF3-890C-A8DBA383A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811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Nurlanish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intensivligi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CC2967B-FDBE-4D85-9B9D-ECFA6F07A76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82600" y="1282700"/>
                <a:ext cx="8496300" cy="534670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Agar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muhit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tomonidan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yutilmasa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vaqt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birinchi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sferadan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ikkinchi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sfera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yuzasidan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Shunga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  <m:sSubSup>
                          <m:sSub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2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  <m:sSubSup>
                          <m:sSubSup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intensivligi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masofa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ortishi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kvadratik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kamayib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borar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ekan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CC2967B-FDBE-4D85-9B9D-ECFA6F07A76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82600" y="1282700"/>
                <a:ext cx="8496300" cy="5346700"/>
              </a:xfrm>
              <a:blipFill>
                <a:blip r:embed="rId2"/>
                <a:stretch>
                  <a:fillRect l="-1793" t="-1481" r="-18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67022D0-BD49-4D3E-9C0D-E01CE1C320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9" y="2679700"/>
            <a:ext cx="2387601" cy="218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85333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17FC0C0-289D-4F61-9AFD-CE15A0536DB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3096" y="266700"/>
                <a:ext cx="8154504" cy="604409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dirty="0"/>
                  <a:t>    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</a:t>
                </a:r>
                <a:r>
                  <a:rPr lang="ru-RU" dirty="0"/>
                  <a:t> </a:t>
                </a:r>
                <a:r>
                  <a:rPr lang="en-US" dirty="0"/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intensivligining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tushayotgan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qiyaligiga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bog‘liq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num>
                      <m:den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ru-RU" sz="4000" dirty="0"/>
                  <a:t> </a:t>
                </a:r>
                <a:r>
                  <a:rPr lang="en-US" sz="4000" dirty="0"/>
                  <a:t>     </a:t>
                </a:r>
                <a:r>
                  <a:rPr lang="en-US" sz="4000" dirty="0" err="1"/>
                  <a:t>va</a:t>
                </a:r>
                <a:r>
                  <a:rPr lang="en-US" sz="4000" dirty="0"/>
                  <a:t>  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𝑆𝑡</m:t>
                        </m:r>
                      </m:den>
                    </m:f>
                  </m:oMath>
                </a14:m>
                <a:r>
                  <a:rPr lang="ru-RU" sz="4000" dirty="0"/>
                  <a:t>       </a:t>
                </a:r>
                <a:endParaRPr lang="en-US" sz="4000" dirty="0"/>
              </a:p>
              <a:p>
                <a:pPr marL="0" indent="0">
                  <a:buNone/>
                </a:pPr>
                <a:endParaRPr lang="en-US" sz="4000" dirty="0"/>
              </a:p>
              <a:p>
                <a:pPr marL="0" indent="0">
                  <a:buNone/>
                </a:pPr>
                <a:r>
                  <a:rPr lang="en-US" sz="4000" dirty="0"/>
                  <a:t>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sSub>
                          <m:sSub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func>
                  </m:oMath>
                </a14:m>
                <a:r>
                  <a:rPr lang="ru-RU" sz="4000" dirty="0"/>
                  <a:t>        </a:t>
                </a:r>
                <a:endParaRPr lang="en-US" sz="4000" dirty="0"/>
              </a:p>
              <a:p>
                <a:pPr marL="0" indent="0">
                  <a:buNone/>
                </a:pP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17FC0C0-289D-4F61-9AFD-CE15A0536DB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3096" y="266700"/>
                <a:ext cx="8154504" cy="6044095"/>
              </a:xfrm>
              <a:blipFill>
                <a:blip r:embed="rId2"/>
                <a:stretch>
                  <a:fillRect l="-1945" r="-10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9A50838-012D-45EF-817E-5F2FE7FEAA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4137" y="1739347"/>
            <a:ext cx="2786063" cy="322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715163"/>
      </p:ext>
    </p:extLst>
  </p:cSld>
  <p:clrMapOvr>
    <a:masterClrMapping/>
  </p:clrMapOvr>
  <p:transition spd="slow"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EFB187-4644-4AA4-870F-F027F1626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080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B466A0A-FC0D-44D0-B5F1-F92C960F85F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44500" y="1562100"/>
                <a:ext cx="11518900" cy="4965700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Istalgan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manbayining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muhim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xarakteristikasi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𝑰</m:t>
                    </m:r>
                  </m:oMath>
                </a14:m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𝑰</m:t>
                    </m:r>
                    <m:r>
                      <a:rPr lang="en-US" sz="32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Ф</m:t>
                        </m:r>
                      </m:num>
                      <m:den>
                        <m:r>
                          <a:rPr lang="el-GR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Ω</m:t>
                        </m:r>
                      </m:den>
                    </m:f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yoki         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𝑰</m:t>
                    </m:r>
                    <m:r>
                      <a:rPr lang="en-US" sz="32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Ф</m:t>
                        </m:r>
                      </m:num>
                      <m:den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𝝅</m:t>
                        </m:r>
                      </m:den>
                    </m:f>
                  </m:oMath>
                </a14:m>
                <a:endParaRPr lang="en-US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Bu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yerda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</m:t>
                    </m:r>
                    <m:r>
                      <a:rPr lang="ru-RU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oqimi.Uning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o‘lchov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lyumen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3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lm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</a:p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kandela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(cd)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SI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birliklar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tizimining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asosiy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kiradi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1 cd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sifatida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1/600000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platinaning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qotish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temperaturasiga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tashqi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bosimi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101325 Pa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to‘liq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nurlantirgichdan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perpendikulyar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yo‘nalishda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chiqayotgan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qabul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qilingan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B466A0A-FC0D-44D0-B5F1-F92C960F85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44500" y="1562100"/>
                <a:ext cx="11518900" cy="4965700"/>
              </a:xfrm>
              <a:blipFill>
                <a:blip r:embed="rId2"/>
                <a:stretch>
                  <a:fillRect l="-1270" t="-2577" r="-11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1025790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408C68-50F6-41BC-996B-99D37F1C0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175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Yoritilganlik</a:t>
            </a:r>
            <a:endParaRPr lang="ru-RU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28B850D-F855-47FE-B4E4-1AFC390C30F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36600" y="1587500"/>
                <a:ext cx="10655300" cy="4864100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oqimiga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yoritilganlik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𝑬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Ф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den>
                    </m:f>
                  </m:oMath>
                </a14:m>
                <a:endParaRPr lang="en-US" sz="4000" b="1" dirty="0"/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/>
                  <a:t>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Yoritilganlik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SI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birliklar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tizimida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lyuks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(lx)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da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o‘lchanadi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1 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/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taqsimlangan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1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lm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oqimi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yoritilganligi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𝒍𝒙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28B850D-F855-47FE-B4E4-1AFC390C30F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36600" y="1587500"/>
                <a:ext cx="10655300" cy="4864100"/>
              </a:xfrm>
              <a:blipFill>
                <a:blip r:embed="rId2"/>
                <a:stretch>
                  <a:fillRect l="-1487" t="-1629" r="-14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668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C6AC5B-C8A2-4AC8-B009-CC16A64F2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Yoritilganlik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qonunlari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469981E-F911-4A10-B166-97E988D863D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000500" y="1376362"/>
                <a:ext cx="7861300" cy="5367338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lnSpc>
                    <a:spcPct val="110000"/>
                  </a:lnSpc>
                  <a:buNone/>
                </a:pPr>
                <a:r>
                  <a:rPr lang="en-US" dirty="0"/>
                  <a:t>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yoritilganligi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proporsional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Sferaning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𝝅</m:t>
                    </m:r>
                    <m:sSup>
                      <m:sSupPr>
                        <m:ctrlPr>
                          <a:rPr lang="en-US" sz="3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𝑹</m:t>
                        </m:r>
                      </m:e>
                      <m:sup>
                        <m:r>
                          <a:rPr lang="en-US" sz="3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ru-RU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num>
                      <m:den>
                        <m:sSup>
                          <m:sSup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func>
                      <m:func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</m:func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3200" i="1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                  </a:t>
                </a:r>
                <a14:m>
                  <m:oMath xmlns:m="http://schemas.openxmlformats.org/officeDocument/2006/math">
                    <m:r>
                      <a:rPr lang="ru-RU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l-GR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  <m:func>
                          <m:func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2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𝜑</m:t>
                            </m:r>
                          </m:e>
                        </m:func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endParaRPr lang="en-US" sz="32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b="0" dirty="0">
                    <a:cs typeface="Arial" panose="020B0604020202020204" pitchFamily="34" charset="0"/>
                  </a:rPr>
                  <a:t>                  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</m:func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469981E-F911-4A10-B166-97E988D863D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00500" y="1376362"/>
                <a:ext cx="7861300" cy="5367338"/>
              </a:xfrm>
              <a:blipFill>
                <a:blip r:embed="rId2"/>
                <a:stretch>
                  <a:fillRect l="-1938" t="-1477" r="-19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112D341-CA00-4C61-8758-6AE00FD67A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00" y="3662362"/>
            <a:ext cx="4699000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07085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7D8D00-C7E8-420D-8CEF-C96E497CD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3968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Ravshanlik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A1112A1-9BEA-43ED-8E5D-DBE33BA2FEE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28600" y="1574800"/>
                <a:ext cx="11696701" cy="4852504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Fotometrik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kattaliklardan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ravshanlik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ataladi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Ravshanlik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chiqayotgan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keladigan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aytiladi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𝑩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𝑰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den>
                    </m:f>
                  </m:oMath>
                </a14:m>
                <a:r>
                  <a:rPr lang="en-US" sz="3600" b="1" dirty="0"/>
                  <a:t>      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36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d>
                    <m:r>
                      <a:rPr lang="en-US" sz="3600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 dirty="0" smtClean="0">
                        <a:latin typeface="Cambria Math" panose="02040503050406030204" pitchFamily="18" charset="0"/>
                      </a:rPr>
                      <m:t>𝟏</m:t>
                    </m:r>
                    <m:f>
                      <m:fPr>
                        <m:ctrlPr>
                          <a:rPr lang="en-US" sz="36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𝒄𝒅</m:t>
                        </m:r>
                      </m:num>
                      <m:den>
                        <m:sSup>
                          <m:sSupPr>
                            <m:ctrlPr>
                              <a:rPr lang="en-US" sz="3600" b="1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dirty="0" smtClean="0"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en-US" sz="3600" b="1" i="1" dirty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en-US" sz="3600" b="1" dirty="0"/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b="1" dirty="0"/>
                  <a:t> 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Misollar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paytida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Quyosh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ravshanligi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1,65∙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cd/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gorizontga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kelganda</a:t>
                </a:r>
                <a:r>
                  <a:rPr lang="en-US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cd/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to‘lin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Oy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diski</a:t>
                </a:r>
                <a:r>
                  <a:rPr lang="en-US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2500 cd/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ochiq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havoli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kunduzgi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osmon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500</a:t>
                </a:r>
                <a:r>
                  <a:rPr lang="en-US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40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00 cd/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A1112A1-9BEA-43ED-8E5D-DBE33BA2FEE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574800"/>
                <a:ext cx="11696701" cy="4852504"/>
              </a:xfrm>
              <a:blipFill>
                <a:blip r:embed="rId2"/>
                <a:stretch>
                  <a:fillRect l="-1356" t="-1633" r="-13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82304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908</TotalTime>
  <Words>667</Words>
  <Application>Microsoft Office PowerPoint</Application>
  <PresentationFormat>Широкоэкранный</PresentationFormat>
  <Paragraphs>66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                 Yorug‘lik energiyasi oqimi</vt:lpstr>
      <vt:lpstr>Презентация PowerPoint</vt:lpstr>
      <vt:lpstr>                      Nurlanish intensivligi</vt:lpstr>
      <vt:lpstr>Презентация PowerPoint</vt:lpstr>
      <vt:lpstr>                                 Yorug‘lik kuchi</vt:lpstr>
      <vt:lpstr>                                  Yoritilganlik</vt:lpstr>
      <vt:lpstr>                         Yoritilganlik qonunlari</vt:lpstr>
      <vt:lpstr>                                  Ravshanlik</vt:lpstr>
      <vt:lpstr>                                   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197</cp:revision>
  <dcterms:created xsi:type="dcterms:W3CDTF">2020-11-20T09:11:53Z</dcterms:created>
  <dcterms:modified xsi:type="dcterms:W3CDTF">2021-02-23T19:51:38Z</dcterms:modified>
</cp:coreProperties>
</file>