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3" r:id="rId3"/>
    <p:sldId id="302" r:id="rId4"/>
    <p:sldId id="304" r:id="rId5"/>
    <p:sldId id="305" r:id="rId6"/>
    <p:sldId id="306" r:id="rId7"/>
    <p:sldId id="308" r:id="rId8"/>
    <p:sldId id="307" r:id="rId9"/>
    <p:sldId id="309" r:id="rId10"/>
    <p:sldId id="310" r:id="rId11"/>
    <p:sldId id="30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CF577E-7DB7-4834-8B28-A72FE7A17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4C856D-2CC4-45BC-A28C-A51AEAA8D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48B3E4-19C6-4F36-952D-316B5D302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F1C5A0-B65A-400D-8036-E2E54BF7E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D01DCB-12BE-4D3F-9D3E-2AD9FEC7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5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1FF26-B89B-43E6-ABD2-085BA2981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6A3C9D-0420-4DF3-9226-4B1EB07F8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74A70D-6D80-4CD3-A98B-7A1C15DC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9F76CD-1912-4654-A87B-5727512C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BAAABC-4045-4C06-80CB-4650990D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27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CE7A4D-7372-48BA-B2D3-470B6B446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CE291E-E096-4FB2-85D3-7781DDACF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70EC-6A7E-4104-8284-A8638F85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AC64B8-785E-4BF0-AEBB-C55497D7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71038F-D89D-4FCB-9805-7B015224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898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851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9DB3A-ADC0-4E4E-BDA6-7765CE354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1E38CB-E3E3-4EDF-A0EB-4CD6FCE72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89B2F6-8691-406D-B0DA-3D5E0ED9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88E6A4-D124-477D-AC8A-809CB9CF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0EEE4E-7B36-44E2-9500-1BC2C89BA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4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DB242-8D01-413B-9DBC-A02D1DBC2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2E0D9D-5021-4BB6-8B42-D50939E9F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79E00A-2FAA-478F-BEF3-29A34F185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0D6B17-D1C0-4578-9F80-EAF0799B3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DB31C8-0448-44E1-A70E-E6F8F4A15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8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4074C-8B30-4920-8E69-3BB4C2FC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9C80AB-0774-4EF4-9E4A-3CA1BB663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EF05BE-36E0-4C74-98EE-C757B791E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9A18D1-7854-4F7F-B960-74C56D0F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FB8BCF-9D92-4826-94F7-BD310892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21C214-E71E-45F3-8977-509D09132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3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2C842-B67B-4323-800D-0D85A244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8EECA0-6A95-4AEC-A559-23E041A95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FBE60E-B89F-4E76-85C4-3C7AD5A5F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D793FC-92F9-4E9B-A3DF-44203B2A0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B31C8B4-789A-4819-A70C-981EFC8DF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2F58A7-4D32-4E4C-8132-86D94940F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8510ED-5AB2-400A-8DF2-FFA62EE3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C93E1F-F5BC-4B83-B63D-CE4EEE87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26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54BC7-0972-465E-9095-BBA0BB4EE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662505-8BA0-4A41-B235-D693F73E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8C98D72-3D24-462F-B7D2-FFB1C96C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B0B8F4-3876-4D29-8A6F-90026C55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0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45A64B-DAF2-4E2E-A5B3-37D293FF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354B37B-4FD9-4446-8AD0-56AB3114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E21B28-8AB0-42B7-B577-5A0E55B6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7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A0FB1-7AD8-4A52-8E56-EE2E65CAC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6CA6FF-70CC-42D8-850A-09B8487D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6EF21D-969C-486B-8650-198102C08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78E7DD-6C2D-45A0-BB02-0A06DE21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8EE68D-B031-40A1-9BDB-00B6BBF5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6F170F-A2A4-48CD-B45A-F451A71C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11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641FD-FD25-42BF-9817-2BFF40A72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C11D809-C482-4D6D-AC7B-DC888D806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A378C3-64E2-4BEC-8132-341DB67EB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FFEA29-4C5D-4B21-9EB3-1A4D91671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D62007-87AB-4218-8D5C-BE969878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FD4AA7-01CE-4D5E-8517-14BF33F3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5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7CA44-51DA-4211-9D1A-B42E104ED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C9C5F5-B3C6-43CC-B4EA-31600B816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0385CD-06FC-45F1-9C1F-1AD142169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4DA2BE-A6ED-4046-8204-11626757D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3E8FCE-4407-404B-A61D-D3C500B22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9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51722" y="2441989"/>
            <a:ext cx="10173501" cy="4569518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uz-Latn-UZ" sz="48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endParaRPr lang="en-US" sz="4800" dirty="0">
              <a:solidFill>
                <a:srgbClr val="002060"/>
              </a:solidFill>
              <a:latin typeface="Arial"/>
              <a:cs typeface="Arial"/>
            </a:endParaRPr>
          </a:p>
          <a:p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Massaning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tezlikka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bog‘liqligi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.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Relyativistik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dinamika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. Massa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va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energiyaning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o‘zaro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bog‘liqlik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qonuni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endParaRPr lang="en-US" sz="40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02328" y="2396334"/>
            <a:ext cx="648806" cy="16148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40978" y="501915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11</a:t>
            </a: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05B6658-0136-473A-903A-272AA544F9A9}"/>
              </a:ext>
            </a:extLst>
          </p:cNvPr>
          <p:cNvSpPr/>
          <p:nvPr/>
        </p:nvSpPr>
        <p:spPr>
          <a:xfrm>
            <a:off x="402328" y="4812472"/>
            <a:ext cx="648806" cy="16148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BF49B8E-D20D-45F2-9C6B-D484B86C36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3100" y="1079500"/>
                <a:ext cx="10858500" cy="52959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4000" dirty="0"/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sz="4000" dirty="0"/>
                  <a:t>   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sz="4000" dirty="0"/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/>
                  <a:t>  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4000" dirty="0"/>
                  <a:t>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4000" b="0" i="0" dirty="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4000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4000" dirty="0"/>
              </a:p>
              <a:p>
                <a:pPr marL="0" indent="0">
                  <a:buNone/>
                </a:pPr>
                <a:r>
                  <a:rPr lang="en-US" sz="4000" dirty="0"/>
                  <a:t>          </a:t>
                </a:r>
              </a:p>
              <a:p>
                <a:pPr marL="0" indent="0">
                  <a:buNone/>
                </a:pPr>
                <a:r>
                  <a:rPr lang="en-US" sz="4000" b="1" dirty="0">
                    <a:solidFill>
                      <a:schemeClr val="accent1"/>
                    </a:solidFill>
                  </a:rPr>
                  <a:t>                           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𝝑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4000" b="1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b="1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en-US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𝒄</m:t>
                    </m:r>
                  </m:oMath>
                </a14:m>
                <a:endParaRPr lang="ru-RU" sz="40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BF49B8E-D20D-45F2-9C6B-D484B86C36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3100" y="1079500"/>
                <a:ext cx="10858500" cy="52959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0114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BB088941-E81D-46B1-A6A4-A858DDAB4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100" y="1643270"/>
            <a:ext cx="10774466" cy="4810539"/>
          </a:xfrm>
        </p:spPr>
        <p:txBody>
          <a:bodyPr>
            <a:normAutofit/>
          </a:bodyPr>
          <a:lstStyle/>
          <a:p>
            <a: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.(130-bet)</a:t>
            </a:r>
          </a:p>
          <a:p>
            <a: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-mashqning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-masalasini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9">
            <a:extLst>
              <a:ext uri="{FF2B5EF4-FFF2-40B4-BE49-F238E27FC236}">
                <a16:creationId xmlns:a16="http://schemas.microsoft.com/office/drawing/2014/main" id="{39630581-0D87-4D41-AB71-C86D2496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667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9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2D90D7-48BA-43DF-81E1-E0A551245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7944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Massaning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tezlikka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bog‘liqligi</a:t>
            </a:r>
            <a:endParaRPr lang="ru-RU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17FC0C0-289D-4F61-9AFD-CE15A0536D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3096" y="1563756"/>
                <a:ext cx="8006866" cy="481053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                      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𝑚</m:t>
                    </m:r>
                    <m:acc>
                      <m:accPr>
                        <m:chr m:val="⃗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m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acc>
                          <m:accPr>
                            <m:chr m:val="⃗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acc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en-US" sz="3200" dirty="0"/>
                  <a:t>   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Nyutonning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ikkinchi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qonuni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acc>
                      <m:accPr>
                        <m:chr m:val="⃗"/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</m:acc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     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acc>
                      <m:accPr>
                        <m:chr m:val="⃗"/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</m:acc>
                    <m: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acc>
                      <m:accPr>
                        <m:chr m:val="⃗"/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e>
                    </m:acc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</m:acc>
                    <m:r>
                      <a:rPr lang="en-US" sz="32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acc>
                          <m:accPr>
                            <m:chr m:val="⃗"/>
                            <m:ctrlPr>
                              <a:rPr lang="en-US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𝑝</m:t>
                            </m:r>
                          </m:e>
                        </m:acc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den>
                    </m:f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Katta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tezliklarda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ham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acc>
                      <m:accPr>
                        <m:chr m:val="⃗"/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</m:acc>
                    <m: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tenglama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o‘rinli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faqat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3200" b="0" dirty="0">
                    <a:cs typeface="Arial" panose="020B0604020202020204" pitchFamily="34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𝛽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,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bunda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𝛽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≪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17FC0C0-289D-4F61-9AFD-CE15A0536D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3096" y="1563756"/>
                <a:ext cx="8006866" cy="4810539"/>
              </a:xfrm>
              <a:blipFill>
                <a:blip r:embed="rId2"/>
                <a:stretch>
                  <a:fillRect l="-1980" b="-2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F357A81-AB18-468E-9426-E811AA8D14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962" y="1960837"/>
            <a:ext cx="3419475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71516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C671DB-2C7D-4C36-9F14-B78B76DE6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589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Energiyaning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saqlanish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5799A61-A89C-4170-BB1A-79CF36A563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6700" y="1473200"/>
                <a:ext cx="11582399" cy="5181599"/>
              </a:xfrm>
            </p:spPr>
            <p:txBody>
              <a:bodyPr>
                <a:normAutofit fontScale="92500"/>
              </a:bodyPr>
              <a:lstStyle/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n-US" dirty="0"/>
                  <a:t>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Relyativistik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mexanikada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saqlanish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qonuni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xuddi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klassik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mexanikadagi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kabi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bajariladi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ru-RU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3200" dirty="0"/>
                  <a:t> ,   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32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/>
                  <a:t>,     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3200" dirty="0"/>
                  <a:t>  ,  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dirty="0"/>
                  <a:t>.</a:t>
                </a:r>
              </a:p>
              <a:p>
                <a:pPr marL="0" indent="0">
                  <a:buNone/>
                </a:pPr>
                <a:r>
                  <a:rPr lang="en-US" sz="3200" dirty="0"/>
                  <a:t>                                      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𝑬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𝒎</m:t>
                    </m:r>
                    <m:sSup>
                      <m:sSup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sSup>
                          <m:sSup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2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𝝑</m:t>
                                    </m:r>
                                  </m:e>
                                  <m:sup>
                                    <m:r>
                                      <a:rPr lang="en-US" sz="32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32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1" i="1" smtClean="0">
                                        <a:latin typeface="Cambria Math" panose="02040503050406030204" pitchFamily="18" charset="0"/>
                                      </a:rPr>
                                      <m:t>𝒄</m:t>
                                    </m:r>
                                  </m:e>
                                  <m:sup>
                                    <m:r>
                                      <a:rPr lang="en-US" sz="32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r>
                  <a:rPr lang="en-US" sz="3200" b="1" dirty="0"/>
                  <a:t>  </a:t>
                </a:r>
              </a:p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n-US" sz="3200" dirty="0"/>
                  <a:t>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Demak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relyativistik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mexanikada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jism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jismlar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sistemasining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harakatdagi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</m:oMath>
                </a14:m>
                <a:r>
                  <a:rPr lang="en-US" sz="3200" dirty="0"/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kvadrati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ko‘paytmasiga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ekan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Bu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Eynshteyn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o‘zaro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bog‘lanishi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qonuni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deb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ataladi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5799A61-A89C-4170-BB1A-79CF36A563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6700" y="1473200"/>
                <a:ext cx="11582399" cy="5181599"/>
              </a:xfrm>
              <a:blipFill>
                <a:blip r:embed="rId2"/>
                <a:stretch>
                  <a:fillRect l="-1263" t="-1412" r="-1211" b="-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7645912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469981E-F911-4A10-B166-97E988D863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8900" y="254000"/>
                <a:ext cx="12103100" cy="63627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                 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Kinetik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quyidagicha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𝜗</m:t>
                                    </m:r>
                                  </m:e>
                                  <m:sup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32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2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1−</m:t>
                                </m:r>
                                <m:f>
                                  <m:f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𝜗</m:t>
                                        </m:r>
                                      </m:e>
                                      <m:sup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𝑐</m:t>
                                        </m:r>
                                      </m:e>
                                      <m:sup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rad>
                          </m:den>
                        </m:f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sz="3200" dirty="0"/>
                  <a:t>.</a:t>
                </a:r>
              </a:p>
              <a:p>
                <a:pPr marL="0" indent="0">
                  <a:buNone/>
                </a:pPr>
                <a:r>
                  <a:rPr lang="en-US" sz="3200" dirty="0"/>
                  <a:t>  </a:t>
                </a:r>
              </a:p>
              <a:p>
                <a:pPr marL="0" indent="0">
                  <a:buNone/>
                </a:pPr>
                <a:r>
                  <a:rPr lang="en-US" sz="3600" b="0" dirty="0"/>
                  <a:t>                    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𝜗</m:t>
                                    </m:r>
                                  </m:e>
                                  <m:sup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r>
                  <a:rPr lang="en-US" sz="3600" dirty="0"/>
                  <a:t>     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36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ad>
                          <m:radPr>
                            <m:degHide m:val="on"/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𝜗</m:t>
                                    </m:r>
                                  </m:e>
                                  <m:sup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sz="3200" dirty="0"/>
                  <a:t>       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impuls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orasidagi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bog‘lanish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quyidagicha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6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𝜗</m:t>
                                </m:r>
                              </m:e>
                              <m:sup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1−</m:t>
                        </m:r>
                        <m:f>
                          <m:fPr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𝜗</m:t>
                                </m:r>
                              </m:e>
                              <m:sup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den>
                    </m:f>
                  </m:oMath>
                </a14:m>
                <a:r>
                  <a:rPr lang="en-US" sz="3600" dirty="0"/>
                  <a:t> ;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6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𝜗</m:t>
                                </m:r>
                              </m:e>
                              <m:sup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469981E-F911-4A10-B166-97E988D863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8900" y="254000"/>
                <a:ext cx="12103100" cy="6362700"/>
              </a:xfrm>
              <a:blipFill>
                <a:blip r:embed="rId2"/>
                <a:stretch>
                  <a:fillRect t="-20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20708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A1112A1-9BEA-43ED-8E5D-DBE33BA2FE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77900" y="622300"/>
                <a:ext cx="10312400" cy="5880100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/>
                  <a:t>     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p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600" b="1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sSup>
                          <m:sSup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600" b="1" i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600" dirty="0"/>
                  <a:t>  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formulada 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𝒑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9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9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𝑬</m:t>
                        </m:r>
                      </m:e>
                      <m:sup>
                        <m:r>
                          <a:rPr lang="en-US" sz="39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39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Sup>
                      <m:sSubSupPr>
                        <m:ctrlPr>
                          <a:rPr lang="en-US" sz="39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39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𝑬</m:t>
                        </m:r>
                      </m:e>
                      <m:sub>
                        <m:r>
                          <a:rPr lang="en-US" sz="39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  <m:sup>
                        <m:r>
                          <a:rPr lang="en-US" sz="39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bSup>
                    <m:r>
                      <a:rPr lang="en-US" sz="39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39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9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39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9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sz="39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39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</m:t>
                        </m:r>
                        <m:r>
                          <a:rPr lang="en-US" sz="39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39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tinchlikdagi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Bu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formuladan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zarra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bo‘lmasa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ham, </a:t>
                </a:r>
                <a:r>
                  <a:rPr lang="en-US" sz="39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9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9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b>
                        <m:r>
                          <a:rPr lang="en-US" sz="39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</m:sSub>
                    <m:r>
                      <a:rPr lang="en-US" sz="39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9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39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u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impulsga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bo‘lishi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mumkinligini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ko‘rsatadi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ya’ni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9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𝑬</m:t>
                    </m:r>
                    <m:r>
                      <a:rPr lang="en-US" sz="39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9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𝒑</m:t>
                    </m:r>
                    <m:r>
                      <a:rPr lang="en-US" sz="39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9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</m:t>
                    </m:r>
                    <m:r>
                      <a:rPr lang="en-US" sz="39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en-US" sz="39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Bunday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zarralar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massasiz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zarralar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Foton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massasiz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zarradir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A1112A1-9BEA-43ED-8E5D-DBE33BA2FE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7900" y="622300"/>
                <a:ext cx="10312400" cy="5880100"/>
              </a:xfrm>
              <a:blipFill>
                <a:blip r:embed="rId2"/>
                <a:stretch>
                  <a:fillRect l="-1773" r="-13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823040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7313A0-3F02-42DD-9C77-B34B56D5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572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5-mashq  8-masala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680C8A5-E4B0-4958-8A5B-94D29C7131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50900" y="1968500"/>
                <a:ext cx="10553700" cy="4470400"/>
              </a:xfrm>
            </p:spPr>
            <p:txBody>
              <a:bodyPr/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dirty="0"/>
                  <a:t>     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Quyoshning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nurlanishi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𝟕𝟖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𝟐𝟔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𝑾</m:t>
                    </m:r>
                  </m:oMath>
                </a14:m>
                <a:r>
                  <a:rPr lang="en-US" sz="4000" b="1" dirty="0"/>
                  <a:t>.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da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Quyosh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nurlanish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natijasida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qancha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(kg)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yo‘qotadi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680C8A5-E4B0-4958-8A5B-94D29C7131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0900" y="1968500"/>
                <a:ext cx="10553700" cy="4470400"/>
              </a:xfrm>
              <a:blipFill>
                <a:blip r:embed="rId2"/>
                <a:stretch>
                  <a:fillRect l="-2080" r="-20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72347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6387547" y="187552"/>
                <a:ext cx="5380379" cy="4251925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  <a:endParaRPr lang="en-US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∆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sz="32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∆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P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∙∆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  <m:r>
                            <m:rPr>
                              <m:nor/>
                            </m:rPr>
                            <a:rPr lang="en-US" sz="32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6387547" y="187552"/>
                <a:ext cx="5380379" cy="4251925"/>
              </a:xfrm>
              <a:blipFill>
                <a:blip r:embed="rId2"/>
                <a:stretch>
                  <a:fillRect t="-25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6290365" y="755466"/>
            <a:ext cx="1" cy="2374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914404" y="2597692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14404" y="4439477"/>
                <a:ext cx="11237836" cy="215549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3,78∙</m:t>
                        </m:r>
                        <m:sSup>
                          <m:sSupPr>
                            <m:ctrlPr>
                              <a:rPr lang="en-US" sz="3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26</m:t>
                            </m:r>
                          </m:sup>
                        </m:s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∙1 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num>
                      <m:den>
                        <m:sSup>
                          <m:sSupPr>
                            <m:ctrlPr>
                              <a:rPr lang="en-US" sz="3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(3∙</m:t>
                            </m:r>
                            <m:sSup>
                              <m:sSupPr>
                                <m:ctrlPr>
                                  <a:rPr lang="en-US" sz="3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</m:t>
                                </m:r>
                              </m:sup>
                            </m:sSup>
                            <m:f>
                              <m:fPr>
                                <m:ctrlPr>
                                  <a:rPr lang="en-US" sz="3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num>
                              <m:den>
                                <m:r>
                                  <a:rPr lang="en-US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𝑠</m:t>
                                </m:r>
                              </m:den>
                            </m:f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=0,42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sup>
                    </m:sSup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endParaRPr lang="uz-Latn-UZ" sz="4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4000" b="1" dirty="0">
                    <a:solidFill>
                      <a:schemeClr val="accent1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4000" b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𝟒𝟐</m:t>
                    </m:r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4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en-US" sz="4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sup>
                    </m:sSup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𝒌𝒈</m:t>
                    </m:r>
                    <m:r>
                      <a:rPr lang="en-US" sz="40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US" sz="40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4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sup>
                    </m:sSup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𝒌𝒈</m:t>
                    </m:r>
                  </m:oMath>
                </a14:m>
                <a:endParaRPr lang="uz-Latn-UZ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4" y="4439477"/>
                <a:ext cx="11237836" cy="2155490"/>
              </a:xfrm>
              <a:prstGeom prst="rect">
                <a:avLst/>
              </a:prstGeom>
              <a:blipFill>
                <a:blip r:embed="rId3"/>
                <a:stretch>
                  <a:fillRect l="-18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14404" y="187553"/>
                <a:ext cx="5380379" cy="32345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P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=3,78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26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 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=3∙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4" y="187553"/>
                <a:ext cx="5380379" cy="3234533"/>
              </a:xfrm>
              <a:prstGeom prst="rect">
                <a:avLst/>
              </a:prstGeom>
              <a:blipFill>
                <a:blip r:embed="rId4"/>
                <a:stretch>
                  <a:fillRect l="-2831" t="-33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082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A51143-2C32-492A-B0AD-F057B47CD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556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5-mashq  15-masala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CFD13B-1AA0-4FF5-90C6-DF64E70DE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0" y="1790700"/>
            <a:ext cx="9639300" cy="46355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Zarraning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relyativistik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impulsi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Nyuton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klassik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impulsidan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zarraning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tezligini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3186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6387547" y="187553"/>
                <a:ext cx="5380379" cy="3381148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z-Latn-UZ" sz="36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𝑝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en-US" sz="36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𝜗</m:t>
                      </m:r>
                    </m:oMath>
                  </m:oMathPara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3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𝜗</m:t>
                          </m:r>
                          <m:r>
                            <m:rPr>
                              <m:nor/>
                            </m:rPr>
                            <a:rPr lang="en-US" sz="3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3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𝜗</m:t>
                                      </m:r>
                                    </m:e>
                                    <m:sup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6387547" y="187553"/>
                <a:ext cx="5380379" cy="3381148"/>
              </a:xfrm>
              <a:blipFill>
                <a:blip r:embed="rId2"/>
                <a:stretch>
                  <a:fillRect t="-32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6134099" y="795091"/>
            <a:ext cx="1" cy="2281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914404" y="2305592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14400" y="3848100"/>
                <a:ext cx="11237840" cy="274686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</m:num>
                      <m:den>
                        <m:sSub>
                          <m:sSubPr>
                            <m:ctrlPr>
                              <a:rPr lang="en-US" sz="3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sz="3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𝟎</m:t>
                            </m:r>
                          </m:sub>
                        </m:sSub>
                      </m:den>
                    </m:f>
                    <m: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num>
                      <m:den>
                        <m:sSub>
                          <m:sSubPr>
                            <m:ctrlP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  <m:rad>
                          <m:radPr>
                            <m:degHide m:val="on"/>
                            <m:ctrlP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𝜗</m:t>
                                    </m:r>
                                  </m:e>
                                  <m:sup>
                                    <m:r>
                                      <a:rPr lang="en-US" sz="3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3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sz="3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  <m: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𝜗</m:t>
                                    </m:r>
                                  </m:e>
                                  <m:sup>
                                    <m:r>
                                      <a:rPr lang="en-US" sz="3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3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sz="3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  <m: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endParaRPr lang="en-US" sz="3600" b="0" i="0" dirty="0">
                  <a:solidFill>
                    <a:schemeClr val="tx1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3200" dirty="0">
                    <a:solidFill>
                      <a:schemeClr val="tx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solidFill>
                      <a:schemeClr val="tx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a:t>1=2∙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1−</m:t>
                        </m:r>
                        <m:f>
                          <m:fPr>
                            <m:ctrlP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𝜗</m:t>
                                </m:r>
                              </m:e>
                              <m:sup>
                                <m:r>
                                  <a:rPr lang="en-US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rad>
                  </m:oMath>
                </a14:m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  <m:r>
                      <a:rPr lang="en-US" sz="3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  1=4∙(1−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4−4∙</m:t>
                    </m:r>
                    <m:f>
                      <m:f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uz-Latn-UZ" sz="3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848100"/>
                <a:ext cx="11237840" cy="2746867"/>
              </a:xfrm>
              <a:prstGeom prst="rect">
                <a:avLst/>
              </a:prstGeom>
              <a:blipFill>
                <a:blip r:embed="rId3"/>
                <a:stretch>
                  <a:fillRect l="-814" t="-2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92200" y="187553"/>
                <a:ext cx="5202583" cy="32345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num>
                      <m:den>
                        <m:sSub>
                          <m:sSubPr>
                            <m:ctrlPr>
                              <a:rPr lang="uz-Latn-UZ" sz="36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ϑ</m:t>
                    </m:r>
                    <m:r>
                      <a:rPr lang="uz-Latn-UZ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200" y="187553"/>
                <a:ext cx="5202583" cy="3234533"/>
              </a:xfrm>
              <a:prstGeom prst="rect">
                <a:avLst/>
              </a:prstGeom>
              <a:blipFill>
                <a:blip r:embed="rId4"/>
                <a:stretch>
                  <a:fillRect l="-3513" t="-33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477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569</Words>
  <Application>Microsoft Office PowerPoint</Application>
  <PresentationFormat>Широкоэкранный</PresentationFormat>
  <Paragraphs>62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               Massaning tezlikka bog‘liqligi</vt:lpstr>
      <vt:lpstr>             Energiyaning saqlanish qonuni</vt:lpstr>
      <vt:lpstr>Презентация PowerPoint</vt:lpstr>
      <vt:lpstr>Презентация PowerPoint</vt:lpstr>
      <vt:lpstr>                             5-mashq  8-masala</vt:lpstr>
      <vt:lpstr>Презентация PowerPoint</vt:lpstr>
      <vt:lpstr>                           5-mashq  15-masala</vt:lpstr>
      <vt:lpstr>Презентация PowerPoint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199</cp:revision>
  <dcterms:created xsi:type="dcterms:W3CDTF">2020-11-20T09:11:53Z</dcterms:created>
  <dcterms:modified xsi:type="dcterms:W3CDTF">2021-02-23T19:54:41Z</dcterms:modified>
</cp:coreProperties>
</file>