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3" r:id="rId3"/>
    <p:sldId id="302" r:id="rId4"/>
    <p:sldId id="304" r:id="rId5"/>
    <p:sldId id="305" r:id="rId6"/>
    <p:sldId id="306" r:id="rId7"/>
    <p:sldId id="308" r:id="rId8"/>
    <p:sldId id="307" r:id="rId9"/>
    <p:sldId id="309" r:id="rId10"/>
    <p:sldId id="310" r:id="rId11"/>
    <p:sldId id="30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51722" y="2441989"/>
            <a:ext cx="10173501" cy="456951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Massaning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tezlikka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bog‘liqligi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Relyativistik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dinamika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Massa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energiyaning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o‘zaro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bog‘liqlik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qonuni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endParaRPr lang="en-US" sz="4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02328" y="2396334"/>
            <a:ext cx="648806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40978" y="50191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02328" y="4812472"/>
            <a:ext cx="648806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BF49B8E-D20D-45F2-9C6B-D484B86C36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3100" y="1079500"/>
                <a:ext cx="10858500" cy="52959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40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4000" dirty="0"/>
                  <a:t>   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4000" dirty="0"/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  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4000" dirty="0"/>
                  <a:t>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4000" b="0" i="0" dirty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          </a:t>
                </a:r>
              </a:p>
              <a:p>
                <a:pPr marL="0" indent="0">
                  <a:buNone/>
                </a:pPr>
                <a:r>
                  <a:rPr lang="en-US" sz="4000" b="1" dirty="0">
                    <a:solidFill>
                      <a:schemeClr val="accent1"/>
                    </a:solidFill>
                  </a:rPr>
                  <a:t>                   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4000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𝒄</m:t>
                    </m:r>
                  </m:oMath>
                </a14:m>
                <a:endParaRPr lang="ru-RU" sz="40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BF49B8E-D20D-45F2-9C6B-D484B86C36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3100" y="1079500"/>
                <a:ext cx="10858500" cy="52959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0114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1100" y="1643270"/>
            <a:ext cx="10774466" cy="4810539"/>
          </a:xfrm>
        </p:spPr>
        <p:txBody>
          <a:bodyPr>
            <a:normAutofit/>
          </a:bodyPr>
          <a:lstStyle/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.(130-bet)</a:t>
            </a:r>
          </a:p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-mashqning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-masalasini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2D90D7-48BA-43DF-81E1-E0A551245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7944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Massaning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tezlikka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bog‘liqligi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FC0C0-289D-4F61-9AFD-CE15A0536DB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3096" y="1563756"/>
                <a:ext cx="8006866" cy="481053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          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𝑚</m:t>
                    </m:r>
                    <m:acc>
                      <m:accPr>
                        <m:chr m:val="⃗"/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m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acc>
                          <m:accPr>
                            <m:chr m:val="⃗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</m:acc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</m:oMath>
                </a14:m>
                <a:r>
                  <a:rPr lang="en-US" sz="3200" dirty="0"/>
                  <a:t>  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Nyutonning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acc>
                      <m:accPr>
                        <m:chr m:val="⃗"/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     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acc>
                      <m:accPr>
                        <m:chr m:val="⃗"/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acc>
                      <m:accPr>
                        <m:chr m:val="⃗"/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</m:acc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</m:acc>
                    <m: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acc>
                          <m:accPr>
                            <m:chr m:val="⃗"/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𝑝</m:t>
                            </m:r>
                          </m:e>
                        </m:acc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Katta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tezliklarda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ham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acc>
                      <m:accPr>
                        <m:chr m:val="⃗"/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o‘rinli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faqat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b="0" dirty="0"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𝛽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,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𝛽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≪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FC0C0-289D-4F61-9AFD-CE15A0536D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3096" y="1563756"/>
                <a:ext cx="8006866" cy="4810539"/>
              </a:xfrm>
              <a:blipFill>
                <a:blip r:embed="rId2"/>
                <a:stretch>
                  <a:fillRect l="-1980" b="-2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F357A81-AB18-468E-9426-E811AA8D14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962" y="1960837"/>
            <a:ext cx="3419475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71516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671DB-2C7D-4C36-9F14-B78B76DE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Energiyaning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saqlanish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5799A61-A89C-4170-BB1A-79CF36A5639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6700" y="1473200"/>
                <a:ext cx="11582399" cy="5181599"/>
              </a:xfrm>
            </p:spPr>
            <p:txBody>
              <a:bodyPr>
                <a:normAutofit fontScale="92500"/>
              </a:bodyPr>
              <a:lstStyle/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Relyativistik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mexanikada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saqlanish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xuddi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klassik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mexanikadagi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kabi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ru-R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</m:oMath>
                </a14:m>
                <a:r>
                  <a:rPr lang="en-US" sz="3200" dirty="0"/>
                  <a:t> , 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p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/>
                  <a:t>,   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200" dirty="0"/>
                  <a:t>  ,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/>
                  <a:t>.</a:t>
                </a:r>
              </a:p>
              <a:p>
                <a:pPr marL="0" indent="0">
                  <a:buNone/>
                </a:pPr>
                <a:r>
                  <a:rPr lang="en-US" sz="3200" dirty="0"/>
                  <a:t>                                    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𝒎</m:t>
                    </m:r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sSup>
                          <m:sSup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𝝑</m:t>
                                    </m:r>
                                  </m:e>
                                  <m:sup>
                                    <m:r>
                                      <a:rPr lang="en-US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1" i="1" smtClean="0">
                                        <a:latin typeface="Cambria Math" panose="02040503050406030204" pitchFamily="18" charset="0"/>
                                      </a:rPr>
                                      <m:t>𝒄</m:t>
                                    </m:r>
                                  </m:e>
                                  <m:sup>
                                    <m:r>
                                      <a:rPr lang="en-US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r>
                  <a:rPr lang="en-US" sz="3200" b="1" dirty="0"/>
                  <a:t>  </a:t>
                </a: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200" dirty="0"/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relyativistik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mexanikada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jism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sistemasining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en-US" sz="3200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ko‘paytmasiga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Bu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Eynshteyn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bog‘lanishi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5799A61-A89C-4170-BB1A-79CF36A563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6700" y="1473200"/>
                <a:ext cx="11582399" cy="5181599"/>
              </a:xfrm>
              <a:blipFill>
                <a:blip r:embed="rId2"/>
                <a:stretch>
                  <a:fillRect l="-1263" t="-1412" r="-1211" b="-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7645912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469981E-F911-4A10-B166-97E988D863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8900" y="254000"/>
                <a:ext cx="12103100" cy="63627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         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Kinetik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2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32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3200" b="0" i="1" smtClean="0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32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𝜗</m:t>
                                        </m:r>
                                      </m:e>
                                      <m:sup>
                                        <m:r>
                                          <a:rPr lang="en-US" sz="3200" b="0" i="1" smtClean="0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3200" b="0" i="1" smtClean="0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3200" b="0" i="1" smtClean="0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𝑐</m:t>
                                        </m:r>
                                      </m:e>
                                      <m:sup>
                                        <m:r>
                                          <a:rPr lang="en-US" sz="3200" b="0" i="1" smtClean="0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rad>
                          </m:den>
                        </m:f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sz="3200" dirty="0"/>
                  <a:t>.</a:t>
                </a:r>
              </a:p>
              <a:p>
                <a:pPr marL="0" indent="0">
                  <a:buNone/>
                </a:pPr>
                <a:r>
                  <a:rPr lang="en-US" sz="3200" dirty="0"/>
                  <a:t>  </a:t>
                </a:r>
              </a:p>
              <a:p>
                <a:pPr marL="0" indent="0">
                  <a:buNone/>
                </a:pPr>
                <a:r>
                  <a:rPr lang="en-US" sz="3600" b="0" dirty="0"/>
                  <a:t>               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r>
                  <a:rPr lang="en-US" sz="3600" dirty="0"/>
                  <a:t>  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6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ad>
                          <m:radPr>
                            <m:degHide m:val="on"/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200" dirty="0"/>
                  <a:t>     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impuls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/>
                  <a:t>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3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sz="3600" dirty="0"/>
                  <a:t> ;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3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en-US" sz="3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𝜗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469981E-F911-4A10-B166-97E988D863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900" y="254000"/>
                <a:ext cx="12103100" cy="6362700"/>
              </a:xfrm>
              <a:blipFill>
                <a:blip r:embed="rId2"/>
                <a:stretch>
                  <a:fillRect t="-20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207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A1112A1-9BEA-43ED-8E5D-DBE33BA2FE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77900" y="622300"/>
                <a:ext cx="10312400" cy="5880100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dirty="0"/>
                  <a:t>    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sSup>
                          <m:sSup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dirty="0"/>
                  <a:t>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formulada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𝑬</m:t>
                        </m:r>
                      </m:e>
                      <m:sup>
                        <m: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39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Sup>
                      <m:sSubSupPr>
                        <m:ctrlP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𝑬</m:t>
                        </m:r>
                      </m:e>
                      <m:sub>
                        <m: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  <m:sup>
                        <m: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bSup>
                    <m:r>
                      <a:rPr lang="en-US" sz="39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39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9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39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tinchlikdagi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Bu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formuladan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bo‘lmasa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ham, </a:t>
                </a:r>
                <a:r>
                  <a:rPr lang="en-US" sz="39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b>
                        <m:r>
                          <a:rPr lang="en-US" sz="39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en-US" sz="39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9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9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u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impulsga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mumkinligini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ya’ni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9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𝑬</m:t>
                    </m:r>
                    <m:r>
                      <a:rPr lang="en-US" sz="39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9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  <m:r>
                      <a:rPr lang="en-US" sz="39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9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</m:t>
                    </m:r>
                    <m:r>
                      <a:rPr lang="en-US" sz="39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39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zarralar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massasiz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zarralar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Foton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massasiz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zarradir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A1112A1-9BEA-43ED-8E5D-DBE33BA2FE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7900" y="622300"/>
                <a:ext cx="10312400" cy="5880100"/>
              </a:xfrm>
              <a:blipFill>
                <a:blip r:embed="rId2"/>
                <a:stretch>
                  <a:fillRect l="-1773" r="-13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823040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313A0-3F02-42DD-9C77-B34B56D5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72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5-mashq  8-masala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680C8A5-E4B0-4958-8A5B-94D29C7131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50900" y="1968500"/>
                <a:ext cx="10553700" cy="4470400"/>
              </a:xfrm>
            </p:spPr>
            <p:txBody>
              <a:bodyPr/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Quyoshning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𝟕𝟖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𝟐𝟔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𝑾</m:t>
                    </m:r>
                  </m:oMath>
                </a14:m>
                <a:r>
                  <a:rPr lang="en-US" sz="4000" b="1" dirty="0"/>
                  <a:t>.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da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Quyosh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natijasida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(kg)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yo‘qotadi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680C8A5-E4B0-4958-8A5B-94D29C7131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50900" y="1968500"/>
                <a:ext cx="10553700" cy="4470400"/>
              </a:xfrm>
              <a:blipFill>
                <a:blip r:embed="rId2"/>
                <a:stretch>
                  <a:fillRect l="-2080" r="-20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72347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387547" y="187552"/>
                <a:ext cx="5380379" cy="4251925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P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∙∆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387547" y="187552"/>
                <a:ext cx="5380379" cy="4251925"/>
              </a:xfrm>
              <a:blipFill>
                <a:blip r:embed="rId2"/>
                <a:stretch>
                  <a:fillRect t="-25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290365" y="755466"/>
            <a:ext cx="1" cy="2374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14404" y="2597692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14404" y="4439477"/>
                <a:ext cx="11237836" cy="21554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3,78∙</m:t>
                        </m:r>
                        <m:sSup>
                          <m:sSup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26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(3∙</m:t>
                            </m:r>
                            <m:sSup>
                              <m:sSupPr>
                                <m:ctrlPr>
                                  <a:rPr lang="en-US" sz="36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8</m:t>
                                </m:r>
                              </m:sup>
                            </m:sSup>
                            <m:f>
                              <m:fPr>
                                <m:ctrlPr>
                                  <a:rPr lang="en-US" sz="36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=0,42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endParaRPr lang="uz-Latn-UZ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4000" b="1" dirty="0">
                    <a:solidFill>
                      <a:schemeClr val="accent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40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𝟒𝟐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sup>
                    </m:sSup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𝒌𝒈</m:t>
                    </m:r>
                    <m:r>
                      <a:rPr lang="en-US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sup>
                    </m:sSup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𝒌𝒈</m:t>
                    </m:r>
                  </m:oMath>
                </a14:m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4" y="4439477"/>
                <a:ext cx="11237836" cy="2155490"/>
              </a:xfrm>
              <a:prstGeom prst="rect">
                <a:avLst/>
              </a:prstGeom>
              <a:blipFill>
                <a:blip r:embed="rId3"/>
                <a:stretch>
                  <a:fillRect l="-18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14404" y="187553"/>
                <a:ext cx="5380379" cy="32345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P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=3,78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26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4" y="187553"/>
                <a:ext cx="5380379" cy="3234533"/>
              </a:xfrm>
              <a:prstGeom prst="rect">
                <a:avLst/>
              </a:prstGeom>
              <a:blipFill>
                <a:blip r:embed="rId4"/>
                <a:stretch>
                  <a:fillRect l="-2831" t="-33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A51143-2C32-492A-B0AD-F057B47CD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556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5-mashq  15-masala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CFD13B-1AA0-4FF5-90C6-DF64E70DE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1790700"/>
            <a:ext cx="9639300" cy="46355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Zarraning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relyativistik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impulsi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klassik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impulsidan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zarraning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318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387547" y="187553"/>
                <a:ext cx="5380379" cy="3381148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3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sz="36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𝜗</m:t>
                                      </m:r>
                                    </m:e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387547" y="187553"/>
                <a:ext cx="5380379" cy="3381148"/>
              </a:xfrm>
              <a:blipFill>
                <a:blip r:embed="rId2"/>
                <a:stretch>
                  <a:fillRect t="-32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134099" y="795091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14404" y="2305592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14400" y="3848100"/>
                <a:ext cx="11237840" cy="27468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</m:num>
                      <m:den>
                        <m:sSub>
                          <m:sSubPr>
                            <m:ctrlP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</m:sub>
                        </m:sSub>
                      </m:den>
                    </m:f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num>
                      <m:den>
                        <m:sSub>
                          <m:sSubPr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  <m:rad>
                          <m:radPr>
                            <m:degHide m:val="on"/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sz="3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endParaRPr lang="en-US" sz="3600" b="0" i="0" dirty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3200" dirty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a:t>1=2∙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p>
                                <m:r>
                                  <a:rPr lang="en-US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  <m:r>
                      <a:rPr lang="en-US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1=4∙(1−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4−4∙</m:t>
                    </m:r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uz-Latn-UZ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848100"/>
                <a:ext cx="11237840" cy="2746867"/>
              </a:xfrm>
              <a:prstGeom prst="rect">
                <a:avLst/>
              </a:prstGeom>
              <a:blipFill>
                <a:blip r:embed="rId3"/>
                <a:stretch>
                  <a:fillRect l="-814" t="-2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92200" y="187553"/>
                <a:ext cx="5202583" cy="32345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num>
                      <m:den>
                        <m:sSub>
                          <m:sSub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ϑ</m:t>
                    </m:r>
                    <m: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200" y="187553"/>
                <a:ext cx="5202583" cy="3234533"/>
              </a:xfrm>
              <a:prstGeom prst="rect">
                <a:avLst/>
              </a:prstGeom>
              <a:blipFill>
                <a:blip r:embed="rId4"/>
                <a:stretch>
                  <a:fillRect l="-3513" t="-33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477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569</Words>
  <Application>Microsoft Office PowerPoint</Application>
  <PresentationFormat>Широкоэкранный</PresentationFormat>
  <Paragraphs>62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Massaning tezlikka bog‘liqligi</vt:lpstr>
      <vt:lpstr>             Energiyaning saqlanish qonuni</vt:lpstr>
      <vt:lpstr>Презентация PowerPoint</vt:lpstr>
      <vt:lpstr>Презентация PowerPoint</vt:lpstr>
      <vt:lpstr>                             5-mashq  8-masala</vt:lpstr>
      <vt:lpstr>Презентация PowerPoint</vt:lpstr>
      <vt:lpstr>                           5-mashq  15-masala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199</cp:revision>
  <dcterms:created xsi:type="dcterms:W3CDTF">2020-11-20T09:11:53Z</dcterms:created>
  <dcterms:modified xsi:type="dcterms:W3CDTF">2021-02-23T19:54:41Z</dcterms:modified>
</cp:coreProperties>
</file>