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8" r:id="rId3"/>
    <p:sldId id="26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  <m:sSub>
                    <m:sSub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𝑜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𝑟𝑡</m:t>
                      </m:r>
                    </m:sub>
                  </m:sSub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p>
                        <m:sSup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e>
                        <m:sup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p>
                        <m:sSup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𝜑</m:t>
                          </m:r>
                        </m:e>
                        <m:sup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𝐴=𝑞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𝜑_(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𝑜‘𝑟𝑡)=𝑞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𝜑/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2=𝑞^2/2𝐶=〖𝐶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𝜑〗^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2/2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ru-RU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𝑘𝑜𝑛</m:t>
                      </m:r>
                    </m:sub>
                  </m:sSub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p>
                        <m:sSup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e>
                        <m:sup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p>
                        <m:sSup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𝐶𝑈</m:t>
                          </m:r>
                        </m:e>
                        <m:sup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𝜀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  <m:sSup>
                        <m:sSup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</m:e>
                        <m:sup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𝑉</m:t>
                  </m:r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;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14:m>
                <m:oMath xmlns:m="http://schemas.openxmlformats.org/officeDocument/2006/math">
                  <m:r>
                    <a:rPr lang="uz-Latn-UZ" sz="400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400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𝜑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𝑊</a:t>
              </a:r>
              <a:r>
                <a:rPr lang="ru-RU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𝑘𝑜𝑛=𝑞^2/2𝐶=〖𝐶𝑈〗^2/2=(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𝜀_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𝜀𝐸^2)/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 𝑉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;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uz-Latn-UZ" sz="400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∆𝜑</a:t>
              </a:r>
              <a:r>
                <a:rPr lang="uz-Latn-UZ" sz="40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=𝑈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440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𝜔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𝜀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  <m:sSup>
                        <m:sSup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</m:e>
                        <m:sup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</m:oMath>
              </a14:m>
              <a:r>
                <a:rPr lang="uz-Latn-UZ" sz="4000" dirty="0"/>
                <a:t> </a:t>
              </a:r>
              <a:r>
                <a:rPr lang="en-US" sz="4000" dirty="0"/>
                <a:t>;    </a:t>
              </a:r>
              <a:r>
                <a:rPr lang="uz-Latn-UZ" sz="4000" dirty="0"/>
                <a:t>  </a:t>
              </a:r>
              <a14:m>
                <m:oMath xmlns:m="http://schemas.openxmlformats.org/officeDocument/2006/math">
                  <m:r>
                    <a:rPr lang="uz-Latn-UZ" sz="44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  <m:r>
                    <a:rPr lang="uz-Latn-UZ" sz="44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</m:num>
                    <m:den>
                      <m:r>
                        <a:rPr lang="uz-Latn-UZ" sz="4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</m:den>
                  </m:f>
                </m:oMath>
              </a14:m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ru-RU" sz="44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𝜔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=𝑊/𝑉=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(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𝜀_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𝜀𝐸^2)/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</a:t>
              </a:r>
              <a:r>
                <a:rPr lang="uz-Latn-UZ" sz="4000" dirty="0"/>
                <a:t> </a:t>
              </a:r>
              <a:r>
                <a:rPr lang="en-US" sz="4000" dirty="0"/>
                <a:t>;    </a:t>
              </a:r>
              <a:r>
                <a:rPr lang="uz-Latn-UZ" sz="4000" dirty="0"/>
                <a:t>  </a:t>
              </a:r>
              <a:r>
                <a:rPr lang="uz-Latn-UZ" sz="44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𝐸=𝑈/𝑑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 b="-962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𝐴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𝑞</m:t>
              </m:r>
              <m:sSub>
                <m:sSub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𝜑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𝑜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‘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𝑟𝑡</m:t>
                  </m:r>
                </m:sub>
              </m:sSub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𝜑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p>
                    <m:sSup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e>
                    <m:sup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𝐶</m:t>
                  </m:r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p>
                    <m:sSup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</m:e>
                    <m:sup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𝑊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𝑘𝑜𝑛</m:t>
                  </m:r>
                </m:sub>
              </m:sSub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p>
                    <m:sSup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e>
                    <m:sup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𝐶</m:t>
                  </m:r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p>
                    <m:sSup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𝐶𝑈</m:t>
                      </m:r>
                    </m:e>
                    <m:sup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𝜀</m:t>
                  </m:r>
                  <m:sSup>
                    <m:sSup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p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𝑉</m:t>
              </m:r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;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14:m xmlns:a14="http://schemas.microsoft.com/office/drawing/2010/main">
            <m:oMath xmlns:m="http://schemas.openxmlformats.org/officeDocument/2006/math">
              <m:r>
                <a:rPr lang="uz-Latn-UZ" sz="400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uz-Latn-UZ" sz="400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𝜑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𝑈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44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𝜔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𝑊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𝑉</m:t>
                  </m:r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𝜀</m:t>
                  </m:r>
                  <m:sSup>
                    <m:sSup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p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</m:oMath>
          </a14:m>
          <a:r>
            <a:rPr lang="uz-Latn-UZ" sz="4000" kern="1200" dirty="0"/>
            <a:t> </a:t>
          </a:r>
          <a:r>
            <a:rPr lang="en-US" sz="4000" kern="1200" dirty="0"/>
            <a:t>;    </a:t>
          </a:r>
          <a:r>
            <a:rPr lang="uz-Latn-UZ" sz="4000" kern="1200" dirty="0"/>
            <a:t>  </a:t>
          </a:r>
          <a14:m xmlns:a14="http://schemas.microsoft.com/office/drawing/2010/main">
            <m:oMath xmlns:m="http://schemas.openxmlformats.org/officeDocument/2006/math">
              <m:r>
                <a:rPr lang="uz-Latn-UZ" sz="44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𝐸</m:t>
              </m:r>
              <m:r>
                <a:rPr lang="uz-Latn-UZ" sz="44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</m:num>
                <m:den>
                  <m:r>
                    <a:rPr lang="uz-Latn-UZ" sz="44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𝑑</m:t>
                  </m:r>
                </m:den>
              </m:f>
            </m:oMath>
          </a14:m>
          <a:endParaRPr lang="ru-RU" sz="4000" kern="1200" dirty="0"/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489E6-A048-4390-AE53-B3A36272D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BD2641-94C3-494A-A573-4D1D7773F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BBFC55-33DA-4204-A1AA-76348A780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B70151-E1B0-4E52-B078-AEEE242B3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86455A-2EB4-4CAE-84D3-419C01D3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5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4F1B6-DD1F-472F-B9D4-57A90D0D9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F2E822-B0CB-4FE7-AAAB-5231832BB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C81B34-3F0D-481E-AB48-D26FCC92F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2DAF5C-89A2-46FC-886F-13EEE3E4F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1A6D7B-BE42-430A-A0AA-C27B18193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040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AFFD96-EC7A-485C-AE20-30AF6E5705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6C1248-B36E-4AC4-AEED-B6D6960B2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04052F-D7B6-44DA-A6E2-D21E609B9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FD1A2A-A84F-44DD-9153-46383805A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E904F0-0821-4452-B65C-292271556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7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761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0E29B-9E57-4185-9F97-B42F35C4B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46F1BA-0D1E-436E-98E6-F2BC2FFB1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0C5A34-4EA9-4BE8-8589-0E560B5D7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7E9B8-282F-4931-A8BA-3F369408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57D991-33A6-454D-9072-E211E765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36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6060BB-371B-495F-B9B1-2FC9D8F51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120448-9C67-41E1-AB59-9BBFA8092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E5EBD5-CD52-4E02-B9EE-2573FAEF9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3B63FD-071B-4353-9CCA-8556A37F3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AF3811-5935-4A0F-A883-082066BC0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52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D76072-5B26-43C6-AC93-6B30308FE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7CC67A-B691-4641-95D4-6EF78775C2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E57944-33D0-4724-8817-F789AAA46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47DF95-893E-4053-B29A-781D0160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3389C0-61F7-4444-B103-52EDAB999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95C429-FE09-4598-B2FB-38E1C2359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65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5F969-FA0D-49B8-8284-30200340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D16B38-A594-4413-904C-2654DCEDA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91A6C3-45CD-45A1-8BEB-3329CE6D0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C5565B-7F5E-4A85-84D5-C84B8C4E2E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80D0441-6EC4-47DB-9B6F-2ED9FF3682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482097-563C-4EBC-AFBF-24C26AA0B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0808D5B-47D1-41BB-B07D-EF63C863A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A2F4ED-B995-4C5B-B91F-A1581982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862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628C4E-F2D4-4455-BAB2-5DDA61881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EEFE77-8F40-45F0-A2E3-C0BE9572E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0176DCC-848B-4333-8244-201A0359B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28E800-9449-4EDE-871B-DC3D3B24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167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7A5C02-A262-43B7-8C97-A013ABC1E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3022F9-A939-4013-829D-8E86DDF74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4F60C5-BCAF-4B3B-BB49-119C83CBF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06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4BB68-8FBC-4D77-9C25-3D9D39936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43C9E4-2E7A-464D-9622-29DABF16E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B154AC-CF10-4BE4-8E05-2A12707AE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D8AC88-F6DD-41F9-9DE5-E7913E732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A88486-2D26-404F-BC0D-ED19E9FA2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66231A-B3F8-48EF-914C-389F9DFA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45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537F3-4BEC-4AF2-8C89-3B0D3925C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2319123-ECB4-4391-88EF-064322B02E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C2B6F6-FA2C-4963-8F5C-59EF42A28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4B2AC0-3888-4B89-BF66-F3580399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81ECEB-DFD6-4C44-9D2E-D957C4EDF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17AC2B-8479-41B4-BA08-2BEAE5467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177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F7B48-28A7-4337-AFE3-63A9BF3FB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DA7019-2F1E-41FC-9984-A2B29690D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882D80-D6C5-4FC8-944E-EAB084AF3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AA443-DBAF-4565-88B6-4245E79102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967AE-ED73-47F5-91A8-3F98AD0E96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B83B2B-5EB7-441A-82EC-F44076FF1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DD1CA-5F85-4341-8F51-591D9C15E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2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028794"/>
            <a:ext cx="9446434" cy="47624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030961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0</a:t>
            </a:r>
            <a:r>
              <a:rPr lang="uz-Latn-UZ" sz="4756" b="1" spc="21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514988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17DF0B-DDDF-413A-9A10-0F165B4A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936" y="1909554"/>
            <a:ext cx="2832100" cy="1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8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294783" y="437322"/>
                <a:ext cx="4823791" cy="3468756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294783" y="437322"/>
                <a:ext cx="4823791" cy="3468756"/>
              </a:xfrm>
              <a:blipFill>
                <a:blip r:embed="rId2"/>
                <a:stretch>
                  <a:fillRect t="-24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963475" y="822887"/>
            <a:ext cx="0" cy="3262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62608" y="3429000"/>
            <a:ext cx="47442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243505"/>
                <a:ext cx="12046223" cy="26144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8,85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−12</m:t>
                            </m:r>
                          </m:sup>
                        </m:sSup>
                        <m:f>
                          <m:f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num>
                          <m:den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1∙</m:t>
                        </m:r>
                        <m:sSup>
                          <m:sSup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3,36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num>
                              <m:den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∙0,0025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endParaRPr lang="uz-Latn-UZ" sz="36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0,125 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43505"/>
                <a:ext cx="12046223" cy="2614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9843" y="332708"/>
                <a:ext cx="5526158" cy="39804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=3,36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𝑀𝑉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=3,36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=0,0025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8,85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sup>
                    </m:sSup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43" y="332708"/>
                <a:ext cx="5526158" cy="3980472"/>
              </a:xfrm>
              <a:prstGeom prst="rect">
                <a:avLst/>
              </a:prstGeom>
              <a:blipFill>
                <a:blip r:embed="rId4"/>
                <a:stretch>
                  <a:fillRect l="-2756" t="-10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317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3899" y="1828800"/>
                <a:ext cx="10756901" cy="44527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Dielektrik singdiruvchanligi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muhitdagi maydon kuchlanganligi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elektr maydon energiyasining hajmiy zichligini aniqlang.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=8,85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sup>
                    </m:sSup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3899" y="1828800"/>
                <a:ext cx="10756901" cy="4452730"/>
              </a:xfrm>
              <a:blipFill>
                <a:blip r:embed="rId2"/>
                <a:stretch>
                  <a:fillRect l="-1757" t="-959" r="-17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99523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281528" y="332708"/>
                <a:ext cx="3827672" cy="3573370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uz-Latn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281528" y="332708"/>
                <a:ext cx="3827672" cy="3573370"/>
              </a:xfrm>
              <a:blipFill>
                <a:blip r:embed="rId2"/>
                <a:stretch>
                  <a:fillRect t="-2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04010" y="700305"/>
            <a:ext cx="0" cy="27286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04899" y="2700683"/>
            <a:ext cx="42009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899" y="4010693"/>
                <a:ext cx="10941324" cy="28473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8,85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−12</m:t>
                            </m:r>
                          </m:sup>
                        </m:sSup>
                        <m:f>
                          <m:f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num>
                          <m:den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sSup>
                          <m:sSup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num>
                              <m:den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8,85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𝟖𝟓</m:t>
                    </m:r>
                    <m:f>
                      <m:f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𝑱</m:t>
                        </m:r>
                      </m:num>
                      <m:den>
                        <m:sSup>
                          <m:sSupPr>
                            <m:ctrlPr>
                              <a:rPr lang="uz-Latn-UZ" sz="40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40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899" y="4010693"/>
                <a:ext cx="10941324" cy="2847308"/>
              </a:xfrm>
              <a:prstGeom prst="rect">
                <a:avLst/>
              </a:prstGeom>
              <a:blipFill>
                <a:blip r:embed="rId3"/>
                <a:stretch>
                  <a:fillRect l="-1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899" y="332708"/>
                <a:ext cx="4991101" cy="39804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8,85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sup>
                    </m:sSup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899" y="332708"/>
                <a:ext cx="4991101" cy="3980472"/>
              </a:xfrm>
              <a:prstGeom prst="rect">
                <a:avLst/>
              </a:prstGeom>
              <a:blipFill>
                <a:blip r:embed="rId4"/>
                <a:stretch>
                  <a:fillRect l="-3053" t="-10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63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692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3339" y="1205948"/>
                <a:ext cx="11211339" cy="5075582"/>
              </a:xfrm>
            </p:spPr>
            <p:txBody>
              <a:bodyPr>
                <a:normAutofit/>
              </a:bodyPr>
              <a:lstStyle/>
              <a:p>
                <a:pPr marL="514350" indent="-514350" algn="just">
                  <a:spcAft>
                    <a:spcPts val="600"/>
                  </a:spcAft>
                  <a:buAutoNum type="arabicPeriod"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Kondensator zaryadi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J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va zaryadi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 mC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uning sig‘imini toping. </a:t>
                </a:r>
              </a:p>
              <a:p>
                <a:pPr marL="514350" indent="-514350" algn="just">
                  <a:spcAft>
                    <a:spcPts val="600"/>
                  </a:spcAft>
                  <a:buAutoNum type="arabicPeriod"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Sig‘imi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kondensatorga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 berildi. Bu kondensatorning energiyasi qancha bo‘ldi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514350" indent="-514350" algn="just">
                  <a:buAutoNum type="arabicPeriod"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Plastinkalar orasi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0,8 mm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yassi kondensator </a:t>
                </a:r>
                <a:r>
                  <a:rPr lang="de-DE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80 V</a:t>
                </a:r>
                <a:r>
                  <a:rPr lang="de-D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kuchlanishgacha</a:t>
                </a:r>
                <a:r>
                  <a:rPr lang="de-D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de-D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plastinalar orasidagi muhitning dielektrik singdiruvchanligi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 bo‘lsa, kondensator elektr maydon energiyasining zichligini aniqlang.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3339" y="1205948"/>
                <a:ext cx="11211339" cy="5075582"/>
              </a:xfrm>
              <a:blipFill>
                <a:blip r:embed="rId2"/>
                <a:stretch>
                  <a:fillRect l="-1251" t="-2524" r="-1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295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96959782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96959782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828800"/>
                <a:ext cx="10545417" cy="44527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zaryadli kondensatorga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𝒎𝑪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 berilgan. Kondensator qoplamalari o‘tkazgich yordamida ulandi. Kondensatorni razryadlashda o‘tkazgichdan ajralgan issiqlik miqdorini toping.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828800"/>
                <a:ext cx="10545417" cy="4452730"/>
              </a:xfrm>
              <a:blipFill>
                <a:blip r:embed="rId2"/>
                <a:stretch>
                  <a:fillRect l="-1792" t="-2329" r="-17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517034"/>
                <a:ext cx="4373218" cy="33890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517034"/>
                <a:ext cx="4373218" cy="3389044"/>
              </a:xfrm>
              <a:blipFill>
                <a:blip r:embed="rId2"/>
                <a:stretch>
                  <a:fillRect t="-2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110367" y="781426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9" y="2306431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683002"/>
                <a:ext cx="11383615" cy="291196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600"/>
                  </a:spcAft>
                </a:pP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W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−3</m:t>
                                </m:r>
                              </m:sup>
                            </m:s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=0,25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=250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𝑚𝐽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𝒎𝑱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683002"/>
                <a:ext cx="11383615" cy="2911965"/>
              </a:xfrm>
              <a:prstGeom prst="rect">
                <a:avLst/>
              </a:prstGeom>
              <a:blipFill>
                <a:blip r:embed="rId3"/>
                <a:stretch>
                  <a:fillRect l="-1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3777" y="524766"/>
                <a:ext cx="4373217" cy="291196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777" y="524766"/>
                <a:ext cx="4373217" cy="2911965"/>
              </a:xfrm>
              <a:prstGeom prst="rect">
                <a:avLst/>
              </a:prstGeom>
              <a:blipFill>
                <a:blip r:embed="rId4"/>
                <a:stretch>
                  <a:fillRect l="-3487" t="-14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Har birining sig‘imi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 bo‘lgan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ta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o‘zaro parallel ulangan bir xil kondensator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tashkil topgan batareyani razryadlashda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 J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issiqlik miqdori ajralib chiqdi.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Kondensatorlar qanday potensiallar farqigacha razryadlangan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  <a:blipFill>
                <a:blip r:embed="rId2"/>
                <a:stretch>
                  <a:fillRect l="-1792" t="-1995" r="-17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8417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5552663" cy="36430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</m:t>
                            </m:r>
                          </m:num>
                          <m:den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</m:t>
                            </m:r>
                          </m:num>
                          <m:den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5552663" cy="3643044"/>
              </a:xfrm>
              <a:blipFill>
                <a:blip r:embed="rId2"/>
                <a:stretch>
                  <a:fillRect t="-2341" b="-147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009323" y="727870"/>
            <a:ext cx="1" cy="27011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9" y="2580861"/>
            <a:ext cx="39358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6" y="4492487"/>
                <a:ext cx="11224591" cy="2102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∙10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4∙</m:t>
                            </m:r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−6</m:t>
                                </m:r>
                              </m:sup>
                            </m:s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  <m:r>
                              <a:rPr lang="uz-Latn-UZ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20</m:t>
                            </m:r>
                          </m:den>
                        </m:f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=500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𝑼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6" y="4492487"/>
                <a:ext cx="11224591" cy="2102479"/>
              </a:xfrm>
              <a:prstGeom prst="rect">
                <a:avLst/>
              </a:prstGeom>
              <a:blipFill>
                <a:blip r:embed="rId3"/>
                <a:stretch>
                  <a:fillRect l="-1900" b="-2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4373217" cy="2863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4373217" cy="2863479"/>
              </a:xfrm>
              <a:prstGeom prst="rect">
                <a:avLst/>
              </a:prstGeom>
              <a:blipFill>
                <a:blip r:embed="rId4"/>
                <a:stretch>
                  <a:fillRect l="-3482" t="-1489" b="-82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135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 kV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kuchlanishgacha zaryadlangan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sig‘imli kondensator suvli idishga solingan qarshilik yordamida razryadlanadi. Agar suvning massasi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 g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uning harorati qanchaga (mK da) ortadi?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Suvning solishtirma issiqlik sig‘imi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4200 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Qarshilik va idishning issiqlik sig‘imlari inobatga olinmasin.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  <a:blipFill>
                <a:blip r:embed="rId2"/>
                <a:stretch>
                  <a:fillRect l="-1792" t="-3191" r="-1734" b="-1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4192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5552663" cy="3643044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5552663" cy="3643044"/>
              </a:xfrm>
              <a:blipFill>
                <a:blip r:embed="rId2"/>
                <a:stretch>
                  <a:fillRect t="-2341" b="-4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486403" y="658391"/>
            <a:ext cx="1" cy="3026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62608" y="3429000"/>
            <a:ext cx="39358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243505"/>
                <a:ext cx="12046223" cy="26144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14∙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(3000 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∙4200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</m:den>
                        </m:f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𝑚𝐾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𝟏𝟓𝟎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𝒎𝑲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43505"/>
                <a:ext cx="12046223" cy="2614495"/>
              </a:xfrm>
              <a:prstGeom prst="rect">
                <a:avLst/>
              </a:prstGeom>
              <a:blipFill>
                <a:blip r:embed="rId3"/>
                <a:stretch>
                  <a:fillRect t="-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3825" y="263033"/>
                <a:ext cx="4744284" cy="2863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=14∙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=4200 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25" y="263033"/>
                <a:ext cx="4744284" cy="2863479"/>
              </a:xfrm>
              <a:prstGeom prst="rect">
                <a:avLst/>
              </a:prstGeom>
              <a:blipFill>
                <a:blip r:embed="rId4"/>
                <a:stretch>
                  <a:fillRect l="-3213" t="-1489" b="-36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45640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2609" y="1696278"/>
                <a:ext cx="11025808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Ikki parallel plastinka orasidagi maydon kuchlanganligi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3,36 MV/m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plastinkalar orasidagi bo‘shliqning hajmi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Plastinkalar orasidagi elektr maydon energiyasini toping. </a:t>
                </a:r>
                <a:endParaRPr lang="en-US" sz="36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=8,85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sup>
                    </m:sSup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2609" y="1696278"/>
                <a:ext cx="11025808" cy="4585252"/>
              </a:xfrm>
              <a:blipFill>
                <a:blip r:embed="rId2"/>
                <a:stretch>
                  <a:fillRect l="-1715" t="-931" r="-17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5234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573</Words>
  <Application>Microsoft Office PowerPoint</Application>
  <PresentationFormat>Широкоэкранный</PresentationFormat>
  <Paragraphs>86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48</cp:revision>
  <dcterms:created xsi:type="dcterms:W3CDTF">2021-02-04T16:42:36Z</dcterms:created>
  <dcterms:modified xsi:type="dcterms:W3CDTF">2021-02-23T07:30:44Z</dcterms:modified>
</cp:coreProperties>
</file>