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302" r:id="rId3"/>
    <p:sldId id="303" r:id="rId4"/>
    <p:sldId id="304" r:id="rId5"/>
    <p:sldId id="305" r:id="rId6"/>
    <p:sldId id="314" r:id="rId7"/>
    <p:sldId id="306" r:id="rId8"/>
    <p:sldId id="313" r:id="rId9"/>
    <p:sldId id="301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CF577E-7DB7-4834-8B28-A72FE7A17B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AB4C856D-2CC4-45BC-A28C-A51AEAA8DD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C48B3E4-19C6-4F36-952D-316B5D3024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1F1C5A0-B65A-400D-8036-E2E54BF7E8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2D01DCB-12BE-4D3F-9D3E-2AD9FEC7C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592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431FF26-B89B-43E6-ABD2-085BA2981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46A3C9D-0420-4DF3-9226-4B1EB07F86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E74A70D-6D80-4CD3-A98B-7A1C15DCD3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29F76CD-1912-4654-A87B-5727512C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3BAAABC-4045-4C06-80CB-4650990D3E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27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A7CE7A4D-7372-48BA-B2D3-470B6B4462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4CE291E-E096-4FB2-85D3-7781DDACF4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6FE70EC-6A7E-4104-8284-A8638F85B9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EAC64B8-785E-4BF0-AEBB-C55497D7CB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371038F-D89D-4FCB-9805-7B0152246A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3898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85150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39DB3A-ADC0-4E4E-BDA6-7765CE3543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8F1E38CB-E3E3-4EDF-A0EB-4CD6FCE723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8A89B2F6-8691-406D-B0DA-3D5E0ED9C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588E6A4-D124-477D-AC8A-809CB9CF5B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0EEE4E-7B36-44E2-9500-1BC2C89BAE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164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EDB242-8D01-413B-9DBC-A02D1DBC25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2E0D9D-5021-4BB6-8B42-D50939E9FA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079E00A-2FAA-478F-BEF3-29A34F185E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80D6B17-D1C0-4578-9F80-EAF0799B32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4DB31C8-0448-44E1-A70E-E6F8F4A15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2680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404074C-8B30-4920-8E69-3BB4C2FC1D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E9C80AB-0774-4EF4-9E4A-3CA1BB663A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FEF05BE-36E0-4C74-98EE-C757B791E08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FE9A18D1-7854-4F7F-B960-74C56D0FB3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39FB8BCF-9D92-4826-94F7-BD310892D9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521C214-E71E-45F3-8977-509D09132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53459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572C842-B67B-4323-800D-0D85A244A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18EECA0-6A95-4AEC-A559-23E041A95CC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3DFBE60E-B89F-4E76-85C4-3C7AD5A5FB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9BD793FC-92F9-4E9B-A3DF-44203B2A0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6B31C8B4-789A-4819-A70C-981EFC8DF64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372F58A7-4D32-4E4C-8132-86D94940F6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C28510ED-5AB2-400A-8DF2-FFA62EE3BB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5EC93E1F-F5BC-4B83-B63D-CE4EEE87F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7269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454BC7-0972-465E-9095-BBA0BB4EEC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24662505-8BA0-4A41-B235-D693F73E88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8C98D72-3D24-462F-B7D2-FFB1C96CBE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76B0B8F4-3876-4D29-8A6F-90026C55A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7005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845A64B-DAF2-4E2E-A5B3-37D293FF7B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354B37B-4FD9-4446-8AD0-56AB3114F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0FE21B28-8AB0-42B7-B577-5A0E55B6E8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473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D5A0FB1-7AD8-4A52-8E56-EE2E65CAC2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C6CA6FF-70CC-42D8-850A-09B8487D99C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26EF21D-969C-486B-8650-198102C08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978E7DD-6C2D-45A0-BB02-0A06DE211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5C8EE68D-B031-40A1-9BDB-00B6BBF52A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B36F170F-A2A4-48CD-B45A-F451A71CD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1127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4C641FD-FD25-42BF-9817-2BFF40A72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6C11D809-C482-4D6D-AC7B-DC888D806DD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2A378C3-64E2-4BEC-8132-341DB67EB1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49FFEA29-4C5D-4B21-9EB3-1A4D91671A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7D62007-87AB-4218-8D5C-BE969878E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ABFD4AA7-01CE-4D5E-8517-14BF33F325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46553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37CA44-51DA-4211-9D1A-B42E104ED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BC9C5F5-B3C6-43CC-B4EA-31600B8166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20385CD-06FC-45F1-9C1F-1AD142169D5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9A73AD-9E90-41D8-A61C-01A79B163CF7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D4DA2BE-A6ED-4046-8204-11626757D0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3E8FCE-4407-404B-A61D-D3C500B22FA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0B1BF-24D7-4BF4-A446-DEF5BCF42D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599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102406" y="1946368"/>
            <a:ext cx="9705294" cy="4918331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lnSpc>
                <a:spcPts val="4132"/>
              </a:lnSpc>
              <a:spcBef>
                <a:spcPts val="233"/>
              </a:spcBef>
              <a:spcAft>
                <a:spcPts val="1200"/>
              </a:spcAft>
            </a:pPr>
            <a:r>
              <a:rPr lang="uz-Latn-UZ" sz="4800" b="1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</a:p>
          <a:p>
            <a:pPr marL="38918" algn="ctr">
              <a:spcBef>
                <a:spcPts val="233"/>
              </a:spcBef>
            </a:pP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Elektr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maydon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energiyasi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>
              <a:spcBef>
                <a:spcPts val="233"/>
              </a:spcBef>
            </a:pPr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36463" y="2479215"/>
            <a:ext cx="675443" cy="176768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892210" y="430695"/>
            <a:ext cx="226195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892210" y="430695"/>
            <a:ext cx="2261955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7670" y="540883"/>
            <a:ext cx="2133600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10</a:t>
            </a:r>
            <a:r>
              <a:rPr lang="uz-Latn-UZ" sz="4756" b="1" spc="21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F05B6658-0136-473A-903A-272AA544F9A9}"/>
              </a:ext>
            </a:extLst>
          </p:cNvPr>
          <p:cNvSpPr/>
          <p:nvPr/>
        </p:nvSpPr>
        <p:spPr>
          <a:xfrm>
            <a:off x="236463" y="4923819"/>
            <a:ext cx="675443" cy="16092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7C697F-C1EF-4486-A579-701C32FBE0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maydon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90330" y="1616765"/>
                <a:ext cx="11211340" cy="4890052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jihatdan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zaryadlashda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bajarilgan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ishning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miqdoriga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aynan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</m:oMath>
                </a14:m>
                <a:r>
                  <a:rPr lang="en-US" sz="3600" dirty="0"/>
                  <a:t>               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𝑞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∙</m:t>
                    </m:r>
                    <m:sSub>
                      <m:sSub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</m:oMath>
                </a14:m>
                <a:endParaRPr lang="en-US" sz="3600" b="0" i="1" dirty="0">
                  <a:latin typeface="Cambria Math" panose="02040503050406030204" pitchFamily="18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              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e>
                      <m:sub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𝑜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‘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</a:rPr>
                          <m:t>𝑟𝑡</m:t>
                        </m:r>
                      </m:sub>
                    </m:sSub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0+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𝜑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;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;      </a:t>
                </a:r>
                <a14:m>
                  <m:oMath xmlns:m="http://schemas.openxmlformats.org/officeDocument/2006/math">
                    <m:r>
                      <a:rPr lang="en-US" sz="36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</a:t>
                </a:r>
                <a:r>
                  <a:rPr lang="en-US" sz="36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𝐴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𝑒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</m:oMath>
                </a14:m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F6A2B47-C531-42C8-9F0B-73F29C71763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90330" y="1616765"/>
                <a:ext cx="11211340" cy="4890052"/>
              </a:xfrm>
              <a:blipFill>
                <a:blip r:embed="rId2"/>
                <a:stretch>
                  <a:fillRect l="-1359" t="-1870" r="-13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7536653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7D3C9EB-786A-4BF0-AE99-7322441673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9147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kondensatorning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endParaRPr lang="ru-RU" sz="40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83096" y="1656522"/>
                <a:ext cx="11158330" cy="4876800"/>
              </a:xfrm>
            </p:spPr>
            <p:txBody>
              <a:bodyPr/>
              <a:lstStyle/>
              <a:p>
                <a:pPr marL="0" indent="0">
                  <a:buNone/>
                </a:pPr>
                <a:r>
                  <a:rPr lang="en-US" dirty="0"/>
                  <a:t>                    </a:t>
                </a:r>
              </a:p>
              <a:p>
                <a:pPr marL="0" indent="0">
                  <a:buNone/>
                </a:pPr>
                <a:r>
                  <a:rPr lang="en-US" dirty="0"/>
                  <a:t>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𝑘𝑜𝑛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∙(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𝜑</m:t>
                            </m:r>
                          </m:e>
                          <m: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1</m:t>
                                </m:r>
                              </m:sub>
                            </m:s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sSub>
                              <m:sSubPr>
                                <m:ctrlP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𝜑</m:t>
                                </m:r>
                              </m:e>
                              <m:sub>
                                <m:r>
                                  <a:rPr lang="en-US" sz="36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b>
                            </m:sSub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                                        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𝑊</m:t>
                        </m:r>
                      </m:e>
                      <m:sub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𝑘𝑜𝑛</m:t>
                        </m:r>
                      </m:sub>
                    </m:sSub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𝑞𝑈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𝑞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</m:den>
                    </m:f>
                  </m:oMath>
                </a14:m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A823A93-5DEA-45FA-9B84-1851C09978D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83096" y="1656522"/>
                <a:ext cx="11158330" cy="4876800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A430664-E6DB-4A7A-8DE0-417DB19313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301" y="3213100"/>
            <a:ext cx="4102100" cy="2500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1006764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D21B8C-D392-4D1B-B9BB-CB088A5EA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7220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Zaryadlangan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yassi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kondensator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>
                <a:latin typeface="Arial" panose="020B0604020202020204" pitchFamily="34" charset="0"/>
                <a:cs typeface="Arial" panose="020B0604020202020204" pitchFamily="34" charset="0"/>
              </a:rPr>
              <a:t>energiyasi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77077" y="1272209"/>
                <a:ext cx="11343861" cy="5585789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dirty="0"/>
                  <a:t>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𝑆𝑑</m:t>
                    </m:r>
                  </m:oMath>
                </a14:m>
                <a:r>
                  <a:rPr lang="en-US" sz="3600" dirty="0"/>
                  <a:t>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</m:num>
                      <m:den>
                        <m:r>
                          <a:rPr lang="en-US" sz="3600" b="0" i="1" dirty="0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</m:oMath>
                </a14:m>
                <a:endParaRPr lang="en-US" sz="3600" dirty="0"/>
              </a:p>
              <a:p>
                <a:pPr marL="0" indent="0">
                  <a:buNone/>
                </a:pPr>
                <a:r>
                  <a:rPr lang="en-US" sz="3600" dirty="0"/>
                  <a:t>                                                 </a:t>
                </a:r>
                <a14:m>
                  <m:oMath xmlns:m="http://schemas.openxmlformats.org/officeDocument/2006/math"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𝑊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𝐶</m:t>
                        </m:r>
                        <m:sSup>
                          <m:sSupPr>
                            <m:ctrlP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𝑈</m:t>
                            </m:r>
                          </m:e>
                          <m:sup>
                            <m:r>
                              <a:rPr lang="en-US" sz="36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𝑆</m:t>
                        </m:r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sSup>
                          <m:sSupPr>
                            <m:ctrlPr>
                              <a:rPr lang="en-US" sz="360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36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den>
                    </m:f>
                    <m:r>
                      <a:rPr lang="en-US" sz="3600" b="0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𝑉</m:t>
                    </m:r>
                  </m:oMath>
                </a14:m>
                <a:endParaRPr lang="en-US" sz="3600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600" i="1" dirty="0"/>
                  <a:t> 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Zaryadlangan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hosil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qilgan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elektr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kuchlanganligining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kvadratiga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shu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egallagan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fazoning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to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g</a:t>
                </a:r>
                <a:r>
                  <a:rPr lang="ru-RU" dirty="0">
                    <a:latin typeface="Arial" panose="020B0604020202020204" pitchFamily="34" charset="0"/>
                    <a:cs typeface="Arial" panose="020B0604020202020204" pitchFamily="34" charset="0"/>
                  </a:rPr>
                  <a:t>‘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proporsional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600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𝜔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den>
                    </m:f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</a:rPr>
                          <m:t>𝑉</m:t>
                        </m:r>
                      </m:den>
                    </m:f>
                    <m:r>
                      <a:rPr lang="en-US" sz="3600" i="1">
                        <a:latin typeface="Cambria Math" panose="02040503050406030204" pitchFamily="18" charset="0"/>
                      </a:rPr>
                      <m:t>𝑉</m:t>
                    </m:r>
                    <m:r>
                      <a:rPr lang="en-US" sz="36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en-US" sz="36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𝜀</m:t>
                            </m:r>
                          </m:e>
                          <m:sub>
                            <m:r>
                              <a:rPr lang="en-US" sz="3600" i="1" dirty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𝜀</m:t>
                        </m:r>
                        <m:r>
                          <a:rPr lang="en-US" sz="36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sSup>
                          <m:sSupPr>
                            <m:ctrlP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𝐸</m:t>
                            </m:r>
                          </m:e>
                          <m:sup>
                            <m:r>
                              <a:rPr lang="en-US" sz="36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36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en-US" sz="3600" i="1" dirty="0"/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Maydonning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birligiga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to‘g‘ri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keladigan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energiyaning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hajm</a:t>
                </a:r>
                <a:r>
                  <a:rPr lang="en-US" b="1" i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i="1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zichligi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deyiladi</a:t>
                </a:r>
                <a:r>
                  <a:rPr lang="en-US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endParaRPr lang="ru-RU" sz="3600" i="1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17B4273F-184F-4122-9977-3658928AC9C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77077" y="1272209"/>
                <a:ext cx="11343861" cy="5585789"/>
              </a:xfrm>
              <a:blipFill>
                <a:blip r:embed="rId2"/>
                <a:stretch>
                  <a:fillRect l="-1075" r="-112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969BD2B-3A87-4600-BF1E-03C7C96A5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7575" y="1485555"/>
            <a:ext cx="2399625" cy="1549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795225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6F7AF01-75F1-4057-8618-22DA9F01F2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92695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7-mashq 9-masala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50900" y="1676400"/>
                <a:ext cx="10693400" cy="4856921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qoplamalaridagi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150 V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80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𝝁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𝑪</m:t>
                    </m:r>
                  </m:oMath>
                </a14:m>
                <a:r>
                  <a:rPr lang="en-US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bo‘lsa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maydon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nimaga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9AD9BAB3-3674-486D-A064-6D10D3170C26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50900" y="1676400"/>
                <a:ext cx="10693400" cy="4856921"/>
              </a:xfrm>
              <a:blipFill>
                <a:blip r:embed="rId2"/>
                <a:stretch>
                  <a:fillRect l="-1482" r="-142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118275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47795" y="254732"/>
                <a:ext cx="5380379" cy="342826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:endParaRPr lang="en-US" sz="320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𝑘𝑜𝑛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𝑞𝑈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47795" y="254732"/>
                <a:ext cx="5380379" cy="3428266"/>
              </a:xfrm>
              <a:blipFill>
                <a:blip r:embed="rId2"/>
                <a:stretch>
                  <a:fillRect t="-320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1081" y="750365"/>
            <a:ext cx="1" cy="225986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01148" y="1954410"/>
            <a:ext cx="406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826" y="3916332"/>
                <a:ext cx="11688414" cy="267863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W</m:t>
                        </m:r>
                      </m:e>
                      <m:sub>
                        <m:r>
                          <m:rPr>
                            <m:sty m:val="p"/>
                          </m:rPr>
                          <a:rPr lang="en-US" sz="3600" b="0" i="0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kon</m:t>
                        </m:r>
                      </m:sub>
                    </m:sSub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80∙</m:t>
                        </m:r>
                        <m:sSup>
                          <m:sSupPr>
                            <m:ctrlP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360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−6</m:t>
                            </m:r>
                          </m:sup>
                        </m:sSup>
                        <m:r>
                          <m:rPr>
                            <m:sty m:val="p"/>
                          </m:rPr>
                          <a:rPr lang="en-US" sz="360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C</m:t>
                        </m:r>
                        <m:r>
                          <a:rPr lang="en-US" sz="3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150</m:t>
                        </m:r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𝑉</m:t>
                        </m:r>
                      </m:num>
                      <m:den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US" sz="3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=6</m:t>
                    </m:r>
                    <m:r>
                      <a:rPr lang="en-US" sz="3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</m:oMath>
                </a14:m>
                <a:r>
                  <a:rPr lang="en-US" sz="3600" dirty="0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J=6 </a:t>
                </a:r>
                <a:r>
                  <a:rPr lang="en-US" sz="3600" dirty="0" err="1"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mJ</a:t>
                </a:r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𝑾</m:t>
                        </m:r>
                      </m:e>
                      <m:sub>
                        <m:r>
                          <a:rPr lang="en-US" sz="40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𝒌𝒐𝒏</m:t>
                        </m:r>
                      </m:sub>
                    </m:sSub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𝟔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𝐦𝐉</m:t>
                    </m:r>
                  </m:oMath>
                </a14:m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6" y="3916332"/>
                <a:ext cx="11688414" cy="2678635"/>
              </a:xfrm>
              <a:prstGeom prst="rect">
                <a:avLst/>
              </a:prstGeom>
              <a:blipFill>
                <a:blip r:embed="rId3"/>
                <a:stretch>
                  <a:fillRect l="-1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4067" y="254732"/>
                <a:ext cx="5907014" cy="317426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=80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𝜇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𝐶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=80∙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−6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𝑘𝑜𝑛</m:t>
                        </m:r>
                      </m:sub>
                    </m:sSub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4067" y="254732"/>
                <a:ext cx="5907014" cy="3174268"/>
              </a:xfrm>
              <a:prstGeom prst="rect">
                <a:avLst/>
              </a:prstGeom>
              <a:blipFill>
                <a:blip r:embed="rId4"/>
                <a:stretch>
                  <a:fillRect l="-2580" t="-345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84030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8A61156-BB96-45E2-8442-8C921BDA4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1919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7-mashq 11-masala</a:t>
            </a:r>
            <a:endParaRPr lang="ru-RU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9E4A195-0F9D-4D9D-AA5E-3AD671B7F3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35000" y="1739900"/>
                <a:ext cx="10706100" cy="4737100"/>
              </a:xfrm>
            </p:spPr>
            <p:txBody>
              <a:bodyPr/>
              <a:lstStyle/>
              <a:p>
                <a:pPr marL="0" indent="0" algn="just">
                  <a:lnSpc>
                    <a:spcPct val="15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Yassi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𝟒</m:t>
                    </m:r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𝟓</m:t>
                        </m:r>
                      </m:sup>
                    </m:sSup>
                    <m:r>
                      <a:rPr lang="en-US" sz="3200" b="1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𝐂</m:t>
                    </m:r>
                  </m:oMath>
                </a14:m>
                <a:r>
                  <a:rPr lang="en-US" sz="3200" b="1" dirty="0"/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zaryad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berilganda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energiyasi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20 </a:t>
                </a:r>
                <a14:m>
                  <m:oMath xmlns:m="http://schemas.openxmlformats.org/officeDocument/2006/math">
                    <m:r>
                      <a:rPr lang="en-US" sz="32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𝒎𝑱</m:t>
                    </m:r>
                  </m:oMath>
                </a14:m>
                <a:r>
                  <a:rPr lang="en-US" sz="32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Kondensator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qoplamalari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orasidagi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kuchlanish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qanday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F9E4A195-0F9D-4D9D-AA5E-3AD671B7F3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35000" y="1739900"/>
                <a:ext cx="10706100" cy="4737100"/>
              </a:xfrm>
              <a:blipFill>
                <a:blip r:embed="rId2"/>
                <a:stretch>
                  <a:fillRect l="-1424" r="-148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9996614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𝑊</m:t>
                          </m:r>
                        </m:e>
                        <m:sub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𝑘𝑜𝑛</m:t>
                          </m:r>
                        </m:sub>
                      </m:sSub>
                      <m:r>
                        <a:rPr lang="en-US" sz="3200" b="0" i="0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𝑞𝑈</m:t>
                          </m:r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en-US" sz="3200" b="0" i="1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𝑈</m:t>
                      </m:r>
                      <m:r>
                        <a:rPr lang="en-US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  <m:sSub>
                            <m:sSubPr>
                              <m:ctrlP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𝑊</m:t>
                              </m:r>
                            </m:e>
                            <m:sub>
                              <m:r>
                                <a:rPr lang="en-US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𝑘𝑜𝑛</m:t>
                              </m:r>
                            </m:sub>
                          </m:sSub>
                        </m:num>
                        <m:den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den>
                      </m:f>
                    </m:oMath>
                  </m:oMathPara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87547" y="187552"/>
                <a:ext cx="5380379" cy="4251925"/>
              </a:xfrm>
              <a:blipFill>
                <a:blip r:embed="rId2"/>
                <a:stretch>
                  <a:fillRect t="-258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 flipH="1">
            <a:off x="6675641" y="954800"/>
            <a:ext cx="1" cy="228175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901148" y="1954410"/>
            <a:ext cx="4061513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63826" y="4003804"/>
                <a:ext cx="11688414" cy="259116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</a:t>
                </a:r>
                <a:r>
                  <a:rPr lang="uz-Latn-UZ" sz="4000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  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𝑈</m:t>
                    </m:r>
                    <m:r>
                      <a:rPr lang="en-US" sz="40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2∙20</m:t>
                        </m:r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∙10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−3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4∙</m:t>
                        </m:r>
                        <m:sSup>
                          <m:sSupPr>
                            <m:ctrlPr>
                              <a:rPr lang="en-US" sz="40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en-US" sz="4000" b="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−5</m:t>
                            </m:r>
                          </m:sup>
                        </m:sSup>
                        <m:r>
                          <a:rPr lang="en-US" sz="40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𝐶</m:t>
                        </m:r>
                      </m:den>
                    </m:f>
                    <m: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m:rPr>
                        <m:sty m:val="p"/>
                      </m:rPr>
                      <a:rPr lang="en-US" sz="40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uz-Latn-UZ" sz="3600" dirty="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</a:t>
                </a:r>
                <a14:m>
                  <m:oMath xmlns:m="http://schemas.openxmlformats.org/officeDocument/2006/math">
                    <m:r>
                      <a:rPr lang="en-US" sz="4000" b="1" i="0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  </m:t>
                    </m:r>
                    <m:r>
                      <a:rPr lang="en-US" sz="4000" b="1" i="1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𝑼</m:t>
                    </m:r>
                    <m:r>
                      <a:rPr lang="en-US" sz="400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=1000 </m:t>
                    </m:r>
                    <m:r>
                      <m:rPr>
                        <m:sty m:val="p"/>
                      </m:rPr>
                      <a:rPr lang="en-US" sz="400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V</m:t>
                    </m:r>
                  </m:oMath>
                </a14:m>
                <a:endParaRPr lang="uz-Latn-UZ" sz="3600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3826" y="4003804"/>
                <a:ext cx="11688414" cy="2591164"/>
              </a:xfrm>
              <a:prstGeom prst="rect">
                <a:avLst/>
              </a:prstGeom>
              <a:blipFill>
                <a:blip r:embed="rId3"/>
                <a:stretch>
                  <a:fillRect l="-182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68628" y="187552"/>
                <a:ext cx="5907014" cy="323453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Berilgan:</a:t>
                </a:r>
              </a:p>
              <a:p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=4∙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−5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C</m:t>
                    </m:r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𝑊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𝑘𝑜𝑛</m:t>
                        </m:r>
                      </m:sub>
                    </m:sSub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 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𝑚𝑗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=20∙</m:t>
                    </m:r>
                    <m:sSup>
                      <m:sSupPr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−3</m:t>
                        </m:r>
                      </m:sup>
                    </m:sSup>
                    <m:r>
                      <m:rPr>
                        <m:sty m:val="p"/>
                      </m:rP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J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Topish kerak: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3200" i="1" dirty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U</m:t>
                    </m:r>
                    <m:r>
                      <a:rPr lang="uz-Latn-UZ" sz="320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12" name="Текст 7">
                <a:extLst>
                  <a:ext uri="{FF2B5EF4-FFF2-40B4-BE49-F238E27FC236}">
                    <a16:creationId xmlns:a16="http://schemas.microsoft.com/office/drawing/2014/main" id="{1EEE983A-1D03-454E-90EF-CB202336A02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68628" y="187552"/>
                <a:ext cx="5907014" cy="3234533"/>
              </a:xfrm>
              <a:prstGeom prst="rect">
                <a:avLst/>
              </a:prstGeom>
              <a:blipFill>
                <a:blip r:embed="rId4"/>
                <a:stretch>
                  <a:fillRect l="-2580" t="-33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35923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12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>
            <a:extLst>
              <a:ext uri="{FF2B5EF4-FFF2-40B4-BE49-F238E27FC236}">
                <a16:creationId xmlns:a16="http://schemas.microsoft.com/office/drawing/2014/main" id="{BB088941-E81D-46B1-A6A4-A858DDAB4CD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01148" y="1630017"/>
            <a:ext cx="11062964" cy="4664765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1.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 (127-bet)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   2.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-mashqning </a:t>
            </a:r>
            <a:r>
              <a:rPr lang="en-US" sz="4000" b="1" dirty="0">
                <a:latin typeface="Arial" panose="020B0604020202020204" pitchFamily="34" charset="0"/>
                <a:cs typeface="Arial" panose="020B0604020202020204" pitchFamily="34" charset="0"/>
              </a:rPr>
              <a:t>10, 12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-masalalarini </a:t>
            </a:r>
            <a:r>
              <a:rPr lang="en-US" sz="40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4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9">
            <a:extLst>
              <a:ext uri="{FF2B5EF4-FFF2-40B4-BE49-F238E27FC236}">
                <a16:creationId xmlns:a16="http://schemas.microsoft.com/office/drawing/2014/main" id="{39630581-0D87-4D41-AB71-C86D2496F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86677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28942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669</TotalTime>
  <Words>359</Words>
  <Application>Microsoft Office PowerPoint</Application>
  <PresentationFormat>Широкоэкранный</PresentationFormat>
  <Paragraphs>53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Elektr maydon energiyasi</vt:lpstr>
      <vt:lpstr>   Zaryadlangan kondensatorning elektr energiyasi</vt:lpstr>
      <vt:lpstr>     Zaryadlangan yassi kondensator energiyasi</vt:lpstr>
      <vt:lpstr>                          7-mashq 9-masala</vt:lpstr>
      <vt:lpstr>Презентация PowerPoint</vt:lpstr>
      <vt:lpstr>                            7-mashq 11-masala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127</cp:revision>
  <dcterms:created xsi:type="dcterms:W3CDTF">2020-11-20T09:11:53Z</dcterms:created>
  <dcterms:modified xsi:type="dcterms:W3CDTF">2021-02-23T07:36:17Z</dcterms:modified>
</cp:coreProperties>
</file>