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3" r:id="rId4"/>
    <p:sldId id="304" r:id="rId5"/>
    <p:sldId id="305" r:id="rId6"/>
    <p:sldId id="314" r:id="rId7"/>
    <p:sldId id="306" r:id="rId8"/>
    <p:sldId id="313" r:id="rId9"/>
    <p:sldId id="30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CF577E-7DB7-4834-8B28-A72FE7A17B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4C856D-2CC4-45BC-A28C-A51AEAA8D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48B3E4-19C6-4F36-952D-316B5D302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F1C5A0-B65A-400D-8036-E2E54BF7E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D01DCB-12BE-4D3F-9D3E-2AD9FEC7C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1FF26-B89B-43E6-ABD2-085BA2981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6A3C9D-0420-4DF3-9226-4B1EB07F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74A70D-6D80-4CD3-A98B-7A1C15D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9F76CD-1912-4654-A87B-5727512C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AAABC-4045-4C06-80CB-4650990D3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7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7CE7A4D-7372-48BA-B2D3-470B6B4462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4CE291E-E096-4FB2-85D3-7781DDAC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FE70EC-6A7E-4104-8284-A8638F8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AC64B8-785E-4BF0-AEBB-C55497D7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71038F-D89D-4FCB-9805-7B015224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898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3851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39DB3A-ADC0-4E4E-BDA6-7765CE35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1E38CB-E3E3-4EDF-A0EB-4CD6FCE7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89B2F6-8691-406D-B0DA-3D5E0E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88E6A4-D124-477D-AC8A-809CB9CF5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10EEE4E-7B36-44E2-9500-1BC2C89BA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4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EDB242-8D01-413B-9DBC-A02D1DBC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2E0D9D-5021-4BB6-8B42-D50939E9F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79E00A-2FAA-478F-BEF3-29A34F18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0D6B17-D1C0-4578-9F80-EAF0799B3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DB31C8-0448-44E1-A70E-E6F8F4A15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68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04074C-8B30-4920-8E69-3BB4C2FC1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9C80AB-0774-4EF4-9E4A-3CA1BB663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EF05BE-36E0-4C74-98EE-C757B791E0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9A18D1-7854-4F7F-B960-74C56D0FB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FB8BCF-9D92-4826-94F7-BD310892D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21C214-E71E-45F3-8977-509D0913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3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2C842-B67B-4323-800D-0D85A244A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18EECA0-6A95-4AEC-A559-23E041A95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FBE60E-B89F-4E76-85C4-3C7AD5A5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D793FC-92F9-4E9B-A3DF-44203B2A0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B31C8B4-789A-4819-A70C-981EFC8DF6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72F58A7-4D32-4E4C-8132-86D94940F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8510ED-5AB2-400A-8DF2-FFA62EE3B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EC93E1F-F5BC-4B83-B63D-CE4EEE87F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2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454BC7-0972-465E-9095-BBA0BB4EE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4662505-8BA0-4A41-B235-D693F73E8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C98D72-3D24-462F-B7D2-FFB1C96CB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B0B8F4-3876-4D29-8A6F-90026C55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00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45A64B-DAF2-4E2E-A5B3-37D293F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354B37B-4FD9-4446-8AD0-56AB3114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E21B28-8AB0-42B7-B577-5A0E55B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4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A0FB1-7AD8-4A52-8E56-EE2E65CAC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6CA6FF-70CC-42D8-850A-09B8487D9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6EF21D-969C-486B-8650-198102C08E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978E7DD-6C2D-45A0-BB02-0A06DE211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C8EE68D-B031-40A1-9BDB-00B6BBF52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6F170F-A2A4-48CD-B45A-F451A71C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12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C641FD-FD25-42BF-9817-2BFF40A72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11D809-C482-4D6D-AC7B-DC888D806D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A378C3-64E2-4BEC-8132-341DB67EB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9FFEA29-4C5D-4B21-9EB3-1A4D91671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D62007-87AB-4218-8D5C-BE969878E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FD4AA7-01CE-4D5E-8517-14BF33F3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65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CA44-51DA-4211-9D1A-B42E104ED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C9C5F5-B3C6-43CC-B4EA-31600B8166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20385CD-06FC-45F1-9C1F-1AD142169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A73AD-9E90-41D8-A61C-01A79B163CF7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4DA2BE-A6ED-4046-8204-11626757D0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3E8FCE-4407-404B-A61D-D3C500B22F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B1BF-24D7-4BF4-A446-DEF5BCF42D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59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102406" y="1946368"/>
            <a:ext cx="9705294" cy="4918331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 algn="ctr">
              <a:lnSpc>
                <a:spcPts val="4132"/>
              </a:lnSpc>
              <a:spcBef>
                <a:spcPts val="233"/>
              </a:spcBef>
              <a:spcAft>
                <a:spcPts val="1200"/>
              </a:spcAft>
            </a:pPr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lnSpc>
                <a:spcPts val="4132"/>
              </a:lnSpc>
              <a:spcBef>
                <a:spcPts val="233"/>
              </a:spcBef>
              <a:spcAft>
                <a:spcPts val="1200"/>
              </a:spcAft>
            </a:pPr>
            <a:r>
              <a:rPr lang="uz-Latn-UZ" sz="48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</a:p>
          <a:p>
            <a:pPr marL="38918" algn="ctr">
              <a:spcBef>
                <a:spcPts val="233"/>
              </a:spcBef>
            </a:pP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Elektr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maydon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800" b="1" dirty="0" err="1">
                <a:solidFill>
                  <a:srgbClr val="002060"/>
                </a:solidFill>
                <a:latin typeface="Arial"/>
                <a:cs typeface="Arial"/>
              </a:rPr>
              <a:t>energiyasi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ctr">
              <a:spcBef>
                <a:spcPts val="233"/>
              </a:spcBef>
            </a:pPr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36463" y="2479215"/>
            <a:ext cx="675443" cy="176768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977670" y="540883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10</a:t>
            </a: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F05B6658-0136-473A-903A-272AA544F9A9}"/>
              </a:ext>
            </a:extLst>
          </p:cNvPr>
          <p:cNvSpPr/>
          <p:nvPr/>
        </p:nvSpPr>
        <p:spPr>
          <a:xfrm>
            <a:off x="236463" y="4923819"/>
            <a:ext cx="675443" cy="160922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7C697F-C1EF-4486-A579-701C32FBE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119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maydon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energiyasi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F6A2B47-C531-42C8-9F0B-73F29C71763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0330" y="1616765"/>
                <a:ext cx="11211340" cy="489005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/>
                  <a:t>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Zaryadlangan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jism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jihatdan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zaryadlashda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bajarilgan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aynan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200" dirty="0"/>
                  <a:t>             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3600" dirty="0"/>
                  <a:t>                    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‘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𝑟𝑡</m:t>
                        </m:r>
                      </m:sub>
                    </m:sSub>
                  </m:oMath>
                </a14:m>
                <a:endParaRPr lang="en-US" sz="3600" b="0" i="1" dirty="0">
                  <a:latin typeface="Cambria Math" panose="02040503050406030204" pitchFamily="18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              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e>
                      <m:sub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‘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𝑟𝑡</m:t>
                        </m:r>
                      </m:sub>
                    </m:sSub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0+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𝜑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;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;     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𝜑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𝜑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den>
                    </m:f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𝑒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𝜑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𝜑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den>
                    </m:f>
                  </m:oMath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F6A2B47-C531-42C8-9F0B-73F29C71763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0330" y="1616765"/>
                <a:ext cx="11211340" cy="4890052"/>
              </a:xfrm>
              <a:blipFill>
                <a:blip r:embed="rId2"/>
                <a:stretch>
                  <a:fillRect l="-1359" t="-1870" r="-13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5366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3C9EB-786A-4BF0-AE99-7322441673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9147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Zaryadlangan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kondensatorning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elektr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energiyasi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823A93-5DEA-45FA-9B84-1851C09978D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83096" y="1656522"/>
                <a:ext cx="11158330" cy="48768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             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𝑘𝑜𝑛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∙(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𝜑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𝜑</m:t>
                                </m:r>
                              </m:e>
                              <m:sub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𝑘𝑜𝑛</m:t>
                        </m:r>
                      </m:sub>
                    </m:sSub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𝑞𝑈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den>
                    </m:f>
                  </m:oMath>
                </a14:m>
                <a:endParaRPr lang="ru-RU" sz="3600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A823A93-5DEA-45FA-9B84-1851C09978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3096" y="1656522"/>
                <a:ext cx="11158330" cy="48768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A430664-E6DB-4A7A-8DE0-417DB19313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01" y="3213100"/>
            <a:ext cx="4102100" cy="2500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006764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D21B8C-D392-4D1B-B9BB-CB088A5EA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Zaryadlangan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yassi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kondensator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energiyasi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7B4273F-184F-4122-9977-3658928AC9C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77077" y="1272209"/>
                <a:ext cx="11343861" cy="558578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𝑆𝑑</m:t>
                    </m:r>
                  </m:oMath>
                </a14:m>
                <a:r>
                  <a:rPr lang="en-US" sz="3600" dirty="0"/>
                  <a:t>    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en-US" sz="3600" dirty="0"/>
              </a:p>
              <a:p>
                <a:pPr marL="0" indent="0">
                  <a:buNone/>
                </a:pPr>
                <a:r>
                  <a:rPr lang="en-US" sz="3600" dirty="0"/>
                  <a:t>                                        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  <m:sSup>
                          <m:sSupPr>
                            <m:ctrlPr>
                              <a:rPr lang="en-US" sz="36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sz="360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en-US" sz="3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US" sz="3600" i="1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i="1" dirty="0"/>
                  <a:t> 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Zaryadlangan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yassi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kondensatorning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hosil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qilgan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elektr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kuchlanganligining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kvadratiga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shu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egallagan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fazoning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to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‘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proporsional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ekan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600" i="1" dirty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  <m: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p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600" i="1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keladigan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energiyaning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</a:t>
                </a:r>
                <a:r>
                  <a:rPr lang="en-US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zichligi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>
                  <a:buNone/>
                </a:pPr>
                <a:endParaRPr lang="ru-RU" sz="3600" i="1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7B4273F-184F-4122-9977-3658928AC9C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77077" y="1272209"/>
                <a:ext cx="11343861" cy="5585789"/>
              </a:xfrm>
              <a:blipFill>
                <a:blip r:embed="rId2"/>
                <a:stretch>
                  <a:fillRect l="-1075" r="-11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969BD2B-3A87-4600-BF1E-03C7C96A5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575" y="1485555"/>
            <a:ext cx="2399625" cy="1549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952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7AF01-75F1-4057-8618-22DA9F0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7-mashq 9-masala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50900" y="1676400"/>
                <a:ext cx="10693400" cy="4856921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dirty="0"/>
                  <a:t> 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Yassi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kondensator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qoplamalaridagi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150 V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80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kondensatordagi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maydon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nimaga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AD9BAB3-3674-486D-A064-6D10D3170C2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0900" y="1676400"/>
                <a:ext cx="10693400" cy="4856921"/>
              </a:xfrm>
              <a:blipFill>
                <a:blip r:embed="rId2"/>
                <a:stretch>
                  <a:fillRect l="-1482" r="-14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18275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347795" y="254732"/>
                <a:ext cx="5380379" cy="3428266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:endParaRPr lang="en-US" sz="32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z-Latn-UZ" sz="3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𝑘𝑜𝑛</m:t>
                          </m:r>
                        </m:sub>
                      </m:sSub>
                      <m:r>
                        <a:rPr lang="en-US" sz="32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𝑞𝑈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347795" y="254732"/>
                <a:ext cx="5380379" cy="3428266"/>
              </a:xfrm>
              <a:blipFill>
                <a:blip r:embed="rId2"/>
                <a:stretch>
                  <a:fillRect t="-32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6671081" y="750365"/>
            <a:ext cx="1" cy="2259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901148" y="1954410"/>
            <a:ext cx="4061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3826" y="3916332"/>
                <a:ext cx="11688414" cy="267863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W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kon</m:t>
                        </m:r>
                      </m:sub>
                    </m:sSub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80∙</m:t>
                        </m:r>
                        <m:sSup>
                          <m:sSupPr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−6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36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C</m:t>
                        </m:r>
                        <m:r>
                          <a:rPr lang="en-US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150</m:t>
                        </m:r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3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  <m:r>
                      <a:rPr lang="en-US" sz="3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J=6 </a:t>
                </a:r>
                <a:r>
                  <a:rPr lang="en-US" sz="36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mJ</a:t>
                </a:r>
                <a:endParaRPr lang="uz-Latn-UZ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𝑾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𝒌𝒐𝒏</m:t>
                        </m:r>
                      </m:sub>
                    </m:sSub>
                    <m:r>
                      <a:rPr lang="en-US" sz="40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40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40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40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𝐦𝐉</m:t>
                    </m:r>
                  </m:oMath>
                </a14:m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26" y="3916332"/>
                <a:ext cx="11688414" cy="2678635"/>
              </a:xfrm>
              <a:prstGeom prst="rect">
                <a:avLst/>
              </a:prstGeom>
              <a:blipFill>
                <a:blip r:embed="rId3"/>
                <a:stretch>
                  <a:fillRect l="-18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4067" y="254732"/>
                <a:ext cx="5907014" cy="31742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=150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=80∙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−6</m:t>
                        </m:r>
                      </m:sup>
                    </m:sSup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C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𝑘𝑜𝑛</m:t>
                        </m:r>
                      </m:sub>
                    </m:sSub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067" y="254732"/>
                <a:ext cx="5907014" cy="3174268"/>
              </a:xfrm>
              <a:prstGeom prst="rect">
                <a:avLst/>
              </a:prstGeom>
              <a:blipFill>
                <a:blip r:embed="rId4"/>
                <a:stretch>
                  <a:fillRect l="-2580" t="-34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403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61156-BB96-45E2-8442-8C921BDA4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191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7-mashq 11-masala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9E4A195-0F9D-4D9D-AA5E-3AD671B7F39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5000" y="1739900"/>
                <a:ext cx="10706100" cy="4737100"/>
              </a:xfrm>
            </p:spPr>
            <p:txBody>
              <a:bodyPr/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dirty="0"/>
                  <a:t>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Yassi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kondensatorga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sup>
                    </m:sSup>
                    <m:r>
                      <a:rPr lang="en-US" sz="32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𝐂</m:t>
                    </m:r>
                  </m:oMath>
                </a14:m>
                <a:r>
                  <a:rPr lang="en-US" sz="3200" b="1" dirty="0"/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zaryad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berilganda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20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𝒎𝑱</m:t>
                    </m:r>
                  </m:oMath>
                </a14:m>
                <a:r>
                  <a:rPr lang="en-US" sz="32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Kondensator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qoplamalari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orasidagi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kuchlanish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9E4A195-0F9D-4D9D-AA5E-3AD671B7F3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5000" y="1739900"/>
                <a:ext cx="10706100" cy="4737100"/>
              </a:xfrm>
              <a:blipFill>
                <a:blip r:embed="rId2"/>
                <a:stretch>
                  <a:fillRect l="-1424" r="-1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99661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6387547" y="187552"/>
                <a:ext cx="5380379" cy="4251925"/>
              </a:xfrm>
            </p:spPr>
            <p:txBody>
              <a:bodyPr/>
              <a:lstStyle/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z-Latn-UZ" sz="32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𝑘𝑜𝑛</m:t>
                          </m:r>
                        </m:sub>
                      </m:sSub>
                      <m:r>
                        <a:rPr lang="en-US" sz="3200" b="0" i="0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𝑞𝑈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3200" b="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𝑈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𝑊</m:t>
                              </m:r>
                            </m:e>
                            <m:sub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𝑘𝑜𝑛</m:t>
                              </m:r>
                            </m:sub>
                          </m:sSub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𝑞</m:t>
                          </m:r>
                        </m:den>
                      </m:f>
                    </m:oMath>
                  </m:oMathPara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6387547" y="187552"/>
                <a:ext cx="5380379" cy="4251925"/>
              </a:xfrm>
              <a:blipFill>
                <a:blip r:embed="rId2"/>
                <a:stretch>
                  <a:fillRect t="-25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6675641" y="954800"/>
            <a:ext cx="1" cy="2281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901148" y="1954410"/>
            <a:ext cx="4061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3826" y="4003804"/>
                <a:ext cx="11688414" cy="259116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uz-Latn-UZ" sz="4000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  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en-US" sz="4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2∙20</m:t>
                        </m:r>
                        <m:sSup>
                          <m:sSupPr>
                            <m:ctrlPr>
                              <a:rPr lang="en-US" sz="4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∙10</m:t>
                            </m:r>
                          </m:e>
                          <m:sup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sup>
                        </m:sSup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4∙</m:t>
                        </m:r>
                        <m:sSup>
                          <m:sSupPr>
                            <m:ctrlPr>
                              <a:rPr lang="en-US" sz="4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4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−5</m:t>
                            </m:r>
                          </m:sup>
                        </m:sSup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den>
                    </m:f>
                    <m:r>
                      <a:rPr lang="en-US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=1000 </m:t>
                    </m:r>
                    <m:r>
                      <m:rPr>
                        <m:sty m:val="p"/>
                      </m:rPr>
                      <a:rPr lang="en-US" sz="40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</m:oMath>
                </a14:m>
                <a:endParaRPr lang="uz-Latn-UZ" sz="3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40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  </m:t>
                    </m:r>
                    <m:r>
                      <a:rPr lang="en-US" sz="4000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𝑼</m:t>
                    </m:r>
                    <m:r>
                      <a:rPr lang="en-US" sz="40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=1000 </m:t>
                    </m:r>
                    <m:r>
                      <m:rPr>
                        <m:sty m:val="p"/>
                      </m:rPr>
                      <a:rPr lang="en-US" sz="400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V</m:t>
                    </m:r>
                  </m:oMath>
                </a14:m>
                <a:endParaRPr lang="uz-Latn-UZ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uz-Latn-UZ" sz="40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826" y="4003804"/>
                <a:ext cx="11688414" cy="2591164"/>
              </a:xfrm>
              <a:prstGeom prst="rect">
                <a:avLst/>
              </a:prstGeom>
              <a:blipFill>
                <a:blip r:embed="rId3"/>
                <a:stretch>
                  <a:fillRect l="-18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8628" y="187552"/>
                <a:ext cx="5907014" cy="323453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uz-Latn-UZ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</m:sup>
                    </m:sSup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C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𝑊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𝑘𝑜𝑛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𝑚𝑗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J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U</m:t>
                    </m:r>
                    <m:r>
                      <a:rPr lang="uz-Latn-UZ" sz="320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628" y="187552"/>
                <a:ext cx="5907014" cy="3234533"/>
              </a:xfrm>
              <a:prstGeom prst="rect">
                <a:avLst/>
              </a:prstGeom>
              <a:blipFill>
                <a:blip r:embed="rId4"/>
                <a:stretch>
                  <a:fillRect l="-2580" t="-33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592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BB088941-E81D-46B1-A6A4-A858DDAB4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148" y="1630017"/>
            <a:ext cx="11062964" cy="466476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1.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(127-bet)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2.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-mashqning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10, 12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-masalalarini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z-Latn-U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9">
            <a:extLst>
              <a:ext uri="{FF2B5EF4-FFF2-40B4-BE49-F238E27FC236}">
                <a16:creationId xmlns:a16="http://schemas.microsoft.com/office/drawing/2014/main" id="{39630581-0D87-4D41-AB71-C86D2496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8667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800" dirty="0">
                <a:latin typeface="Arial" panose="020B0604020202020204" pitchFamily="34" charset="0"/>
                <a:cs typeface="Arial" panose="020B0604020202020204" pitchFamily="34" charset="0"/>
              </a:rPr>
              <a:t>Mustaqil bajarish uchun 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894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359</Words>
  <Application>Microsoft Office PowerPoint</Application>
  <PresentationFormat>Широкоэкранный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                      Elektr maydon energiyasi</vt:lpstr>
      <vt:lpstr>   Zaryadlangan kondensatorning elektr energiyasi</vt:lpstr>
      <vt:lpstr>     Zaryadlangan yassi kondensator energiyasi</vt:lpstr>
      <vt:lpstr>                          7-mashq 9-masala</vt:lpstr>
      <vt:lpstr>Презентация PowerPoint</vt:lpstr>
      <vt:lpstr>                            7-mashq 11-masala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127</cp:revision>
  <dcterms:created xsi:type="dcterms:W3CDTF">2020-11-20T09:11:53Z</dcterms:created>
  <dcterms:modified xsi:type="dcterms:W3CDTF">2021-02-23T07:36:17Z</dcterms:modified>
</cp:coreProperties>
</file>