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8" r:id="rId3"/>
    <p:sldId id="260" r:id="rId4"/>
    <p:sldId id="301" r:id="rId5"/>
    <p:sldId id="302" r:id="rId6"/>
    <p:sldId id="303" r:id="rId7"/>
    <p:sldId id="304" r:id="rId8"/>
    <p:sldId id="310" r:id="rId9"/>
    <p:sldId id="311" r:id="rId10"/>
    <p:sldId id="305" r:id="rId11"/>
    <p:sldId id="306" r:id="rId12"/>
    <p:sldId id="312" r:id="rId13"/>
    <p:sldId id="307" r:id="rId14"/>
    <p:sldId id="308" r:id="rId15"/>
    <p:sldId id="309" r:id="rId16"/>
    <p:sldId id="31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𝐹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𝑘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d>
                        <m:dPr>
                          <m:begChr m:val="|"/>
                          <m:endChr m:val="|"/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z-Latn-UZ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z-Latn-UZ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z-Latn-UZ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  <m:sSup>
                        <m:sSup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𝐹=𝑘 |𝑞_1 ||𝑞_2 |/(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𝜀𝑟^2 )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𝐸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r>
                    <a:rPr lang="uz-Latn-UZ" sz="40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𝑘</m:t>
                  </m:r>
                  <m:f>
                    <m:fPr>
                      <m:ctrlP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d>
                        <m:dPr>
                          <m:begChr m:val="|"/>
                          <m:endChr m:val="|"/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</m:num>
                    <m:den>
                      <m:sSup>
                        <m:sSup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a14:m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𝐸=𝑘 |𝑞|/〖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𝜀</a:t>
              </a:r>
              <a:r>
                <a:rPr lang="uz-Latn-UZ" sz="40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𝑟〗^2 </a:t>
              </a:r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000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uz-Latn-UZ" sz="40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uz-Latn-UZ" sz="4000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uz-Latn-UZ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uz-Latn-UZ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den>
                  </m:f>
                </m:oMath>
              </a14:m>
              <a:r>
                <a:rPr lang="uz-Latn-UZ" sz="4000" dirty="0"/>
                <a:t>  </a:t>
              </a:r>
              <a:endParaRPr lang="ru-RU" sz="4000" dirty="0"/>
            </a:p>
          </dgm:t>
        </dgm:pt>
      </mc:Choice>
      <mc:Fallback xmlns="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:r>
                <a:rPr lang="uz-Latn-UZ" sz="4000" b="0" i="0">
                  <a:latin typeface="Cambria Math" panose="02040503050406030204" pitchFamily="18" charset="0"/>
                </a:rPr>
                <a:t>𝑘=1/(4</a:t>
              </a:r>
              <a:r>
                <a:rPr lang="uz-Latn-UZ" sz="40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𝜋𝜀_0 )</a:t>
              </a:r>
              <a:r>
                <a:rPr lang="uz-Latn-UZ" sz="4000" dirty="0"/>
                <a:t>  </a:t>
              </a:r>
              <a:endParaRPr lang="ru-RU" sz="4000" dirty="0"/>
            </a:p>
          </dgm:t>
        </dgm:pt>
      </mc:Fallback>
    </mc:AlternateConten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LinFactNeighborX="-131" custLinFactNeighborY="-2114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6E8BC-FAF9-41A1-AD1D-2B2B4ED70FF9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dgm:pt modelId="{A3E456A2-D326-4DA6-8127-B533CA59FC6D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dgm:pt modelId="{109EE75B-CF16-4740-BC36-AF00DFC18E42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LinFactNeighborX="-131" custLinFactNeighborY="-2114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573F-828B-46F7-92C0-3908353DD4B1}">
      <dsp:nvSpPr>
        <dsp:cNvPr id="0" name=""/>
        <dsp:cNvSpPr/>
      </dsp:nvSpPr>
      <dsp:spPr>
        <a:xfrm>
          <a:off x="-7084717" y="-1083543"/>
          <a:ext cx="8435365" cy="8435365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65CCF-B5DD-4FB0-AE50-FBC95BFECB8A}">
      <dsp:nvSpPr>
        <dsp:cNvPr id="0" name=""/>
        <dsp:cNvSpPr/>
      </dsp:nvSpPr>
      <dsp:spPr>
        <a:xfrm>
          <a:off x="870036" y="626827"/>
          <a:ext cx="10082520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𝐹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𝑘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d>
                    <m:dPr>
                      <m:begChr m:val="|"/>
                      <m:endChr m:val="|"/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uz-Latn-UZ" sz="44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uz-Latn-UZ" sz="44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e>
                  </m:d>
                  <m:d>
                    <m:dPr>
                      <m:begChr m:val="|"/>
                      <m:endChr m:val="|"/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uz-Latn-UZ" sz="44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uz-Latn-UZ" sz="4400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e>
                  </m:d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𝜀</m:t>
                  </m:r>
                  <m:sSup>
                    <m:sSup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e>
                    <m:sup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den>
              </m:f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0036" y="626827"/>
        <a:ext cx="10082520" cy="1253655"/>
      </dsp:txXfrm>
    </dsp:sp>
    <dsp:sp modelId="{2EA9DC61-1D57-457E-AA3A-3965FE328269}">
      <dsp:nvSpPr>
        <dsp:cNvPr id="0" name=""/>
        <dsp:cNvSpPr/>
      </dsp:nvSpPr>
      <dsp:spPr>
        <a:xfrm>
          <a:off x="86502" y="470120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3359-D7D5-4F8C-BAD5-E03C72C535C0}">
      <dsp:nvSpPr>
        <dsp:cNvPr id="0" name=""/>
        <dsp:cNvSpPr/>
      </dsp:nvSpPr>
      <dsp:spPr>
        <a:xfrm>
          <a:off x="1325740" y="2507311"/>
          <a:ext cx="9626816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𝐸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r>
                <a:rPr lang="uz-Latn-UZ" sz="40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𝑘</m:t>
              </m:r>
              <m:f>
                <m:fPr>
                  <m:ctrlPr>
                    <a:rPr lang="uz-Latn-UZ" sz="40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d>
                    <m:dPr>
                      <m:begChr m:val="|"/>
                      <m:endChr m:val="|"/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dPr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e>
                  </m:d>
                </m:num>
                <m:den>
                  <m:sSup>
                    <m:sSup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e>
                    <m:sup>
                      <m:r>
                        <a:rPr lang="uz-Latn-UZ" sz="40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p>
                  </m:sSup>
                </m:den>
              </m:f>
            </m:oMath>
          </a14:m>
          <a:r>
            <a:rPr lang="uz-Latn-UZ" sz="36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5740" y="2507311"/>
        <a:ext cx="9626816" cy="1253655"/>
      </dsp:txXfrm>
    </dsp:sp>
    <dsp:sp modelId="{181D2663-E005-40D7-A353-1D0673874303}">
      <dsp:nvSpPr>
        <dsp:cNvPr id="0" name=""/>
        <dsp:cNvSpPr/>
      </dsp:nvSpPr>
      <dsp:spPr>
        <a:xfrm>
          <a:off x="542206" y="2350604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E7C39-B9B7-4F15-BB0A-E79542A28A92}">
      <dsp:nvSpPr>
        <dsp:cNvPr id="0" name=""/>
        <dsp:cNvSpPr/>
      </dsp:nvSpPr>
      <dsp:spPr>
        <a:xfrm>
          <a:off x="856828" y="4361292"/>
          <a:ext cx="10082520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0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uz-Latn-UZ" sz="40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uz-Latn-UZ" sz="40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uz-Latn-UZ" sz="4000" b="0" i="1" kern="1200" smtClean="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uz-Latn-UZ" sz="4000" b="0" i="1" kern="1200" smtClean="0">
                      <a:latin typeface="Cambria Math" panose="02040503050406030204" pitchFamily="18" charset="0"/>
                    </a:rPr>
                    <m:t>4</m:t>
                  </m:r>
                  <m:r>
                    <a:rPr lang="uz-Latn-UZ" sz="4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𝜋</m:t>
                  </m:r>
                  <m:sSub>
                    <m:sSubPr>
                      <m:ctrlP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e>
                    <m:sub>
                      <m:r>
                        <a:rPr lang="uz-Latn-UZ" sz="40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sub>
                  </m:sSub>
                </m:den>
              </m:f>
            </m:oMath>
          </a14:m>
          <a:r>
            <a:rPr lang="uz-Latn-UZ" sz="4000" kern="1200" dirty="0"/>
            <a:t>  </a:t>
          </a:r>
          <a:endParaRPr lang="ru-RU" sz="4000" kern="1200" dirty="0"/>
        </a:p>
      </dsp:txBody>
      <dsp:txXfrm>
        <a:off x="856828" y="4361292"/>
        <a:ext cx="10082520" cy="1253655"/>
      </dsp:txXfrm>
    </dsp:sp>
    <dsp:sp modelId="{AAD8FE27-334A-4825-98E5-F65AAF82A0F6}">
      <dsp:nvSpPr>
        <dsp:cNvPr id="0" name=""/>
        <dsp:cNvSpPr/>
      </dsp:nvSpPr>
      <dsp:spPr>
        <a:xfrm>
          <a:off x="86502" y="4231087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29658-BB24-49A6-B263-A32D32624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FB91D-8048-4972-A94F-A94B9DBA7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8C874-6921-4269-BD8F-3FC640DA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61729-56A4-4153-A699-804334CF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AF956-164D-4559-85C5-F44ED237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8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963A5-27BD-4840-A6FE-1BC9A68A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BFF27-91D1-4BEF-9956-C441F60FB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8A655-B60D-4015-B21A-963AE0C8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14420-0156-4043-929A-5CFB8A67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C3A12-16E6-4ADE-AE43-0E809B91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3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BA8C27-2D2E-4327-BCB0-CF4D42D13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A18DF7-174A-43A9-A733-22C0B9AD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E7CA7-893F-4CAC-8F4D-CFFB37AD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50E7B-AD7F-433F-AA63-528CB408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C8B5C6-159B-4756-93FC-8653A0B2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696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8ADE2-284C-4367-ABED-A8645837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F6A0F-87A5-4D1A-A322-05873B23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86BD3-FAD9-48EF-AF53-902C17AD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60AAA4-DDBD-443D-9EF1-96754907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DD18E-7D1E-4322-8470-DB478F10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ECEDE-2070-47AE-B977-D54616EB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BAF488-BF63-40EA-8897-09B1C3FD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C3098-B7C0-4F69-BF63-93897E57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F24E9-9E85-434D-AFA3-4C364FD2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B5A6A-E07C-49BF-B411-D7E28373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523BA-3B01-4658-BA6D-CBE4A3B1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6E14B-7313-43E2-9E4E-6D1B17DDC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1FEC76-5180-40D8-9B1F-E237D6BED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1E3FBF-FFBD-43A5-8F1C-5F8A149D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C6ECF2-C58C-49EE-9EF8-A9702AFB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2CC24D-E85E-4B46-A1EF-B1477639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4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5D6ED-D3EA-40EE-9374-60138821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46FFA-DFF8-4698-B7DA-1AC01469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620C6-3955-49B1-929B-569937459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F06786-8821-447C-BC33-351D9015F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B49980-352D-43CA-B52C-0F50A14C3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647F7F-8723-4EB0-BF52-596924A7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020F9E-4FEE-4E28-BF2B-65FE956F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0756FF-AA7D-49D7-9791-EFC791A2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1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F6414-211D-4BB9-805C-32264047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28C314-001A-487B-B5B1-0A6DD4F6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9B2960-DA44-4F54-9CDD-E7DC8B2B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537E7-C41C-419C-9865-DB996D35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0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EDC72-4A87-402A-93D8-410B4C3E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D22A51-F45D-4BA1-A614-4BE14B4D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C5DAF9-441C-40F9-86F2-29EF15AF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0EB4B-05B2-4F70-9EEB-7BE991E7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2630A-1C5E-477F-ADEC-32E25DDF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DE84B4-6D52-4E79-9430-7957C8D56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C48728-472F-4229-95C1-14646ECC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6A627C-F1C9-4444-A2B9-4F639BAD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31E7E-5D4A-43D1-BFF7-0DDA23EE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2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29C57-32CA-4189-9A6E-CD7D16C6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65672C-DE0C-4BE6-B718-77EF5EE98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E1AB0A-82A2-46DC-A7C9-79DA948B1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4E6AA-1567-4865-AAE7-F52755A9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A63B72-9996-46CE-BAC0-B418D79B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8BE2ED-DE16-457A-8E59-8AD458A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7A766-C539-4B8A-AFD0-425A34FF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15FFF4-CB7F-4D71-B6AE-D6A58A68C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9598D-4431-42F8-8D6C-167456569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79C5-A096-4BC8-BA4D-DE812BE968E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E3FCC-A61C-4604-AED8-B4C9E8A61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FBD32-8AC8-40A3-BD75-DEA9098A7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27FF-269D-4484-99EB-7FC04F039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4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44487" y="1934788"/>
            <a:ext cx="10561982" cy="477996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6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60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6000" b="1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8746" y="2229744"/>
            <a:ext cx="615624" cy="16148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92210" y="609251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18E46F4-3E02-40BA-A4DD-9BA9909467BA}"/>
              </a:ext>
            </a:extLst>
          </p:cNvPr>
          <p:cNvSpPr/>
          <p:nvPr/>
        </p:nvSpPr>
        <p:spPr>
          <a:xfrm>
            <a:off x="538746" y="4578488"/>
            <a:ext cx="615623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040230-AA08-4C0B-BDBD-276699A0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922" y="1898973"/>
            <a:ext cx="2637181" cy="22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999304" cy="45852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massali   sharcha zaryad o‘tkazmaydigan ipga osilgan va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𝒏𝑪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zaryadga ega.  Sharchaning ostida undan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masofada boshqa ishorali zaryadlangan sharcha joylashtirilgach ipning tarangligi </a:t>
                </a: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marta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ortdi. Shu zaryadning miqdorini toping.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999304" cy="4585252"/>
              </a:xfrm>
              <a:blipFill>
                <a:blip r:embed="rId2"/>
                <a:stretch>
                  <a:fillRect l="-1718" t="-2261" r="-16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738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A9941E72-F7BB-4003-A70A-F8AD012D1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7531" y="334515"/>
            <a:ext cx="5669182" cy="3826667"/>
          </a:xfrm>
        </p:spPr>
        <p:txBody>
          <a:bodyPr/>
          <a:lstStyle/>
          <a:p>
            <a:pPr algn="ctr"/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565917" y="969210"/>
            <a:ext cx="0" cy="5352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530089" y="5699729"/>
            <a:ext cx="4717772" cy="2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3222" y="4800889"/>
                <a:ext cx="7487471" cy="18506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22" y="4800889"/>
                <a:ext cx="7487471" cy="18506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307" y="334515"/>
                <a:ext cx="5367128" cy="5251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𝑛𝐶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uz-Latn-UZ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7" y="334515"/>
                <a:ext cx="5367128" cy="5251670"/>
              </a:xfrm>
              <a:prstGeom prst="rect">
                <a:avLst/>
              </a:prstGeom>
              <a:blipFill>
                <a:blip r:embed="rId3"/>
                <a:stretch>
                  <a:fillRect l="-3405" t="-2904" b="-18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986F03-0F87-41BE-9EEF-F7E09C4EF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5872" t="10271" r="25873" b="23285"/>
          <a:stretch/>
        </p:blipFill>
        <p:spPr>
          <a:xfrm>
            <a:off x="7315200" y="1346200"/>
            <a:ext cx="1996671" cy="25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287" y="172277"/>
                <a:ext cx="11728174" cy="64008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 </a:t>
                </a:r>
              </a:p>
              <a:p>
                <a:pPr marL="0" indent="0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uz-Latn-UZ" sz="360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/>
                  <a:t>  </a:t>
                </a:r>
                <a:r>
                  <a:rPr lang="en-US" sz="3200" dirty="0"/>
                  <a:t>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</m:sup>
                        </m:s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f>
                          <m:f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1∙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(0,1 </m:t>
                            </m:r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9∙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sup>
                        </m:s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</m:t>
                            </m:r>
                          </m:sup>
                        </m:s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𝑛𝐶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𝒏𝑪</m:t>
                    </m:r>
                  </m:oMath>
                </a14:m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287" y="172277"/>
                <a:ext cx="11728174" cy="6400801"/>
              </a:xfrm>
              <a:blipFill>
                <a:blip r:embed="rId2"/>
                <a:stretch>
                  <a:fillRect l="-1611" b="-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D8A8A2-ABC4-4C3E-B709-4B4D35B67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340" t="34127" r="11712" b="27354"/>
          <a:stretch/>
        </p:blipFill>
        <p:spPr>
          <a:xfrm rot="-5400000">
            <a:off x="8997951" y="1987549"/>
            <a:ext cx="3187700" cy="1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7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803400"/>
                <a:ext cx="10875617" cy="447813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zaryadlar bir to‘gri chiziqda ketma-ket, bir-biridan bir xil masofada joylashgan. O‘rtadagi zaryadaga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kuch ta’sir qiladi. 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zaryadga qanday kuch ta’sir qiladi.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803400"/>
                <a:ext cx="10875617" cy="4478130"/>
              </a:xfrm>
              <a:blipFill>
                <a:blip r:embed="rId2"/>
                <a:stretch>
                  <a:fillRect l="-1738" t="-2452" r="-1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90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A9941E72-F7BB-4003-A70A-F8AD012D1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7530" y="206419"/>
            <a:ext cx="6559819" cy="3954763"/>
          </a:xfrm>
        </p:spPr>
        <p:txBody>
          <a:bodyPr/>
          <a:lstStyle/>
          <a:p>
            <a:pPr algn="ctr"/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 va yechish:</a:t>
            </a:r>
          </a:p>
          <a:p>
            <a:pPr algn="ctr"/>
            <a:endParaRPr lang="ru-RU" sz="3200" dirty="0"/>
          </a:p>
          <a:p>
            <a:pPr algn="ctr"/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998280" y="629478"/>
            <a:ext cx="0" cy="3379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22852" y="3644348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280452"/>
                <a:ext cx="11383615" cy="23145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/>
                  <a:t> </a:t>
                </a:r>
                <a:r>
                  <a:rPr lang="en-US" sz="4000" dirty="0"/>
                  <a:t>;</a:t>
                </a:r>
                <a:r>
                  <a:rPr lang="uz-Latn-UZ" sz="4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/>
                  <a:t>  </a:t>
                </a:r>
                <a:endParaRPr lang="ru-RU" sz="36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(2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280452"/>
                <a:ext cx="11383615" cy="2314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582" y="206420"/>
                <a:ext cx="4253947" cy="3649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2" y="206420"/>
                <a:ext cx="4253947" cy="3649963"/>
              </a:xfrm>
              <a:prstGeom prst="rect">
                <a:avLst/>
              </a:prstGeom>
              <a:blipFill>
                <a:blip r:embed="rId3"/>
                <a:stretch>
                  <a:fillRect l="-3730" t="-2337" b="-14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8918B2-1274-4B4F-B04E-E81A3605C5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4342" t="9614" r="11662" b="7721"/>
          <a:stretch/>
        </p:blipFill>
        <p:spPr>
          <a:xfrm rot="-5400000">
            <a:off x="7061476" y="266424"/>
            <a:ext cx="241244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4999" y="172277"/>
                <a:ext cx="11318461" cy="64008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∙8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999" y="172277"/>
                <a:ext cx="11318461" cy="6400801"/>
              </a:xfrm>
              <a:blipFill>
                <a:blip r:embed="rId2"/>
                <a:stretch>
                  <a:fillRect l="-1885" t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DAADA4-382C-409F-9FFE-5392B70A8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4342" t="9614" r="11662" b="7721"/>
          <a:stretch/>
        </p:blipFill>
        <p:spPr>
          <a:xfrm rot="-5400000">
            <a:off x="8666345" y="-627246"/>
            <a:ext cx="1844310" cy="39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74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296" y="1338470"/>
                <a:ext cx="11529391" cy="494306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 Zaryadlardan biri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marta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orttirilganda o‘zaro ta’sir kuchi avvalgid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qolishi uchun ular orasidagi masofani qanday o‘zgartirish zarur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2. Zaryadlari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 bo‘lgan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ta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 suvda o‘zaro qanday kuch bilan itarishishini toping.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uz-Latn-U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zaryadlar bir to‘gri chiziqda ketma-ket, bir-biridan bir xil masofada joylashgan, </a:t>
                </a:r>
                <a14:m>
                  <m:oMath xmlns:m="http://schemas.openxmlformats.org/officeDocument/2006/math"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zaryadaga </a:t>
                </a:r>
                <a14:m>
                  <m:oMath xmlns:m="http://schemas.openxmlformats.org/officeDocument/2006/math"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kuch ta’sir qiladi. O‘rtadagi </a:t>
                </a:r>
                <a14:m>
                  <m:oMath xmlns:m="http://schemas.openxmlformats.org/officeDocument/2006/math"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zaryadga qanday kuch ta’sir qiladi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296" y="1338470"/>
                <a:ext cx="11529391" cy="4943060"/>
              </a:xfrm>
              <a:blipFill>
                <a:blip r:embed="rId2"/>
                <a:stretch>
                  <a:fillRect l="-1375" t="-864" r="-1322" b="-3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1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1204746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1204746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4824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Ikkita nuqtaviy zaryad </a:t>
                </a:r>
                <a14:m>
                  <m:oMath xmlns:m="http://schemas.openxmlformats.org/officeDocument/2006/math"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𝒎𝑵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kuch bilan o‘zaro ta’sirlashadi, har bir zaryadning miqdorini </a:t>
                </a: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marta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orttirilgandan so‘ng zaryadlar o‘zaro qanday kuch bilan ta’sirlashadi?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  <a:blipFill>
                <a:blip r:embed="rId2"/>
                <a:stretch>
                  <a:fillRect l="-2081" t="-3723" r="-2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43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757530" y="187553"/>
                <a:ext cx="6944135" cy="4206647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endParaRPr lang="en-US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/>
                  <a:t> </a:t>
                </a:r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uz-Latn-UZ" sz="32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uz-Latn-UZ" sz="32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uz-Latn-UZ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uz-Latn-UZ" sz="3200" dirty="0"/>
                  <a:t>  </a:t>
                </a:r>
                <a:endParaRPr lang="ru-RU" sz="3200" dirty="0"/>
              </a:p>
              <a:p>
                <a:pPr algn="ctr"/>
                <a:endParaRPr lang="en-US" sz="3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uz-Latn-UZ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uz-Latn-UZ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uz-Latn-UZ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3200" dirty="0"/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757530" y="187553"/>
                <a:ext cx="6944135" cy="4206647"/>
              </a:xfrm>
              <a:blipFill>
                <a:blip r:embed="rId2"/>
                <a:stretch>
                  <a:fillRect t="-1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998280" y="680278"/>
            <a:ext cx="0" cy="2557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48139" y="2551043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139" y="3915005"/>
                <a:ext cx="11158328" cy="26799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                    </a:t>
                </a:r>
                <a:r>
                  <a:rPr lang="uz-Latn-UZ" sz="40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𝑚𝑁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d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=32 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𝑚𝑁</m:t>
                    </m:r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𝒎𝑵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" y="3915005"/>
                <a:ext cx="11158328" cy="2679962"/>
              </a:xfrm>
              <a:prstGeom prst="rect">
                <a:avLst/>
              </a:prstGeom>
              <a:blipFill>
                <a:blip r:embed="rId3"/>
                <a:stretch>
                  <a:fillRect l="-1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139" y="206420"/>
                <a:ext cx="5019825" cy="1874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𝑚𝑁</m:t>
                    </m:r>
                  </m:oMath>
                </a14:m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</a:t>
                </a:r>
                <a:r>
                  <a:rPr lang="uz-Latn-UZ" sz="32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9" y="206420"/>
                <a:ext cx="5019825" cy="1874171"/>
              </a:xfrm>
              <a:prstGeom prst="rect">
                <a:avLst/>
              </a:prstGeom>
              <a:blipFill>
                <a:blip r:embed="rId4"/>
                <a:stretch>
                  <a:fillRect l="-3034" t="-4560" b="-63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nuqtaviy zaryad o‘zidan </a:t>
                </a:r>
                <a14:m>
                  <m:oMath xmlns:m="http://schemas.openxmlformats.org/officeDocument/2006/math"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uzoqda joylashgan ikkinchi zaryad bilan kerosin ichida </a:t>
                </a:r>
                <a:r>
                  <a:rPr lang="uz-Latn-UZ" sz="4000" b="1" i="0" dirty="0">
                    <a:latin typeface="+mj-lt"/>
                    <a:cs typeface="Arial" panose="020B0604020202020204" pitchFamily="34" charset="0"/>
                  </a:rPr>
                  <a:t>(</a:t>
                </a:r>
                <a:r>
                  <a:rPr lang="uz-Latn-UZ" sz="4000" b="1" i="0" dirty="0"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</a:rPr>
                  <a:t>ε=2)</a:t>
                </a:r>
                <a:r>
                  <a:rPr lang="uz-Latn-UZ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1,8 N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kuch bilan o‘zaro ta’sirlashadi. Ikkinchi zaryadning miqdori qanday? </a:t>
                </a:r>
                <a:endParaRPr lang="en-US" sz="4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545417" cy="4585252"/>
              </a:xfrm>
              <a:blipFill>
                <a:blip r:embed="rId2"/>
                <a:stretch>
                  <a:fillRect l="-2081" t="-2394" r="-2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1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757531" y="206419"/>
                <a:ext cx="5669182" cy="3954763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/>
                  <a:t>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200" dirty="0"/>
                  <a:t>   </a:t>
                </a:r>
              </a:p>
              <a:p>
                <a:pPr algn="ctr"/>
                <a:endParaRPr lang="ru-RU" sz="3200" dirty="0"/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757531" y="206419"/>
                <a:ext cx="5669182" cy="3954763"/>
              </a:xfrm>
              <a:blipFill>
                <a:blip r:embed="rId2"/>
                <a:stretch>
                  <a:fillRect t="-1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023680" y="543338"/>
            <a:ext cx="0" cy="377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42124" y="3870187"/>
            <a:ext cx="3737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558748"/>
                <a:ext cx="11383615" cy="2036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1,8 </m:t>
                        </m:r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∙2∙</m:t>
                        </m:r>
                        <m:sSup>
                          <m:sSupPr>
                            <m:ctrlP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(0,1 </m:t>
                            </m:r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9∙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sup>
                        </m:s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uz-Latn-UZ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sup>
                        </m:sSup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558748"/>
                <a:ext cx="11383615" cy="2036219"/>
              </a:xfrm>
              <a:prstGeom prst="rect">
                <a:avLst/>
              </a:prstGeom>
              <a:blipFill>
                <a:blip r:embed="rId3"/>
                <a:stretch>
                  <a:fillRect l="-1874" b="-12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124" y="206419"/>
                <a:ext cx="3856382" cy="41137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32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2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=1,8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=9∙</m:t>
                    </m:r>
                    <m:sSup>
                      <m:sSup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uz-Latn-UZ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</a:t>
                </a:r>
                <a:r>
                  <a:rPr lang="uz-Latn-UZ" sz="32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4" y="206419"/>
                <a:ext cx="3856382" cy="4113789"/>
              </a:xfrm>
              <a:prstGeom prst="rect">
                <a:avLst/>
              </a:prstGeom>
              <a:blipFill>
                <a:blip r:embed="rId4"/>
                <a:stretch>
                  <a:fillRect l="-4114" t="-2074" b="-7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63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850217" cy="45852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Kuchlanganlik vektori vertikal yuqoriga yo‘nalgan bir jinsli elektr maydonda massasi </a:t>
                </a:r>
                <a14:m>
                  <m:oMath xmlns:m="http://schemas.openxmlformats.org/officeDocument/2006/math"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𝟎𝟑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𝒎𝒈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bo‘lgan </a:t>
                </a:r>
                <a14:m>
                  <m:oMath xmlns:m="http://schemas.openxmlformats.org/officeDocument/2006/math"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𝒏𝑪</m:t>
                    </m:r>
                    <m:r>
                      <a:rPr lang="uz-Latn-UZ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zaryadli chang zarrachasi muvozanat holatida turibdi. Maydon kuchlanganligini aniqlang. </a:t>
                </a:r>
                <a:endParaRPr lang="en-US" sz="4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850217" cy="4585252"/>
              </a:xfrm>
              <a:blipFill>
                <a:blip r:embed="rId2"/>
                <a:stretch>
                  <a:fillRect l="-2022" t="-3723" r="-1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422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A9941E72-F7BB-4003-A70A-F8AD012D1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0711" y="206419"/>
            <a:ext cx="4863544" cy="3371675"/>
          </a:xfrm>
        </p:spPr>
        <p:txBody>
          <a:bodyPr/>
          <a:lstStyle/>
          <a:p>
            <a:pPr algn="ctr"/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</a:p>
          <a:p>
            <a:pPr algn="ctr"/>
            <a:endParaRPr lang="ru-RU" sz="3200" dirty="0"/>
          </a:p>
          <a:p>
            <a:pPr algn="ctr"/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512906" y="781878"/>
            <a:ext cx="0" cy="2647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503582" y="2637183"/>
            <a:ext cx="4638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3578094"/>
                <a:ext cx="11383615" cy="30168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=0⇒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</m:sub>
                    </m:sSub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den>
                    </m:f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𝑜𝑔</m:t>
                            </m:r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‘</m:t>
                            </m:r>
                          </m:sub>
                        </m:sSub>
                      </m:num>
                      <m:den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uz-Latn-UZ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3578094"/>
                <a:ext cx="11383615" cy="3016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582" y="206420"/>
                <a:ext cx="5592415" cy="2033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=0,03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𝑛𝐶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f>
                      <m:f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2" y="206420"/>
                <a:ext cx="5592415" cy="2033197"/>
              </a:xfrm>
              <a:prstGeom prst="rect">
                <a:avLst/>
              </a:prstGeom>
              <a:blipFill>
                <a:blip r:embed="rId3"/>
                <a:stretch>
                  <a:fillRect l="-2835" t="-4204" b="-57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379A20-F835-45D6-9237-5A00D96834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822749"/>
            <a:ext cx="1945425" cy="2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287" y="774700"/>
                <a:ext cx="11728174" cy="57983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−9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en-US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287" y="774700"/>
                <a:ext cx="11728174" cy="57983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6637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494</Words>
  <Application>Microsoft Office PowerPoint</Application>
  <PresentationFormat>Широкоэкранный</PresentationFormat>
  <Paragraphs>117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Masala</vt:lpstr>
      <vt:lpstr>Презентация PowerPoint</vt:lpstr>
      <vt:lpstr>Masala</vt:lpstr>
      <vt:lpstr>Презентация PowerPoint</vt:lpstr>
      <vt:lpstr>Masala</vt:lpstr>
      <vt:lpstr>Презентация PowerPoint</vt:lpstr>
      <vt:lpstr>Презентация PowerPoint</vt:lpstr>
      <vt:lpstr>Masala</vt:lpstr>
      <vt:lpstr>Презентация PowerPoint</vt:lpstr>
      <vt:lpstr>Презентация PowerPoint</vt:lpstr>
      <vt:lpstr>Masala</vt:lpstr>
      <vt:lpstr>Презентация PowerPoint</vt:lpstr>
      <vt:lpstr>Презентация PowerPoint</vt:lpstr>
      <vt:lpstr>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37</cp:revision>
  <dcterms:created xsi:type="dcterms:W3CDTF">2021-02-01T14:52:28Z</dcterms:created>
  <dcterms:modified xsi:type="dcterms:W3CDTF">2021-02-23T07:25:11Z</dcterms:modified>
</cp:coreProperties>
</file>