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2" r:id="rId3"/>
    <p:sldId id="291" r:id="rId4"/>
    <p:sldId id="294" r:id="rId5"/>
    <p:sldId id="295" r:id="rId6"/>
    <p:sldId id="303" r:id="rId7"/>
    <p:sldId id="259" r:id="rId8"/>
    <p:sldId id="305" r:id="rId9"/>
    <p:sldId id="298" r:id="rId10"/>
    <p:sldId id="304" r:id="rId11"/>
    <p:sldId id="299" r:id="rId12"/>
    <p:sldId id="301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232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F577E-7DB7-4834-8B28-A72FE7A17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B4C856D-2CC4-45BC-A28C-A51AEAA8D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48B3E4-19C6-4F36-952D-316B5D302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F1C5A0-B65A-400D-8036-E2E54BF7E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D01DCB-12BE-4D3F-9D3E-2AD9FEC7C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59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1FF26-B89B-43E6-ABD2-085BA2981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6A3C9D-0420-4DF3-9226-4B1EB07F8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74A70D-6D80-4CD3-A98B-7A1C15DCD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9F76CD-1912-4654-A87B-5727512C9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AAABC-4045-4C06-80CB-4650990D3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27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7CE7A4D-7372-48BA-B2D3-470B6B4462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CE291E-E096-4FB2-85D3-7781DDACF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FE70EC-6A7E-4104-8284-A8638F85B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AC64B8-785E-4BF0-AEBB-C55497D7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1038F-D89D-4FCB-9805-7B0152246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898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851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39DB3A-ADC0-4E4E-BDA6-7765CE354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1E38CB-E3E3-4EDF-A0EB-4CD6FCE72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89B2F6-8691-406D-B0DA-3D5E0ED9C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88E6A4-D124-477D-AC8A-809CB9CF5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0EEE4E-7B36-44E2-9500-1BC2C89BA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64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DB242-8D01-413B-9DBC-A02D1DBC2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2E0D9D-5021-4BB6-8B42-D50939E9F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79E00A-2FAA-478F-BEF3-29A34F185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0D6B17-D1C0-4578-9F80-EAF0799B3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DB31C8-0448-44E1-A70E-E6F8F4A15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68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04074C-8B30-4920-8E69-3BB4C2FC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9C80AB-0774-4EF4-9E4A-3CA1BB663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EF05BE-36E0-4C74-98EE-C757B791E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9A18D1-7854-4F7F-B960-74C56D0FB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FB8BCF-9D92-4826-94F7-BD310892D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21C214-E71E-45F3-8977-509D09132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4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72C842-B67B-4323-800D-0D85A244A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8EECA0-6A95-4AEC-A559-23E041A95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FBE60E-B89F-4E76-85C4-3C7AD5A5F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BD793FC-92F9-4E9B-A3DF-44203B2A02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B31C8B4-789A-4819-A70C-981EFC8DF6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2F58A7-4D32-4E4C-8132-86D94940F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28510ED-5AB2-400A-8DF2-FFA62EE3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EC93E1F-F5BC-4B83-B63D-CE4EEE87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269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454BC7-0972-465E-9095-BBA0BB4EE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662505-8BA0-4A41-B235-D693F73E8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8C98D72-3D24-462F-B7D2-FFB1C96CB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B0B8F4-3876-4D29-8A6F-90026C55A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005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45A64B-DAF2-4E2E-A5B3-37D293FF7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354B37B-4FD9-4446-8AD0-56AB3114F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E21B28-8AB0-42B7-B577-5A0E55B6E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473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A0FB1-7AD8-4A52-8E56-EE2E65CAC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6CA6FF-70CC-42D8-850A-09B8487D9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6EF21D-969C-486B-8650-198102C08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78E7DD-6C2D-45A0-BB02-0A06DE21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8EE68D-B031-40A1-9BDB-00B6BBF52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6F170F-A2A4-48CD-B45A-F451A71C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11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641FD-FD25-42BF-9817-2BFF40A72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C11D809-C482-4D6D-AC7B-DC888D806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2A378C3-64E2-4BEC-8132-341DB67EB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FFEA29-4C5D-4B21-9EB3-1A4D9167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D62007-87AB-4218-8D5C-BE969878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FD4AA7-01CE-4D5E-8517-14BF33F32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65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7CA44-51DA-4211-9D1A-B42E104ED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C9C5F5-B3C6-43CC-B4EA-31600B816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0385CD-06FC-45F1-9C1F-1AD142169D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4DA2BE-A6ED-4046-8204-11626757D0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3E8FCE-4407-404B-A61D-D3C500B22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59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98960" y="2178628"/>
            <a:ext cx="10101128" cy="469262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uz-Latn-UZ" sz="4800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endParaRPr lang="en-US" sz="4800" dirty="0">
              <a:solidFill>
                <a:srgbClr val="002060"/>
              </a:solidFill>
              <a:latin typeface="Arial"/>
              <a:cs typeface="Arial"/>
            </a:endParaRPr>
          </a:p>
          <a:p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Issiqlik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jarayonlarining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qaytmasligi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Termodinamika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qonunlari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r>
              <a:rPr lang="uz-Latn-UZ" sz="2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26964" y="2229744"/>
            <a:ext cx="727405" cy="178142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40978" y="536099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426964" y="4812472"/>
            <a:ext cx="727405" cy="16148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5A94F3-5D5D-4578-85E4-5F110A181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8546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Termodinamikaning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4DBF9FF-BBBB-4C81-B593-F9E2594DB8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809" y="1550504"/>
            <a:ext cx="11449877" cy="5062331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o‘z-o‘zidan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temperaturali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jismdan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temperaturali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o‘tmaydi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to‘laligicha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aylanadigan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Ideal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mashinalarining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koeffitsiyenti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beruvchi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oluvchilarning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temperaturalari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farqi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bilangina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aniqlanadi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tur “perpetuum mobile”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suvlaridagi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miqdordagi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energiyadan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bajarmasdan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g‘oyaga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asoslangan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Termodinamikaning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inkor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547422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B088941-E81D-46B1-A6A4-A858DDAB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087" y="1192696"/>
            <a:ext cx="11198087" cy="4984267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sz="3600" b="1" dirty="0">
                <a:latin typeface="Arial" panose="020B0604020202020204" pitchFamily="34" charset="0"/>
                <a:cs typeface="Arial" panose="020B0604020202020204" pitchFamily="34" charset="0"/>
              </a:rPr>
              <a:t>Termodinamikaning 1-qonuni nimani tavsiflaydi?</a:t>
            </a:r>
          </a:p>
          <a:p>
            <a:pPr marL="742950" indent="-742950" algn="just">
              <a:lnSpc>
                <a:spcPct val="100000"/>
              </a:lnSpc>
              <a:buAutoNum type="alphaUcParenR"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Mexanik energiyaning saqlanishini </a:t>
            </a:r>
          </a:p>
          <a:p>
            <a:pPr marL="742950" indent="-742950" algn="just">
              <a:lnSpc>
                <a:spcPct val="100000"/>
              </a:lnSpc>
              <a:buAutoNum type="alphaUcParenR"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Elastik deformatsiya energiyasini </a:t>
            </a:r>
          </a:p>
          <a:p>
            <a:pPr marL="742950" indent="-742950" algn="just">
              <a:lnSpc>
                <a:spcPct val="100000"/>
              </a:lnSpc>
              <a:buAutoNum type="alphaUcParenR"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Issiqlik muvozanatini</a:t>
            </a:r>
          </a:p>
          <a:p>
            <a:pPr marL="742950" indent="-742950" algn="just">
              <a:lnSpc>
                <a:spcPct val="100000"/>
              </a:lnSpc>
              <a:buAutoNum type="alphaUcParenR"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Energiyaning saqlanish qonunini</a:t>
            </a:r>
          </a:p>
          <a:p>
            <a:pPr marL="0" indent="0" algn="just">
              <a:buNone/>
            </a:pPr>
            <a:endParaRPr lang="en-US" sz="4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uz-Latn-UZ" sz="4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 javob: </a:t>
            </a:r>
            <a:r>
              <a:rPr lang="uz-Latn-UZ" sz="4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Energiyaning saqlanish qonunini</a:t>
            </a:r>
            <a:endParaRPr lang="uz-Latn-UZ" sz="36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735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B088941-E81D-46B1-A6A4-A858DDAB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590" y="1749287"/>
            <a:ext cx="11262244" cy="1899767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. (101-bet)</a:t>
            </a:r>
            <a:endParaRPr lang="uz-Latn-UZ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9423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D039A8-EE6F-48D3-90DF-9C91E9887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7944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Qaytar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qaytmas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jarayonlar</a:t>
            </a:r>
            <a:endParaRPr lang="ru-RU" sz="48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F86163-3784-4F4A-8457-DE88EF80A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043" y="1643270"/>
            <a:ext cx="11608905" cy="490330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/>
              <a:t>    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Qaytar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deb,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sistema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holatga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o‘tganda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oxirigi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holatdan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boshlang‘ich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oraliq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holatlar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teskari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ketma-ketlikda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o‘tishga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qarshilikka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uchraydigan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jismdan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uzatish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ro‘y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beradigan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qaytmas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01824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_20-11-20_22-36-54">
            <a:hlinkClick r:id="" action="ppaction://media"/>
            <a:extLst>
              <a:ext uri="{FF2B5EF4-FFF2-40B4-BE49-F238E27FC236}">
                <a16:creationId xmlns:a16="http://schemas.microsoft.com/office/drawing/2014/main" id="{B1A18B54-DB3E-444C-AC54-F7F24DC666D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2898" y="276845"/>
            <a:ext cx="10626204" cy="5766146"/>
          </a:xfr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4A3CAB2-3AE1-4A66-8FE0-A2013D8E9DB5}"/>
              </a:ext>
            </a:extLst>
          </p:cNvPr>
          <p:cNvSpPr/>
          <p:nvPr/>
        </p:nvSpPr>
        <p:spPr>
          <a:xfrm>
            <a:off x="940904" y="437321"/>
            <a:ext cx="2199707" cy="117944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B1B6D1D-543C-4505-AF29-F82D486C35DB}"/>
              </a:ext>
            </a:extLst>
          </p:cNvPr>
          <p:cNvSpPr/>
          <p:nvPr/>
        </p:nvSpPr>
        <p:spPr>
          <a:xfrm>
            <a:off x="1669774" y="6042991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523A3A0-5AC6-4357-889C-EBAE3C15598D}"/>
              </a:ext>
            </a:extLst>
          </p:cNvPr>
          <p:cNvSpPr/>
          <p:nvPr/>
        </p:nvSpPr>
        <p:spPr>
          <a:xfrm>
            <a:off x="828617" y="5480437"/>
            <a:ext cx="2556650" cy="56255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2102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_20-11-20_22-38-17">
            <a:hlinkClick r:id="" action="ppaction://media"/>
            <a:extLst>
              <a:ext uri="{FF2B5EF4-FFF2-40B4-BE49-F238E27FC236}">
                <a16:creationId xmlns:a16="http://schemas.microsoft.com/office/drawing/2014/main" id="{9661AAFD-4F9B-4243-995B-BFBF5D1968D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0904" y="661988"/>
            <a:ext cx="10495722" cy="5514975"/>
          </a:xfrm>
        </p:spPr>
      </p:pic>
      <p:sp>
        <p:nvSpPr>
          <p:cNvPr id="2" name="Прямоугольник 1"/>
          <p:cNvSpPr/>
          <p:nvPr/>
        </p:nvSpPr>
        <p:spPr>
          <a:xfrm>
            <a:off x="966542" y="5614587"/>
            <a:ext cx="2605601" cy="6409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42030" y="1285831"/>
            <a:ext cx="2239556" cy="560061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Oldingi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50297" y="693879"/>
            <a:ext cx="2239556" cy="560061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0795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_20-11-20_22-38-40">
            <a:hlinkClick r:id="" action="ppaction://media"/>
            <a:extLst>
              <a:ext uri="{FF2B5EF4-FFF2-40B4-BE49-F238E27FC236}">
                <a16:creationId xmlns:a16="http://schemas.microsoft.com/office/drawing/2014/main" id="{FDC80042-A628-4A38-955E-347A3E68E4E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02697" y="396875"/>
            <a:ext cx="10376452" cy="5780088"/>
          </a:xfrm>
        </p:spPr>
      </p:pic>
      <p:sp>
        <p:nvSpPr>
          <p:cNvPr id="3" name="Прямоугольник 2"/>
          <p:cNvSpPr/>
          <p:nvPr/>
        </p:nvSpPr>
        <p:spPr>
          <a:xfrm>
            <a:off x="1194430" y="1122035"/>
            <a:ext cx="2239556" cy="560061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Oldingi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02697" y="530083"/>
            <a:ext cx="2239556" cy="560061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94429" y="5700045"/>
            <a:ext cx="10321709" cy="476918"/>
          </a:xfrm>
          <a:prstGeom prst="rect">
            <a:avLst/>
          </a:prstGeom>
          <a:solidFill>
            <a:srgbClr val="2323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113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F5C978-5C62-45AF-B713-90BAE5CB8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9756"/>
            <a:ext cx="12192000" cy="119269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F33A964-B598-4677-A99E-D98E0861BD0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81878" y="1457739"/>
                <a:ext cx="10959548" cy="5009322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r>
                  <a:rPr lang="en-US" dirty="0"/>
                  <a:t>    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Termodinamik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sistemaning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enrgiyasi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deb,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molekulalarining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tartibsiz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harakat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kinetik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energiyalari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ularning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potensial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energiyalarining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yig‘indisiga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aytiladi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ctr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𝑼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𝑬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𝒌</m:t>
                          </m:r>
                        </m:sub>
                      </m:sSub>
                      <m:r>
                        <a:rPr lang="en-US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𝑬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𝒑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F33A964-B598-4677-A99E-D98E0861BD0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81878" y="1457739"/>
                <a:ext cx="10959548" cy="5009322"/>
              </a:xfrm>
              <a:blipFill>
                <a:blip r:embed="rId2"/>
                <a:stretch>
                  <a:fillRect l="-1112" t="-1460" r="-11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892305D-51AF-4D06-AE16-403DD619C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9548" y="3816625"/>
            <a:ext cx="5234609" cy="231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79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4E903874-AE7C-43DA-81C2-416F534CD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191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Termodinamikaning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C70008D7-FA7A-4FF0-A45C-4B75A1E3B79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37252"/>
                <a:ext cx="6410739" cy="4757531"/>
              </a:xfrm>
            </p:spPr>
            <p:txBody>
              <a:bodyPr>
                <a:normAutofit lnSpcReduction="10000"/>
              </a:bodyPr>
              <a:lstStyle/>
              <a:p>
                <a:pPr marL="0" indent="0" algn="just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𝑸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=∆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𝑼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358775" algn="just">
                  <a:lnSpc>
                    <a:spcPct val="100000"/>
                  </a:lnSpc>
                  <a:buNone/>
                </a:pP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Sistemaga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miqdori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sistemaning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energiyasini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o‘zgartirishga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kuchlarga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bajarishga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sarflanadi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358775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Bu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qonunni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XIX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o‘rtalarida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R. Mayer, G.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Gelmgols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J.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Joul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ta’riflagan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C70008D7-FA7A-4FF0-A45C-4B75A1E3B79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37252"/>
                <a:ext cx="6410739" cy="4757531"/>
              </a:xfrm>
              <a:blipFill>
                <a:blip r:embed="rId2"/>
                <a:stretch>
                  <a:fillRect l="-2474" r="-24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57DD320-4D89-40B3-8344-58EE74C3BA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9000"/>
                    </a14:imgEffect>
                  </a14:imgLayer>
                </a14:imgProps>
              </a:ext>
            </a:extLst>
          </a:blip>
          <a:srcRect l="68152" t="35355" r="17608" b="17665"/>
          <a:stretch/>
        </p:blipFill>
        <p:spPr>
          <a:xfrm>
            <a:off x="8835887" y="1842052"/>
            <a:ext cx="2517913" cy="372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342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407640-4EEF-4C98-886D-F593FADDB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6497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Termodinamikaning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A0A26A7-780D-4989-98FA-811588FF550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56590" y="1815548"/>
                <a:ext cx="11052313" cy="4770781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Termodinamik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sistemaga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beriladigan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miqdori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energiyasini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ozgarishi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kuchlarga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bajargan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ishining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yig‘indisiga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ctr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𝑄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=∆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𝑈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Sistema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holatdan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ikkinchi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holatga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o</a:t>
                </a:r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tganda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o‘zgarishi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kuchlarning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p>
                        <m: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sistemaga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miqdori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(Q)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yig‘indisiga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∆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𝑈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𝑄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A0A26A7-780D-4989-98FA-811588FF55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6590" y="1815548"/>
                <a:ext cx="11052313" cy="4770781"/>
              </a:xfrm>
              <a:blipFill>
                <a:blip r:embed="rId2"/>
                <a:stretch>
                  <a:fillRect l="-1103" t="-1407" r="-11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6472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B088941-E81D-46B1-A6A4-A858DDAB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124" y="1457739"/>
            <a:ext cx="11307651" cy="4719224"/>
          </a:xfrm>
        </p:spPr>
        <p:txBody>
          <a:bodyPr/>
          <a:lstStyle/>
          <a:p>
            <a:pPr marL="0" indent="541338" algn="just">
              <a:lnSpc>
                <a:spcPct val="100000"/>
              </a:lnSpc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Nemis olimi Klauzius qaytmas jarayonlar to‘g‘risidagi tasavvurlarni umumlashtirib termodina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mikaning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qonunini quyidagicha ta’riflagan: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41338" algn="just">
              <a:lnSpc>
                <a:spcPct val="100000"/>
              </a:lnSpc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Agar sovuqroq sistema bilan issiqroq sistemaning ikkalasida yoki ular atrofidagi jismlarda biror o‘zgarish sodir bo‘lmasa, sovuqroq sistemadan issiqroq sistemaga issiqlik o‘tkazib bo‘lmaydi. </a:t>
            </a:r>
            <a:endParaRPr lang="ru-RU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b="1" dirty="0">
                <a:latin typeface="Arial" panose="020B0604020202020204" pitchFamily="34" charset="0"/>
                <a:cs typeface="Arial" panose="020B0604020202020204" pitchFamily="34" charset="0"/>
              </a:rPr>
              <a:t>Termodinamikaning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b="1" dirty="0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696592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</TotalTime>
  <Words>357</Words>
  <Application>Microsoft Office PowerPoint</Application>
  <PresentationFormat>Широкоэкранный</PresentationFormat>
  <Paragraphs>46</Paragraphs>
  <Slides>12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Qaytar va qaytmas jarayonlar</vt:lpstr>
      <vt:lpstr>Презентация PowerPoint</vt:lpstr>
      <vt:lpstr>Презентация PowerPoint</vt:lpstr>
      <vt:lpstr>Презентация PowerPoint</vt:lpstr>
      <vt:lpstr>Ichki energiya</vt:lpstr>
      <vt:lpstr>Termodinamikaning birinchi qonuni</vt:lpstr>
      <vt:lpstr>Termodinamikaning birinchi qonuni</vt:lpstr>
      <vt:lpstr>Termodinamikaning ikkinchi qonuni</vt:lpstr>
      <vt:lpstr>Termodinamikaning ikkinchi qonuni</vt:lpstr>
      <vt:lpstr>Test</vt:lpstr>
      <vt:lpstr>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114</cp:revision>
  <dcterms:created xsi:type="dcterms:W3CDTF">2020-11-20T09:11:53Z</dcterms:created>
  <dcterms:modified xsi:type="dcterms:W3CDTF">2021-02-23T07:15:36Z</dcterms:modified>
</cp:coreProperties>
</file>