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5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03" r:id="rId4"/>
    <p:sldId id="304" r:id="rId5"/>
    <p:sldId id="262" r:id="rId6"/>
    <p:sldId id="301" r:id="rId7"/>
    <p:sldId id="307" r:id="rId8"/>
    <p:sldId id="308" r:id="rId9"/>
    <p:sldId id="309" r:id="rId10"/>
    <p:sldId id="310" r:id="rId11"/>
    <p:sldId id="311" r:id="rId12"/>
    <p:sldId id="312" r:id="rId13"/>
    <p:sldId id="31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𝒙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𝑨𝒔𝒊𝒏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𝝎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𝒕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𝝋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𝝅𝝂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</m:num>
                    <m:den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𝑻</m:t>
                      </m:r>
                    </m:den>
                  </m:f>
                </m:oMath>
              </a14:m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;  </a:t>
              </a:r>
              <a14:m>
                <m:oMath xmlns:m="http://schemas.openxmlformats.org/officeDocument/2006/math"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num>
                    <m:den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𝝂</m:t>
                      </m:r>
                    </m:den>
                  </m:f>
                </m:oMath>
              </a14:m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𝒙=𝑨𝒔𝒊𝒏(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 𝒕+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𝝋_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𝟎)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𝝎=𝟐𝝅𝝂=𝟐𝝅/𝑻</a:t>
              </a:r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;  </a:t>
              </a:r>
              <a:r>
                <a:rPr lang="uz-Latn-UZ" sz="3600" b="1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𝑻=𝟏/</a:t>
              </a:r>
              <a:r>
                <a:rPr lang="uz-Latn-UZ" sz="36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𝝂</a:t>
              </a:r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𝝑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𝑨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𝝎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𝒄𝒐𝒔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𝝎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𝒕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𝝋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ru-RU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𝝑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𝑨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 𝒄𝒐𝒔(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 𝒕+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𝝋_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𝟎)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  <m:sSubSup>
                      <m:sSubSupPr>
                        <m:ctrlP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𝝎</m:t>
                        </m:r>
                      </m:e>
                      <m:sub>
                        <m: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  <m:sup>
                        <m: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𝒔𝒊𝒏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𝝎</m:t>
                        </m:r>
                      </m:e>
                      <m:sub>
                        <m: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𝝋</m:t>
                        </m:r>
                      </m:e>
                      <m:sub>
                        <m: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m:oMathPara>
              </a14:m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𝒂=−𝑨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𝟎^𝟐</a:t>
              </a:r>
              <a:r>
                <a:rPr lang="en-US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 𝒔𝒊𝒏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⁡(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 𝒕+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𝝋_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𝟎)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Prujinali mayatnikda: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𝝎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den>
                      </m:f>
                    </m:e>
                  </m:rad>
                </m:oMath>
              </a14:m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14:m>
                <m:oMath xmlns:m="http://schemas.openxmlformats.org/officeDocument/2006/math"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𝝅</m:t>
                  </m:r>
                  <m:rad>
                    <m:radPr>
                      <m:degHide m:val="on"/>
                      <m:ctrlP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num>
                        <m:den>
                          <m: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𝒌</m:t>
                          </m:r>
                        </m:den>
                      </m:f>
                    </m:e>
                  </m:rad>
                </m:oMath>
              </a14:m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Prujinali mayatnikda: 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𝟎=√(𝒌/𝒎)</a:t>
              </a:r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uz-Latn-UZ" sz="3600" b="1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𝑻=𝟐</a:t>
              </a:r>
              <a:r>
                <a:rPr lang="uz-Latn-UZ" sz="36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𝝅√(𝒎/𝒌)</a:t>
              </a:r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>
                    <m:sSubPr>
                      <m:ctrlPr>
                        <a:rPr 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𝒑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  <m:sSup>
                        <m:sSup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num>
                    <m:den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den>
                  </m:f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 </m:t>
                  </m:r>
                  <m:r>
                    <a:rPr lang="en-US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</m:t>
                  </m:r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 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  <m:sSup>
                        <m:sSup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𝝑</m:t>
                          </m:r>
                        </m:e>
                        <m:sup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num>
                    <m:den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den>
                  </m:f>
                  <m:sSub>
                    <m:sSubPr>
                      <m:ctrlPr>
                        <a:rPr 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</m:t>
                      </m:r>
                    </m:e>
                    <m:sub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</m:t>
                      </m:r>
                    </m:e>
                    <m:sub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𝒑</m:t>
                      </m:r>
                    </m:sub>
                  </m:sSub>
                  <m:r>
                    <a:rPr lang="uz-Latn-UZ" sz="3600" b="1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  <m:sSup>
                        <m:sSup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  <m:sup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num>
                    <m:den>
                      <m:r>
                        <a:rPr lang="uz-Latn-UZ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den>
                  </m:f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𝑬</a:t>
              </a:r>
              <a:r>
                <a:rPr lang="ru-RU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𝒑=(𝒌𝒙^𝟐)/𝟐  </a:t>
              </a:r>
              <a:r>
                <a:rPr lang="en-US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;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 𝑬_𝒌=(𝒎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𝝑^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𝟐)/𝟐</a:t>
              </a:r>
              <a:r>
                <a:rPr lang="ru-RU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 〖</a:t>
              </a:r>
              <a:r>
                <a:rPr lang="en-US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;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𝑬</a:t>
              </a:r>
              <a:r>
                <a:rPr lang="ru-RU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〗_</a:t>
              </a:r>
              <a:r>
                <a:rPr lang="en-US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𝒕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=𝑬</a:t>
              </a:r>
              <a:r>
                <a:rPr lang="ru-RU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3600" b="1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𝒌+𝑬_𝒑=(𝒌𝑨^𝟐)/𝟐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l"/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Matematik mayatnikda: </a:t>
              </a:r>
              <a14:m>
                <m:oMath xmlns:m="http://schemas.openxmlformats.org/officeDocument/2006/math"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𝒍</m:t>
                          </m:r>
                        </m:den>
                      </m:f>
                    </m:e>
                  </m:rad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𝝅</m:t>
                  </m:r>
                  <m:rad>
                    <m:radPr>
                      <m:degHide m:val="on"/>
                      <m:ctrlP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𝒍</m:t>
                          </m:r>
                        </m:num>
                        <m:den>
                          <m:r>
                            <a:rPr lang="uz-Latn-UZ" sz="36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</m:den>
                      </m:f>
                    </m:e>
                  </m:rad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l"/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Matematik mayatnikda: 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𝝎=√(𝒈/𝒍)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b="1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𝑻=𝟐</a:t>
              </a:r>
              <a:r>
                <a:rPr lang="uz-Latn-UZ" sz="36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𝝅√(𝒍/𝒈)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𝝀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𝝑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40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𝝂</m:t>
                  </m:r>
                  <m:r>
                    <a:rPr lang="uz-Latn-UZ" sz="40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num>
                    <m:den>
                      <m:r>
                        <a:rPr lang="uz-Latn-UZ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𝑻</m:t>
                      </m:r>
                    </m:den>
                  </m:f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𝝀=𝝑𝑻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40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𝝂=𝟏/𝑻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𝝑</m:t>
                  </m:r>
                  <m:r>
                    <a:rPr lang="uz-Latn-UZ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𝑻</m:t>
                          </m:r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𝝆</m:t>
                          </m:r>
                        </m:den>
                      </m:f>
                    </m:e>
                  </m:rad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𝝆</m:t>
                  </m:r>
                  <m:r>
                    <a:rPr lang="uz-Latn-UZ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</m:num>
                    <m:den>
                      <m:r>
                        <a:rPr lang="uz-Latn-UZ" sz="3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den>
                  </m:f>
                </m:oMath>
              </a14:m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ru-RU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𝝑</a:t>
              </a:r>
              <a:r>
                <a:rPr lang="uz-Latn-UZ" sz="3600" b="1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=√(𝑻/𝝆)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b="1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𝝆=𝒎/𝒍</a:t>
              </a:r>
              <a:r>
                <a:rPr lang="uz-Latn-UZ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7B992BFA-5E0C-49B7-A0C6-268DAC288FDB}" type="pres">
      <dgm:prSet presAssocID="{A3E456A2-D326-4DA6-8127-B533CA59FC6D}" presName="text_1" presStyleLbl="node1" presStyleIdx="0" presStyleCnt="2">
        <dgm:presLayoutVars>
          <dgm:bulletEnabled val="1"/>
        </dgm:presLayoutVars>
      </dgm:prSet>
      <dgm:spPr/>
    </dgm:pt>
    <dgm:pt modelId="{96B4FC21-D2E5-493D-BFF4-0A87FEA25913}" type="pres">
      <dgm:prSet presAssocID="{A3E456A2-D326-4DA6-8127-B533CA59FC6D}" presName="accent_1" presStyleCnt="0"/>
      <dgm:spPr/>
    </dgm:pt>
    <dgm:pt modelId="{181D2663-E005-40D7-A353-1D0673874303}" type="pres">
      <dgm:prSet presAssocID="{A3E456A2-D326-4DA6-8127-B533CA59FC6D}" presName="accentRepeatNode" presStyleLbl="solidFgAcc1" presStyleIdx="0" presStyleCnt="2"/>
      <dgm:spPr/>
    </dgm:pt>
    <dgm:pt modelId="{6EEED82B-00A9-420D-948B-3442C270086A}" type="pres">
      <dgm:prSet presAssocID="{109EE75B-CF16-4740-BC36-AF00DFC18E42}" presName="text_2" presStyleLbl="node1" presStyleIdx="1" presStyleCnt="2">
        <dgm:presLayoutVars>
          <dgm:bulletEnabled val="1"/>
        </dgm:presLayoutVars>
      </dgm:prSet>
      <dgm:spPr/>
    </dgm:pt>
    <dgm:pt modelId="{31641112-5A13-4A9C-825B-DDBB2E5CA4D3}" type="pres">
      <dgm:prSet presAssocID="{109EE75B-CF16-4740-BC36-AF00DFC18E42}" presName="accent_2" presStyleCnt="0"/>
      <dgm:spPr/>
    </dgm:pt>
    <dgm:pt modelId="{AAD8FE27-334A-4825-98E5-F65AAF82A0F6}" type="pres">
      <dgm:prSet presAssocID="{109EE75B-CF16-4740-BC36-AF00DFC18E42}" presName="accentRepeatNode" presStyleLbl="solidFgAcc1" presStyleIdx="1" presStyleCnt="2"/>
      <dgm:spPr/>
    </dgm:pt>
  </dgm:ptLst>
  <dgm:cxnLst>
    <dgm:cxn modelId="{B89EDF0C-BB26-4D1B-B9F7-1FF872028A83}" type="presOf" srcId="{A3E456A2-D326-4DA6-8127-B533CA59FC6D}" destId="{7B992BFA-5E0C-49B7-A0C6-268DAC288FDB}" srcOrd="0" destOrd="0" presId="urn:microsoft.com/office/officeart/2008/layout/VerticalCurvedList"/>
    <dgm:cxn modelId="{DDD42613-026E-4A7F-BAE1-DD55079433B8}" srcId="{5FCEF20D-90D8-4EF4-8475-1AB1D4D24C48}" destId="{109EE75B-CF16-4740-BC36-AF00DFC18E42}" srcOrd="1" destOrd="0" parTransId="{8C9FBF70-05A6-45ED-BCB6-E49E87F8DBDE}" sibTransId="{C02B65E5-BB67-4B3F-A497-218B89643E8E}"/>
    <dgm:cxn modelId="{E12D1F61-C0E3-4976-867E-1F09C482F4D5}" type="presOf" srcId="{1118FA43-2349-4050-B968-040D8AF69D44}" destId="{504F573F-828B-46F7-92C0-3908353DD4B1}" srcOrd="0" destOrd="0" presId="urn:microsoft.com/office/officeart/2008/layout/VerticalCurvedList"/>
    <dgm:cxn modelId="{ABFB1362-9D8E-483C-A9AB-0C2EEC7817E3}" srcId="{5FCEF20D-90D8-4EF4-8475-1AB1D4D24C48}" destId="{A3E456A2-D326-4DA6-8127-B533CA59FC6D}" srcOrd="0" destOrd="0" parTransId="{1BF1E481-4C4A-4076-A5CF-5971031F3497}" sibTransId="{1118FA43-2349-4050-B968-040D8AF69D44}"/>
    <dgm:cxn modelId="{A7BF0163-C6E3-4464-8E88-CB79E27BBB48}" type="presOf" srcId="{109EE75B-CF16-4740-BC36-AF00DFC18E42}" destId="{6EEED82B-00A9-420D-948B-3442C270086A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37E80530-752C-4EEC-95A4-B25AEEB1B6F2}" type="presParOf" srcId="{268DD24B-0089-4637-B100-7C5369E615A4}" destId="{7B992BFA-5E0C-49B7-A0C6-268DAC288FDB}" srcOrd="1" destOrd="0" presId="urn:microsoft.com/office/officeart/2008/layout/VerticalCurvedList"/>
    <dgm:cxn modelId="{6AD469E9-854C-49DF-865C-2E5C31B4CECE}" type="presParOf" srcId="{268DD24B-0089-4637-B100-7C5369E615A4}" destId="{96B4FC21-D2E5-493D-BFF4-0A87FEA25913}" srcOrd="2" destOrd="0" presId="urn:microsoft.com/office/officeart/2008/layout/VerticalCurvedList"/>
    <dgm:cxn modelId="{9A2CC161-3FB2-4C8A-BA43-CF29A4853EC0}" type="presParOf" srcId="{96B4FC21-D2E5-493D-BFF4-0A87FEA25913}" destId="{181D2663-E005-40D7-A353-1D0673874303}" srcOrd="0" destOrd="0" presId="urn:microsoft.com/office/officeart/2008/layout/VerticalCurvedList"/>
    <dgm:cxn modelId="{8B2025AF-654F-45C6-B2FC-296882E5FBA4}" type="presParOf" srcId="{268DD24B-0089-4637-B100-7C5369E615A4}" destId="{6EEED82B-00A9-420D-948B-3442C270086A}" srcOrd="3" destOrd="0" presId="urn:microsoft.com/office/officeart/2008/layout/VerticalCurvedList"/>
    <dgm:cxn modelId="{B880C73C-2F07-4BC8-B5D6-B2C480CA0CA1}" type="presParOf" srcId="{268DD24B-0089-4637-B100-7C5369E615A4}" destId="{31641112-5A13-4A9C-825B-DDBB2E5CA4D3}" srcOrd="4" destOrd="0" presId="urn:microsoft.com/office/officeart/2008/layout/VerticalCurvedList"/>
    <dgm:cxn modelId="{2D830B1B-7372-4CF0-A75C-21DCEFCBA957}" type="presParOf" srcId="{31641112-5A13-4A9C-825B-DDBB2E5CA4D3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7B992BFA-5E0C-49B7-A0C6-268DAC288FDB}" type="pres">
      <dgm:prSet presAssocID="{A3E456A2-D326-4DA6-8127-B533CA59FC6D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4FC21-D2E5-493D-BFF4-0A87FEA25913}" type="pres">
      <dgm:prSet presAssocID="{A3E456A2-D326-4DA6-8127-B533CA59FC6D}" presName="accent_1" presStyleCnt="0"/>
      <dgm:spPr/>
    </dgm:pt>
    <dgm:pt modelId="{181D2663-E005-40D7-A353-1D0673874303}" type="pres">
      <dgm:prSet presAssocID="{A3E456A2-D326-4DA6-8127-B533CA59FC6D}" presName="accentRepeatNode" presStyleLbl="solidFgAcc1" presStyleIdx="0" presStyleCnt="2"/>
      <dgm:spPr/>
    </dgm:pt>
    <dgm:pt modelId="{6EEED82B-00A9-420D-948B-3442C270086A}" type="pres">
      <dgm:prSet presAssocID="{109EE75B-CF16-4740-BC36-AF00DFC18E42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41112-5A13-4A9C-825B-DDBB2E5CA4D3}" type="pres">
      <dgm:prSet presAssocID="{109EE75B-CF16-4740-BC36-AF00DFC18E42}" presName="accent_2" presStyleCnt="0"/>
      <dgm:spPr/>
    </dgm:pt>
    <dgm:pt modelId="{AAD8FE27-334A-4825-98E5-F65AAF82A0F6}" type="pres">
      <dgm:prSet presAssocID="{109EE75B-CF16-4740-BC36-AF00DFC18E42}" presName="accentRepeatNode" presStyleLbl="solidFgAcc1" presStyleIdx="1" presStyleCnt="2"/>
      <dgm:spPr/>
    </dgm:pt>
  </dgm:ptLst>
  <dgm:cxnLst>
    <dgm:cxn modelId="{E12D1F61-C0E3-4976-867E-1F09C482F4D5}" type="presOf" srcId="{1118FA43-2349-4050-B968-040D8AF69D44}" destId="{504F573F-828B-46F7-92C0-3908353DD4B1}" srcOrd="0" destOrd="0" presId="urn:microsoft.com/office/officeart/2008/layout/VerticalCurvedList"/>
    <dgm:cxn modelId="{DDD42613-026E-4A7F-BAE1-DD55079433B8}" srcId="{5FCEF20D-90D8-4EF4-8475-1AB1D4D24C48}" destId="{109EE75B-CF16-4740-BC36-AF00DFC18E42}" srcOrd="1" destOrd="0" parTransId="{8C9FBF70-05A6-45ED-BCB6-E49E87F8DBDE}" sibTransId="{C02B65E5-BB67-4B3F-A497-218B89643E8E}"/>
    <dgm:cxn modelId="{A7BF0163-C6E3-4464-8E88-CB79E27BBB48}" type="presOf" srcId="{109EE75B-CF16-4740-BC36-AF00DFC18E42}" destId="{6EEED82B-00A9-420D-948B-3442C270086A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B89EDF0C-BB26-4D1B-B9F7-1FF872028A83}" type="presOf" srcId="{A3E456A2-D326-4DA6-8127-B533CA59FC6D}" destId="{7B992BFA-5E0C-49B7-A0C6-268DAC288FDB}" srcOrd="0" destOrd="0" presId="urn:microsoft.com/office/officeart/2008/layout/VerticalCurvedList"/>
    <dgm:cxn modelId="{ABFB1362-9D8E-483C-A9AB-0C2EEC7817E3}" srcId="{5FCEF20D-90D8-4EF4-8475-1AB1D4D24C48}" destId="{A3E456A2-D326-4DA6-8127-B533CA59FC6D}" srcOrd="0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37E80530-752C-4EEC-95A4-B25AEEB1B6F2}" type="presParOf" srcId="{268DD24B-0089-4637-B100-7C5369E615A4}" destId="{7B992BFA-5E0C-49B7-A0C6-268DAC288FDB}" srcOrd="1" destOrd="0" presId="urn:microsoft.com/office/officeart/2008/layout/VerticalCurvedList"/>
    <dgm:cxn modelId="{6AD469E9-854C-49DF-865C-2E5C31B4CECE}" type="presParOf" srcId="{268DD24B-0089-4637-B100-7C5369E615A4}" destId="{96B4FC21-D2E5-493D-BFF4-0A87FEA25913}" srcOrd="2" destOrd="0" presId="urn:microsoft.com/office/officeart/2008/layout/VerticalCurvedList"/>
    <dgm:cxn modelId="{9A2CC161-3FB2-4C8A-BA43-CF29A4853EC0}" type="presParOf" srcId="{96B4FC21-D2E5-493D-BFF4-0A87FEA25913}" destId="{181D2663-E005-40D7-A353-1D0673874303}" srcOrd="0" destOrd="0" presId="urn:microsoft.com/office/officeart/2008/layout/VerticalCurvedList"/>
    <dgm:cxn modelId="{8B2025AF-654F-45C6-B2FC-296882E5FBA4}" type="presParOf" srcId="{268DD24B-0089-4637-B100-7C5369E615A4}" destId="{6EEED82B-00A9-420D-948B-3442C270086A}" srcOrd="3" destOrd="0" presId="urn:microsoft.com/office/officeart/2008/layout/VerticalCurvedList"/>
    <dgm:cxn modelId="{B880C73C-2F07-4BC8-B5D6-B2C480CA0CA1}" type="presParOf" srcId="{268DD24B-0089-4637-B100-7C5369E615A4}" destId="{31641112-5A13-4A9C-825B-DDBB2E5CA4D3}" srcOrd="4" destOrd="0" presId="urn:microsoft.com/office/officeart/2008/layout/VerticalCurvedList"/>
    <dgm:cxn modelId="{2D830B1B-7372-4CF0-A75C-21DCEFCBA957}" type="presParOf" srcId="{31641112-5A13-4A9C-825B-DDBB2E5CA4D3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46494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𝒙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𝑨𝒔𝒊𝒏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(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𝒕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𝝋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)</m:t>
              </m:r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𝝎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𝟐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𝝅𝝂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𝝅</m:t>
                  </m:r>
                </m:num>
                <m:den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</m:den>
              </m:f>
            </m:oMath>
          </a14:m>
          <a:r>
            <a:rPr lang="uz-Latn-UZ" sz="3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>
              <a:latin typeface="Arial" panose="020B0604020202020204" pitchFamily="34" charset="0"/>
              <a:cs typeface="Arial" panose="020B0604020202020204" pitchFamily="34" charset="0"/>
            </a:rPr>
            <a:t>; 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𝑻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𝟏</m:t>
                  </m:r>
                </m:num>
                <m:den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𝝂</m:t>
                  </m:r>
                </m:den>
              </m:f>
            </m:oMath>
          </a14:m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46494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1000923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𝝑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𝑨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𝒄𝒐𝒔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(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𝒕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𝝋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)</m:t>
              </m:r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1000923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46494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𝒂</m:t>
                </m:r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=−</m:t>
                </m:r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𝑨</m:t>
                </m:r>
                <m:sSubSup>
                  <m:sSubSupPr>
                    <m:ctrlP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SupPr>
                  <m:e>
                    <m:r>
                      <a:rPr lang="uz-Latn-UZ" sz="3600" b="1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e>
                  <m:sub>
                    <m: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sub>
                  <m:sup>
                    <m: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sup>
                </m:sSubSup>
                <m:r>
                  <a:rPr lang="en-US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𝒔𝒊𝒏</m:t>
                </m:r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⁡(</m:t>
                </m:r>
                <m:sSub>
                  <m:sSubPr>
                    <m:ctrlP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3600" b="1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e>
                  <m:sub>
                    <m: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sub>
                </m:sSub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𝒕</m:t>
                </m:r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sSub>
                  <m:sSubPr>
                    <m:ctrlP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3600" b="1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</m:e>
                  <m:sub>
                    <m:r>
                      <a:rPr lang="uz-Latn-UZ" sz="3600" b="1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sub>
                </m:sSub>
                <m:r>
                  <a:rPr lang="uz-Latn-UZ" sz="3600" b="1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)</m:t>
                </m:r>
              </m:oMath>
            </m:oMathPara>
          </a14:m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46494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421397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Prujinali mayatnikda: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𝝎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</m:num>
                    <m:den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</m:den>
                  </m:f>
                </m:e>
              </m:rad>
            </m:oMath>
          </a14:m>
          <a:r>
            <a:rPr lang="uz-Latn-UZ" sz="3200" b="1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3200" b="1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r>
            <a:rPr lang="uz-Latn-UZ" sz="3200" b="1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𝑻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𝟐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𝝅</m:t>
              </m:r>
              <m:rad>
                <m:radPr>
                  <m:degHide m:val="on"/>
                  <m:ctrlP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</m:num>
                    <m:den>
                      <m: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</m:den>
                  </m:f>
                </m:e>
              </m:rad>
            </m:oMath>
          </a14:m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421397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965693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𝑬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𝒑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𝒌</m:t>
                  </m:r>
                  <m:sSup>
                    <m:sSup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</m:e>
                    <m:sup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sup>
                  </m:sSup>
                </m:num>
                <m:den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</m:den>
              </m:f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 </m:t>
              </m:r>
              <m:r>
                <a:rPr lang="en-US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;</m:t>
              </m:r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 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𝑬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𝒌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𝒎</m:t>
                  </m:r>
                  <m:sSup>
                    <m:sSup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𝝑</m:t>
                      </m:r>
                    </m:e>
                    <m:sup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sup>
                  </m:sSup>
                </m:num>
                <m:den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</m:den>
              </m:f>
              <m:sSub>
                <m:sSubPr>
                  <m:ctrlPr>
                    <a:rPr lang="ru-RU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</m:t>
                  </m:r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𝑬</m:t>
                  </m:r>
                </m:e>
                <m:sub>
                  <m:r>
                    <a:rPr lang="en-US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𝒕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ru-RU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𝑬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𝒌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𝑬</m:t>
                  </m:r>
                </m:e>
                <m:sub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𝒑</m:t>
                  </m:r>
                </m:sub>
              </m:sSub>
              <m:r>
                <a:rPr lang="uz-Latn-UZ" sz="3600" b="1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𝒌</m:t>
                  </m:r>
                  <m:sSup>
                    <m:sSup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</m:t>
                      </m:r>
                    </m:e>
                    <m:sup>
                      <m:r>
                        <a:rPr lang="uz-Latn-UZ" sz="3600" b="1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sup>
                  </m:sSup>
                </m:num>
                <m:den>
                  <m:r>
                    <a:rPr lang="uz-Latn-UZ" sz="3600" b="1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𝟐</m:t>
                  </m:r>
                </m:den>
              </m:f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965693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421397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Matematik mayatnikda: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𝝎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</m:num>
                    <m:den>
                      <m: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den>
                  </m:f>
                </m:e>
              </m:rad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𝑻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𝟐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𝝅</m:t>
              </m:r>
              <m:rad>
                <m:radPr>
                  <m:degHide m:val="on"/>
                  <m:ctrlP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num>
                    <m:den>
                      <m:r>
                        <a:rPr lang="uz-Latn-UZ" sz="3600" b="1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</m:den>
                  </m:f>
                </m:e>
              </m:rad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421397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5845446" y="-901573"/>
          <a:ext cx="7013460" cy="7013460"/>
        </a:xfrm>
        <a:prstGeom prst="blockArc">
          <a:avLst>
            <a:gd name="adj1" fmla="val 18900000"/>
            <a:gd name="adj2" fmla="val 2700000"/>
            <a:gd name="adj3" fmla="val 30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92BFA-5E0C-49B7-A0C6-268DAC288FDB}">
      <dsp:nvSpPr>
        <dsp:cNvPr id="0" name=""/>
        <dsp:cNvSpPr/>
      </dsp:nvSpPr>
      <dsp:spPr>
        <a:xfrm>
          <a:off x="957785" y="744345"/>
          <a:ext cx="10053789" cy="1488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483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𝝀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𝝑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𝑻</m:t>
              </m:r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    </a:t>
          </a: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40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𝝂</m:t>
              </m:r>
              <m:r>
                <a:rPr lang="uz-Latn-UZ" sz="40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0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𝟏</m:t>
                  </m:r>
                </m:num>
                <m:den>
                  <m:r>
                    <a:rPr lang="uz-Latn-UZ" sz="40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𝑻</m:t>
                  </m:r>
                </m:den>
              </m:f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7785" y="744345"/>
        <a:ext cx="10053789" cy="1488482"/>
      </dsp:txXfrm>
    </dsp:sp>
    <dsp:sp modelId="{181D2663-E005-40D7-A353-1D0673874303}">
      <dsp:nvSpPr>
        <dsp:cNvPr id="0" name=""/>
        <dsp:cNvSpPr/>
      </dsp:nvSpPr>
      <dsp:spPr>
        <a:xfrm>
          <a:off x="27484" y="558285"/>
          <a:ext cx="1860602" cy="18606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ED82B-00A9-420D-948B-3442C270086A}">
      <dsp:nvSpPr>
        <dsp:cNvPr id="0" name=""/>
        <dsp:cNvSpPr/>
      </dsp:nvSpPr>
      <dsp:spPr>
        <a:xfrm>
          <a:off x="957785" y="2977485"/>
          <a:ext cx="10053789" cy="1488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483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𝝑</m:t>
              </m:r>
              <m:r>
                <a:rPr lang="uz-Latn-UZ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𝑻</m:t>
                      </m:r>
                    </m:num>
                    <m:den>
                      <m:r>
                        <a:rPr lang="uz-Latn-UZ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𝝆</m:t>
                      </m:r>
                    </m:den>
                  </m:f>
                </m:e>
              </m:rad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𝝆</m:t>
              </m:r>
              <m:r>
                <a:rPr lang="uz-Latn-UZ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𝒎</m:t>
                  </m:r>
                </m:num>
                <m:den>
                  <m:r>
                    <a:rPr lang="uz-Latn-UZ" sz="3600" b="1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</m:den>
              </m:f>
            </m:oMath>
          </a14:m>
          <a:r>
            <a:rPr lang="uz-Latn-UZ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7785" y="2977485"/>
        <a:ext cx="10053789" cy="1488482"/>
      </dsp:txXfrm>
    </dsp:sp>
    <dsp:sp modelId="{AAD8FE27-334A-4825-98E5-F65AAF82A0F6}">
      <dsp:nvSpPr>
        <dsp:cNvPr id="0" name=""/>
        <dsp:cNvSpPr/>
      </dsp:nvSpPr>
      <dsp:spPr>
        <a:xfrm>
          <a:off x="27484" y="2791425"/>
          <a:ext cx="1860602" cy="18606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DF68A-0AE9-4590-8BF1-61EDA6D25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F12A8D-972C-4C58-9AF0-2C8E99FB2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7E3B4D-F0D8-4582-A4E6-4E8900C51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9C3D85-C438-4FDE-B942-814AD4AF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6AD409-1E1C-4E4B-878D-E470B113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51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5872F-AA6D-4A65-B431-9F3BB32C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91F72A1-3D08-4DAE-AB2D-27BED80EB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1E3924-B78D-44FC-95C3-19D53893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3B0692-F90A-40B9-86EA-95CB2E9A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132EF-D870-4B2C-BC6B-B5E835403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52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54857E4-56C8-4346-8199-D675E195F7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F20F0A-FD93-4CF4-9298-930042E60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CD9B32-BFD4-4971-B270-33ACDB61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7B730C-FF9D-47E8-999C-122A58C2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8E856C-808D-40FD-BA86-EC86F7473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9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3027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BC0AF-40E3-45DD-9524-8AFFA6676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4AD0DF-089D-4933-9958-D330EF708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2F6918-1B74-44D6-8FC8-1A35EA7FA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CDA64-9282-46F8-9F3E-02AD3B35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3FAD3A-764A-43B1-8FB3-266BD0145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0863A-674E-4711-B375-1FBE5504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D7D3B4-644A-4376-ACB6-F14FCA1F8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5B6561-58AA-4371-A5DB-DC48C1EA0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2000E2-B2E0-4FD0-B2D2-3D3EFF494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764CCD-C9F6-47DE-BB9B-675A06AA4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7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801353-EA76-4AF3-9A11-51A2BDB3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FE2657-865B-4533-8D69-9731DE86F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5F83C2-4B64-4A4B-A8A4-40AB5BD94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CEF2E0-27F8-4233-ACE7-7D2298C74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9A032C-AB4C-48C8-B0A4-9A78D102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36234A-E013-4750-BFFF-6F6F93FE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85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3B135-AB6C-46E5-8C95-D872CCB7B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B0BFA2-D61C-4CCE-854C-3AD610CE2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CC95F4-1B22-4C23-B9E6-67EB3D4D1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425078-DC2A-449F-AB77-7BFAB7866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75CAD6-71DD-4327-9340-B7C9B0235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53F7FC-3E4A-4A36-ACA9-2F796C1B1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656EC3-22B6-4DAB-AB8A-67F9D965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D30DBB-7C47-4284-8B80-9D68C8F1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61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3601C-8D1D-4B70-8B1E-4FCC59645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96CAD11-C2B7-4A21-91AD-04F7837E3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BFC9CF8-C2B1-4164-99C8-173419A2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427FD0-D8A7-43EE-9DE7-BC44CD367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66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27F81C4-81A5-4789-A125-2F23BCB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6A34BC2-C330-4B2E-9F65-B5C0F9CC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6691C9-9C92-4A1C-B6EE-3761935A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01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C0DD9-0066-4728-8AC6-FE4E8D2AB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A05888-44C3-481D-92DC-9151488CE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6D2BAC-6933-4021-B962-1D65DB1AD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80AACF-0BB9-4B31-98B2-CCFC7C4A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808315-77B4-4F17-B2D9-0074E0D1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B113A7-CB49-4FB0-80E8-4299EFAB5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39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15E37-9E0D-41FC-9386-ED358F481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92B2D3-2F14-4928-B29C-D262489E9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6A19E1-7A7E-44D9-822F-2D2615E74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B8E239-BF19-4033-81D7-B19A6037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C153D2-0F25-4B4C-9081-3C10FE94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08A8D9-BF25-4680-A225-D05679B3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6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BFB4A-0C2C-492A-97CC-2F4AE68B0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C05C9D-4EF7-427E-BE59-2BCACE176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6D5022-828C-483B-B7F2-836475FC3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8AC56-F352-4E19-B309-0BD5E8160CA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A50275-93DB-4681-881B-C8BE42EA4A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6F48A3-2643-45A7-B858-BA45B51A1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EA45F-D887-4D59-B640-E44BEF6DB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56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54369" y="2088838"/>
            <a:ext cx="9395791" cy="401552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128196"/>
            <a:ext cx="638291" cy="161483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09302" y="523792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D7B01813-17C5-41EC-A838-97CADB9FA0C7}"/>
              </a:ext>
            </a:extLst>
          </p:cNvPr>
          <p:cNvSpPr/>
          <p:nvPr/>
        </p:nvSpPr>
        <p:spPr>
          <a:xfrm>
            <a:off x="429933" y="4036876"/>
            <a:ext cx="638291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C0AB0F6-ED92-4B06-A5E9-51E7D30BC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100" y="5055705"/>
            <a:ext cx="2247900" cy="180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490329"/>
                <a:ext cx="5528901" cy="3670852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  <m:r>
                          <m:rPr>
                            <m:nor/>
                          </m:rPr>
                          <a:rPr lang="ru-RU" sz="3600"/>
                          <m:t> 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  <m:r>
                          <m:rPr>
                            <m:nor/>
                          </m:rPr>
                          <a:rPr lang="ru-RU" sz="4000"/>
                          <m:t>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490329"/>
                <a:ext cx="5528901" cy="3670852"/>
              </a:xfrm>
              <a:blipFill>
                <a:blip r:embed="rId2"/>
                <a:stretch>
                  <a:fillRect t="-2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48945" y="1098738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344817" y="299499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4161182"/>
                <a:ext cx="11032710" cy="243378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4161182"/>
                <a:ext cx="11032710" cy="2433785"/>
              </a:xfrm>
              <a:prstGeom prst="rect">
                <a:avLst/>
              </a:prstGeom>
              <a:blipFill>
                <a:blip r:embed="rId3"/>
                <a:stretch>
                  <a:fillRect l="-1990" t="-25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483703"/>
                <a:ext cx="4761687" cy="35118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483703"/>
                <a:ext cx="4761687" cy="3511827"/>
              </a:xfrm>
              <a:prstGeom prst="rect">
                <a:avLst/>
              </a:prstGeom>
              <a:blipFill>
                <a:blip r:embed="rId4"/>
                <a:stretch>
                  <a:fillRect l="-3969" t="-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9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70" y="1908312"/>
            <a:ext cx="10681252" cy="432020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Kuzatuvchi sirena tovushini tovush chiqqan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5 s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o‘tgach eshitdi. Agar sirena tovushining chastotasi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2 kHz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, to‘lqin uzunligi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15 cm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bo‘lsa, u kuzatuvchidan qanday masofada bo‘lgan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(m)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30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2"/>
                <a:ext cx="5528901" cy="4013387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  <m:r>
                          <m:rPr>
                            <m:nor/>
                          </m:rPr>
                          <a:rPr lang="ru-RU" sz="3600"/>
                          <m:t> 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:r>
                  <a:rPr lang="en-US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</a:t>
                </a:r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𝜆𝜈</m:t>
                    </m:r>
                  </m:oMath>
                </a14:m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2"/>
                <a:ext cx="5528901" cy="4013387"/>
              </a:xfrm>
              <a:blipFill>
                <a:blip r:embed="rId2"/>
                <a:stretch>
                  <a:fillRect t="-2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20472" y="951771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74320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8" y="4452730"/>
                <a:ext cx="11370362" cy="21422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∙0,15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∙2000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=1500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uz-Latn-UZ" sz="4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𝐒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𝟏𝟓𝟎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8" y="4452730"/>
                <a:ext cx="11370362" cy="2142238"/>
              </a:xfrm>
              <a:prstGeom prst="rect">
                <a:avLst/>
              </a:prstGeom>
              <a:blipFill>
                <a:blip r:embed="rId3"/>
                <a:stretch>
                  <a:fillRect l="-1877" t="-7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8" y="187553"/>
                <a:ext cx="4966817" cy="30459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𝑘𝐻𝑧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=0,15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8" y="187553"/>
                <a:ext cx="4966817" cy="3045973"/>
              </a:xfrm>
              <a:prstGeom prst="rect">
                <a:avLst/>
              </a:prstGeom>
              <a:blipFill>
                <a:blip r:embed="rId4"/>
                <a:stretch>
                  <a:fillRect l="-3681" t="-3607" b="-10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94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444487"/>
            <a:ext cx="11186097" cy="5088835"/>
          </a:xfrm>
        </p:spPr>
        <p:txBody>
          <a:bodyPr>
            <a:normAutofit/>
          </a:bodyPr>
          <a:lstStyle/>
          <a:p>
            <a:pPr marL="0" indent="536575" algn="just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1. Elastik muhitda tarqalayotgan to‘lqin, muhit zarralari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marta tebranguncha,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70 m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masofani o‘tsa, to‘lqin uzunligi necha metr?</a:t>
            </a:r>
          </a:p>
          <a:p>
            <a:pPr marL="0" indent="536575" algn="just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2. Qayiq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1,5 m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tezlik bilan tarqalayotgan to‘lqin ustida tebranmoqda. To‘lqinning bir-biriga eng yaqin ikki do‘ngligi orasidagi masofa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9 m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. Qayiqning tebranishlar davrini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toping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536575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3. Ip bo‘ylab chastotasi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4 Hz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bo‘lgan tebranishlar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8 m/s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tezlik biian tarqalmoqda. To‘lqin uzunligi qanday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(m)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3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848165"/>
                  </p:ext>
                </p:extLst>
              </p:nvPr>
            </p:nvGraphicFramePr>
            <p:xfrm>
              <a:off x="596349" y="225287"/>
              <a:ext cx="1142148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848165"/>
                  </p:ext>
                </p:extLst>
              </p:nvPr>
            </p:nvGraphicFramePr>
            <p:xfrm>
              <a:off x="596349" y="225287"/>
              <a:ext cx="1142148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67962469"/>
                  </p:ext>
                </p:extLst>
              </p:nvPr>
            </p:nvGraphicFramePr>
            <p:xfrm>
              <a:off x="596348" y="225287"/>
              <a:ext cx="11377937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67962469"/>
                  </p:ext>
                </p:extLst>
              </p:nvPr>
            </p:nvGraphicFramePr>
            <p:xfrm>
              <a:off x="596348" y="225287"/>
              <a:ext cx="11377937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4710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45252081"/>
                  </p:ext>
                </p:extLst>
              </p:nvPr>
            </p:nvGraphicFramePr>
            <p:xfrm>
              <a:off x="523777" y="1502545"/>
              <a:ext cx="11039060" cy="521031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45252081"/>
                  </p:ext>
                </p:extLst>
              </p:nvPr>
            </p:nvGraphicFramePr>
            <p:xfrm>
              <a:off x="523777" y="1502545"/>
              <a:ext cx="11039060" cy="521031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4512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To‘lqinlar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0325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371" y="1921564"/>
            <a:ext cx="10464799" cy="43599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	Mayatnik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minutda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marta tebranadi. Tebranishlar chastotasini aniqlang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(Hz).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543341"/>
                <a:ext cx="5528901" cy="3047998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543341"/>
                <a:ext cx="5528901" cy="3047998"/>
              </a:xfrm>
              <a:blipFill>
                <a:blip r:embed="rId2"/>
                <a:stretch>
                  <a:fillRect t="-3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927877" y="845758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58399" y="2431487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652" y="4065822"/>
                <a:ext cx="11224588" cy="25291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120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l-GR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𝝂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𝑯𝒛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652" y="4065822"/>
                <a:ext cx="11224588" cy="2529146"/>
              </a:xfrm>
              <a:prstGeom prst="rect">
                <a:avLst/>
              </a:prstGeom>
              <a:blipFill>
                <a:blip r:embed="rId3"/>
                <a:stretch>
                  <a:fillRect l="-1901" t="-2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652" y="543340"/>
                <a:ext cx="4980069" cy="27001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𝑚𝑖𝑛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=120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ν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652" y="543340"/>
                <a:ext cx="4980069" cy="2700130"/>
              </a:xfrm>
              <a:prstGeom prst="rect">
                <a:avLst/>
              </a:prstGeom>
              <a:blipFill>
                <a:blip r:embed="rId4"/>
                <a:stretch>
                  <a:fillRect l="-3672" t="-5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9965" y="1855304"/>
                <a:ext cx="11092069" cy="4373218"/>
              </a:xfrm>
            </p:spPr>
            <p:txBody>
              <a:bodyPr>
                <a:noAutofit/>
              </a:bodyPr>
              <a:lstStyle/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Lift </a:t>
                </a:r>
                <a14:m>
                  <m:oMath xmlns:m="http://schemas.openxmlformats.org/officeDocument/2006/math">
                    <m:r>
                      <a:rPr lang="uz-Latn-UZ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tezlanish bilan pastga tushmoqda. </a:t>
                </a: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Liftga osilgan </a:t>
                </a:r>
                <a:r>
                  <a:rPr lang="uz-Latn-UZ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 m</a:t>
                </a: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uzunlikdagi matematik mayatnikning tebranish davrini toping.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sz="4400" b="1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uz-Latn-UZ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/</m:t>
                      </m:r>
                      <m:sSup>
                        <m:sSupPr>
                          <m:ctrlPr>
                            <a:rPr lang="uz-Latn-UZ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e>
                        <m:sup>
                          <m:r>
                            <a:rPr lang="uz-Latn-UZ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9965" y="1855304"/>
                <a:ext cx="11092069" cy="4373218"/>
              </a:xfrm>
              <a:blipFill>
                <a:blip r:embed="rId2"/>
                <a:stretch>
                  <a:fillRect l="-2198" t="-2507" r="-2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20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20472" y="951771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74320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3997744"/>
                <a:ext cx="11032710" cy="25972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=2∙3,14∙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−6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=3,14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3997744"/>
                <a:ext cx="11032710" cy="2597224"/>
              </a:xfrm>
              <a:prstGeom prst="rect">
                <a:avLst/>
              </a:prstGeom>
              <a:blipFill>
                <a:blip r:embed="rId3"/>
                <a:stretch>
                  <a:fillRect l="-1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3"/>
                <a:ext cx="4629165" cy="30459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3"/>
                <a:ext cx="4629165" cy="3045973"/>
              </a:xfrm>
              <a:prstGeom prst="rect">
                <a:avLst/>
              </a:prstGeom>
              <a:blipFill>
                <a:blip r:embed="rId4"/>
                <a:stretch>
                  <a:fillRect l="-4084" t="-3607" b="-10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33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3" y="1828800"/>
            <a:ext cx="11277600" cy="4399722"/>
          </a:xfrm>
        </p:spPr>
        <p:txBody>
          <a:bodyPr>
            <a:normAutofit/>
          </a:bodyPr>
          <a:lstStyle/>
          <a:p>
            <a:pPr marL="0" indent="536575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Suv yuzida tarqalayotgan to‘lqin tufayli po‘kak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5 s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marta tebrandi.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536575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Agar to‘lqinning ikkita qo‘shni do‘ngligi orasidagi masofa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 m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bo‘lsa, uning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tarqalish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(m/s)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7222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474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To‘lqinlar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22</cp:revision>
  <dcterms:created xsi:type="dcterms:W3CDTF">2021-01-14T16:44:06Z</dcterms:created>
  <dcterms:modified xsi:type="dcterms:W3CDTF">2021-02-23T07:11:11Z</dcterms:modified>
</cp:coreProperties>
</file>