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3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5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  <Override PartName="/ppt/diagrams/data4.xml" ContentType="application/vnd.openxmlformats-officedocument.drawingml.diagramData+xml"/>
  <Override PartName="/ppt/diagrams/data6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303" r:id="rId4"/>
    <p:sldId id="304" r:id="rId5"/>
    <p:sldId id="262" r:id="rId6"/>
    <p:sldId id="301" r:id="rId7"/>
    <p:sldId id="307" r:id="rId8"/>
    <p:sldId id="308" r:id="rId9"/>
    <p:sldId id="309" r:id="rId10"/>
    <p:sldId id="310" r:id="rId11"/>
    <p:sldId id="311" r:id="rId12"/>
    <p:sldId id="312" r:id="rId13"/>
    <p:sldId id="313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uz-Latn-UZ" sz="3600" b="1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𝒙</m:t>
                  </m:r>
                  <m:r>
                    <a:rPr lang="uz-Latn-UZ" sz="3600" b="1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uz-Latn-UZ" sz="3600" b="1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𝑨𝒔𝒊𝒏</m:t>
                  </m:r>
                  <m:r>
                    <a:rPr lang="uz-Latn-UZ" sz="3600" b="1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(</m:t>
                  </m:r>
                  <m:sSub>
                    <m:sSubPr>
                      <m:ctrlPr>
                        <a:rPr lang="uz-Latn-UZ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𝝎</m:t>
                      </m:r>
                    </m:e>
                    <m:sub>
                      <m:r>
                        <a:rPr lang="uz-Latn-UZ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sub>
                  </m:sSub>
                  <m:r>
                    <a:rPr lang="uz-Latn-UZ" sz="3600" b="1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𝒕</m:t>
                  </m:r>
                  <m:r>
                    <a:rPr lang="uz-Latn-UZ" sz="3600" b="1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+</m:t>
                  </m:r>
                  <m:sSub>
                    <m:sSubPr>
                      <m:ctrlPr>
                        <a:rPr lang="uz-Latn-UZ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𝝋</m:t>
                      </m:r>
                    </m:e>
                    <m:sub>
                      <m:r>
                        <a:rPr lang="uz-Latn-UZ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sub>
                  </m:sSub>
                  <m:r>
                    <a:rPr lang="uz-Latn-UZ" sz="3600" b="1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)</m:t>
                  </m:r>
                </m:oMath>
              </a14:m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; </a:t>
              </a:r>
              <a:r>
                <a:rPr lang="uz-Latn-UZ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14:m>
                <m:oMath xmlns:m="http://schemas.openxmlformats.org/officeDocument/2006/math">
                  <m:r>
                    <a:rPr lang="uz-Latn-UZ" sz="3600" b="1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𝝎</m:t>
                  </m:r>
                  <m:r>
                    <a:rPr lang="uz-Latn-UZ" sz="3600" b="1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uz-Latn-UZ" sz="3600" b="1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𝟐</m:t>
                  </m:r>
                  <m:r>
                    <a:rPr lang="uz-Latn-UZ" sz="3600" b="1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𝝅𝝂</m:t>
                  </m:r>
                  <m:r>
                    <a:rPr lang="uz-Latn-UZ" sz="3600" b="1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uz-Latn-UZ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num>
                    <m:den>
                      <m:r>
                        <a:rPr lang="uz-Latn-UZ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𝑻</m:t>
                      </m:r>
                    </m:den>
                  </m:f>
                </m:oMath>
              </a14:m>
              <a:r>
                <a:rPr lang="uz-Latn-UZ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;  </a:t>
              </a:r>
              <a14:m>
                <m:oMath xmlns:m="http://schemas.openxmlformats.org/officeDocument/2006/math">
                  <m:r>
                    <a:rPr lang="uz-Latn-UZ" sz="3600" b="1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𝑻</m:t>
                  </m:r>
                  <m:r>
                    <a:rPr lang="uz-Latn-UZ" sz="3600" b="1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num>
                    <m:den>
                      <m:r>
                        <a:rPr lang="uz-Latn-UZ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𝝂</m:t>
                      </m:r>
                    </m:den>
                  </m:f>
                </m:oMath>
              </a14:m>
              <a:endParaRPr lang="ru-RU" sz="3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:r>
                <a:rPr lang="uz-Latn-UZ" sz="3600" b="1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𝒙=𝑨𝒔𝒊𝒏(</a:t>
              </a:r>
              <a:r>
                <a:rPr lang="uz-Latn-UZ" sz="3600" b="1" i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𝝎_</a:t>
              </a:r>
              <a:r>
                <a:rPr lang="uz-Latn-UZ" sz="3600" b="1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𝟎 𝒕+</a:t>
              </a:r>
              <a:r>
                <a:rPr lang="uz-Latn-UZ" sz="3600" b="1" i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𝝋_</a:t>
              </a:r>
              <a:r>
                <a:rPr lang="uz-Latn-UZ" sz="3600" b="1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𝟎)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; </a:t>
              </a:r>
              <a:r>
                <a:rPr lang="uz-Latn-UZ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uz-Latn-UZ" sz="3600" b="1" i="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𝝎=𝟐𝝅𝝂=𝟐𝝅/𝑻</a:t>
              </a:r>
              <a:r>
                <a:rPr lang="uz-Latn-UZ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;  </a:t>
              </a:r>
              <a:r>
                <a:rPr lang="uz-Latn-UZ" sz="3600" b="1" i="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a:t>𝑻=𝟏/</a:t>
              </a:r>
              <a:r>
                <a:rPr lang="uz-Latn-UZ" sz="3600" b="1" i="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𝝂</a:t>
              </a:r>
              <a:endParaRPr lang="ru-RU" sz="3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ru-RU" sz="3600" b="1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𝝑</m:t>
                  </m:r>
                  <m:r>
                    <a:rPr lang="uz-Latn-UZ" sz="3600" b="1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uz-Latn-UZ" sz="3600" b="1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𝑨</m:t>
                  </m:r>
                  <m:sSub>
                    <m:sSubPr>
                      <m:ctrlPr>
                        <a:rPr lang="uz-Latn-UZ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𝝎</m:t>
                      </m:r>
                    </m:e>
                    <m:sub>
                      <m:r>
                        <a:rPr lang="uz-Latn-UZ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sub>
                  </m:sSub>
                  <m:r>
                    <a:rPr lang="uz-Latn-UZ" sz="3600" b="1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𝒄𝒐𝒔</m:t>
                  </m:r>
                  <m:r>
                    <a:rPr lang="uz-Latn-UZ" sz="3600" b="1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(</m:t>
                  </m:r>
                  <m:sSub>
                    <m:sSubPr>
                      <m:ctrlPr>
                        <a:rPr lang="uz-Latn-UZ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𝝎</m:t>
                      </m:r>
                    </m:e>
                    <m:sub>
                      <m:r>
                        <a:rPr lang="uz-Latn-UZ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sub>
                  </m:sSub>
                  <m:r>
                    <a:rPr lang="uz-Latn-UZ" sz="3600" b="1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𝒕</m:t>
                  </m:r>
                  <m:r>
                    <a:rPr lang="uz-Latn-UZ" sz="3600" b="1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+</m:t>
                  </m:r>
                  <m:sSub>
                    <m:sSubPr>
                      <m:ctrlPr>
                        <a:rPr lang="uz-Latn-UZ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𝝋</m:t>
                      </m:r>
                    </m:e>
                    <m:sub>
                      <m:r>
                        <a:rPr lang="uz-Latn-UZ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sub>
                  </m:sSub>
                  <m:r>
                    <a:rPr lang="uz-Latn-UZ" sz="3600" b="1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)</m:t>
                  </m:r>
                </m:oMath>
              </a14:m>
              <a:r>
                <a:rPr lang="uz-Latn-UZ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:r>
                <a:rPr lang="ru-RU" sz="3600" b="1" i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𝝑</a:t>
              </a:r>
              <a:r>
                <a:rPr lang="uz-Latn-UZ" sz="3600" b="1" i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=</a:t>
              </a:r>
              <a:r>
                <a:rPr lang="uz-Latn-UZ" sz="3600" b="1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𝑨</a:t>
              </a:r>
              <a:r>
                <a:rPr lang="uz-Latn-UZ" sz="3600" b="1" i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𝝎_</a:t>
              </a:r>
              <a:r>
                <a:rPr lang="uz-Latn-UZ" sz="3600" b="1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𝟎 𝒄𝒐𝒔(</a:t>
              </a:r>
              <a:r>
                <a:rPr lang="uz-Latn-UZ" sz="3600" b="1" i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𝝎_</a:t>
              </a:r>
              <a:r>
                <a:rPr lang="uz-Latn-UZ" sz="3600" b="1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𝟎 𝒕+</a:t>
              </a:r>
              <a:r>
                <a:rPr lang="uz-Latn-UZ" sz="3600" b="1" i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𝝋_</a:t>
              </a:r>
              <a:r>
                <a:rPr lang="uz-Latn-UZ" sz="3600" b="1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𝟎)</a:t>
              </a:r>
              <a:r>
                <a:rPr lang="uz-Latn-UZ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sSubSup>
                      <m:sSubSupPr>
                        <m:ctrlPr>
                          <a:rPr lang="uz-Latn-UZ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𝝎</m:t>
                        </m:r>
                      </m:e>
                      <m:sub>
                        <m:r>
                          <a:rPr lang="uz-Latn-UZ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  <m:sup>
                        <m:r>
                          <a:rPr lang="uz-Latn-UZ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bSup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𝒔𝒊𝒏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⁡(</m:t>
                    </m:r>
                    <m:sSub>
                      <m:sSubPr>
                        <m:ctrlPr>
                          <a:rPr lang="uz-Latn-UZ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𝝎</m:t>
                        </m:r>
                      </m:e>
                      <m:sub>
                        <m:r>
                          <a:rPr lang="uz-Latn-UZ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uz-Latn-UZ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𝝋</m:t>
                        </m:r>
                      </m:e>
                      <m:sub>
                        <m:r>
                          <a:rPr lang="uz-Latn-UZ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m:oMathPara>
              </a14:m>
              <a:endParaRPr lang="ru-RU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:r>
                <a:rPr lang="uz-Latn-UZ" sz="3600" b="1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𝒂=−𝑨</a:t>
              </a:r>
              <a:r>
                <a:rPr lang="uz-Latn-UZ" sz="3600" b="1" i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𝝎_</a:t>
              </a:r>
              <a:r>
                <a:rPr lang="uz-Latn-UZ" sz="3600" b="1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𝟎^𝟐</a:t>
              </a:r>
              <a:r>
                <a:rPr lang="en-US" sz="3600" b="1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 𝒔𝒊𝒏</a:t>
              </a:r>
              <a:r>
                <a:rPr lang="uz-Latn-UZ" sz="3600" b="1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⁡(</a:t>
              </a:r>
              <a:r>
                <a:rPr lang="uz-Latn-UZ" sz="3600" b="1" i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𝝎_</a:t>
              </a:r>
              <a:r>
                <a:rPr lang="uz-Latn-UZ" sz="3600" b="1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𝟎 𝒕+</a:t>
              </a:r>
              <a:r>
                <a:rPr lang="uz-Latn-UZ" sz="3600" b="1" i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𝝋_</a:t>
              </a:r>
              <a:r>
                <a:rPr lang="uz-Latn-UZ" sz="3600" b="1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𝟎)</a:t>
              </a:r>
              <a:endParaRPr lang="ru-RU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Y="119661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21564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09EE75B-CF16-4740-BC36-AF00DFC18E42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  <dgm:t>
        <a:bodyPr/>
        <a:lstStyle/>
        <a:p>
          <a:endParaRPr lang="ru-RU"/>
        </a:p>
      </dgm:t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Y="1196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215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:r>
                <a:rPr lang="uz-Latn-UZ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Prujinali mayatnikda: </a:t>
              </a:r>
              <a14:m>
                <m:oMath xmlns:m="http://schemas.openxmlformats.org/officeDocument/2006/math">
                  <m:sSub>
                    <m:sSubPr>
                      <m:ctrlPr>
                        <a:rPr lang="uz-Latn-UZ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𝝎</m:t>
                      </m:r>
                    </m:e>
                    <m:sub>
                      <m:r>
                        <a:rPr lang="uz-Latn-UZ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sub>
                  </m:sSub>
                  <m:r>
                    <a:rPr lang="uz-Latn-UZ" sz="3600" b="1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ad>
                    <m:radPr>
                      <m:degHide m:val="on"/>
                      <m:ctrlPr>
                        <a:rPr lang="uz-Latn-UZ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radPr>
                    <m:deg/>
                    <m:e>
                      <m:f>
                        <m:fPr>
                          <m:ctrlPr>
                            <a:rPr lang="uz-Latn-UZ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𝒌</m:t>
                          </m:r>
                        </m:num>
                        <m:den>
                          <m:r>
                            <a:rPr lang="uz-Latn-UZ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</m:den>
                      </m:f>
                    </m:e>
                  </m:rad>
                </m:oMath>
              </a14:m>
              <a:r>
                <a:rPr lang="uz-Latn-UZ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;</a:t>
              </a:r>
              <a:r>
                <a:rPr lang="uz-Latn-UZ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14:m>
                <m:oMath xmlns:m="http://schemas.openxmlformats.org/officeDocument/2006/math">
                  <m:r>
                    <a:rPr lang="uz-Latn-UZ" sz="3600" b="1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𝑻</m:t>
                  </m:r>
                  <m:r>
                    <a:rPr lang="uz-Latn-UZ" sz="3600" b="1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uz-Latn-UZ" sz="3600" b="1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𝟐</m:t>
                  </m:r>
                  <m:r>
                    <a:rPr lang="uz-Latn-UZ" sz="3600" b="1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𝝅</m:t>
                  </m:r>
                  <m:rad>
                    <m:radPr>
                      <m:degHide m:val="on"/>
                      <m:ctrlPr>
                        <a:rPr lang="uz-Latn-UZ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radPr>
                    <m:deg/>
                    <m:e>
                      <m:f>
                        <m:fPr>
                          <m:ctrlPr>
                            <a:rPr lang="uz-Latn-UZ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</m:num>
                        <m:den>
                          <m:r>
                            <a:rPr lang="uz-Latn-UZ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𝒌</m:t>
                          </m:r>
                        </m:den>
                      </m:f>
                    </m:e>
                  </m:rad>
                </m:oMath>
              </a14:m>
              <a:endParaRPr lang="ru-RU" sz="3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:r>
                <a:rPr lang="uz-Latn-UZ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Prujinali mayatnikda: </a:t>
              </a:r>
              <a:r>
                <a:rPr lang="uz-Latn-UZ" sz="3600" b="1" i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𝝎_</a:t>
              </a:r>
              <a:r>
                <a:rPr lang="uz-Latn-UZ" sz="3600" b="1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𝟎=√(𝒌/𝒎)</a:t>
              </a:r>
              <a:r>
                <a:rPr lang="uz-Latn-UZ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;</a:t>
              </a:r>
              <a:r>
                <a:rPr lang="uz-Latn-UZ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uz-Latn-UZ" sz="3600" b="1" i="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a:t>𝑻=𝟐</a:t>
              </a:r>
              <a:r>
                <a:rPr lang="uz-Latn-UZ" sz="3600" b="1" i="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𝝅√(𝒎/𝒌)</a:t>
              </a:r>
              <a:endParaRPr lang="ru-RU" sz="3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sSub>
                    <m:sSubPr>
                      <m:ctrlPr>
                        <a:rPr 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</m:t>
                      </m:r>
                    </m:e>
                    <m:sub>
                      <m:r>
                        <a:rPr lang="uz-Latn-UZ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𝒑</m:t>
                      </m:r>
                    </m:sub>
                  </m:sSub>
                  <m:r>
                    <a:rPr lang="uz-Latn-UZ" sz="3600" b="1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𝒌</m:t>
                      </m:r>
                      <m:sSup>
                        <m:sSupPr>
                          <m:ctrlPr>
                            <a:rPr lang="uz-Latn-UZ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num>
                    <m:den>
                      <m:r>
                        <a:rPr lang="uz-Latn-UZ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den>
                  </m:f>
                  <m:r>
                    <a:rPr lang="uz-Latn-UZ" sz="3600" b="1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 </m:t>
                  </m:r>
                  <m:r>
                    <a:rPr lang="en-US" sz="3600" b="1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;</m:t>
                  </m:r>
                  <m:r>
                    <a:rPr lang="uz-Latn-UZ" sz="3600" b="1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 </m:t>
                  </m:r>
                  <m:sSub>
                    <m:sSubPr>
                      <m:ctrlPr>
                        <a:rPr lang="uz-Latn-UZ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</m:t>
                      </m:r>
                    </m:e>
                    <m:sub>
                      <m:r>
                        <a:rPr lang="uz-Latn-UZ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𝒌</m:t>
                      </m:r>
                    </m:sub>
                  </m:sSub>
                  <m:r>
                    <a:rPr lang="uz-Latn-UZ" sz="3600" b="1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𝒎</m:t>
                      </m:r>
                      <m:sSup>
                        <m:sSupPr>
                          <m:ctrlPr>
                            <a:rPr lang="uz-Latn-UZ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𝝑</m:t>
                          </m:r>
                        </m:e>
                        <m:sup>
                          <m:r>
                            <a:rPr lang="uz-Latn-UZ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num>
                    <m:den>
                      <m:r>
                        <a:rPr lang="uz-Latn-UZ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den>
                  </m:f>
                  <m:sSub>
                    <m:sSubPr>
                      <m:ctrlPr>
                        <a:rPr 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  <m:r>
                        <a:rPr lang="uz-Latn-UZ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</m:t>
                      </m:r>
                    </m:e>
                    <m:sub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𝒕</m:t>
                      </m:r>
                    </m:sub>
                  </m:sSub>
                  <m:r>
                    <a:rPr lang="uz-Latn-UZ" sz="3600" b="1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sSub>
                    <m:sSubPr>
                      <m:ctrlPr>
                        <a:rPr 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</m:t>
                      </m:r>
                    </m:e>
                    <m:sub>
                      <m:r>
                        <a:rPr lang="uz-Latn-UZ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𝒌</m:t>
                      </m:r>
                    </m:sub>
                  </m:sSub>
                  <m:r>
                    <a:rPr lang="uz-Latn-UZ" sz="3600" b="1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+</m:t>
                  </m:r>
                  <m:sSub>
                    <m:sSubPr>
                      <m:ctrlPr>
                        <a:rPr lang="uz-Latn-UZ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</m:t>
                      </m:r>
                    </m:e>
                    <m:sub>
                      <m:r>
                        <a:rPr lang="uz-Latn-UZ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𝒑</m:t>
                      </m:r>
                    </m:sub>
                  </m:sSub>
                  <m:r>
                    <a:rPr lang="uz-Latn-UZ" sz="3600" b="1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𝒌</m:t>
                      </m:r>
                      <m:sSup>
                        <m:sSupPr>
                          <m:ctrlPr>
                            <a:rPr lang="uz-Latn-UZ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p>
                          <m:r>
                            <a:rPr lang="uz-Latn-UZ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num>
                    <m:den>
                      <m:r>
                        <a:rPr lang="uz-Latn-UZ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den>
                  </m:f>
                </m:oMath>
              </a14:m>
              <a:r>
                <a:rPr lang="uz-Latn-UZ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:r>
                <a:rPr lang="uz-Latn-UZ" sz="3600" b="1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𝑬</a:t>
              </a:r>
              <a:r>
                <a:rPr lang="ru-RU" sz="3600" b="1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_</a:t>
              </a:r>
              <a:r>
                <a:rPr lang="uz-Latn-UZ" sz="3600" b="1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𝒑=(𝒌𝒙^𝟐)/𝟐  </a:t>
              </a:r>
              <a:r>
                <a:rPr lang="en-US" sz="3600" b="1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;</a:t>
              </a:r>
              <a:r>
                <a:rPr lang="uz-Latn-UZ" sz="3600" b="1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 𝑬_𝒌=(𝒎</a:t>
              </a:r>
              <a:r>
                <a:rPr lang="uz-Latn-UZ" sz="3600" b="1" i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𝝑^</a:t>
              </a:r>
              <a:r>
                <a:rPr lang="uz-Latn-UZ" sz="3600" b="1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𝟐)/𝟐</a:t>
              </a:r>
              <a:r>
                <a:rPr lang="ru-RU" sz="3600" b="1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 〖</a:t>
              </a:r>
              <a:r>
                <a:rPr lang="en-US" sz="3600" b="1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;</a:t>
              </a:r>
              <a:r>
                <a:rPr lang="uz-Latn-UZ" sz="3600" b="1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𝑬</a:t>
              </a:r>
              <a:r>
                <a:rPr lang="ru-RU" sz="3600" b="1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〗_</a:t>
              </a:r>
              <a:r>
                <a:rPr lang="en-US" sz="3600" b="1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𝒕</a:t>
              </a:r>
              <a:r>
                <a:rPr lang="uz-Latn-UZ" sz="3600" b="1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=𝑬</a:t>
              </a:r>
              <a:r>
                <a:rPr lang="ru-RU" sz="3600" b="1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_</a:t>
              </a:r>
              <a:r>
                <a:rPr lang="uz-Latn-UZ" sz="3600" b="1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𝒌+𝑬_𝒑=(𝒌𝑨^𝟐)/𝟐</a:t>
              </a:r>
              <a:r>
                <a:rPr lang="uz-Latn-UZ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09EE75B-CF16-4740-BC36-AF00DFC18E42}">
          <dgm:prSet phldrT="[Текст]" custT="1"/>
          <dgm:spPr/>
          <dgm:t>
            <a:bodyPr/>
            <a:lstStyle/>
            <a:p>
              <a:pPr algn="l"/>
              <a:r>
                <a:rPr lang="uz-Latn-UZ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Matematik mayatnikda: </a:t>
              </a:r>
              <a14:m>
                <m:oMath xmlns:m="http://schemas.openxmlformats.org/officeDocument/2006/math">
                  <m:r>
                    <a:rPr lang="uz-Latn-UZ" sz="3600" b="1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𝝎</m:t>
                  </m:r>
                  <m:r>
                    <a:rPr lang="uz-Latn-UZ" sz="3600" b="1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ad>
                    <m:radPr>
                      <m:degHide m:val="on"/>
                      <m:ctrlPr>
                        <a:rPr lang="uz-Latn-UZ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radPr>
                    <m:deg/>
                    <m:e>
                      <m:f>
                        <m:fPr>
                          <m:ctrlPr>
                            <a:rPr lang="uz-Latn-UZ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𝒈</m:t>
                          </m:r>
                        </m:num>
                        <m:den>
                          <m:r>
                            <a:rPr lang="uz-Latn-UZ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𝒍</m:t>
                          </m:r>
                        </m:den>
                      </m:f>
                    </m:e>
                  </m:rad>
                </m:oMath>
              </a14:m>
              <a:r>
                <a:rPr lang="uz-Latn-UZ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;</a:t>
              </a:r>
              <a:r>
                <a:rPr lang="uz-Latn-UZ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14:m>
                <m:oMath xmlns:m="http://schemas.openxmlformats.org/officeDocument/2006/math">
                  <m:r>
                    <a:rPr lang="uz-Latn-UZ" sz="3600" b="1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𝑻</m:t>
                  </m:r>
                  <m:r>
                    <a:rPr lang="uz-Latn-UZ" sz="3600" b="1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uz-Latn-UZ" sz="3600" b="1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𝟐</m:t>
                  </m:r>
                  <m:r>
                    <a:rPr lang="uz-Latn-UZ" sz="3600" b="1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𝝅</m:t>
                  </m:r>
                  <m:rad>
                    <m:radPr>
                      <m:degHide m:val="on"/>
                      <m:ctrlPr>
                        <a:rPr lang="uz-Latn-UZ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radPr>
                    <m:deg/>
                    <m:e>
                      <m:f>
                        <m:fPr>
                          <m:ctrlPr>
                            <a:rPr lang="uz-Latn-UZ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𝒍</m:t>
                          </m:r>
                        </m:num>
                        <m:den>
                          <m:r>
                            <a:rPr lang="uz-Latn-UZ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𝒈</m:t>
                          </m:r>
                        </m:den>
                      </m:f>
                    </m:e>
                  </m:rad>
                </m:oMath>
              </a14:m>
              <a:r>
                <a:rPr lang="uz-Latn-UZ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109EE75B-CF16-4740-BC36-AF00DFC18E42}">
          <dgm:prSet phldrT="[Текст]" custT="1"/>
          <dgm:spPr/>
          <dgm:t>
            <a:bodyPr/>
            <a:lstStyle/>
            <a:p>
              <a:pPr algn="l"/>
              <a:r>
                <a:rPr lang="uz-Latn-UZ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Matematik mayatnikda: </a:t>
              </a:r>
              <a:r>
                <a:rPr lang="uz-Latn-UZ" sz="3600" b="1" i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𝝎=√(𝒈/𝒍)</a:t>
              </a:r>
              <a:r>
                <a:rPr lang="uz-Latn-UZ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;</a:t>
              </a:r>
              <a:r>
                <a:rPr lang="uz-Latn-UZ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uz-Latn-UZ" sz="3600" b="1" i="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a:t>𝑻=𝟐</a:t>
              </a:r>
              <a:r>
                <a:rPr lang="uz-Latn-UZ" sz="3600" b="1" i="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𝝅√(𝒍/𝒈)</a:t>
              </a:r>
              <a:r>
                <a:rPr lang="uz-Latn-UZ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Y="119661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21564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09EE75B-CF16-4740-BC36-AF00DFC18E42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  <dgm:t>
        <a:bodyPr/>
        <a:lstStyle/>
        <a:p>
          <a:endParaRPr lang="ru-RU"/>
        </a:p>
      </dgm:t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Y="1196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215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uz-Latn-UZ" sz="3600" b="1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𝝀</m:t>
                  </m:r>
                  <m:r>
                    <a:rPr lang="uz-Latn-UZ" sz="3600" b="1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uz-Latn-UZ" sz="3600" b="1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𝝑</m:t>
                  </m:r>
                  <m:r>
                    <a:rPr lang="uz-Latn-UZ" sz="3600" b="1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𝑻</m:t>
                  </m:r>
                </m:oMath>
              </a14:m>
              <a:r>
                <a:rPr lang="uz-Latn-UZ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  </a:t>
              </a:r>
              <a:r>
                <a:rPr lang="uz-Latn-UZ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14:m>
                <m:oMath xmlns:m="http://schemas.openxmlformats.org/officeDocument/2006/math">
                  <m:r>
                    <a:rPr lang="uz-Latn-UZ" sz="4000" b="1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𝝂</m:t>
                  </m:r>
                  <m:r>
                    <a:rPr lang="uz-Latn-UZ" sz="4000" b="1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num>
                    <m:den>
                      <m:r>
                        <a:rPr lang="uz-Latn-UZ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𝑻</m:t>
                      </m:r>
                    </m:den>
                  </m:f>
                </m:oMath>
              </a14:m>
              <a:r>
                <a:rPr lang="uz-Latn-UZ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:r>
                <a:rPr lang="uz-Latn-UZ" sz="3600" b="1" i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𝝀=𝝑𝑻</a:t>
              </a:r>
              <a:r>
                <a:rPr lang="uz-Latn-UZ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  </a:t>
              </a:r>
              <a:r>
                <a:rPr lang="uz-Latn-UZ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uz-Latn-UZ" sz="4000" b="1" i="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𝝂=𝟏/𝑻</a:t>
              </a:r>
              <a:r>
                <a:rPr lang="uz-Latn-UZ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ru-RU" sz="3600" b="1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𝝑</m:t>
                  </m:r>
                  <m:r>
                    <a:rPr lang="uz-Latn-UZ" sz="3600" b="1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ad>
                    <m:radPr>
                      <m:degHide m:val="on"/>
                      <m:ctrlPr>
                        <a:rPr lang="uz-Latn-UZ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radPr>
                    <m:deg/>
                    <m:e>
                      <m:f>
                        <m:fPr>
                          <m:ctrlPr>
                            <a:rPr lang="uz-Latn-UZ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𝑻</m:t>
                          </m:r>
                        </m:num>
                        <m:den>
                          <m:r>
                            <a:rPr lang="uz-Latn-UZ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𝝆</m:t>
                          </m:r>
                        </m:den>
                      </m:f>
                    </m:e>
                  </m:rad>
                </m:oMath>
              </a14:m>
              <a:r>
                <a:rPr lang="uz-Latn-UZ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uz-Latn-UZ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14:m>
                <m:oMath xmlns:m="http://schemas.openxmlformats.org/officeDocument/2006/math">
                  <m:r>
                    <a:rPr lang="uz-Latn-UZ" sz="3600" b="1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𝝆</m:t>
                  </m:r>
                  <m:r>
                    <a:rPr lang="uz-Latn-UZ" sz="3600" b="1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𝒎</m:t>
                      </m:r>
                    </m:num>
                    <m:den>
                      <m:r>
                        <a:rPr lang="uz-Latn-UZ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</m:den>
                  </m:f>
                </m:oMath>
              </a14:m>
              <a:r>
                <a:rPr lang="uz-Latn-UZ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:r>
                <a:rPr lang="ru-RU" sz="3600" b="1" i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𝝑</a:t>
              </a:r>
              <a:r>
                <a:rPr lang="uz-Latn-UZ" sz="3600" b="1" i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=√(𝑻/𝝆)</a:t>
              </a:r>
              <a:r>
                <a:rPr lang="uz-Latn-UZ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uz-Latn-UZ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uz-Latn-UZ" sz="3600" b="1" i="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𝝆=𝒎/𝒍</a:t>
              </a:r>
              <a:r>
                <a:rPr lang="uz-Latn-UZ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2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2"/>
      <dgm:spPr/>
    </dgm:pt>
    <dgm:pt modelId="{99754172-BFE0-4714-AF36-8ED2EA17EC17}" type="pres">
      <dgm:prSet presAssocID="{5FCEF20D-90D8-4EF4-8475-1AB1D4D24C48}" presName="dstNode" presStyleLbl="node1" presStyleIdx="0" presStyleCnt="2"/>
      <dgm:spPr/>
    </dgm:pt>
    <dgm:pt modelId="{7B992BFA-5E0C-49B7-A0C6-268DAC288FDB}" type="pres">
      <dgm:prSet presAssocID="{A3E456A2-D326-4DA6-8127-B533CA59FC6D}" presName="text_1" presStyleLbl="node1" presStyleIdx="0" presStyleCnt="2">
        <dgm:presLayoutVars>
          <dgm:bulletEnabled val="1"/>
        </dgm:presLayoutVars>
      </dgm:prSet>
      <dgm:spPr/>
    </dgm:pt>
    <dgm:pt modelId="{96B4FC21-D2E5-493D-BFF4-0A87FEA25913}" type="pres">
      <dgm:prSet presAssocID="{A3E456A2-D326-4DA6-8127-B533CA59FC6D}" presName="accent_1" presStyleCnt="0"/>
      <dgm:spPr/>
    </dgm:pt>
    <dgm:pt modelId="{181D2663-E005-40D7-A353-1D0673874303}" type="pres">
      <dgm:prSet presAssocID="{A3E456A2-D326-4DA6-8127-B533CA59FC6D}" presName="accentRepeatNode" presStyleLbl="solidFgAcc1" presStyleIdx="0" presStyleCnt="2"/>
      <dgm:spPr/>
    </dgm:pt>
    <dgm:pt modelId="{6EEED82B-00A9-420D-948B-3442C270086A}" type="pres">
      <dgm:prSet presAssocID="{109EE75B-CF16-4740-BC36-AF00DFC18E42}" presName="text_2" presStyleLbl="node1" presStyleIdx="1" presStyleCnt="2">
        <dgm:presLayoutVars>
          <dgm:bulletEnabled val="1"/>
        </dgm:presLayoutVars>
      </dgm:prSet>
      <dgm:spPr/>
    </dgm:pt>
    <dgm:pt modelId="{31641112-5A13-4A9C-825B-DDBB2E5CA4D3}" type="pres">
      <dgm:prSet presAssocID="{109EE75B-CF16-4740-BC36-AF00DFC18E42}" presName="accent_2" presStyleCnt="0"/>
      <dgm:spPr/>
    </dgm:pt>
    <dgm:pt modelId="{AAD8FE27-334A-4825-98E5-F65AAF82A0F6}" type="pres">
      <dgm:prSet presAssocID="{109EE75B-CF16-4740-BC36-AF00DFC18E42}" presName="accentRepeatNode" presStyleLbl="solidFgAcc1" presStyleIdx="1" presStyleCnt="2"/>
      <dgm:spPr/>
    </dgm:pt>
  </dgm:ptLst>
  <dgm:cxnLst>
    <dgm:cxn modelId="{B89EDF0C-BB26-4D1B-B9F7-1FF872028A83}" type="presOf" srcId="{A3E456A2-D326-4DA6-8127-B533CA59FC6D}" destId="{7B992BFA-5E0C-49B7-A0C6-268DAC288FDB}" srcOrd="0" destOrd="0" presId="urn:microsoft.com/office/officeart/2008/layout/VerticalCurvedList"/>
    <dgm:cxn modelId="{DDD42613-026E-4A7F-BAE1-DD55079433B8}" srcId="{5FCEF20D-90D8-4EF4-8475-1AB1D4D24C48}" destId="{109EE75B-CF16-4740-BC36-AF00DFC18E42}" srcOrd="1" destOrd="0" parTransId="{8C9FBF70-05A6-45ED-BCB6-E49E87F8DBDE}" sibTransId="{C02B65E5-BB67-4B3F-A497-218B89643E8E}"/>
    <dgm:cxn modelId="{E12D1F61-C0E3-4976-867E-1F09C482F4D5}" type="presOf" srcId="{1118FA43-2349-4050-B968-040D8AF69D44}" destId="{504F573F-828B-46F7-92C0-3908353DD4B1}" srcOrd="0" destOrd="0" presId="urn:microsoft.com/office/officeart/2008/layout/VerticalCurvedList"/>
    <dgm:cxn modelId="{ABFB1362-9D8E-483C-A9AB-0C2EEC7817E3}" srcId="{5FCEF20D-90D8-4EF4-8475-1AB1D4D24C48}" destId="{A3E456A2-D326-4DA6-8127-B533CA59FC6D}" srcOrd="0" destOrd="0" parTransId="{1BF1E481-4C4A-4076-A5CF-5971031F3497}" sibTransId="{1118FA43-2349-4050-B968-040D8AF69D44}"/>
    <dgm:cxn modelId="{A7BF0163-C6E3-4464-8E88-CB79E27BBB48}" type="presOf" srcId="{109EE75B-CF16-4740-BC36-AF00DFC18E42}" destId="{6EEED82B-00A9-420D-948B-3442C270086A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37E80530-752C-4EEC-95A4-B25AEEB1B6F2}" type="presParOf" srcId="{268DD24B-0089-4637-B100-7C5369E615A4}" destId="{7B992BFA-5E0C-49B7-A0C6-268DAC288FDB}" srcOrd="1" destOrd="0" presId="urn:microsoft.com/office/officeart/2008/layout/VerticalCurvedList"/>
    <dgm:cxn modelId="{6AD469E9-854C-49DF-865C-2E5C31B4CECE}" type="presParOf" srcId="{268DD24B-0089-4637-B100-7C5369E615A4}" destId="{96B4FC21-D2E5-493D-BFF4-0A87FEA25913}" srcOrd="2" destOrd="0" presId="urn:microsoft.com/office/officeart/2008/layout/VerticalCurvedList"/>
    <dgm:cxn modelId="{9A2CC161-3FB2-4C8A-BA43-CF29A4853EC0}" type="presParOf" srcId="{96B4FC21-D2E5-493D-BFF4-0A87FEA25913}" destId="{181D2663-E005-40D7-A353-1D0673874303}" srcOrd="0" destOrd="0" presId="urn:microsoft.com/office/officeart/2008/layout/VerticalCurvedList"/>
    <dgm:cxn modelId="{8B2025AF-654F-45C6-B2FC-296882E5FBA4}" type="presParOf" srcId="{268DD24B-0089-4637-B100-7C5369E615A4}" destId="{6EEED82B-00A9-420D-948B-3442C270086A}" srcOrd="3" destOrd="0" presId="urn:microsoft.com/office/officeart/2008/layout/VerticalCurvedList"/>
    <dgm:cxn modelId="{B880C73C-2F07-4BC8-B5D6-B2C480CA0CA1}" type="presParOf" srcId="{268DD24B-0089-4637-B100-7C5369E615A4}" destId="{31641112-5A13-4A9C-825B-DDBB2E5CA4D3}" srcOrd="4" destOrd="0" presId="urn:microsoft.com/office/officeart/2008/layout/VerticalCurvedList"/>
    <dgm:cxn modelId="{2D830B1B-7372-4CF0-A75C-21DCEFCBA957}" type="presParOf" srcId="{31641112-5A13-4A9C-825B-DDBB2E5CA4D3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09EE75B-CF16-4740-BC36-AF00DFC18E42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2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  <dgm:t>
        <a:bodyPr/>
        <a:lstStyle/>
        <a:p>
          <a:endParaRPr lang="ru-RU"/>
        </a:p>
      </dgm:t>
    </dgm:pt>
    <dgm:pt modelId="{2C39F536-9308-448B-B2F6-59AE029E0399}" type="pres">
      <dgm:prSet presAssocID="{5FCEF20D-90D8-4EF4-8475-1AB1D4D24C48}" presName="extraNode" presStyleLbl="node1" presStyleIdx="0" presStyleCnt="2"/>
      <dgm:spPr/>
    </dgm:pt>
    <dgm:pt modelId="{99754172-BFE0-4714-AF36-8ED2EA17EC17}" type="pres">
      <dgm:prSet presAssocID="{5FCEF20D-90D8-4EF4-8475-1AB1D4D24C48}" presName="dstNode" presStyleLbl="node1" presStyleIdx="0" presStyleCnt="2"/>
      <dgm:spPr/>
    </dgm:pt>
    <dgm:pt modelId="{7B992BFA-5E0C-49B7-A0C6-268DAC288FDB}" type="pres">
      <dgm:prSet presAssocID="{A3E456A2-D326-4DA6-8127-B533CA59FC6D}" presName="text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B4FC21-D2E5-493D-BFF4-0A87FEA25913}" type="pres">
      <dgm:prSet presAssocID="{A3E456A2-D326-4DA6-8127-B533CA59FC6D}" presName="accent_1" presStyleCnt="0"/>
      <dgm:spPr/>
    </dgm:pt>
    <dgm:pt modelId="{181D2663-E005-40D7-A353-1D0673874303}" type="pres">
      <dgm:prSet presAssocID="{A3E456A2-D326-4DA6-8127-B533CA59FC6D}" presName="accentRepeatNode" presStyleLbl="solidFgAcc1" presStyleIdx="0" presStyleCnt="2"/>
      <dgm:spPr/>
    </dgm:pt>
    <dgm:pt modelId="{6EEED82B-00A9-420D-948B-3442C270086A}" type="pres">
      <dgm:prSet presAssocID="{109EE75B-CF16-4740-BC36-AF00DFC18E42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641112-5A13-4A9C-825B-DDBB2E5CA4D3}" type="pres">
      <dgm:prSet presAssocID="{109EE75B-CF16-4740-BC36-AF00DFC18E42}" presName="accent_2" presStyleCnt="0"/>
      <dgm:spPr/>
    </dgm:pt>
    <dgm:pt modelId="{AAD8FE27-334A-4825-98E5-F65AAF82A0F6}" type="pres">
      <dgm:prSet presAssocID="{109EE75B-CF16-4740-BC36-AF00DFC18E42}" presName="accentRepeatNode" presStyleLbl="solidFgAcc1" presStyleIdx="1" presStyleCnt="2"/>
      <dgm:spPr/>
    </dgm:pt>
  </dgm:ptLst>
  <dgm:cxnLst>
    <dgm:cxn modelId="{E12D1F61-C0E3-4976-867E-1F09C482F4D5}" type="presOf" srcId="{1118FA43-2349-4050-B968-040D8AF69D44}" destId="{504F573F-828B-46F7-92C0-3908353DD4B1}" srcOrd="0" destOrd="0" presId="urn:microsoft.com/office/officeart/2008/layout/VerticalCurvedList"/>
    <dgm:cxn modelId="{DDD42613-026E-4A7F-BAE1-DD55079433B8}" srcId="{5FCEF20D-90D8-4EF4-8475-1AB1D4D24C48}" destId="{109EE75B-CF16-4740-BC36-AF00DFC18E42}" srcOrd="1" destOrd="0" parTransId="{8C9FBF70-05A6-45ED-BCB6-E49E87F8DBDE}" sibTransId="{C02B65E5-BB67-4B3F-A497-218B89643E8E}"/>
    <dgm:cxn modelId="{A7BF0163-C6E3-4464-8E88-CB79E27BBB48}" type="presOf" srcId="{109EE75B-CF16-4740-BC36-AF00DFC18E42}" destId="{6EEED82B-00A9-420D-948B-3442C270086A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B89EDF0C-BB26-4D1B-B9F7-1FF872028A83}" type="presOf" srcId="{A3E456A2-D326-4DA6-8127-B533CA59FC6D}" destId="{7B992BFA-5E0C-49B7-A0C6-268DAC288FDB}" srcOrd="0" destOrd="0" presId="urn:microsoft.com/office/officeart/2008/layout/VerticalCurvedList"/>
    <dgm:cxn modelId="{ABFB1362-9D8E-483C-A9AB-0C2EEC7817E3}" srcId="{5FCEF20D-90D8-4EF4-8475-1AB1D4D24C48}" destId="{A3E456A2-D326-4DA6-8127-B533CA59FC6D}" srcOrd="0" destOrd="0" parTransId="{1BF1E481-4C4A-4076-A5CF-5971031F3497}" sibTransId="{1118FA43-2349-4050-B968-040D8AF69D44}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37E80530-752C-4EEC-95A4-B25AEEB1B6F2}" type="presParOf" srcId="{268DD24B-0089-4637-B100-7C5369E615A4}" destId="{7B992BFA-5E0C-49B7-A0C6-268DAC288FDB}" srcOrd="1" destOrd="0" presId="urn:microsoft.com/office/officeart/2008/layout/VerticalCurvedList"/>
    <dgm:cxn modelId="{6AD469E9-854C-49DF-865C-2E5C31B4CECE}" type="presParOf" srcId="{268DD24B-0089-4637-B100-7C5369E615A4}" destId="{96B4FC21-D2E5-493D-BFF4-0A87FEA25913}" srcOrd="2" destOrd="0" presId="urn:microsoft.com/office/officeart/2008/layout/VerticalCurvedList"/>
    <dgm:cxn modelId="{9A2CC161-3FB2-4C8A-BA43-CF29A4853EC0}" type="presParOf" srcId="{96B4FC21-D2E5-493D-BFF4-0A87FEA25913}" destId="{181D2663-E005-40D7-A353-1D0673874303}" srcOrd="0" destOrd="0" presId="urn:microsoft.com/office/officeart/2008/layout/VerticalCurvedList"/>
    <dgm:cxn modelId="{8B2025AF-654F-45C6-B2FC-296882E5FBA4}" type="presParOf" srcId="{268DD24B-0089-4637-B100-7C5369E615A4}" destId="{6EEED82B-00A9-420D-948B-3442C270086A}" srcOrd="3" destOrd="0" presId="urn:microsoft.com/office/officeart/2008/layout/VerticalCurvedList"/>
    <dgm:cxn modelId="{B880C73C-2F07-4BC8-B5D6-B2C480CA0CA1}" type="presParOf" srcId="{268DD24B-0089-4637-B100-7C5369E615A4}" destId="{31641112-5A13-4A9C-825B-DDBB2E5CA4D3}" srcOrd="4" destOrd="0" presId="urn:microsoft.com/office/officeart/2008/layout/VerticalCurvedList"/>
    <dgm:cxn modelId="{2D830B1B-7372-4CF0-A75C-21DCEFCBA957}" type="presParOf" srcId="{31641112-5A13-4A9C-825B-DDBB2E5CA4D3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7084717" y="-1083543"/>
          <a:ext cx="8435365" cy="843536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5CCF-B5DD-4FB0-AE50-FBC95BFECB8A}">
      <dsp:nvSpPr>
        <dsp:cNvPr id="0" name=""/>
        <dsp:cNvSpPr/>
      </dsp:nvSpPr>
      <dsp:spPr>
        <a:xfrm>
          <a:off x="870036" y="503587"/>
          <a:ext cx="10464940" cy="15001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uz-Latn-UZ" sz="3600" b="1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𝒙</m:t>
              </m:r>
              <m:r>
                <a:rPr lang="uz-Latn-UZ" sz="3600" b="1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uz-Latn-UZ" sz="3600" b="1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𝑨𝒔𝒊𝒏</m:t>
              </m:r>
              <m:r>
                <a:rPr lang="uz-Latn-UZ" sz="3600" b="1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(</m:t>
              </m:r>
              <m:sSub>
                <m:sSubPr>
                  <m:ctrlPr>
                    <a:rPr lang="uz-Latn-UZ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3600" b="1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𝝎</m:t>
                  </m:r>
                </m:e>
                <m:sub>
                  <m:r>
                    <a:rPr lang="uz-Latn-UZ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𝟎</m:t>
                  </m:r>
                </m:sub>
              </m:sSub>
              <m:r>
                <a:rPr lang="uz-Latn-UZ" sz="3600" b="1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𝒕</m:t>
              </m:r>
              <m:r>
                <a:rPr lang="uz-Latn-UZ" sz="3600" b="1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+</m:t>
              </m:r>
              <m:sSub>
                <m:sSubPr>
                  <m:ctrlPr>
                    <a:rPr lang="uz-Latn-UZ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3600" b="1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𝝋</m:t>
                  </m:r>
                </m:e>
                <m:sub>
                  <m:r>
                    <a:rPr lang="uz-Latn-UZ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𝟎</m:t>
                  </m:r>
                </m:sub>
              </m:sSub>
              <m:r>
                <a:rPr lang="uz-Latn-UZ" sz="3600" b="1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)</m:t>
              </m:r>
            </m:oMath>
          </a14:m>
          <a:r>
            <a:rPr lang="en-US" sz="3600" b="1" kern="1200" dirty="0">
              <a:latin typeface="Arial" panose="020B0604020202020204" pitchFamily="34" charset="0"/>
              <a:cs typeface="Arial" panose="020B0604020202020204" pitchFamily="34" charset="0"/>
            </a:rPr>
            <a:t>; </a:t>
          </a:r>
          <a:r>
            <a:rPr lang="uz-Latn-UZ" sz="3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14:m xmlns:a14="http://schemas.microsoft.com/office/drawing/2010/main">
            <m:oMath xmlns:m="http://schemas.openxmlformats.org/officeDocument/2006/math">
              <m:r>
                <a:rPr lang="uz-Latn-UZ" sz="3600" b="1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𝝎</m:t>
              </m:r>
              <m:r>
                <a:rPr lang="uz-Latn-UZ" sz="3600" b="1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uz-Latn-UZ" sz="3600" b="1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𝟐</m:t>
              </m:r>
              <m:r>
                <a:rPr lang="uz-Latn-UZ" sz="3600" b="1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𝝅𝝂</m:t>
              </m:r>
              <m:r>
                <a:rPr lang="uz-Latn-UZ" sz="3600" b="1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3600" b="1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uz-Latn-UZ" sz="3600" b="1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𝟐</m:t>
                  </m:r>
                  <m:r>
                    <a:rPr lang="uz-Latn-UZ" sz="3600" b="1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𝝅</m:t>
                  </m:r>
                </m:num>
                <m:den>
                  <m:r>
                    <a:rPr lang="uz-Latn-UZ" sz="3600" b="1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𝑻</m:t>
                  </m:r>
                </m:den>
              </m:f>
            </m:oMath>
          </a14:m>
          <a:r>
            <a:rPr lang="uz-Latn-UZ" sz="32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;  </a:t>
          </a:r>
          <a14:m xmlns:a14="http://schemas.microsoft.com/office/drawing/2010/main">
            <m:oMath xmlns:m="http://schemas.openxmlformats.org/officeDocument/2006/math">
              <m:r>
                <a:rPr lang="uz-Latn-UZ" sz="3600" b="1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𝑻</m:t>
              </m:r>
              <m:r>
                <a:rPr lang="uz-Latn-UZ" sz="3600" b="1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3600" b="1" i="1" kern="1200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uz-Latn-UZ" sz="3600" b="1" i="1" kern="1200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𝟏</m:t>
                  </m:r>
                </m:num>
                <m:den>
                  <m:r>
                    <a:rPr lang="uz-Latn-UZ" sz="3600" b="1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𝝂</m:t>
                  </m:r>
                </m:den>
              </m:f>
            </m:oMath>
          </a14:m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503587"/>
        <a:ext cx="10464940" cy="1500136"/>
      </dsp:txXfrm>
    </dsp:sp>
    <dsp:sp modelId="{2EA9DC61-1D57-457E-AA3A-3965FE328269}">
      <dsp:nvSpPr>
        <dsp:cNvPr id="0" name=""/>
        <dsp:cNvSpPr/>
      </dsp:nvSpPr>
      <dsp:spPr>
        <a:xfrm>
          <a:off x="86502" y="470120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93359-D7D5-4F8C-BAD5-E03C72C535C0}">
      <dsp:nvSpPr>
        <dsp:cNvPr id="0" name=""/>
        <dsp:cNvSpPr/>
      </dsp:nvSpPr>
      <dsp:spPr>
        <a:xfrm>
          <a:off x="1325740" y="2372142"/>
          <a:ext cx="10009236" cy="15239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ru-RU" sz="3600" b="1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𝝑</m:t>
              </m:r>
              <m:r>
                <a:rPr lang="uz-Latn-UZ" sz="3600" b="1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uz-Latn-UZ" sz="3600" b="1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𝑨</m:t>
              </m:r>
              <m:sSub>
                <m:sSubPr>
                  <m:ctrlPr>
                    <a:rPr lang="uz-Latn-UZ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3600" b="1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𝝎</m:t>
                  </m:r>
                </m:e>
                <m:sub>
                  <m:r>
                    <a:rPr lang="uz-Latn-UZ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𝟎</m:t>
                  </m:r>
                </m:sub>
              </m:sSub>
              <m:r>
                <a:rPr lang="uz-Latn-UZ" sz="3600" b="1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𝒄𝒐𝒔</m:t>
              </m:r>
              <m:r>
                <a:rPr lang="uz-Latn-UZ" sz="3600" b="1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(</m:t>
              </m:r>
              <m:sSub>
                <m:sSubPr>
                  <m:ctrlPr>
                    <a:rPr lang="uz-Latn-UZ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3600" b="1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𝝎</m:t>
                  </m:r>
                </m:e>
                <m:sub>
                  <m:r>
                    <a:rPr lang="uz-Latn-UZ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𝟎</m:t>
                  </m:r>
                </m:sub>
              </m:sSub>
              <m:r>
                <a:rPr lang="uz-Latn-UZ" sz="3600" b="1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𝒕</m:t>
              </m:r>
              <m:r>
                <a:rPr lang="uz-Latn-UZ" sz="3600" b="1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+</m:t>
              </m:r>
              <m:sSub>
                <m:sSubPr>
                  <m:ctrlPr>
                    <a:rPr lang="uz-Latn-UZ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3600" b="1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𝝋</m:t>
                  </m:r>
                </m:e>
                <m:sub>
                  <m:r>
                    <a:rPr lang="uz-Latn-UZ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𝟎</m:t>
                  </m:r>
                </m:sub>
              </m:sSub>
              <m:r>
                <a:rPr lang="uz-Latn-UZ" sz="3600" b="1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)</m:t>
              </m:r>
            </m:oMath>
          </a14:m>
          <a:r>
            <a:rPr lang="uz-Latn-UZ" sz="3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5740" y="2372142"/>
        <a:ext cx="10009236" cy="1523993"/>
      </dsp:txXfrm>
    </dsp:sp>
    <dsp:sp modelId="{181D2663-E005-40D7-A353-1D0673874303}">
      <dsp:nvSpPr>
        <dsp:cNvPr id="0" name=""/>
        <dsp:cNvSpPr/>
      </dsp:nvSpPr>
      <dsp:spPr>
        <a:xfrm>
          <a:off x="542206" y="2350604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E7C39-B9B7-4F15-BB0A-E79542A28A92}">
      <dsp:nvSpPr>
        <dsp:cNvPr id="0" name=""/>
        <dsp:cNvSpPr/>
      </dsp:nvSpPr>
      <dsp:spPr>
        <a:xfrm>
          <a:off x="870036" y="4387794"/>
          <a:ext cx="10464940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uz-Latn-UZ" sz="3600" b="1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𝒂</m:t>
                </m:r>
                <m:r>
                  <a:rPr lang="uz-Latn-UZ" sz="3600" b="1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=−</m:t>
                </m:r>
                <m:r>
                  <a:rPr lang="uz-Latn-UZ" sz="3600" b="1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𝑨</m:t>
                </m:r>
                <m:sSubSup>
                  <m:sSubSupPr>
                    <m:ctrlPr>
                      <a:rPr lang="uz-Latn-UZ" sz="3600" b="1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sSubSupPr>
                  <m:e>
                    <m:r>
                      <a:rPr lang="uz-Latn-UZ" sz="3600" b="1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𝝎</m:t>
                    </m:r>
                  </m:e>
                  <m:sub>
                    <m:r>
                      <a:rPr lang="uz-Latn-UZ" sz="3600" b="1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sub>
                  <m:sup>
                    <m:r>
                      <a:rPr lang="uz-Latn-UZ" sz="3600" b="1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sup>
                </m:sSubSup>
                <m:r>
                  <a:rPr lang="en-US" sz="3600" b="1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𝒔𝒊𝒏</m:t>
                </m:r>
                <m:r>
                  <a:rPr lang="uz-Latn-UZ" sz="3600" b="1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⁡(</m:t>
                </m:r>
                <m:sSub>
                  <m:sSubPr>
                    <m:ctrlPr>
                      <a:rPr lang="uz-Latn-UZ" sz="3600" b="1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sSubPr>
                  <m:e>
                    <m:r>
                      <a:rPr lang="uz-Latn-UZ" sz="3600" b="1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𝝎</m:t>
                    </m:r>
                  </m:e>
                  <m:sub>
                    <m:r>
                      <a:rPr lang="uz-Latn-UZ" sz="3600" b="1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sub>
                </m:sSub>
                <m:r>
                  <a:rPr lang="uz-Latn-UZ" sz="3600" b="1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𝒕</m:t>
                </m:r>
                <m:r>
                  <a:rPr lang="uz-Latn-UZ" sz="3600" b="1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+</m:t>
                </m:r>
                <m:sSub>
                  <m:sSubPr>
                    <m:ctrlPr>
                      <a:rPr lang="uz-Latn-UZ" sz="3600" b="1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sSubPr>
                  <m:e>
                    <m:r>
                      <a:rPr lang="uz-Latn-UZ" sz="3600" b="1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𝝋</m:t>
                    </m:r>
                  </m:e>
                  <m:sub>
                    <m:r>
                      <a:rPr lang="uz-Latn-UZ" sz="3600" b="1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sub>
                </m:sSub>
                <m:r>
                  <a:rPr lang="uz-Latn-UZ" sz="3600" b="1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)</m:t>
                </m:r>
              </m:oMath>
            </m:oMathPara>
          </a14:m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4387794"/>
        <a:ext cx="10464940" cy="1253655"/>
      </dsp:txXfrm>
    </dsp:sp>
    <dsp:sp modelId="{AAD8FE27-334A-4825-98E5-F65AAF82A0F6}">
      <dsp:nvSpPr>
        <dsp:cNvPr id="0" name=""/>
        <dsp:cNvSpPr/>
      </dsp:nvSpPr>
      <dsp:spPr>
        <a:xfrm>
          <a:off x="86502" y="4231087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7084717" y="-1083543"/>
          <a:ext cx="8435365" cy="843536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5CCF-B5DD-4FB0-AE50-FBC95BFECB8A}">
      <dsp:nvSpPr>
        <dsp:cNvPr id="0" name=""/>
        <dsp:cNvSpPr/>
      </dsp:nvSpPr>
      <dsp:spPr>
        <a:xfrm>
          <a:off x="870036" y="503587"/>
          <a:ext cx="10421397" cy="15001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3600" b="1" kern="1200" dirty="0">
              <a:latin typeface="Arial" panose="020B0604020202020204" pitchFamily="34" charset="0"/>
              <a:cs typeface="Arial" panose="020B0604020202020204" pitchFamily="34" charset="0"/>
            </a:rPr>
            <a:t>Prujinali mayatnikda: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uz-Latn-UZ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3600" b="1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𝝎</m:t>
                  </m:r>
                </m:e>
                <m:sub>
                  <m:r>
                    <a:rPr lang="uz-Latn-UZ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𝟎</m:t>
                  </m:r>
                </m:sub>
              </m:sSub>
              <m:r>
                <a:rPr lang="uz-Latn-UZ" sz="3600" b="1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ad>
                <m:radPr>
                  <m:degHide m:val="on"/>
                  <m:ctrlPr>
                    <a:rPr lang="uz-Latn-UZ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radPr>
                <m:deg/>
                <m:e>
                  <m:f>
                    <m:fPr>
                      <m:ctrlPr>
                        <a:rPr lang="uz-Latn-UZ" sz="3600" b="1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3600" b="1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𝒌</m:t>
                      </m:r>
                    </m:num>
                    <m:den>
                      <m:r>
                        <a:rPr lang="uz-Latn-UZ" sz="3600" b="1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𝒎</m:t>
                      </m:r>
                    </m:den>
                  </m:f>
                </m:e>
              </m:rad>
            </m:oMath>
          </a14:m>
          <a:r>
            <a:rPr lang="uz-Latn-UZ" sz="3200" b="1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r>
            <a:rPr lang="uz-Latn-UZ" sz="3200" b="1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14:m xmlns:a14="http://schemas.microsoft.com/office/drawing/2010/main">
            <m:oMath xmlns:m="http://schemas.openxmlformats.org/officeDocument/2006/math">
              <m:r>
                <a:rPr lang="uz-Latn-UZ" sz="3600" b="1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𝑻</m:t>
              </m:r>
              <m:r>
                <a:rPr lang="uz-Latn-UZ" sz="3600" b="1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uz-Latn-UZ" sz="3600" b="1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𝟐</m:t>
              </m:r>
              <m:r>
                <a:rPr lang="uz-Latn-UZ" sz="3600" b="1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𝝅</m:t>
              </m:r>
              <m:rad>
                <m:radPr>
                  <m:degHide m:val="on"/>
                  <m:ctrlPr>
                    <a:rPr lang="uz-Latn-UZ" sz="3600" b="1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</m:ctrlPr>
                </m:radPr>
                <m:deg/>
                <m:e>
                  <m:f>
                    <m:fPr>
                      <m:ctrlPr>
                        <a:rPr lang="uz-Latn-UZ" sz="3600" b="1" i="1" kern="12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3600" b="1" i="1" kern="12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𝒎</m:t>
                      </m:r>
                    </m:num>
                    <m:den>
                      <m:r>
                        <a:rPr lang="uz-Latn-UZ" sz="3600" b="1" i="1" kern="12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𝒌</m:t>
                      </m:r>
                    </m:den>
                  </m:f>
                </m:e>
              </m:rad>
            </m:oMath>
          </a14:m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503587"/>
        <a:ext cx="10421397" cy="1500136"/>
      </dsp:txXfrm>
    </dsp:sp>
    <dsp:sp modelId="{2EA9DC61-1D57-457E-AA3A-3965FE328269}">
      <dsp:nvSpPr>
        <dsp:cNvPr id="0" name=""/>
        <dsp:cNvSpPr/>
      </dsp:nvSpPr>
      <dsp:spPr>
        <a:xfrm>
          <a:off x="86502" y="470120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93359-D7D5-4F8C-BAD5-E03C72C535C0}">
      <dsp:nvSpPr>
        <dsp:cNvPr id="0" name=""/>
        <dsp:cNvSpPr/>
      </dsp:nvSpPr>
      <dsp:spPr>
        <a:xfrm>
          <a:off x="1325740" y="2372142"/>
          <a:ext cx="9965693" cy="15239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ru-RU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𝑬</m:t>
                  </m:r>
                </m:e>
                <m:sub>
                  <m:r>
                    <a:rPr lang="uz-Latn-UZ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𝒑</m:t>
                  </m:r>
                </m:sub>
              </m:sSub>
              <m:r>
                <a:rPr lang="uz-Latn-UZ" sz="3600" b="1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uz-Latn-UZ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𝒌</m:t>
                  </m:r>
                  <m:sSup>
                    <m:sSupPr>
                      <m:ctrlPr>
                        <a:rPr lang="uz-Latn-UZ" sz="3600" b="1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pPr>
                    <m:e>
                      <m:r>
                        <a:rPr lang="uz-Latn-UZ" sz="3600" b="1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</m:e>
                    <m:sup>
                      <m:r>
                        <a:rPr lang="uz-Latn-UZ" sz="3600" b="1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sup>
                  </m:sSup>
                </m:num>
                <m:den>
                  <m:r>
                    <a:rPr lang="uz-Latn-UZ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𝟐</m:t>
                  </m:r>
                </m:den>
              </m:f>
              <m:r>
                <a:rPr lang="uz-Latn-UZ" sz="3600" b="1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 </m:t>
              </m:r>
              <m:r>
                <a:rPr lang="en-US" sz="3600" b="1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;</m:t>
              </m:r>
              <m:r>
                <a:rPr lang="uz-Latn-UZ" sz="3600" b="1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 </m:t>
              </m:r>
              <m:sSub>
                <m:sSubPr>
                  <m:ctrlPr>
                    <a:rPr lang="uz-Latn-UZ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𝑬</m:t>
                  </m:r>
                </m:e>
                <m:sub>
                  <m:r>
                    <a:rPr lang="uz-Latn-UZ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𝒌</m:t>
                  </m:r>
                </m:sub>
              </m:sSub>
              <m:r>
                <a:rPr lang="uz-Latn-UZ" sz="3600" b="1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uz-Latn-UZ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𝒎</m:t>
                  </m:r>
                  <m:sSup>
                    <m:sSupPr>
                      <m:ctrlPr>
                        <a:rPr lang="uz-Latn-UZ" sz="3600" b="1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pPr>
                    <m:e>
                      <m:r>
                        <a:rPr lang="uz-Latn-UZ" sz="3600" b="1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𝝑</m:t>
                      </m:r>
                    </m:e>
                    <m:sup>
                      <m:r>
                        <a:rPr lang="uz-Latn-UZ" sz="3600" b="1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sup>
                  </m:sSup>
                </m:num>
                <m:den>
                  <m:r>
                    <a:rPr lang="uz-Latn-UZ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𝟐</m:t>
                  </m:r>
                </m:den>
              </m:f>
              <m:sSub>
                <m:sSubPr>
                  <m:ctrlPr>
                    <a:rPr lang="ru-RU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en-US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;</m:t>
                  </m:r>
                  <m:r>
                    <a:rPr lang="uz-Latn-UZ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𝑬</m:t>
                  </m:r>
                </m:e>
                <m:sub>
                  <m:r>
                    <a:rPr lang="en-US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𝒕</m:t>
                  </m:r>
                </m:sub>
              </m:sSub>
              <m:r>
                <a:rPr lang="uz-Latn-UZ" sz="3600" b="1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sSub>
                <m:sSubPr>
                  <m:ctrlPr>
                    <a:rPr lang="ru-RU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𝑬</m:t>
                  </m:r>
                </m:e>
                <m:sub>
                  <m:r>
                    <a:rPr lang="uz-Latn-UZ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𝒌</m:t>
                  </m:r>
                </m:sub>
              </m:sSub>
              <m:r>
                <a:rPr lang="uz-Latn-UZ" sz="3600" b="1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+</m:t>
              </m:r>
              <m:sSub>
                <m:sSubPr>
                  <m:ctrlPr>
                    <a:rPr lang="uz-Latn-UZ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𝑬</m:t>
                  </m:r>
                </m:e>
                <m:sub>
                  <m:r>
                    <a:rPr lang="uz-Latn-UZ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𝒑</m:t>
                  </m:r>
                </m:sub>
              </m:sSub>
              <m:r>
                <a:rPr lang="uz-Latn-UZ" sz="3600" b="1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uz-Latn-UZ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𝒌</m:t>
                  </m:r>
                  <m:sSup>
                    <m:sSupPr>
                      <m:ctrlPr>
                        <a:rPr lang="uz-Latn-UZ" sz="3600" b="1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pPr>
                    <m:e>
                      <m:r>
                        <a:rPr lang="uz-Latn-UZ" sz="3600" b="1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</m:e>
                    <m:sup>
                      <m:r>
                        <a:rPr lang="uz-Latn-UZ" sz="3600" b="1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sup>
                  </m:sSup>
                </m:num>
                <m:den>
                  <m:r>
                    <a:rPr lang="uz-Latn-UZ" sz="36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𝟐</m:t>
                  </m:r>
                </m:den>
              </m:f>
            </m:oMath>
          </a14:m>
          <a:r>
            <a:rPr lang="uz-Latn-UZ" sz="3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5740" y="2372142"/>
        <a:ext cx="9965693" cy="1523993"/>
      </dsp:txXfrm>
    </dsp:sp>
    <dsp:sp modelId="{181D2663-E005-40D7-A353-1D0673874303}">
      <dsp:nvSpPr>
        <dsp:cNvPr id="0" name=""/>
        <dsp:cNvSpPr/>
      </dsp:nvSpPr>
      <dsp:spPr>
        <a:xfrm>
          <a:off x="542206" y="2350604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E7C39-B9B7-4F15-BB0A-E79542A28A92}">
      <dsp:nvSpPr>
        <dsp:cNvPr id="0" name=""/>
        <dsp:cNvSpPr/>
      </dsp:nvSpPr>
      <dsp:spPr>
        <a:xfrm>
          <a:off x="870036" y="4387794"/>
          <a:ext cx="10421397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91440" rIns="91440" bIns="9144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3600" b="1" kern="1200" dirty="0">
              <a:latin typeface="Arial" panose="020B0604020202020204" pitchFamily="34" charset="0"/>
              <a:cs typeface="Arial" panose="020B0604020202020204" pitchFamily="34" charset="0"/>
            </a:rPr>
            <a:t>Matematik mayatnikda: </a:t>
          </a:r>
          <a14:m xmlns:a14="http://schemas.microsoft.com/office/drawing/2010/main">
            <m:oMath xmlns:m="http://schemas.openxmlformats.org/officeDocument/2006/math">
              <m:r>
                <a:rPr lang="uz-Latn-UZ" sz="3600" b="1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𝝎</m:t>
              </m:r>
              <m:r>
                <a:rPr lang="uz-Latn-UZ" sz="3600" b="1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ad>
                <m:radPr>
                  <m:degHide m:val="on"/>
                  <m:ctrlPr>
                    <a:rPr lang="uz-Latn-UZ" sz="3600" b="1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</m:ctrlPr>
                </m:radPr>
                <m:deg/>
                <m:e>
                  <m:f>
                    <m:fPr>
                      <m:ctrlPr>
                        <a:rPr lang="uz-Latn-UZ" sz="3600" b="1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3600" b="1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𝒈</m:t>
                      </m:r>
                    </m:num>
                    <m:den>
                      <m:r>
                        <a:rPr lang="uz-Latn-UZ" sz="3600" b="1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</m:den>
                  </m:f>
                </m:e>
              </m:rad>
            </m:oMath>
          </a14:m>
          <a:r>
            <a:rPr lang="uz-Latn-UZ" sz="3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r>
            <a:rPr lang="uz-Latn-UZ" sz="3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14:m xmlns:a14="http://schemas.microsoft.com/office/drawing/2010/main">
            <m:oMath xmlns:m="http://schemas.openxmlformats.org/officeDocument/2006/math">
              <m:r>
                <a:rPr lang="uz-Latn-UZ" sz="3600" b="1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𝑻</m:t>
              </m:r>
              <m:r>
                <a:rPr lang="uz-Latn-UZ" sz="3600" b="1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uz-Latn-UZ" sz="3600" b="1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𝟐</m:t>
              </m:r>
              <m:r>
                <a:rPr lang="uz-Latn-UZ" sz="3600" b="1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𝝅</m:t>
              </m:r>
              <m:rad>
                <m:radPr>
                  <m:degHide m:val="on"/>
                  <m:ctrlPr>
                    <a:rPr lang="uz-Latn-UZ" sz="3600" b="1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</m:ctrlPr>
                </m:radPr>
                <m:deg/>
                <m:e>
                  <m:f>
                    <m:fPr>
                      <m:ctrlPr>
                        <a:rPr lang="uz-Latn-UZ" sz="3600" b="1" i="1" kern="12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3600" b="1" i="1" kern="12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</m:num>
                    <m:den>
                      <m:r>
                        <a:rPr lang="uz-Latn-UZ" sz="3600" b="1" i="1" kern="12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𝒈</m:t>
                      </m:r>
                    </m:den>
                  </m:f>
                </m:e>
              </m:rad>
            </m:oMath>
          </a14:m>
          <a:r>
            <a:rPr lang="uz-Latn-UZ" sz="3600" b="1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4387794"/>
        <a:ext cx="10421397" cy="1253655"/>
      </dsp:txXfrm>
    </dsp:sp>
    <dsp:sp modelId="{AAD8FE27-334A-4825-98E5-F65AAF82A0F6}">
      <dsp:nvSpPr>
        <dsp:cNvPr id="0" name=""/>
        <dsp:cNvSpPr/>
      </dsp:nvSpPr>
      <dsp:spPr>
        <a:xfrm>
          <a:off x="86502" y="4231087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5845446" y="-901573"/>
          <a:ext cx="7013460" cy="7013460"/>
        </a:xfrm>
        <a:prstGeom prst="blockArc">
          <a:avLst>
            <a:gd name="adj1" fmla="val 18900000"/>
            <a:gd name="adj2" fmla="val 2700000"/>
            <a:gd name="adj3" fmla="val 308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992BFA-5E0C-49B7-A0C6-268DAC288FDB}">
      <dsp:nvSpPr>
        <dsp:cNvPr id="0" name=""/>
        <dsp:cNvSpPr/>
      </dsp:nvSpPr>
      <dsp:spPr>
        <a:xfrm>
          <a:off x="957785" y="744345"/>
          <a:ext cx="10053789" cy="14884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483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uz-Latn-UZ" sz="3600" b="1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𝝀</m:t>
              </m:r>
              <m:r>
                <a:rPr lang="uz-Latn-UZ" sz="3600" b="1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uz-Latn-UZ" sz="3600" b="1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𝝑</m:t>
              </m:r>
              <m:r>
                <a:rPr lang="uz-Latn-UZ" sz="3600" b="1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𝑻</m:t>
              </m:r>
            </m:oMath>
          </a14:m>
          <a:r>
            <a:rPr lang="uz-Latn-UZ" sz="3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>
              <a:latin typeface="Arial" panose="020B0604020202020204" pitchFamily="34" charset="0"/>
              <a:cs typeface="Arial" panose="020B0604020202020204" pitchFamily="34" charset="0"/>
            </a:rPr>
            <a:t>        </a:t>
          </a:r>
          <a:r>
            <a:rPr lang="uz-Latn-UZ" sz="3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14:m xmlns:a14="http://schemas.microsoft.com/office/drawing/2010/main">
            <m:oMath xmlns:m="http://schemas.openxmlformats.org/officeDocument/2006/math">
              <m:r>
                <a:rPr lang="uz-Latn-UZ" sz="4000" b="1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𝝂</m:t>
              </m:r>
              <m:r>
                <a:rPr lang="uz-Latn-UZ" sz="4000" b="1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4000" b="1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uz-Latn-UZ" sz="4000" b="1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𝟏</m:t>
                  </m:r>
                </m:num>
                <m:den>
                  <m:r>
                    <a:rPr lang="uz-Latn-UZ" sz="4000" b="1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𝑻</m:t>
                  </m:r>
                </m:den>
              </m:f>
            </m:oMath>
          </a14:m>
          <a:r>
            <a:rPr lang="uz-Latn-UZ" sz="3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57785" y="744345"/>
        <a:ext cx="10053789" cy="1488482"/>
      </dsp:txXfrm>
    </dsp:sp>
    <dsp:sp modelId="{181D2663-E005-40D7-A353-1D0673874303}">
      <dsp:nvSpPr>
        <dsp:cNvPr id="0" name=""/>
        <dsp:cNvSpPr/>
      </dsp:nvSpPr>
      <dsp:spPr>
        <a:xfrm>
          <a:off x="27484" y="558285"/>
          <a:ext cx="1860602" cy="18606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EED82B-00A9-420D-948B-3442C270086A}">
      <dsp:nvSpPr>
        <dsp:cNvPr id="0" name=""/>
        <dsp:cNvSpPr/>
      </dsp:nvSpPr>
      <dsp:spPr>
        <a:xfrm>
          <a:off x="957785" y="2977485"/>
          <a:ext cx="10053789" cy="14884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483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ru-RU" sz="3600" b="1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𝝑</m:t>
              </m:r>
              <m:r>
                <a:rPr lang="uz-Latn-UZ" sz="3600" b="1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ad>
                <m:radPr>
                  <m:degHide m:val="on"/>
                  <m:ctrlPr>
                    <a:rPr lang="uz-Latn-UZ" sz="3600" b="1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</m:ctrlPr>
                </m:radPr>
                <m:deg/>
                <m:e>
                  <m:f>
                    <m:fPr>
                      <m:ctrlPr>
                        <a:rPr lang="uz-Latn-UZ" sz="3600" b="1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3600" b="1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𝑻</m:t>
                      </m:r>
                    </m:num>
                    <m:den>
                      <m:r>
                        <a:rPr lang="uz-Latn-UZ" sz="3600" b="1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𝝆</m:t>
                      </m:r>
                    </m:den>
                  </m:f>
                </m:e>
              </m:rad>
            </m:oMath>
          </a14:m>
          <a:r>
            <a:rPr lang="uz-Latn-UZ" sz="3600" b="1" kern="1200" dirty="0"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sz="3600" b="1" kern="1200" dirty="0">
              <a:latin typeface="Arial" panose="020B0604020202020204" pitchFamily="34" charset="0"/>
              <a:cs typeface="Arial" panose="020B0604020202020204" pitchFamily="34" charset="0"/>
            </a:rPr>
            <a:t>    </a:t>
          </a:r>
          <a:r>
            <a:rPr lang="uz-Latn-UZ" sz="3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14:m xmlns:a14="http://schemas.microsoft.com/office/drawing/2010/main">
            <m:oMath xmlns:m="http://schemas.openxmlformats.org/officeDocument/2006/math">
              <m:r>
                <a:rPr lang="uz-Latn-UZ" sz="3600" b="1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𝝆</m:t>
              </m:r>
              <m:r>
                <a:rPr lang="uz-Latn-UZ" sz="3600" b="1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3600" b="1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uz-Latn-UZ" sz="3600" b="1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𝒎</m:t>
                  </m:r>
                </m:num>
                <m:den>
                  <m:r>
                    <a:rPr lang="uz-Latn-UZ" sz="3600" b="1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𝒍</m:t>
                  </m:r>
                </m:den>
              </m:f>
            </m:oMath>
          </a14:m>
          <a:r>
            <a:rPr lang="uz-Latn-UZ" sz="3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57785" y="2977485"/>
        <a:ext cx="10053789" cy="1488482"/>
      </dsp:txXfrm>
    </dsp:sp>
    <dsp:sp modelId="{AAD8FE27-334A-4825-98E5-F65AAF82A0F6}">
      <dsp:nvSpPr>
        <dsp:cNvPr id="0" name=""/>
        <dsp:cNvSpPr/>
      </dsp:nvSpPr>
      <dsp:spPr>
        <a:xfrm>
          <a:off x="27484" y="2791425"/>
          <a:ext cx="1860602" cy="18606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EDF68A-0AE9-4590-8BF1-61EDA6D25A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FF12A8D-972C-4C58-9AF0-2C8E99FB2B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7E3B4D-F0D8-4582-A4E6-4E8900C51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AC56-F352-4E19-B309-0BD5E8160CA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9C3D85-C438-4FDE-B942-814AD4AFC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6AD409-1E1C-4E4B-878D-E470B1133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EA45F-D887-4D59-B640-E44BEF6DBE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513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45872F-AA6D-4A65-B431-9F3BB32C9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91F72A1-3D08-4DAE-AB2D-27BED80EB3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1E3924-B78D-44FC-95C3-19D53893C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AC56-F352-4E19-B309-0BD5E8160CA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43B0692-F90A-40B9-86EA-95CB2E9A3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6132EF-D870-4B2C-BC6B-B5E835403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EA45F-D887-4D59-B640-E44BEF6DBE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523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54857E4-56C8-4346-8199-D675E195F7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BF20F0A-FD93-4CF4-9298-930042E602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CD9B32-BFD4-4971-B270-33ACDB61F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AC56-F352-4E19-B309-0BD5E8160CA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7B730C-FF9D-47E8-999C-122A58C27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8E856C-808D-40FD-BA86-EC86F7473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EA45F-D887-4D59-B640-E44BEF6DBE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90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0278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BC0AF-40E3-45DD-9524-8AFFA6676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4AD0DF-089D-4933-9958-D330EF7081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2F6918-1B74-44D6-8FC8-1A35EA7FA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AC56-F352-4E19-B309-0BD5E8160CA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ACDA64-9282-46F8-9F3E-02AD3B357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3FAD3A-764A-43B1-8FB3-266BD014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EA45F-D887-4D59-B640-E44BEF6DBE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B0863A-674E-4711-B375-1FBE5504F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CD7D3B4-644A-4376-ACB6-F14FCA1F8E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05B6561-58AA-4371-A5DB-DC48C1EA0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AC56-F352-4E19-B309-0BD5E8160CA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2000E2-B2E0-4FD0-B2D2-3D3EFF494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764CCD-C9F6-47DE-BB9B-675A06AA4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EA45F-D887-4D59-B640-E44BEF6DBE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72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801353-EA76-4AF3-9A11-51A2BDB39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FE2657-865B-4533-8D69-9731DE86F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E5F83C2-4B64-4A4B-A8A4-40AB5BD948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CEF2E0-27F8-4233-ACE7-7D2298C74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AC56-F352-4E19-B309-0BD5E8160CA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89A032C-AB4C-48C8-B0A4-9A78D102C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F36234A-E013-4750-BFFF-6F6F93FE4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EA45F-D887-4D59-B640-E44BEF6DBE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858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43B135-AB6C-46E5-8C95-D872CCB7B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4B0BFA2-D61C-4CCE-854C-3AD610CE2C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FCC95F4-1B22-4C23-B9E6-67EB3D4D1A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B425078-DC2A-449F-AB77-7BFAB7866B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C75CAD6-71DD-4327-9340-B7C9B02350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053F7FC-3E4A-4A36-ACA9-2F796C1B1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AC56-F352-4E19-B309-0BD5E8160CA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A656EC3-22B6-4DAB-AB8A-67F9D9653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6D30DBB-7C47-4284-8B80-9D68C8F1C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EA45F-D887-4D59-B640-E44BEF6DBE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612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93601C-8D1D-4B70-8B1E-4FCC59645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96CAD11-C2B7-4A21-91AD-04F7837E3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AC56-F352-4E19-B309-0BD5E8160CA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BFC9CF8-C2B1-4164-99C8-173419A2C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F427FD0-D8A7-43EE-9DE7-BC44CD367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EA45F-D887-4D59-B640-E44BEF6DBE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662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27F81C4-81A5-4789-A125-2F23BCB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AC56-F352-4E19-B309-0BD5E8160CA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6A34BC2-C330-4B2E-9F65-B5C0F9CC6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C6691C9-9C92-4A1C-B6EE-3761935AC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EA45F-D887-4D59-B640-E44BEF6DBE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019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CC0DD9-0066-4728-8AC6-FE4E8D2AB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A05888-44C3-481D-92DC-9151488CEF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66D2BAC-6933-4021-B962-1D65DB1AD7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A80AACF-0BB9-4B31-98B2-CCFC7C4AC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AC56-F352-4E19-B309-0BD5E8160CA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9808315-77B4-4F17-B2D9-0074E0D19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B113A7-CB49-4FB0-80E8-4299EFAB5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EA45F-D887-4D59-B640-E44BEF6DBE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399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915E37-9E0D-41FC-9386-ED358F481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92B2D3-2F14-4928-B29C-D262489E96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A6A19E1-7A7E-44D9-822F-2D2615E74F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8B8E239-BF19-4033-81D7-B19A60379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AC56-F352-4E19-B309-0BD5E8160CA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C153D2-0F25-4B4C-9081-3C10FE946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008A8D9-BF25-4680-A225-D05679B31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EA45F-D887-4D59-B640-E44BEF6DBE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667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FBFB4A-0C2C-492A-97CC-2F4AE68B0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C05C9D-4EF7-427E-BE59-2BCACE1762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6D5022-828C-483B-B7F2-836475FC39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8AC56-F352-4E19-B309-0BD5E8160CA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A50275-93DB-4681-881B-C8BE42EA4A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6F48A3-2643-45A7-B858-BA45B51A1B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0EA45F-D887-4D59-B640-E44BEF6DBE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561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54369" y="2088838"/>
            <a:ext cx="9395791" cy="401552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Aft>
                <a:spcPts val="1200"/>
              </a:spcAft>
            </a:pPr>
            <a:r>
              <a:rPr lang="uz-Latn-UZ" sz="54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5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Aft>
                <a:spcPts val="1200"/>
              </a:spcAft>
            </a:pPr>
            <a:r>
              <a:rPr lang="uz-Latn-UZ" sz="5400" b="1" dirty="0">
                <a:solidFill>
                  <a:srgbClr val="002060"/>
                </a:solidFill>
                <a:latin typeface="Arial"/>
                <a:cs typeface="Arial"/>
              </a:rPr>
              <a:t>Masalalar yechish.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Aft>
                <a:spcPts val="1200"/>
              </a:spcAft>
            </a:pP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26964" y="2128196"/>
            <a:ext cx="638291" cy="16148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09302" y="523792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D7B01813-17C5-41EC-A838-97CADB9FA0C7}"/>
              </a:ext>
            </a:extLst>
          </p:cNvPr>
          <p:cNvSpPr/>
          <p:nvPr/>
        </p:nvSpPr>
        <p:spPr>
          <a:xfrm>
            <a:off x="429933" y="4036876"/>
            <a:ext cx="638291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C0AB0F6-ED92-4B06-A5E9-51E7D30BCA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100" y="5055705"/>
            <a:ext cx="2247900" cy="180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748695" y="490329"/>
                <a:ext cx="5528901" cy="3670852"/>
              </a:xfrm>
            </p:spPr>
            <p:txBody>
              <a:bodyPr/>
              <a:lstStyle/>
              <a:p>
                <a:pPr algn="ctr"/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𝜆</m:t>
                        </m:r>
                        <m:r>
                          <m:rPr>
                            <m:nor/>
                          </m:rPr>
                          <a:rPr lang="ru-RU" sz="3600"/>
                          <m:t> 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𝜆</m:t>
                        </m:r>
                        <m:r>
                          <m:rPr>
                            <m:nor/>
                          </m:rPr>
                          <a:rPr lang="ru-RU" sz="4000"/>
                          <m:t>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748695" y="490329"/>
                <a:ext cx="5528901" cy="3670852"/>
              </a:xfrm>
              <a:blipFill>
                <a:blip r:embed="rId2"/>
                <a:stretch>
                  <a:fillRect t="-28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6048945" y="1098738"/>
            <a:ext cx="1" cy="22817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344817" y="2994991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9530" y="4161182"/>
                <a:ext cx="11032710" cy="243378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l-GR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∙10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40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endParaRPr lang="uz-Latn-UZ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530" y="4161182"/>
                <a:ext cx="11032710" cy="2433785"/>
              </a:xfrm>
              <a:prstGeom prst="rect">
                <a:avLst/>
              </a:prstGeom>
              <a:blipFill>
                <a:blip r:embed="rId3"/>
                <a:stretch>
                  <a:fillRect l="-1990" t="-25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9530" y="483703"/>
                <a:ext cx="4761687" cy="351182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  <m:r>
                      <a:rPr lang="uz-Latn-UZ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l-GR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530" y="483703"/>
                <a:ext cx="4761687" cy="3511827"/>
              </a:xfrm>
              <a:prstGeom prst="rect">
                <a:avLst/>
              </a:prstGeom>
              <a:blipFill>
                <a:blip r:embed="rId4"/>
                <a:stretch>
                  <a:fillRect l="-3969" t="-29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195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6000" b="1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870" y="1908312"/>
            <a:ext cx="10681252" cy="432020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Kuzatuvchi sirena tovushini tovush chiqqan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5 s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o‘tgach eshitdi. Agar sirena tovushining chastotasi 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2 kHz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, to‘lqin uzunligi 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15 cm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bo‘lsa, u kuzatuvchidan qanday masofada bo‘lgan 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(m)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302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748695" y="187552"/>
                <a:ext cx="5528901" cy="4013387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𝜆</m:t>
                        </m:r>
                        <m:r>
                          <m:rPr>
                            <m:nor/>
                          </m:rPr>
                          <a:rPr lang="ru-RU" sz="3600"/>
                          <m:t> 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uz-Latn-UZ" sz="40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𝜆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den>
                    </m:f>
                  </m:oMath>
                </a14:m>
                <a:r>
                  <a:rPr lang="uz-Latn-UZ" sz="40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  <a:r>
                  <a:rPr lang="en-US" sz="40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</a:t>
                </a:r>
                <a:r>
                  <a:rPr lang="uz-Latn-UZ" sz="40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</m:den>
                    </m:f>
                  </m:oMath>
                </a14:m>
                <a:r>
                  <a:rPr lang="uz-Latn-UZ" sz="40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𝜆𝜈</m:t>
                    </m:r>
                  </m:oMath>
                </a14:m>
                <a:r>
                  <a:rPr lang="uz-Latn-UZ" sz="40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748695" y="187552"/>
                <a:ext cx="5528901" cy="4013387"/>
              </a:xfrm>
              <a:blipFill>
                <a:blip r:embed="rId2"/>
                <a:stretch>
                  <a:fillRect t="-27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320472" y="951771"/>
            <a:ext cx="1" cy="22817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119530" y="2743200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1878" y="4452730"/>
                <a:ext cx="11370362" cy="21422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∙0,15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∙2000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𝐻𝑧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=1500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endParaRPr lang="uz-Latn-UZ" sz="40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𝐒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𝟏𝟓𝟎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endParaRPr lang="uz-Latn-UZ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78" y="4452730"/>
                <a:ext cx="11370362" cy="2142238"/>
              </a:xfrm>
              <a:prstGeom prst="rect">
                <a:avLst/>
              </a:prstGeom>
              <a:blipFill>
                <a:blip r:embed="rId3"/>
                <a:stretch>
                  <a:fillRect l="-1877" t="-7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1878" y="187553"/>
                <a:ext cx="4966817" cy="30459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𝑘𝐻𝑧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=2000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𝐻𝑧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  <m:r>
                      <a:rPr lang="uz-Latn-UZ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5 </m:t>
                    </m:r>
                    <m:r>
                      <m:rPr>
                        <m:sty m:val="p"/>
                      </m:rPr>
                      <a:rPr lang="uz-Latn-UZ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c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=0,15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l-GR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78" y="187553"/>
                <a:ext cx="4966817" cy="3045973"/>
              </a:xfrm>
              <a:prstGeom prst="rect">
                <a:avLst/>
              </a:prstGeom>
              <a:blipFill>
                <a:blip r:embed="rId4"/>
                <a:stretch>
                  <a:fillRect l="-3681" t="-3607" b="-102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2941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617" y="1444487"/>
            <a:ext cx="11186097" cy="5088835"/>
          </a:xfrm>
        </p:spPr>
        <p:txBody>
          <a:bodyPr>
            <a:normAutofit/>
          </a:bodyPr>
          <a:lstStyle/>
          <a:p>
            <a:pPr marL="0" indent="536575" algn="just"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1. Elastik muhitda tarqalayotgan to‘lqin, muhit zarralari </a:t>
            </a:r>
            <a:r>
              <a:rPr lang="uz-Latn-UZ" sz="3200" b="1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marta tebranguncha, </a:t>
            </a:r>
            <a:r>
              <a:rPr lang="uz-Latn-UZ" sz="3200" b="1" dirty="0">
                <a:latin typeface="Arial" panose="020B0604020202020204" pitchFamily="34" charset="0"/>
                <a:cs typeface="Arial" panose="020B0604020202020204" pitchFamily="34" charset="0"/>
              </a:rPr>
              <a:t>70 m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masofani o‘tsa, to‘lqin uzunligi necha metr?</a:t>
            </a:r>
          </a:p>
          <a:p>
            <a:pPr marL="0" indent="536575" algn="just"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2. Qayiq </a:t>
            </a:r>
            <a:r>
              <a:rPr lang="uz-Latn-UZ" sz="3200" b="1" dirty="0">
                <a:latin typeface="Arial" panose="020B0604020202020204" pitchFamily="34" charset="0"/>
                <a:cs typeface="Arial" panose="020B0604020202020204" pitchFamily="34" charset="0"/>
              </a:rPr>
              <a:t>1,5 m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z-Latn-UZ" sz="32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tezlik bilan tarqalayotgan to‘lqin ustida tebranmoqda. To‘lqinning bir-biriga eng yaqin ikki do‘ngligi orasidagi masofa </a:t>
            </a:r>
            <a:r>
              <a:rPr lang="uz-Latn-UZ" sz="3200" b="1" dirty="0">
                <a:latin typeface="Arial" panose="020B0604020202020204" pitchFamily="34" charset="0"/>
                <a:cs typeface="Arial" panose="020B0604020202020204" pitchFamily="34" charset="0"/>
              </a:rPr>
              <a:t>9 m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. Qayiqning tebranishlar davrini </a:t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toping </a:t>
            </a:r>
            <a:r>
              <a:rPr lang="uz-Latn-UZ" sz="3200" b="1" dirty="0">
                <a:latin typeface="Arial" panose="020B0604020202020204" pitchFamily="34" charset="0"/>
                <a:cs typeface="Arial" panose="020B0604020202020204" pitchFamily="34" charset="0"/>
              </a:rPr>
              <a:t>(s)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536575"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3. Ip bo‘ylab chastotasi </a:t>
            </a:r>
            <a:r>
              <a:rPr lang="uz-Latn-UZ" sz="3200" b="1" dirty="0">
                <a:latin typeface="Arial" panose="020B0604020202020204" pitchFamily="34" charset="0"/>
                <a:cs typeface="Arial" panose="020B0604020202020204" pitchFamily="34" charset="0"/>
              </a:rPr>
              <a:t>4 Hz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bo‘lgan tebranishlar </a:t>
            </a:r>
            <a:r>
              <a:rPr lang="uz-Latn-UZ" sz="3200" b="1" dirty="0">
                <a:latin typeface="Arial" panose="020B0604020202020204" pitchFamily="34" charset="0"/>
                <a:cs typeface="Arial" panose="020B0604020202020204" pitchFamily="34" charset="0"/>
              </a:rPr>
              <a:t>8 m/s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tezlik biian tarqalmoqda. To‘lqin uzunligi qanday </a:t>
            </a:r>
            <a:r>
              <a:rPr lang="uz-Latn-UZ" sz="3200" b="1" dirty="0">
                <a:latin typeface="Arial" panose="020B0604020202020204" pitchFamily="34" charset="0"/>
                <a:cs typeface="Arial" panose="020B0604020202020204" pitchFamily="34" charset="0"/>
              </a:rPr>
              <a:t>(m)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30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8848165"/>
                  </p:ext>
                </p:extLst>
              </p:nvPr>
            </p:nvGraphicFramePr>
            <p:xfrm>
              <a:off x="596349" y="225287"/>
              <a:ext cx="1142148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8848165"/>
                  </p:ext>
                </p:extLst>
              </p:nvPr>
            </p:nvGraphicFramePr>
            <p:xfrm>
              <a:off x="596349" y="225287"/>
              <a:ext cx="1142148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574482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567962469"/>
                  </p:ext>
                </p:extLst>
              </p:nvPr>
            </p:nvGraphicFramePr>
            <p:xfrm>
              <a:off x="596348" y="225287"/>
              <a:ext cx="11377937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567962469"/>
                  </p:ext>
                </p:extLst>
              </p:nvPr>
            </p:nvGraphicFramePr>
            <p:xfrm>
              <a:off x="596348" y="225287"/>
              <a:ext cx="11377937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747109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945252081"/>
                  </p:ext>
                </p:extLst>
              </p:nvPr>
            </p:nvGraphicFramePr>
            <p:xfrm>
              <a:off x="523777" y="1502545"/>
              <a:ext cx="11039060" cy="5210313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945252081"/>
                  </p:ext>
                </p:extLst>
              </p:nvPr>
            </p:nvGraphicFramePr>
            <p:xfrm>
              <a:off x="523777" y="1502545"/>
              <a:ext cx="11039060" cy="5210313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4512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 algn="ctr"/>
            <a:r>
              <a:rPr lang="uz-Latn-UZ" b="1" dirty="0">
                <a:latin typeface="Arial" panose="020B0604020202020204" pitchFamily="34" charset="0"/>
                <a:cs typeface="Arial" panose="020B0604020202020204" pitchFamily="34" charset="0"/>
              </a:rPr>
              <a:t>To‘lqinlar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103252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6000" b="1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5371" y="1921564"/>
            <a:ext cx="10464799" cy="435996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	Mayatnik </a:t>
            </a:r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 minutda </a:t>
            </a:r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120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 marta tebranadi. Tebranishlar chastotasini aniqlang </a:t>
            </a:r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(Hz).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102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748695" y="543341"/>
                <a:ext cx="5528901" cy="3047998"/>
              </a:xfrm>
            </p:spPr>
            <p:txBody>
              <a:bodyPr/>
              <a:lstStyle/>
              <a:p>
                <a:pPr algn="ctr"/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uz-Latn-UZ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748695" y="543341"/>
                <a:ext cx="5528901" cy="3047998"/>
              </a:xfrm>
              <a:blipFill>
                <a:blip r:embed="rId2"/>
                <a:stretch>
                  <a:fillRect t="-34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927877" y="845758"/>
            <a:ext cx="1" cy="22817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258399" y="2431487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27652" y="4065822"/>
                <a:ext cx="11224588" cy="252914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120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60 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𝐻𝑧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l-GR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𝝂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𝑯𝒛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uz-Latn-UZ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652" y="4065822"/>
                <a:ext cx="11224588" cy="2529146"/>
              </a:xfrm>
              <a:prstGeom prst="rect">
                <a:avLst/>
              </a:prstGeom>
              <a:blipFill>
                <a:blip r:embed="rId3"/>
                <a:stretch>
                  <a:fillRect l="-1901" t="-24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27652" y="543340"/>
                <a:ext cx="4980069" cy="270013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𝑚𝑖𝑛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36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=120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ν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652" y="543340"/>
                <a:ext cx="4980069" cy="2700130"/>
              </a:xfrm>
              <a:prstGeom prst="rect">
                <a:avLst/>
              </a:prstGeom>
              <a:blipFill>
                <a:blip r:embed="rId4"/>
                <a:stretch>
                  <a:fillRect l="-3672" t="-54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082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6000" b="1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49965" y="1855304"/>
                <a:ext cx="11092069" cy="4373218"/>
              </a:xfrm>
            </p:spPr>
            <p:txBody>
              <a:bodyPr>
                <a:noAutofit/>
              </a:bodyPr>
              <a:lstStyle/>
              <a:p>
                <a:pPr marL="0" indent="536575" algn="just">
                  <a:lnSpc>
                    <a:spcPct val="100000"/>
                  </a:lnSpc>
                  <a:buNone/>
                </a:pPr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Lift 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uz-Latn-UZ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uz-Latn-UZ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e>
                      <m:sup>
                        <m:r>
                          <a:rPr lang="uz-Latn-UZ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tezlanish bilan pastga tushmoqda. </a:t>
                </a:r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536575" algn="just">
                  <a:lnSpc>
                    <a:spcPct val="100000"/>
                  </a:lnSpc>
                  <a:buNone/>
                </a:pPr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Liftga osilgan </a:t>
                </a:r>
                <a:r>
                  <a:rPr lang="uz-Latn-UZ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 m</a:t>
                </a:r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uzunlikdagi matematik mayatnikning tebranish davrini toping.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lang="en-US" sz="4400" b="1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𝒈</m:t>
                      </m:r>
                      <m:r>
                        <a:rPr lang="uz-Latn-UZ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uz-Latn-UZ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uz-Latn-UZ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uz-Latn-UZ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𝒎</m:t>
                      </m:r>
                      <m:r>
                        <a:rPr lang="uz-Latn-UZ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/</m:t>
                      </m:r>
                      <m:sSup>
                        <m:sSupPr>
                          <m:ctrlPr>
                            <a:rPr lang="uz-Latn-UZ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</m:t>
                          </m:r>
                        </m:e>
                        <m:sup>
                          <m:r>
                            <a:rPr lang="uz-Latn-UZ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9965" y="1855304"/>
                <a:ext cx="11092069" cy="4373218"/>
              </a:xfrm>
              <a:blipFill>
                <a:blip r:embed="rId2"/>
                <a:stretch>
                  <a:fillRect l="-2198" t="-2507" r="-21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1202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748695" y="187553"/>
                <a:ext cx="5528901" cy="3403786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ad>
                      <m:radPr>
                        <m:degHide m:val="on"/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</m:t>
                            </m:r>
                          </m:num>
                          <m:den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𝑔</m:t>
                            </m:r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den>
                        </m:f>
                      </m:e>
                    </m:rad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748695" y="187553"/>
                <a:ext cx="5528901" cy="3403786"/>
              </a:xfrm>
              <a:blipFill>
                <a:blip r:embed="rId2"/>
                <a:stretch>
                  <a:fillRect t="-32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320472" y="951771"/>
            <a:ext cx="1" cy="22817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119530" y="2743200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9530" y="3997744"/>
                <a:ext cx="11032710" cy="25972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=2∙3,14∙</m:t>
                    </m:r>
                    <m:rad>
                      <m:radPr>
                        <m:degHide m:val="on"/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1 </m:t>
                            </m:r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  <m:f>
                              <m:f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uz-Latn-UZ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𝑠</m:t>
                                    </m:r>
                                  </m:e>
                                  <m:sup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−6</m:t>
                            </m:r>
                            <m:f>
                              <m:f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uz-Latn-UZ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𝑠</m:t>
                                    </m:r>
                                  </m:e>
                                  <m:sup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den>
                        </m:f>
                      </m:e>
                    </m:rad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=3,14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𝑻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𝟏𝟒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530" y="3997744"/>
                <a:ext cx="11032710" cy="2597224"/>
              </a:xfrm>
              <a:prstGeom prst="rect">
                <a:avLst/>
              </a:prstGeom>
              <a:blipFill>
                <a:blip r:embed="rId3"/>
                <a:stretch>
                  <a:fillRect l="-19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9530" y="187553"/>
                <a:ext cx="4629165" cy="30459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6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530" y="187553"/>
                <a:ext cx="4629165" cy="3045973"/>
              </a:xfrm>
              <a:prstGeom prst="rect">
                <a:avLst/>
              </a:prstGeom>
              <a:blipFill>
                <a:blip r:embed="rId4"/>
                <a:stretch>
                  <a:fillRect l="-4084" t="-3607" b="-102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9338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6000" b="1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543" y="1828800"/>
            <a:ext cx="11277600" cy="4399722"/>
          </a:xfrm>
        </p:spPr>
        <p:txBody>
          <a:bodyPr>
            <a:normAutofit/>
          </a:bodyPr>
          <a:lstStyle/>
          <a:p>
            <a:pPr marL="0" indent="536575" algn="just">
              <a:lnSpc>
                <a:spcPct val="100000"/>
              </a:lnSpc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Suv yuzida tarqalayotgan to‘lqin tufayli po‘kak 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5 s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marta tebrandi.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6575" algn="just">
              <a:lnSpc>
                <a:spcPct val="100000"/>
              </a:lnSpc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Agar to‘lqinning ikkita qo‘shni do‘ngligi orasidagi masofa 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1 m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bo‘lsa, uning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tarqalish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(m/s)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7222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474</Words>
  <Application>Microsoft Office PowerPoint</Application>
  <PresentationFormat>Широкоэкранный</PresentationFormat>
  <Paragraphs>70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To‘lqinlar</vt:lpstr>
      <vt:lpstr>Masala</vt:lpstr>
      <vt:lpstr>Презентация PowerPoint</vt:lpstr>
      <vt:lpstr>Masala</vt:lpstr>
      <vt:lpstr>Презентация PowerPoint</vt:lpstr>
      <vt:lpstr>Masala</vt:lpstr>
      <vt:lpstr>Презентация PowerPoint</vt:lpstr>
      <vt:lpstr>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22</cp:revision>
  <dcterms:created xsi:type="dcterms:W3CDTF">2021-01-14T16:44:06Z</dcterms:created>
  <dcterms:modified xsi:type="dcterms:W3CDTF">2021-02-23T07:11:11Z</dcterms:modified>
</cp:coreProperties>
</file>