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  <Override PartName="/ppt/diagrams/data4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303" r:id="rId4"/>
    <p:sldId id="262" r:id="rId5"/>
    <p:sldId id="301" r:id="rId6"/>
    <p:sldId id="302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0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𝑥</m:t>
                  </m:r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𝐴𝑠𝑖𝑛</m:t>
                  </m:r>
                  <m:d>
                    <m:dPr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dPr>
                    <m:e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𝜔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𝑡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𝜑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</m:e>
                  </m:d>
                  <m:r>
                    <a:rPr lang="en-US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,</m:t>
                  </m:r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14:m>
                <m:oMath xmlns:m="http://schemas.openxmlformats.org/officeDocument/2006/math">
                  <m:r>
                    <a:rPr lang="uz-Latn-UZ" sz="360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𝜔</m:t>
                  </m:r>
                  <m:r>
                    <a:rPr lang="uz-Latn-UZ" sz="36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=2</m:t>
                  </m:r>
                  <m:r>
                    <a:rPr lang="uz-Latn-UZ" sz="36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𝜋𝜈</m:t>
                  </m:r>
                  <m:r>
                    <a:rPr lang="uz-Latn-UZ" sz="36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𝜋</m:t>
                      </m:r>
                    </m:num>
                    <m:den>
                      <m: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𝑇</m:t>
                      </m:r>
                    </m:den>
                  </m:f>
                </m:oMath>
              </a14:m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14:m>
                <m:oMath xmlns:m="http://schemas.openxmlformats.org/officeDocument/2006/math">
                  <m:r>
                    <a:rPr lang="uz-Latn-UZ" sz="36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𝑇</m:t>
                  </m:r>
                  <m:r>
                    <a:rPr lang="uz-Latn-UZ" sz="36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𝜈</m:t>
                      </m:r>
                    </m:den>
                  </m:f>
                  <m:r>
                    <a:rPr lang="uz-Latn-UZ" sz="36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𝑡</m:t>
                      </m:r>
                    </m:num>
                    <m:den>
                      <m:r>
                        <a:rPr lang="uz-Latn-UZ" sz="3600" b="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𝑁</m:t>
                      </m:r>
                    </m:den>
                  </m:f>
                </m:oMath>
              </a14:m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𝑥=𝐴𝑠𝑖𝑛(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𝜔_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0 𝑡+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𝜑_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0 )</a:t>
              </a:r>
              <a:r>
                <a:rPr lang="en-US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,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𝜔</a:t>
              </a:r>
              <a:r>
                <a:rPr lang="uz-Latn-UZ" sz="3600" b="0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=2𝜋𝜈=2𝜋/𝑇</a:t>
              </a:r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𝑇=1/</a:t>
              </a:r>
              <a:r>
                <a:rPr lang="uz-Latn-UZ" sz="3600" b="0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𝜈</a:t>
              </a:r>
              <a:r>
                <a:rPr lang="uz-Latn-UZ" sz="36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=𝑡/𝑁</a:t>
              </a:r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ru-RU" sz="360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𝜗</m:t>
                  </m:r>
                  <m:r>
                    <a:rPr lang="uz-Latn-UZ" sz="36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𝐴</m:t>
                  </m:r>
                  <m:sSub>
                    <m:sSubPr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𝜔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𝑐𝑜𝑠</m:t>
                  </m:r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(</m:t>
                  </m:r>
                  <m:sSub>
                    <m:sSubPr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𝜔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𝑡</m:t>
                  </m:r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sSub>
                    <m:sSubPr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𝜑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)</m:t>
                  </m:r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ru-RU" sz="360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=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𝐴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𝜔_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0 𝑐𝑜𝑠(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𝜔_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0 𝑡+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𝜑_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0)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sSubSup>
                      <m:sSub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m:oMathPara>
              </a14:m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𝑎=−𝐴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𝜔_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0^2</a:t>
              </a:r>
              <a:r>
                <a:rPr lang="en-US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 𝑠𝑖𝑛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⁡(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𝜔_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0 𝑡+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𝜑_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0)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X="101979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X="101979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Prujinali mayatnikda: </a:t>
              </a:r>
              <a14:m>
                <m:oMath xmlns:m="http://schemas.openxmlformats.org/officeDocument/2006/math">
                  <m:sSub>
                    <m:sSubPr>
                      <m:ctrlPr>
                        <a:rPr lang="uz-Latn-UZ" sz="36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𝜔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ad>
                    <m:radPr>
                      <m:degHide m:val="on"/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f>
                        <m:f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num>
                        <m:den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den>
                      </m:f>
                    </m:e>
                  </m:rad>
                </m:oMath>
              </a14:m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14:m>
                <m:oMath xmlns:m="http://schemas.openxmlformats.org/officeDocument/2006/math">
                  <m:r>
                    <a:rPr lang="uz-Latn-UZ" sz="36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𝑇</m:t>
                  </m:r>
                  <m:r>
                    <a:rPr lang="uz-Latn-UZ" sz="36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=2</m:t>
                  </m:r>
                  <m:r>
                    <a:rPr lang="uz-Latn-UZ" sz="36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𝜋</m:t>
                  </m:r>
                  <m:rad>
                    <m:radPr>
                      <m:degHide m:val="on"/>
                      <m:ctrlP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f>
                        <m:fPr>
                          <m:ctrlPr>
                            <a:rPr lang="uz-Latn-UZ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num>
                        <m:den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den>
                      </m:f>
                    </m:e>
                  </m:rad>
                </m:oMath>
              </a14:m>
              <a:endParaRPr lang="ru-RU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Prujinali mayatnikda: </a:t>
              </a:r>
              <a:r>
                <a:rPr lang="uz-Latn-UZ" sz="360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𝜔_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0=√(𝑘/𝑚)</a:t>
              </a:r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uz-Latn-UZ" sz="36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𝑇=2</a:t>
              </a:r>
              <a:r>
                <a:rPr lang="uz-Latn-UZ" sz="3600" b="0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𝜋√(𝑚/𝑘)</a:t>
              </a:r>
              <a:endParaRPr lang="ru-RU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sSub>
                    <m:sSubPr>
                      <m:ctrlPr>
                        <a:rPr lang="ru-RU" sz="36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</m:sub>
                  </m:sSub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  <m:sSup>
                        <m:sSup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num>
                    <m:den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den>
                  </m:f>
                  <m:r>
                    <a:rPr lang="en-US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;</m:t>
                  </m:r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 </m:t>
                  </m:r>
                  <m:sSub>
                    <m:sSubPr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</m:sub>
                  </m:sSub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sSup>
                        <m:sSup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p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num>
                    <m:den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den>
                  </m:f>
                  <m:sSub>
                    <m:sSubPr>
                      <m:ctrlPr>
                        <a:rPr lang="ru-RU" sz="36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en-US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;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𝑡𝑜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‘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𝑙𝑎</m:t>
                      </m:r>
                    </m:sub>
                  </m:sSub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sSub>
                    <m:sSubPr>
                      <m:ctrlPr>
                        <a:rPr lang="ru-RU" sz="36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</m:sub>
                  </m:sSub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sSub>
                    <m:sSubPr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</m:sub>
                  </m:sSub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  <m:sSup>
                        <m:sSup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p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num>
                    <m:den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den>
                  </m:f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𝐸</a:t>
              </a:r>
              <a:r>
                <a:rPr lang="ru-RU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𝑝=(𝑘𝑥^2)/2</a:t>
              </a:r>
              <a:r>
                <a:rPr lang="en-US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;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 𝐸_𝑘=(𝑚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𝜗^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2)/2</a:t>
              </a:r>
              <a:r>
                <a:rPr lang="ru-RU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 </a:t>
              </a:r>
              <a:r>
                <a:rPr lang="ru-RU" sz="3600" i="0">
                  <a:latin typeface="Cambria Math" panose="02040503050406030204" pitchFamily="18" charset="0"/>
                  <a:cs typeface="Arial" panose="020B0604020202020204" pitchFamily="34" charset="0"/>
                </a:rPr>
                <a:t>〖</a:t>
              </a:r>
              <a:r>
                <a:rPr lang="en-US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;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𝐸</a:t>
              </a:r>
              <a:r>
                <a:rPr lang="ru-RU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〗_(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𝑡𝑜‘𝑙𝑎</a:t>
              </a:r>
              <a:r>
                <a:rPr lang="ru-RU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)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=𝐸</a:t>
              </a:r>
              <a:r>
                <a:rPr lang="ru-RU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𝑘+𝐸_𝑝=(𝑘𝐴^2)/2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l"/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Matematik mayatnikda: </a:t>
              </a:r>
              <a14:m>
                <m:oMath xmlns:m="http://schemas.openxmlformats.org/officeDocument/2006/math">
                  <m:r>
                    <a:rPr lang="uz-Latn-UZ" sz="360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𝜔</m:t>
                  </m:r>
                  <m:r>
                    <a:rPr lang="uz-Latn-UZ" sz="36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ad>
                    <m:radPr>
                      <m:degHide m:val="on"/>
                      <m:ctrlP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f>
                        <m:f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num>
                        <m:den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den>
                      </m:f>
                    </m:e>
                  </m:rad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14:m>
                <m:oMath xmlns:m="http://schemas.openxmlformats.org/officeDocument/2006/math">
                  <m:r>
                    <a:rPr lang="uz-Latn-UZ" sz="36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𝑇</m:t>
                  </m:r>
                  <m:r>
                    <a:rPr lang="uz-Latn-UZ" sz="3600" b="0" i="1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=2</m:t>
                  </m:r>
                  <m:r>
                    <a:rPr lang="uz-Latn-UZ" sz="3600" b="0" i="1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𝜋</m:t>
                  </m:r>
                  <m:rad>
                    <m:radPr>
                      <m:degHide m:val="on"/>
                      <m:ctrlPr>
                        <a:rPr lang="uz-Latn-UZ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f>
                        <m:fPr>
                          <m:ctrlPr>
                            <a:rPr lang="uz-Latn-UZ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𝑙</m:t>
                          </m:r>
                        </m:num>
                        <m:den>
                          <m:r>
                            <a:rPr lang="uz-Latn-UZ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𝑔</m:t>
                          </m:r>
                        </m:den>
                      </m:f>
                    </m:e>
                  </m:rad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l"/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Matematik mayatnikda: </a:t>
              </a:r>
              <a:r>
                <a:rPr lang="uz-Latn-UZ" sz="360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𝜔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=√(𝑔/𝑙)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b="0" i="0" dirty="0">
                  <a:latin typeface="Cambria Math" panose="02040503050406030204" pitchFamily="18" charset="0"/>
                  <a:cs typeface="Arial" panose="020B0604020202020204" pitchFamily="34" charset="0"/>
                </a:rPr>
                <a:t>𝑇=2</a:t>
              </a:r>
              <a:r>
                <a:rPr lang="uz-Latn-UZ" sz="3600" b="0" i="0" dirty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𝜋√(𝑙/𝑔)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134600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720387" y="503587"/>
          <a:ext cx="10282053" cy="1500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𝑥</m:t>
              </m:r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𝐴𝑠𝑖𝑛</m:t>
              </m:r>
              <m:d>
                <m:dPr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dPr>
                <m:e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𝜔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𝑡</m:t>
                  </m:r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𝜑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</m:e>
              </m:d>
              <m:r>
                <a:rPr lang="en-US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,</m:t>
              </m:r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14:m xmlns:a14="http://schemas.microsoft.com/office/drawing/2010/main">
            <m:oMath xmlns:m="http://schemas.openxmlformats.org/officeDocument/2006/math">
              <m:r>
                <a:rPr lang="uz-Latn-UZ" sz="360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𝜔</m:t>
              </m:r>
              <m:r>
                <a:rPr lang="uz-Latn-UZ" sz="36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=2</m:t>
              </m:r>
              <m:r>
                <a:rPr lang="uz-Latn-UZ" sz="36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𝜋𝜈</m:t>
              </m:r>
              <m:r>
                <a:rPr lang="uz-Latn-UZ" sz="36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  <m: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𝜋</m:t>
                  </m:r>
                </m:num>
                <m:den>
                  <m: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𝑇</m:t>
                  </m:r>
                </m:den>
              </m:f>
            </m:oMath>
          </a14:m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kern="1200" dirty="0">
              <a:latin typeface="Arial" panose="020B0604020202020204" pitchFamily="34" charset="0"/>
              <a:cs typeface="Arial" panose="020B0604020202020204" pitchFamily="34" charset="0"/>
            </a:rPr>
            <a:t>,</a:t>
          </a:r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14:m xmlns:a14="http://schemas.microsoft.com/office/drawing/2010/main">
            <m:oMath xmlns:m="http://schemas.openxmlformats.org/officeDocument/2006/math">
              <m:r>
                <a:rPr lang="uz-Latn-UZ" sz="36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𝑇</m:t>
              </m:r>
              <m:r>
                <a:rPr lang="uz-Latn-UZ" sz="36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num>
                <m:den>
                  <m: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𝜈</m:t>
                  </m:r>
                </m:den>
              </m:f>
              <m:r>
                <a:rPr lang="uz-Latn-UZ" sz="36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𝑡</m:t>
                  </m:r>
                </m:num>
                <m:den>
                  <m:r>
                    <a:rPr lang="uz-Latn-UZ" sz="3600" b="0" i="1" kern="1200" dirty="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𝑁</m:t>
                  </m:r>
                </m:den>
              </m:f>
            </m:oMath>
          </a14:m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0387" y="503587"/>
        <a:ext cx="10282053" cy="1500136"/>
      </dsp:txXfrm>
    </dsp:sp>
    <dsp:sp modelId="{2EA9DC61-1D57-457E-AA3A-3965FE328269}">
      <dsp:nvSpPr>
        <dsp:cNvPr id="0" name=""/>
        <dsp:cNvSpPr/>
      </dsp:nvSpPr>
      <dsp:spPr>
        <a:xfrm>
          <a:off x="36618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275857" y="2372142"/>
          <a:ext cx="9626816" cy="152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ru-RU" sz="360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𝜗</m:t>
              </m:r>
              <m:r>
                <a:rPr lang="uz-Latn-UZ" sz="36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𝐴</m:t>
              </m:r>
              <m:sSub>
                <m:sSubPr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𝜔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𝑐𝑜𝑠</m:t>
              </m:r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(</m:t>
              </m:r>
              <m:sSub>
                <m:sSubPr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𝜔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𝑡</m:t>
              </m:r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+</m:t>
              </m:r>
              <m:sSub>
                <m:sSubPr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𝜑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)</m:t>
              </m:r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75857" y="2372142"/>
        <a:ext cx="9626816" cy="1523993"/>
      </dsp:txXfrm>
    </dsp:sp>
    <dsp:sp modelId="{181D2663-E005-40D7-A353-1D0673874303}">
      <dsp:nvSpPr>
        <dsp:cNvPr id="0" name=""/>
        <dsp:cNvSpPr/>
      </dsp:nvSpPr>
      <dsp:spPr>
        <a:xfrm>
          <a:off x="492322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20153" y="4387794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r>
                  <a:rPr lang="uz-Latn-UZ" sz="36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𝑎</m:t>
                </m:r>
                <m:r>
                  <a:rPr lang="uz-Latn-UZ" sz="36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=−</m:t>
                </m:r>
                <m:r>
                  <a:rPr lang="uz-Latn-UZ" sz="36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𝐴</m:t>
                </m:r>
                <m:sSubSup>
                  <m:sSubSupPr>
                    <m:ctrlPr>
                      <a:rPr lang="uz-Latn-UZ" sz="3600" b="0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SupPr>
                  <m:e>
                    <m:r>
                      <a:rPr lang="uz-Latn-UZ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</m:e>
                  <m:sub>
                    <m:r>
                      <a:rPr lang="uz-Latn-UZ" sz="3600" b="0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sub>
                  <m:sup>
                    <m:r>
                      <a:rPr lang="uz-Latn-UZ" sz="3600" b="0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sup>
                </m:sSubSup>
                <m:r>
                  <a:rPr lang="en-US" sz="36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𝑠𝑖𝑛</m:t>
                </m:r>
                <m:r>
                  <a:rPr lang="uz-Latn-UZ" sz="36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⁡(</m:t>
                </m:r>
                <m:sSub>
                  <m:sSubPr>
                    <m:ctrlPr>
                      <a:rPr lang="uz-Latn-UZ" sz="3600" b="0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Pr>
                  <m:e>
                    <m:r>
                      <a:rPr lang="uz-Latn-UZ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</m:e>
                  <m:sub>
                    <m:r>
                      <a:rPr lang="uz-Latn-UZ" sz="3600" b="0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sub>
                </m:sSub>
                <m:r>
                  <a:rPr lang="uz-Latn-UZ" sz="36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𝑡</m:t>
                </m:r>
                <m:r>
                  <a:rPr lang="uz-Latn-UZ" sz="36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+</m:t>
                </m:r>
                <m:sSub>
                  <m:sSubPr>
                    <m:ctrlPr>
                      <a:rPr lang="uz-Latn-UZ" sz="3600" b="0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Pr>
                  <m:e>
                    <m:r>
                      <a:rPr lang="uz-Latn-UZ" sz="3600" b="0" i="1" kern="120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e>
                  <m:sub>
                    <m:r>
                      <a:rPr lang="uz-Latn-UZ" sz="3600" b="0" i="1" kern="120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sub>
                </m:sSub>
                <m:r>
                  <a:rPr lang="uz-Latn-UZ" sz="3600" b="0" i="1" kern="1200" smtClean="0">
                    <a:latin typeface="Cambria Math" panose="02040503050406030204" pitchFamily="18" charset="0"/>
                    <a:cs typeface="Arial" panose="020B0604020202020204" pitchFamily="34" charset="0"/>
                  </a:rPr>
                  <m:t>)</m:t>
                </m:r>
              </m:oMath>
            </m:oMathPara>
          </a14:m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20153" y="4387794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36618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03587"/>
          <a:ext cx="10082520" cy="1500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Prujinali mayatnikda: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36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𝜔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ad>
                <m:radPr>
                  <m:degHide m:val="on"/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radPr>
                <m:deg/>
                <m:e>
                  <m:f>
                    <m:f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</m:num>
                    <m:den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den>
                  </m:f>
                </m:e>
              </m:rad>
            </m:oMath>
          </a14:m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    </a:t>
          </a:r>
          <a14:m xmlns:a14="http://schemas.microsoft.com/office/drawing/2010/main">
            <m:oMath xmlns:m="http://schemas.openxmlformats.org/officeDocument/2006/math">
              <m:r>
                <a:rPr lang="uz-Latn-UZ" sz="36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𝑇</m:t>
              </m:r>
              <m:r>
                <a:rPr lang="uz-Latn-UZ" sz="36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=2</m:t>
              </m:r>
              <m:r>
                <a:rPr lang="uz-Latn-UZ" sz="36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𝜋</m:t>
              </m:r>
              <m:rad>
                <m:radPr>
                  <m:degHide m:val="on"/>
                  <m:ctrlP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radPr>
                <m:deg/>
                <m:e>
                  <m:f>
                    <m:fPr>
                      <m:ctrlPr>
                        <a:rPr lang="uz-Latn-UZ" sz="36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num>
                    <m:den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</m:den>
                  </m:f>
                </m:e>
              </m:rad>
            </m:oMath>
          </a14:m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03587"/>
        <a:ext cx="10082520" cy="1500136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72142"/>
          <a:ext cx="9626816" cy="152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ru-RU" sz="36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𝑝</m:t>
                  </m:r>
                </m:sub>
              </m:sSub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𝑘</m:t>
                  </m:r>
                  <m:sSup>
                    <m:sSup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𝑥</m:t>
                      </m:r>
                    </m:e>
                    <m:sup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num>
                <m:den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den>
              </m:f>
              <m:r>
                <a:rPr lang="en-US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;</m:t>
              </m:r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 </m:t>
              </m:r>
              <m:sSub>
                <m:sSubPr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𝑘</m:t>
                  </m:r>
                </m:sub>
              </m:sSub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</m:t>
                  </m:r>
                  <m:sSup>
                    <m:sSup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p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num>
                <m:den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den>
              </m:f>
              <m:sSub>
                <m:sSubPr>
                  <m:ctrlPr>
                    <a:rPr lang="ru-RU" sz="36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en-US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;</m:t>
                  </m:r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𝑡𝑜</m:t>
                  </m:r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‘</m:t>
                  </m:r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𝑙𝑎</m:t>
                  </m:r>
                </m:sub>
              </m:sSub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sSub>
                <m:sSubPr>
                  <m:ctrlPr>
                    <a:rPr lang="ru-RU" sz="36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𝑘</m:t>
                  </m:r>
                </m:sub>
              </m:sSub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+</m:t>
              </m:r>
              <m:sSub>
                <m:sSubPr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𝑝</m:t>
                  </m:r>
                </m:sub>
              </m:sSub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𝑘</m:t>
                  </m:r>
                  <m:sSup>
                    <m:sSup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𝐴</m:t>
                      </m:r>
                    </m:e>
                    <m:sup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num>
                <m:den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den>
              </m:f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72142"/>
        <a:ext cx="9626816" cy="1523993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387794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Matematik mayatnikda: </a:t>
          </a:r>
          <a14:m xmlns:a14="http://schemas.microsoft.com/office/drawing/2010/main">
            <m:oMath xmlns:m="http://schemas.openxmlformats.org/officeDocument/2006/math">
              <m:r>
                <a:rPr lang="uz-Latn-UZ" sz="360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𝜔</m:t>
              </m:r>
              <m:r>
                <a:rPr lang="uz-Latn-UZ" sz="36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ad>
                <m:radPr>
                  <m:degHide m:val="on"/>
                  <m:ctrlPr>
                    <a:rPr lang="uz-Latn-UZ" sz="36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radPr>
                <m:deg/>
                <m:e>
                  <m:f>
                    <m:f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𝑔</m:t>
                      </m:r>
                    </m:num>
                    <m:den>
                      <m:r>
                        <a:rPr lang="uz-Latn-UZ" sz="36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</m:den>
                  </m:f>
                </m:e>
              </m:rad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;</a:t>
          </a: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14:m xmlns:a14="http://schemas.microsoft.com/office/drawing/2010/main">
            <m:oMath xmlns:m="http://schemas.openxmlformats.org/officeDocument/2006/math">
              <m:r>
                <a:rPr lang="uz-Latn-UZ" sz="36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𝑇</m:t>
              </m:r>
              <m:r>
                <a:rPr lang="uz-Latn-UZ" sz="3600" b="0" i="1" kern="1200" dirty="0" smtClean="0">
                  <a:latin typeface="Cambria Math" panose="02040503050406030204" pitchFamily="18" charset="0"/>
                  <a:cs typeface="Arial" panose="020B0604020202020204" pitchFamily="34" charset="0"/>
                </a:rPr>
                <m:t>=2</m:t>
              </m:r>
              <m:r>
                <a:rPr lang="uz-Latn-UZ" sz="3600" b="0" i="1" kern="1200" dirty="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𝜋</m:t>
              </m:r>
              <m:rad>
                <m:radPr>
                  <m:degHide m:val="on"/>
                  <m:ctrlPr>
                    <a:rPr lang="uz-Latn-UZ" sz="3600" b="0" i="1" kern="1200" dirty="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radPr>
                <m:deg/>
                <m:e>
                  <m:f>
                    <m:fPr>
                      <m:ctrlPr>
                        <a:rPr lang="uz-Latn-UZ" sz="36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𝑙</m:t>
                      </m:r>
                    </m:num>
                    <m:den>
                      <m:r>
                        <a:rPr lang="uz-Latn-UZ" sz="3600" b="0" i="1" kern="120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𝑔</m:t>
                      </m:r>
                    </m:den>
                  </m:f>
                </m:e>
              </m:rad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4387794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C2DBA6-A132-4FC6-B868-61E7E4DE3D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F37F3F-E9CF-414E-8BDB-51FDE775F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DF5F4C-B7C8-466D-B833-4B3D9A72E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5AE6-A39E-440E-8EF6-0D526EA0A1A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9DA21B-76D2-47E3-84C9-8A0FF5FEE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6D7585-0D8E-4E20-A49F-672245919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AFD-1244-4BA0-B93C-90D53840E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01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708B8E-454C-4B25-ABB5-D04D18959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E302C45-5285-42F8-9838-691218917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B80670-2C72-4DDA-AC54-170FFD4B7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5AE6-A39E-440E-8EF6-0D526EA0A1A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BC5FE8-6FA0-4448-809B-B4042BB17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CFCB4B-3564-45F3-AFCD-134E828E4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AFD-1244-4BA0-B93C-90D53840E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084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617499F-437C-4C9B-B268-67F2F47BC6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98FC1-00B5-4455-AFB4-B435FFB1A2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676F20-29B6-467B-9BC2-F9F03F0C9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5AE6-A39E-440E-8EF6-0D526EA0A1A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A109E1-18CD-46B3-BC60-202304220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CB69B2-BFE6-4BBD-A163-40CBF1647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AFD-1244-4BA0-B93C-90D53840E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369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68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453851-41C7-487E-B873-F0D273135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689946-DE35-4C7E-8836-586E9ED37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A3C8B7-17EB-4FB2-80C2-C159A62E9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5AE6-A39E-440E-8EF6-0D526EA0A1A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53C8DC-B0F5-4F0C-8EBA-4978C44B8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9B1BFD-467D-4F96-B5B8-A173E4756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AFD-1244-4BA0-B93C-90D53840E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107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F02F8E-F71F-4777-B111-131AA0BBE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790C41-E6A1-4636-A254-7199A22727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A16DF3-019A-404D-BCBA-CD153EF73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5AE6-A39E-440E-8EF6-0D526EA0A1A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D8B2D41-9D18-4D8A-81FE-F4019ABA6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432132-816E-45D8-80C0-C1259141E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AFD-1244-4BA0-B93C-90D53840E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621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D0247-E081-4F8E-856C-D8ABA977A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A57495-BF79-451E-B4A8-7396B23673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76422CC-BFA7-4E40-94DC-BF7F647D5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7CB781-A187-426C-8BF0-4C5D166F0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5AE6-A39E-440E-8EF6-0D526EA0A1A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76554D-6F63-4C30-916D-13FE8F623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C554A3B-1DD6-4A44-AF00-0C5C6CBC6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AFD-1244-4BA0-B93C-90D53840E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545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9D0169-FD5D-4D33-888F-5E61AF03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105CB8-C7C4-4C0E-8CC8-56058B13DA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B947EAB-69DF-4505-B87C-E87E83E5E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96FCB62-8F69-46A2-B2C6-D8FF5BA059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618B6ED-65D7-451B-9BD8-D1ECC50CAF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D057598-9795-4F7A-BB23-D171214EA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5AE6-A39E-440E-8EF6-0D526EA0A1A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C768DDB-72FE-4074-9063-78DF86FA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9CCD710-25CC-4E20-A54D-7FDD6FEBC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AFD-1244-4BA0-B93C-90D53840E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08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5BE7CA-C546-43D8-8698-6125EA4E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D13AB5-900E-4CBB-9922-29E8363E9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5AE6-A39E-440E-8EF6-0D526EA0A1A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BA2CF95-CA52-42F2-9FFE-8E2808064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E997D7F-8870-49FF-88BC-C6B9931A6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AFD-1244-4BA0-B93C-90D53840E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873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C763527-A606-48F6-88EB-3AF8F51BD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5AE6-A39E-440E-8EF6-0D526EA0A1A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4CB40E6-FC01-4B43-9449-E54B76A94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B5E0826-4DF4-4F4B-8517-7575F66D4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AFD-1244-4BA0-B93C-90D53840E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734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35F261-47F5-4F2B-9851-35EABF943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4D1F19-1CAD-46CF-9F6D-EFEDD9EB5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CC211DB-B1A3-46A5-92FA-7D2354914A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61DDD7-B2DE-4111-999F-878959DE7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5AE6-A39E-440E-8EF6-0D526EA0A1A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88C67B-5A8E-447A-A5F8-7A44FC8C9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15E823-7AAA-49D1-AA56-41EA5F639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AFD-1244-4BA0-B93C-90D53840E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18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E3FC52-E3E6-4F5F-9CFE-9F9671202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5462A69-45EB-4D31-9DE9-227D03FA0E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D492579-2A34-4EB8-8C8E-0ECBC73A6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C3993E-F21E-426D-B754-8F933736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25AE6-A39E-440E-8EF6-0D526EA0A1A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532C6B5-5415-4FC6-801A-2FFA32DD1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39682D-9D9B-4803-A1E8-041A21B6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7AFD-1244-4BA0-B93C-90D53840E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116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90F9AD-2A40-4895-AE22-47B345117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E76DF78-5676-4E5F-B4D3-5C76A712A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487EBF-EA03-4DC8-B565-362A08C1E3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25AE6-A39E-440E-8EF6-0D526EA0A1AA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173AC9-57B2-49F1-A0B4-A5DDC8CA7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1C2204-BC4E-4C3B-9981-5F2D98B8AE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27AFD-1244-4BA0-B93C-90D53840EA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6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33500" y="1934788"/>
            <a:ext cx="9692310" cy="515743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66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66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6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6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02327" y="2403924"/>
            <a:ext cx="727405" cy="16671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892210" y="51524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CFB64BAF-6F22-4C34-BE99-1DF1F792F0A6}"/>
              </a:ext>
            </a:extLst>
          </p:cNvPr>
          <p:cNvSpPr/>
          <p:nvPr/>
        </p:nvSpPr>
        <p:spPr>
          <a:xfrm>
            <a:off x="402327" y="4760149"/>
            <a:ext cx="727405" cy="16671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741DF5F-D18F-4F61-A14A-0B013CE8E8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5194" y="1840782"/>
            <a:ext cx="2706806" cy="1588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802296"/>
            <a:ext cx="10545417" cy="447923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Matematik mayatnikning siklik chastotasi qandaydir sayyorada 5 rad/s ni tashkil etadi. Agar mayatnikning uzunligi 0,4 m bo‘lsa, shu sayyoradagi og‘irlik kuchining tezlanishini toping. 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21416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764437" y="169689"/>
                <a:ext cx="6804709" cy="4773372"/>
              </a:xfrm>
            </p:spPr>
            <p:txBody>
              <a:bodyPr/>
              <a:lstStyle/>
              <a:p>
                <a:pPr algn="ctr"/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en-US" sz="4000" dirty="0">
                                <a:cs typeface="Arial" panose="020B0604020202020204" pitchFamily="34" charset="0"/>
                              </a:rPr>
                              <m:t>g</m:t>
                            </m:r>
                          </m:num>
                          <m:den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𝑙</m:t>
                            </m:r>
                          </m:den>
                        </m:f>
                      </m:e>
                    </m:rad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  <m:sup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4000" dirty="0">
                            <a:cs typeface="Arial" panose="020B0604020202020204" pitchFamily="34" charset="0"/>
                          </a:rPr>
                          <m:t>g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4000" dirty="0">
                    <a:cs typeface="Arial" panose="020B0604020202020204" pitchFamily="34" charset="0"/>
                  </a:rPr>
                  <a:t>g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Sup>
                      <m:sSubSup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  <m:sup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764437" y="169689"/>
                <a:ext cx="6804709" cy="4773372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794460" y="707502"/>
            <a:ext cx="1" cy="293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200843" y="2384197"/>
            <a:ext cx="34259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6522" y="4081670"/>
                <a:ext cx="8249754" cy="251329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>
                    <a:cs typeface="Arial" panose="020B0604020202020204" pitchFamily="34" charset="0"/>
                  </a:rPr>
                  <a:t>g</a:t>
                </a:r>
                <a:r>
                  <a:rPr lang="en-US" sz="32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(5</m:t>
                        </m:r>
                        <m:f>
                          <m:f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𝑟𝑎𝑑</m:t>
                            </m:r>
                          </m:num>
                          <m:den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den>
                        </m:f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∙0,4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𝐠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sSup>
                      <m:sSupPr>
                        <m:ctrlPr>
                          <a:rPr lang="uz-Latn-UZ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uz-Latn-UZ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522" y="4081670"/>
                <a:ext cx="8249754" cy="2513298"/>
              </a:xfrm>
              <a:prstGeom prst="rect">
                <a:avLst/>
              </a:prstGeom>
              <a:blipFill>
                <a:blip r:embed="rId3"/>
                <a:stretch>
                  <a:fillRect l="-961" t="-33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6522" y="187552"/>
                <a:ext cx="4629165" cy="32414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𝑟𝑎𝑑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=0,4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400" dirty="0">
                    <a:cs typeface="Arial" panose="020B0604020202020204" pitchFamily="34" charset="0"/>
                  </a:rPr>
                  <a:t>g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522" y="187552"/>
                <a:ext cx="4629165" cy="3241447"/>
              </a:xfrm>
              <a:prstGeom prst="rect">
                <a:avLst/>
              </a:prstGeom>
              <a:blipFill>
                <a:blip r:embed="rId4"/>
                <a:stretch>
                  <a:fillRect l="-34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448336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904" y="1868556"/>
            <a:ext cx="10204174" cy="441297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Yengil prujinaga osilgan kichik sharcha 2 cm amplituda bilan vertikal garmonik tebranadi. Tebranishlarning to‘la energiyasi 0,3 mJ. Sharcha muvozanat vaziyatidan qanchaga siljiganida (mm) unga 22,5 mN kuch ta’sir qiladi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502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632173" y="774375"/>
                <a:ext cx="6069493" cy="3492824"/>
              </a:xfrm>
            </p:spPr>
            <p:txBody>
              <a:bodyPr/>
              <a:lstStyle/>
              <a:p>
                <a:pPr algn="ctr"/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𝑘𝑥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sSup>
                          <m:sSup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sSub>
                          <m:sSub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𝐸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632173" y="774375"/>
                <a:ext cx="6069493" cy="3492824"/>
              </a:xfrm>
              <a:blipFill>
                <a:blip r:embed="rId2"/>
                <a:stretch>
                  <a:fillRect t="-36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181043" y="1037761"/>
            <a:ext cx="1" cy="2634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34333" y="2935069"/>
            <a:ext cx="32335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267199"/>
                <a:ext cx="11529388" cy="23277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0,0225 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(0,02 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∙0,0003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=0,015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𝒙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𝟏𝟓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𝒎𝒎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267199"/>
                <a:ext cx="11529388" cy="2327769"/>
              </a:xfrm>
              <a:prstGeom prst="rect">
                <a:avLst/>
              </a:prstGeom>
              <a:blipFill>
                <a:blip r:embed="rId3"/>
                <a:stretch>
                  <a:fillRect l="-15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774375"/>
                <a:ext cx="4346711" cy="31615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Berilgan:</a:t>
                </a:r>
              </a:p>
              <a:p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=0,02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=0,3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𝑚𝐽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=0,0003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=22,5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𝑚𝑁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=0,0225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28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774375"/>
                <a:ext cx="4346711" cy="3161521"/>
              </a:xfrm>
              <a:prstGeom prst="rect">
                <a:avLst/>
              </a:prstGeom>
              <a:blipFill>
                <a:blip r:embed="rId4"/>
                <a:stretch>
                  <a:fillRect l="-3506" t="-40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65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541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Mustaqil bajarish </a:t>
            </a:r>
            <a:r>
              <a:rPr lang="uz-Latn-UZ">
                <a:latin typeface="Arial" panose="020B0604020202020204" pitchFamily="34" charset="0"/>
                <a:cs typeface="Arial" panose="020B0604020202020204" pitchFamily="34" charset="0"/>
              </a:rPr>
              <a:t>uchun topshiriqlar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417982"/>
                <a:ext cx="10880034" cy="5102087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1. Garmonik tebranishlar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𝐴𝑠𝑖𝑛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qonuni bo‘yicha sodir bo‘ladi.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rad fazada siljish 4 cm ga teng. Tebranishlar amplitudasini (cm) aniqlang.</a:t>
                </a:r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2. Agar matematik mayatnikning uzunligi 5 cm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ga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qisqartirilganda, tebranishlar chastotasi 1,5 mart</a:t>
                </a:r>
                <a:r>
                  <a:rPr lang="en-US" sz="3200"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  <a:r>
                  <a:rPr lang="uz-Latn-UZ" sz="320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ortsa, uning dastlabki uzunligini (cm) aniqlang.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3. 0,2 kg massali yuk bikirligi 125 N/m bo‘lgan prujinada garmonik tebranmoqda. Tebranishlar amplitudasi 0,08 m bo‘lsa, yukning eng katta tezlanishini aniqlang.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417982"/>
                <a:ext cx="10880034" cy="5102087"/>
              </a:xfrm>
              <a:blipFill>
                <a:blip r:embed="rId2"/>
                <a:stretch>
                  <a:fillRect l="-1457" t="-2509" r="-17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007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59764517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859764517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7448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33939849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33939849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4710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881808"/>
            <a:ext cx="10545417" cy="439972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Nuqtaning garmonik tebranishlari amplitudasi 6 cm, maksimal tezligi esa 1,2 m/s bo‘lsa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 tebranishlarning siklik ch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stotasini toping.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1026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399983" y="584841"/>
                <a:ext cx="6361039" cy="3006497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𝑐𝑜𝑠</m:t>
                    </m:r>
                    <m:d>
                      <m:d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da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399983" y="584841"/>
                <a:ext cx="6361039" cy="3006497"/>
              </a:xfrm>
              <a:blipFill>
                <a:blip r:embed="rId2"/>
                <a:stretch>
                  <a:fillRect t="-3651" b="-13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590763" y="900271"/>
            <a:ext cx="1" cy="2528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52380" y="2484496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52380" y="4412978"/>
                <a:ext cx="10999859" cy="21819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1,2 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0,06 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𝝎</m:t>
                        </m:r>
                      </m:e>
                      <m:sub>
                        <m: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𝑯𝒛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2380" y="4412978"/>
                <a:ext cx="10999859" cy="2181989"/>
              </a:xfrm>
              <a:prstGeom prst="rect">
                <a:avLst/>
              </a:prstGeom>
              <a:blipFill>
                <a:blip r:embed="rId3"/>
                <a:stretch>
                  <a:fillRect l="-1940" t="-19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20417" y="584841"/>
                <a:ext cx="4761129" cy="308197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=0,06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=1,2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0417" y="584841"/>
                <a:ext cx="4761129" cy="3081977"/>
              </a:xfrm>
              <a:prstGeom prst="rect">
                <a:avLst/>
              </a:prstGeom>
              <a:blipFill>
                <a:blip r:embed="rId4"/>
                <a:stretch>
                  <a:fillRect l="-3841" t="-49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802296"/>
                <a:ext cx="10545417" cy="447923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𝐴𝑠𝑖𝑛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qonun bo‘yicha tebranayotgan nuqta harakat boshidan necha sekund o‘tgach, muvozanat vaziyatidan boshlab amplitudaning yarmiga teng bo‘lgan masofaga siljiydi? Tebranish davri 24 s.	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802296"/>
                <a:ext cx="10545417" cy="4479234"/>
              </a:xfrm>
              <a:blipFill>
                <a:blip r:embed="rId2"/>
                <a:stretch>
                  <a:fillRect l="-1503" t="-1771" r="-14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36427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764437" y="169689"/>
                <a:ext cx="6804709" cy="4773372"/>
              </a:xfrm>
            </p:spPr>
            <p:txBody>
              <a:bodyPr/>
              <a:lstStyle/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 va 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uz-Latn-UZ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𝐴𝑠𝑖𝑛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600" dirty="0"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𝐴𝑠𝑖𝑛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dirty="0"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𝑎𝑟𝑐𝑠𝑖𝑛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𝑎𝑟𝑐𝑠𝑖𝑛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⁡(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36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36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;</a:t>
                </a:r>
                <a:r>
                  <a:rPr lang="uz-Latn-UZ" sz="36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den>
                    </m:f>
                  </m:oMath>
                </a14:m>
                <a:r>
                  <a:rPr lang="uz-Latn-UZ" sz="36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6∙2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764437" y="169689"/>
                <a:ext cx="6804709" cy="4773372"/>
              </a:xfrm>
              <a:blipFill>
                <a:blip r:embed="rId2"/>
                <a:stretch>
                  <a:fillRect t="-17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557301" y="670451"/>
            <a:ext cx="1" cy="2528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 flipV="1">
            <a:off x="924201" y="2737584"/>
            <a:ext cx="3313043" cy="56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4200" y="4711149"/>
                <a:ext cx="11228039" cy="188381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24 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𝒕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200" y="4711149"/>
                <a:ext cx="11228039" cy="1883819"/>
              </a:xfrm>
              <a:prstGeom prst="rect">
                <a:avLst/>
              </a:prstGeom>
              <a:blipFill>
                <a:blip r:embed="rId3"/>
                <a:stretch>
                  <a:fillRect l="-19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6522" y="187552"/>
                <a:ext cx="4629165" cy="32414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𝐴𝑠𝑖𝑛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=24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522" y="187552"/>
                <a:ext cx="4629165" cy="3241447"/>
              </a:xfrm>
              <a:prstGeom prst="rect">
                <a:avLst/>
              </a:prstGeom>
              <a:blipFill>
                <a:blip r:embed="rId4"/>
                <a:stretch>
                  <a:fillRect l="-3426" t="-39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2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7165" y="1815548"/>
            <a:ext cx="10243931" cy="446598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Moddiy nuqta muvozanat vaziyatidan 4 cm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ga siljiganda uning tezligi 6 cm/s ga, 3 cm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ga siljiganda esa 8 cm/s ga teng. Siklik chastotani toping.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067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088835" y="187552"/>
                <a:ext cx="6612832" cy="4079647"/>
              </a:xfrm>
            </p:spPr>
            <p:txBody>
              <a:bodyPr/>
              <a:lstStyle/>
              <a:p>
                <a:pPr algn="ctr"/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Formula: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   </m:t>
                        </m:r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en-US" sz="3200" dirty="0"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sSubSup>
                          <m:sSub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sSubSup>
                          <m:sSub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sSubSup>
                          <m:sSub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sSubSup>
                          <m:sSub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sSubSup>
                      <m:sSubSup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sSubSup>
                      <m:sSubSup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sSubSup>
                      <m:sSubSup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sSubSup>
                      <m:sSubSup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 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d>
                      <m:dPr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e>
                    </m:d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sSubSup>
                      <m:sSubSupPr>
                        <m:ctrlP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uz-Latn-UZ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uz-Latn-UZ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Sup>
                      <m:sSubSupPr>
                        <m:ctrlP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uz-Latn-UZ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</m:num>
                          <m:den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den>
                        </m:f>
                      </m:e>
                    </m:rad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SupPr>
                              <m:e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SupPr>
                              <m:e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bSup>
                          </m:num>
                          <m:den>
                            <m:sSubSup>
                              <m:sSubSupPr>
                                <m:ctrlP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SupPr>
                              <m:e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bSup>
                              <m:sSubSupPr>
                                <m:ctrlP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SupPr>
                              <m:e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  <m:sup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bSup>
                          </m:den>
                        </m:f>
                      </m:e>
                    </m:rad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088835" y="187552"/>
                <a:ext cx="6612832" cy="4079647"/>
              </a:xfrm>
              <a:blipFill>
                <a:blip r:embed="rId2"/>
                <a:stretch>
                  <a:fillRect t="-31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012773" y="630256"/>
            <a:ext cx="1" cy="2634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2868808"/>
            <a:ext cx="32335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4267200"/>
                <a:ext cx="11032710" cy="23277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(8</m:t>
                                </m:r>
                                <m:f>
                                  <m:fPr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𝑐𝑚</m:t>
                                    </m:r>
                                  </m:num>
                                  <m:den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𝑠</m:t>
                                    </m:r>
                                  </m:den>
                                </m:f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(6</m:t>
                                </m:r>
                                <m:f>
                                  <m:fPr>
                                    <m:ctrlP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𝑐𝑚</m:t>
                                    </m:r>
                                  </m:num>
                                  <m:den>
                                    <m:r>
                                      <a:rPr lang="uz-Latn-UZ" sz="40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𝑠</m:t>
                                    </m:r>
                                  </m:den>
                                </m:f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(4 </m:t>
                                </m:r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𝑐𝑚</m:t>
                                </m:r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(3 </m:t>
                                </m:r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𝑐𝑚</m:t>
                                </m:r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rad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endParaRPr lang="uz-Latn-UZ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𝝎</m:t>
                        </m:r>
                      </m:e>
                      <m:sub>
                        <m: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𝑯𝒛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4267200"/>
                <a:ext cx="11032710" cy="2327768"/>
              </a:xfrm>
              <a:prstGeom prst="rect">
                <a:avLst/>
              </a:prstGeom>
              <a:blipFill>
                <a:blip r:embed="rId3"/>
                <a:stretch>
                  <a:fillRect l="-1990" b="-138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187553"/>
                <a:ext cx="4629165" cy="32414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28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187553"/>
                <a:ext cx="4629165" cy="3241447"/>
              </a:xfrm>
              <a:prstGeom prst="rect">
                <a:avLst/>
              </a:prstGeom>
              <a:blipFill>
                <a:blip r:embed="rId4"/>
                <a:stretch>
                  <a:fillRect l="-3426" t="-3947" b="-46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1743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560</Words>
  <Application>Microsoft Office PowerPoint</Application>
  <PresentationFormat>Широкоэкранный</PresentationFormat>
  <Paragraphs>91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Mustaqil bajarish uchun topshiriqlar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36</cp:revision>
  <dcterms:created xsi:type="dcterms:W3CDTF">2020-12-23T09:59:30Z</dcterms:created>
  <dcterms:modified xsi:type="dcterms:W3CDTF">2021-02-23T07:04:56Z</dcterms:modified>
</cp:coreProperties>
</file>