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2" r:id="rId3"/>
    <p:sldId id="301" r:id="rId4"/>
    <p:sldId id="303" r:id="rId5"/>
    <p:sldId id="304" r:id="rId6"/>
    <p:sldId id="305" r:id="rId7"/>
    <p:sldId id="306" r:id="rId8"/>
    <p:sldId id="307" r:id="rId9"/>
    <p:sldId id="308" r:id="rId10"/>
    <p:sldId id="309" r:id="rId11"/>
    <p:sldId id="312" r:id="rId12"/>
    <p:sldId id="313" r:id="rId13"/>
    <p:sldId id="310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803610-E51F-4D2D-8EDE-4E388D4ADA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D2125BF-CD46-497F-AE32-64B9A88F92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39E4C0-7B76-45A4-920A-EFB14448E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2F6A2-E026-4E56-9FD4-4747501699BC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165153-CA31-4473-B733-F7456E794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642AA3A-B94D-48E4-AE1A-ADE62C72A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1B5EC-A551-40C8-B96A-02FEE76D5E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9048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5AAC38-AAD2-4664-9C47-37C1D2EEB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B156943-7572-4AB3-B92A-D19F956578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5814D28-AEB2-4366-A84F-8FC0A14C5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2F6A2-E026-4E56-9FD4-4747501699BC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277DEDB-2768-44ED-9979-80DDD7CFA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611004B-81A0-4A4B-82A2-127678DC8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1B5EC-A551-40C8-B96A-02FEE76D5E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79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A109178-2329-43C1-BE51-1DDB0421EC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2C21C4F-B1C8-4079-A8A5-551A85EA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4B88890-1BFF-4C08-8197-F23F1F63A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2F6A2-E026-4E56-9FD4-4747501699BC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2F97DB0-3AC1-49D7-BD5B-F15A70A97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F52CEA7-AE72-4673-8BDE-0498EE5BC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1B5EC-A551-40C8-B96A-02FEE76D5E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1400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74125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B5E5E2-847F-4AB9-9B94-D686099DE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70BCE9-503A-4FC4-8DD3-58AEEEE118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68ABE6-F0ED-4DDF-BF91-216B210DA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2F6A2-E026-4E56-9FD4-4747501699BC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76D058-DA9D-4868-9444-05B87A548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322BF3-2CEE-4220-AAEE-B907FE158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1B5EC-A551-40C8-B96A-02FEE76D5E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412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118CA4-CBBF-425E-9DC7-DC38D3CC9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1091638-E0F5-4027-B6E6-1F2FC3E128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77EDC35-B589-4D41-A0DD-D58A679A8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2F6A2-E026-4E56-9FD4-4747501699BC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45A478A-D44A-4C4E-BB01-0EF080A6D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67F0AD2-FD7A-4FFF-B3B4-61E47CBCA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1B5EC-A551-40C8-B96A-02FEE76D5E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2754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A94FF7-663D-4D8A-8558-1DFEE5D9B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4C5C6B-6985-4A4A-A4D9-47933D6ECC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8847827-E0EA-42E1-863C-FE48DBCD0E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8B69231-260F-4E37-A85E-FBE29C718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2F6A2-E026-4E56-9FD4-4747501699BC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4A56D3-3AD1-493C-9D12-61D352DA0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2DF4B8C-2375-4C0D-A9F9-721FB3A80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1B5EC-A551-40C8-B96A-02FEE76D5E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6121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2947FE-537D-4159-8F0C-378E6B52E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C98C36-A0B8-4F30-8FDE-02B31ADB02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BA7E805-9D73-4E90-8242-1BA06D9D5D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7F284B8-6E47-48A8-957C-4914AFC65A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D5B5644-8177-4F7F-890A-B1189264D2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30CEBC6-2025-43C5-8EC2-FFE4E9B89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2F6A2-E026-4E56-9FD4-4747501699BC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240A92A-347B-4E6D-A7FF-AAAFE5111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5BBEAAA-9D66-495D-92A7-8524D5B4C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1B5EC-A551-40C8-B96A-02FEE76D5E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062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3BB315-1D6D-4A03-AD0C-1B7584181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4FCEA6C-1F4A-4511-AD01-51A532F1E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2F6A2-E026-4E56-9FD4-4747501699BC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C4267D3-732E-4FEF-AD3C-879022368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D355CD9-FB65-478C-9815-91FE9122E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1B5EC-A551-40C8-B96A-02FEE76D5E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2548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79022C5-70AF-4689-9253-91E42822A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2F6A2-E026-4E56-9FD4-4747501699BC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A2D4488-B8F2-4E4F-9EFB-7679D2DA8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965E4D5-6DDB-4394-82EA-2CF3414C2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1B5EC-A551-40C8-B96A-02FEE76D5E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105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4E47C5-1727-49B5-85BB-6BB395567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AF3BD8-F604-4C91-BA3F-7EBBDD9477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6524AF0-71B4-4BBE-99DD-839D6CB54E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BE38C3D-3194-40CC-8642-6669D207B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2F6A2-E026-4E56-9FD4-4747501699BC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92169DE-AA7E-493F-90D2-69C8A6353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A4CB44E-DE70-4C44-AADB-737F9961C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1B5EC-A551-40C8-B96A-02FEE76D5E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9180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8EF08F-C7B5-4990-A0E3-73BDAD418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AE249E8-5590-4FDE-B851-C69A814AC4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524BFA6-F26C-4D58-836D-EA3C3D64E6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E0156CE-92B1-4A98-BF7E-33AA2FBF5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2F6A2-E026-4E56-9FD4-4747501699BC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B5C3AB1-AC12-4B9D-B08C-7CB88A47E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8C8C9BD-D8CC-48B2-BF64-61E5006E5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1B5EC-A551-40C8-B96A-02FEE76D5E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118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4A68B8-9678-4757-BFE5-F417344ED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43007DF-D98F-402A-9F7F-C96B6EEE3F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0B9325-8F86-4887-AA1E-C99C11A3AE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2F6A2-E026-4E56-9FD4-4747501699BC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69F59C7-D4E8-4458-9119-D740141616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6AA67A-DE45-406F-A186-A3CFB2AB2C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41B5EC-A551-40C8-B96A-02FEE76D5E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450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53848" y="1980852"/>
            <a:ext cx="9414151" cy="379847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uz-Latn-UZ" sz="66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en-US" sz="66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en-US" sz="60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endParaRPr lang="en-US" sz="60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uz-Latn-UZ" sz="5400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uz-Latn-UZ" sz="48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uz-Latn-UZ" sz="6000" b="1" dirty="0">
                <a:solidFill>
                  <a:srgbClr val="002060"/>
                </a:solidFill>
                <a:latin typeface="Arial"/>
                <a:cs typeface="Arial"/>
              </a:rPr>
              <a:t>Umumtakrordars.</a:t>
            </a:r>
            <a:endParaRPr lang="en-US" sz="60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  <a:endParaRPr lang="en-US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endParaRPr lang="en-US" sz="4800" b="1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40021" y="2278237"/>
            <a:ext cx="727405" cy="16148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892210" y="609251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C0D2BF84-A77E-49C4-AFAE-303C878516A3}"/>
              </a:ext>
            </a:extLst>
          </p:cNvPr>
          <p:cNvSpPr/>
          <p:nvPr/>
        </p:nvSpPr>
        <p:spPr>
          <a:xfrm>
            <a:off x="340021" y="4812472"/>
            <a:ext cx="727405" cy="16148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A4409A9-CA3B-458B-BA83-5B32B384B3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600" y="5147305"/>
            <a:ext cx="2929281" cy="1614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4820343" y="167672"/>
                <a:ext cx="6629535" cy="4424205"/>
              </a:xfrm>
            </p:spPr>
            <p:txBody>
              <a:bodyPr/>
              <a:lstStyle/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Sup>
                      <m:sSubSup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bSup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Sup>
                      <m:sSubSup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dan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Sup>
                      <m:sSubSup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  <m:sup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bSup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Sup>
                      <m:sSubSup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  <m:sup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bSup>
                      <m:sSubSup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bSup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Sup>
                          <m:sSubSup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bSup>
                      </m:num>
                      <m:den>
                        <m:sSub>
                          <m:sSub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Sup>
                          <m:sSubSup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b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num>
                      <m:den>
                        <m:sSub>
                          <m:sSub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4820343" y="167672"/>
                <a:ext cx="6629535" cy="4424205"/>
              </a:xfrm>
              <a:blipFill>
                <a:blip r:embed="rId2"/>
                <a:stretch>
                  <a:fillRect t="-19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4233801" y="801756"/>
            <a:ext cx="0" cy="33892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370513" y="3545963"/>
            <a:ext cx="384023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0513" y="167672"/>
                <a:ext cx="5009331" cy="402333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  <a:endParaRPr lang="en-US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=300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=500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  <m:sup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bSup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=150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uz-Latn-UZ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bSup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513" y="167672"/>
                <a:ext cx="5009331" cy="4023330"/>
              </a:xfrm>
              <a:prstGeom prst="rect">
                <a:avLst/>
              </a:prstGeom>
              <a:blipFill>
                <a:blip r:embed="rId3"/>
                <a:stretch>
                  <a:fillRect l="-3163" t="-2121" b="-39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9DB79F9-5A18-427B-ACC9-DB3E2603292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83096" y="4591876"/>
                <a:ext cx="9766853" cy="22661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bSup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∙(300</m:t>
                        </m:r>
                        <m:f>
                          <m:f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den>
                        </m:f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−150</m:t>
                        </m:r>
                        <m:f>
                          <m:f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den>
                        </m:f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500 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=1,8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  <m:sup>
                        <m:r>
                          <a:rPr lang="en-US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bSup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𝒔</m:t>
                    </m:r>
                  </m:oMath>
                </a14:m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9DB79F9-5A18-427B-ACC9-DB3E260329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096" y="4591876"/>
                <a:ext cx="9766853" cy="2266123"/>
              </a:xfrm>
              <a:prstGeom prst="rect">
                <a:avLst/>
              </a:prstGeom>
              <a:blipFill>
                <a:blip r:embed="rId4"/>
                <a:stretch>
                  <a:fillRect l="-19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5942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E4CF92D-1936-4101-9D6D-1D31607E301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62609" y="1789043"/>
                <a:ext cx="11092069" cy="4784034"/>
              </a:xfrm>
            </p:spPr>
            <p:txBody>
              <a:bodyPr>
                <a:normAutofit/>
              </a:bodyPr>
              <a:lstStyle/>
              <a:p>
                <a:pPr marL="0" indent="358775" algn="just">
                  <a:lnSpc>
                    <a:spcPct val="100000"/>
                  </a:lnSpc>
                  <a:buNone/>
                </a:pP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Trubaning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ko‘ndalang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kesimidan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30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minut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vaqt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davomida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0,51 kg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karbonat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angidrid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oqib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o‘tganligi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ma’lum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oqim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</a:p>
              <a:p>
                <a:pPr marL="0" indent="358775" algn="just">
                  <a:lnSpc>
                    <a:spcPct val="100000"/>
                  </a:lnSpc>
                  <a:buNone/>
                </a:pP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zichligi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7,5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num>
                      <m:den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trubaning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diametri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2 cm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E4CF92D-1936-4101-9D6D-1D31607E30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62609" y="1789043"/>
                <a:ext cx="11092069" cy="4784034"/>
              </a:xfrm>
              <a:blipFill>
                <a:blip r:embed="rId2"/>
                <a:stretch>
                  <a:fillRect l="-1429" t="-1656" r="-13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6A315B9-89B3-478E-828E-AE86755F7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8546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Suyuqlik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gazlarning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harakatiga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masala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02721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4820343" y="167672"/>
                <a:ext cx="6934883" cy="4424205"/>
              </a:xfrm>
            </p:spPr>
            <p:txBody>
              <a:bodyPr/>
              <a:lstStyle/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  <a:endParaRPr lang="en-US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𝑆𝑙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; 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  <m:sSup>
                          <m:sSupPr>
                            <m:ctrlP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; 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  <m:sSup>
                          <m:sSupPr>
                            <m:ctrlPr>
                              <a:rPr lang="en-US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6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num>
                      <m:den>
                        <m: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  <m:r>
                          <a:rPr lang="en-US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  <m:sSup>
                          <m:sSupPr>
                            <m:ctrlPr>
                              <a:rPr lang="en-US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  <m:r>
                          <a:rPr lang="en-US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num>
                      <m:den>
                        <m: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𝜌𝜋</m:t>
                        </m:r>
                        <m:sSup>
                          <m:sSupPr>
                            <m:ctrlPr>
                              <a:rPr lang="en-US" sz="4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sz="4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4820343" y="167672"/>
                <a:ext cx="6934883" cy="4424205"/>
              </a:xfrm>
              <a:blipFill>
                <a:blip r:embed="rId2"/>
                <a:stretch>
                  <a:fillRect t="-19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4548675" y="763043"/>
            <a:ext cx="1" cy="34279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436774" y="3776574"/>
            <a:ext cx="384023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02374" y="4320209"/>
                <a:ext cx="11857915" cy="25377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14:m>
                  <m:oMath xmlns:m="http://schemas.openxmlformats.org/officeDocument/2006/math"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 ∙ 0,51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7,5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f>
                          <m:f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𝑘𝑔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e>
                              <m:sup>
                                <m:r>
                                  <a:rPr lang="en-US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</m:sup>
                            </m:sSup>
                          </m:den>
                        </m:f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3,14 ∙ </m:t>
                        </m:r>
                        <m:sSup>
                          <m:s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0,02 </m:t>
                                </m:r>
                                <m:r>
                                  <a:rPr lang="en-US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e>
                            </m:d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∙1800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0,12 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𝝑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𝟏𝟐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𝒔</m:t>
                    </m:r>
                  </m:oMath>
                </a14:m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374" y="4320209"/>
                <a:ext cx="11857915" cy="2537791"/>
              </a:xfrm>
              <a:prstGeom prst="rect">
                <a:avLst/>
              </a:prstGeom>
              <a:blipFill>
                <a:blip r:embed="rId3"/>
                <a:stretch>
                  <a:fillRect l="-15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02374" y="167672"/>
                <a:ext cx="4890053" cy="402333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=30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𝑚𝑖𝑛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=1800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=0,51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7,5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num>
                      <m:den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=0,02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=3,14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374" y="167672"/>
                <a:ext cx="4890053" cy="4023330"/>
              </a:xfrm>
              <a:prstGeom prst="rect">
                <a:avLst/>
              </a:prstGeom>
              <a:blipFill>
                <a:blip r:embed="rId4"/>
                <a:stretch>
                  <a:fillRect l="-3117" t="-2121" b="-87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8677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E4CF92D-1936-4101-9D6D-1D31607E3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609" y="1298714"/>
            <a:ext cx="11092069" cy="5433390"/>
          </a:xfrm>
        </p:spPr>
        <p:txBody>
          <a:bodyPr>
            <a:normAutofit/>
          </a:bodyPr>
          <a:lstStyle/>
          <a:p>
            <a:pPr marL="0" indent="538163" algn="just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Koptok 10 m/s tezlikda 5 J kinetik energiyaga ega.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Koptokning 20 m/s tezlikda kinetik energiyasi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qanday bo‘ladi?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8163" algn="just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Dvigatelining quvvati 15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kW bo‘lgan ko‘tarma kran 5 t massali 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kni ko‘tarmoqda. FIK 80 % bo‘lsa,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yukning ko‘tarilish tezligini aniqlang.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538163" algn="just">
              <a:buNone/>
            </a:pP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Stol chetida, uning qirrasiga perpendikulyar ravishda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uzunligining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2/3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qismi stoldan chiqib turgan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600 g massali sterjen yotibdi.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Sterjen gorizontal holatda turishi uchun sterjen uchiga 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minimal kuch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qo‘yish kerak?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6A315B9-89B3-478E-828E-AE86755F7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43691" y="0"/>
            <a:ext cx="12192000" cy="115294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560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E4CF92D-1936-4101-9D6D-1D31607E301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33286" y="1696402"/>
                <a:ext cx="11613735" cy="4611755"/>
              </a:xfrm>
            </p:spPr>
            <p:txBody>
              <a:bodyPr>
                <a:normAutofit/>
              </a:bodyPr>
              <a:lstStyle/>
              <a:p>
                <a:pPr marL="0" indent="358775" algn="just">
                  <a:lnSpc>
                    <a:spcPct val="100000"/>
                  </a:lnSpc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Tasmali uzatma yordamida 10 kW quvvatli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elektrodvigatel bilan bo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g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‘langan nasos 30 minutda 60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suvni 24 m balandlikka ko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taradi.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358775" algn="just">
                  <a:lnSpc>
                    <a:spcPct val="100000"/>
                  </a:lnSpc>
                  <a:buNone/>
                </a:pP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Foydali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koeffitsiyentini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E4CF92D-1936-4101-9D6D-1D31607E30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33286" y="1696402"/>
                <a:ext cx="11613735" cy="4611755"/>
              </a:xfrm>
              <a:blipFill>
                <a:blip r:embed="rId2"/>
                <a:stretch>
                  <a:fillRect l="-1890" t="-2378" r="-18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6A315B9-89B3-478E-828E-AE86755F7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38540"/>
            <a:ext cx="12192000" cy="157700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koeffitsiyentiga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9324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4820343" y="167672"/>
                <a:ext cx="6629535" cy="4424205"/>
              </a:xfrm>
            </p:spPr>
            <p:txBody>
              <a:bodyPr/>
              <a:lstStyle/>
              <a:p>
                <a:pPr algn="ctr"/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Formula: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𝑁𝑡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sub>
                    </m:sSub>
                    <m:r>
                      <a:rPr lang="uz-Latn-UZ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𝑚𝑔h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;   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;  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sub>
                    </m:sSub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𝑉𝑔h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uz-Latn-UZ" sz="3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𝜂</m:t>
                    </m:r>
                    <m:r>
                      <a:rPr lang="uz-Latn-UZ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2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2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uz-Latn-UZ" sz="32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𝑓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  <m:r>
                      <a:rPr lang="uz-Latn-UZ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∙100 %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𝜂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𝑉𝑔h</m:t>
                        </m:r>
                      </m:num>
                      <m:den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𝑁𝑡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∙100 %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4820343" y="167672"/>
                <a:ext cx="6629535" cy="4424205"/>
              </a:xfrm>
              <a:blipFill>
                <a:blip r:embed="rId2"/>
                <a:stretch>
                  <a:fillRect t="-28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4820343" y="895947"/>
            <a:ext cx="1" cy="32751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291563" y="3829876"/>
            <a:ext cx="415483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02374" y="4609746"/>
                <a:ext cx="11857915" cy="224825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𝜂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1000</m:t>
                        </m:r>
                        <m:f>
                          <m:f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𝑘𝑔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 </m:t>
                                </m:r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e>
                              <m:sup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 </m:t>
                                </m:r>
                              </m:sup>
                            </m:sSup>
                          </m:den>
                        </m:f>
                        <m:r>
                          <a:rPr lang="en-US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60 </m:t>
                        </m:r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∙10</m:t>
                        </m:r>
                        <m:f>
                          <m:f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3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𝑠</m:t>
                                </m:r>
                              </m:e>
                              <m:sup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24 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10000 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𝑊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∙1800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∙100 %=80 %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</a:t>
                </a:r>
                <a14:m>
                  <m:oMath xmlns:m="http://schemas.openxmlformats.org/officeDocument/2006/math">
                    <m:r>
                      <a:rPr lang="uz-Latn-UZ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𝜼</m:t>
                    </m:r>
                    <m:r>
                      <a:rPr lang="uz-Latn-UZ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𝟖𝟎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%</m:t>
                    </m:r>
                  </m:oMath>
                </a14:m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374" y="4609746"/>
                <a:ext cx="11857915" cy="2248254"/>
              </a:xfrm>
              <a:prstGeom prst="rect">
                <a:avLst/>
              </a:prstGeom>
              <a:blipFill>
                <a:blip r:embed="rId3"/>
                <a:stretch>
                  <a:fillRect l="-12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02374" y="167672"/>
                <a:ext cx="4890053" cy="402333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𝑘𝑊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=10000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𝑊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=30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𝑚𝑖𝑛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=1800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=60 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=24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=1000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𝜂</m:t>
                    </m:r>
                    <m:r>
                      <a:rPr lang="uz-Latn-UZ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374" y="167672"/>
                <a:ext cx="4890053" cy="4023330"/>
              </a:xfrm>
              <a:prstGeom prst="rect">
                <a:avLst/>
              </a:prstGeom>
              <a:blipFill>
                <a:blip r:embed="rId4"/>
                <a:stretch>
                  <a:fillRect l="-3117" t="-2121" b="-98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0827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E4CF92D-1936-4101-9D6D-1D31607E3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832" y="1908313"/>
            <a:ext cx="11571005" cy="4664764"/>
          </a:xfrm>
        </p:spPr>
        <p:txBody>
          <a:bodyPr>
            <a:normAutofit/>
          </a:bodyPr>
          <a:lstStyle/>
          <a:p>
            <a:pPr marL="0" indent="358775" algn="just">
              <a:lnSpc>
                <a:spcPct val="100000"/>
              </a:lnSpc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Gorizontal yo‘nalishda 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15 m/s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tezlik 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uchayotgan to‘p vertikal devorga urildi va undan 10 m/s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tezlikda qaytdi.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8775" algn="just">
              <a:lnSpc>
                <a:spcPct val="100000"/>
              </a:lnSpc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To‘pning kinetik energiyasi 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6 J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ga kamaygan bo‘lsa, uning massasini toping.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6A315B9-89B3-478E-828E-AE86755F7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38540"/>
            <a:ext cx="12192000" cy="157700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Kinetik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energiyaga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masala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024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4820343" y="167672"/>
                <a:ext cx="6629535" cy="4424205"/>
              </a:xfrm>
            </p:spPr>
            <p:txBody>
              <a:bodyPr/>
              <a:lstStyle/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sSubSup>
                          <m:sSub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;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sSubSup>
                          <m:sSubSupPr>
                            <m:ctrlPr>
                              <a:rPr lang="en-US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sSubSup>
                          <m:sSubSupPr>
                            <m:ctrlPr>
                              <a:rPr lang="en-US" sz="36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US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36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sz="36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sSubSup>
                          <m:sSubSupPr>
                            <m:ctrlPr>
                              <a:rPr lang="en-US" sz="36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US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36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sSubSup>
                      <m:sSubSup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  <m:sup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Sup>
                      <m:sSubSup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  <m:sup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sSub>
                          <m:sSub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∆</m:t>
                            </m:r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</m:t>
                            </m:r>
                          </m:sub>
                        </m:sSub>
                      </m:num>
                      <m:den>
                        <m:sSubSup>
                          <m:sSubSupPr>
                            <m:ctrlPr>
                              <a:rPr lang="en-US" sz="40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US" sz="4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40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sz="40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sz="4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Sup>
                          <m:sSubSupPr>
                            <m:ctrlPr>
                              <a:rPr lang="en-US" sz="40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US" sz="4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40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40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4820343" y="167672"/>
                <a:ext cx="6629535" cy="4424205"/>
              </a:xfrm>
              <a:blipFill>
                <a:blip r:embed="rId2"/>
                <a:stretch>
                  <a:fillRect t="-19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4803642" y="429640"/>
            <a:ext cx="1" cy="2832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702374" y="2379774"/>
            <a:ext cx="384023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02374" y="4025413"/>
                <a:ext cx="11857915" cy="283258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2∙(−6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num>
                      <m:den>
                        <m:sSup>
                          <m:s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(10</m:t>
                            </m:r>
                            <m:f>
                              <m:fPr>
                                <m:ctrlPr>
                                  <a:rPr lang="en-US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num>
                              <m:den>
                                <m:r>
                                  <a:rPr lang="en-US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𝑠</m:t>
                                </m:r>
                              </m:den>
                            </m:f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(15</m:t>
                            </m:r>
                            <m:f>
                              <m:fPr>
                                <m:ctrlPr>
                                  <a:rPr lang="en-US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num>
                              <m:den>
                                <m:r>
                                  <a:rPr lang="en-US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𝑠</m:t>
                                </m:r>
                              </m:den>
                            </m:f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=0,096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=96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𝟗𝟔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𝒈</m:t>
                    </m:r>
                  </m:oMath>
                </a14:m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374" y="4025413"/>
                <a:ext cx="11857915" cy="2832587"/>
              </a:xfrm>
              <a:prstGeom prst="rect">
                <a:avLst/>
              </a:prstGeom>
              <a:blipFill>
                <a:blip r:embed="rId3"/>
                <a:stretch>
                  <a:fillRect l="-15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02374" y="167672"/>
                <a:ext cx="4890053" cy="402333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=15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=−6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J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374" y="167672"/>
                <a:ext cx="4890053" cy="4023330"/>
              </a:xfrm>
              <a:prstGeom prst="rect">
                <a:avLst/>
              </a:prstGeom>
              <a:blipFill>
                <a:blip r:embed="rId4"/>
                <a:stretch>
                  <a:fillRect l="-3117" t="-3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4898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E4CF92D-1936-4101-9D6D-1D31607E3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063" y="1593853"/>
            <a:ext cx="11092069" cy="4611755"/>
          </a:xfrm>
        </p:spPr>
        <p:txBody>
          <a:bodyPr>
            <a:normAutofit/>
          </a:bodyPr>
          <a:lstStyle/>
          <a:p>
            <a:pPr marL="0" indent="358775" algn="just">
              <a:lnSpc>
                <a:spcPct val="100000"/>
              </a:lnSpc>
              <a:buNone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Bir jinsli sterjen uchlaridan biriga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kg yuk osilgan va yuk osilgan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uchidan uzunligining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1/4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tayanchaga qo‘yilgan.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8775" algn="just">
              <a:lnSpc>
                <a:spcPct val="100000"/>
              </a:lnSpc>
              <a:buNone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Sterjen gorizontal holatda muvozanatda turibdi. Sterjen massasini aniqlang.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6A315B9-89B3-478E-828E-AE86755F7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38540"/>
            <a:ext cx="12192000" cy="157700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Statikaga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1EC40BF-13B8-41A1-B9D6-3E9CE40851D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21198" t="29870" r="23462" b="21546"/>
          <a:stretch/>
        </p:blipFill>
        <p:spPr>
          <a:xfrm>
            <a:off x="8485974" y="4079934"/>
            <a:ext cx="2875722" cy="2292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345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4820343" y="167672"/>
                <a:ext cx="6987344" cy="4424205"/>
              </a:xfrm>
            </p:spPr>
            <p:txBody>
              <a:bodyPr/>
              <a:lstStyle/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;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𝑚𝑔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;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𝑀𝑔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𝑚𝑔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𝑀𝑔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⇒ 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𝑙</m:t>
                            </m:r>
                          </m:e>
                          <m:sub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𝑙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;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𝑙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f>
                          <m:f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𝑙</m:t>
                            </m:r>
                          </m:num>
                          <m:den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den>
                        </m:f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𝑙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4820343" y="167672"/>
                <a:ext cx="6987344" cy="4424205"/>
              </a:xfrm>
              <a:blipFill>
                <a:blip r:embed="rId2"/>
                <a:stretch>
                  <a:fillRect t="-19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4926363" y="477143"/>
            <a:ext cx="1" cy="25471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702374" y="2048467"/>
            <a:ext cx="384023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02374" y="167672"/>
                <a:ext cx="4890053" cy="402333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374" y="167672"/>
                <a:ext cx="4890053" cy="4023330"/>
              </a:xfrm>
              <a:prstGeom prst="rect">
                <a:avLst/>
              </a:prstGeom>
              <a:blipFill>
                <a:blip r:embed="rId3"/>
                <a:stretch>
                  <a:fillRect l="-3117" t="-21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90E298E-AE48-4C58-9C75-48FFD10A265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l="21198" t="29870" r="23462" b="21546"/>
          <a:stretch/>
        </p:blipFill>
        <p:spPr>
          <a:xfrm>
            <a:off x="281195" y="3143575"/>
            <a:ext cx="3840231" cy="3331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71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E4CF92D-1936-4101-9D6D-1D31607E301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62609" y="914400"/>
                <a:ext cx="11092069" cy="5658677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𝑙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f>
                          <m:f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𝑙</m:t>
                            </m:r>
                          </m:num>
                          <m:den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den>
                        </m:f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𝑙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marL="0" indent="0" algn="just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</a:t>
                </a:r>
              </a:p>
              <a:p>
                <a:pPr marL="0" indent="0" algn="just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f>
                          <m:f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den>
                        </m:f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num>
                      <m:den>
                        <m:f>
                          <m:f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𝑙</m:t>
                            </m:r>
                          </m:num>
                          <m:den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den>
                        </m:f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den>
                        </m:f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den>
                    </m:f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 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kg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:endParaRPr lang="en-US" sz="40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en-US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M=3 kg </a:t>
                </a:r>
                <a:endParaRPr lang="ru-RU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E4CF92D-1936-4101-9D6D-1D31607E30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62609" y="914400"/>
                <a:ext cx="11092069" cy="5658677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430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E4CF92D-1936-4101-9D6D-1D31607E3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609" y="1789043"/>
            <a:ext cx="11092069" cy="4784034"/>
          </a:xfrm>
        </p:spPr>
        <p:txBody>
          <a:bodyPr>
            <a:normAutofit/>
          </a:bodyPr>
          <a:lstStyle/>
          <a:p>
            <a:pPr marL="0" indent="358775" algn="just">
              <a:lnSpc>
                <a:spcPct val="100000"/>
              </a:lnSpc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300 m/s tezlik bilan gorizontal yo‘nalishda uchayotgan massasi 6 g bo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lgan o‘q silliq stol ustida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yotgan 500 g massali brusokni teshib kiradi va undan 150 m/s tezlikda uchib 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adi.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8775" algn="just">
              <a:lnSpc>
                <a:spcPct val="100000"/>
              </a:lnSpc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Brusokning harakat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tezligini aniqlang.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6A315B9-89B3-478E-828E-AE86755F7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8546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Impulsga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93418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732</Words>
  <Application>Microsoft Office PowerPoint</Application>
  <PresentationFormat>Широкоэкранный</PresentationFormat>
  <Paragraphs>105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Foydali ish koeffitsiyentiga doir masala </vt:lpstr>
      <vt:lpstr>Презентация PowerPoint</vt:lpstr>
      <vt:lpstr>Kinetik energiyaga doir masala</vt:lpstr>
      <vt:lpstr>Презентация PowerPoint</vt:lpstr>
      <vt:lpstr>Statikaga doir masala </vt:lpstr>
      <vt:lpstr>Презентация PowerPoint</vt:lpstr>
      <vt:lpstr>Презентация PowerPoint</vt:lpstr>
      <vt:lpstr>Impulsga doir masala </vt:lpstr>
      <vt:lpstr>Презентация PowerPoint</vt:lpstr>
      <vt:lpstr>Suyuqlik va gazlarning harakatiga doir masala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35</cp:revision>
  <dcterms:created xsi:type="dcterms:W3CDTF">2020-12-21T10:43:15Z</dcterms:created>
  <dcterms:modified xsi:type="dcterms:W3CDTF">2021-02-23T06:56:16Z</dcterms:modified>
</cp:coreProperties>
</file>