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60" r:id="rId5"/>
    <p:sldId id="262" r:id="rId6"/>
    <p:sldId id="301" r:id="rId7"/>
    <p:sldId id="302" r:id="rId8"/>
    <p:sldId id="303" r:id="rId9"/>
    <p:sldId id="304" r:id="rId10"/>
    <p:sldId id="305" r:id="rId11"/>
    <p:sldId id="306" r:id="rId12"/>
    <p:sldId id="307" r:id="rId13"/>
    <p:sldId id="30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E6E8BC-FAF9-41A1-AD1D-2B2B4ED70FF9}">
      <dgm:prSet phldrT="[Текст]" custT="1"/>
      <dgm:spPr/>
      <dgm:t>
        <a:bodyPr/>
        <a:lstStyle/>
        <a:p>
          <a:pPr algn="ctr"/>
          <a:r>
            <a:rPr lang="uz-Latn-UZ" sz="3200" dirty="0">
              <a:latin typeface="Arial" panose="020B0604020202020204" pitchFamily="34" charset="0"/>
              <a:cs typeface="Arial" panose="020B0604020202020204" pitchFamily="34" charset="0"/>
            </a:rPr>
            <a:t>Energiya va ish. Energiyaning saqlanish qonuni. Jismning qiya tekislik bo‘ylab harakatlanishida bajarilgan ish</a:t>
          </a:r>
          <a:endParaRPr lang="ru-RU" sz="3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dgm:pt modelId="{A3E456A2-D326-4DA6-8127-B533CA59FC6D}">
      <dgm:prSet phldrT="[Текст]" custT="1"/>
      <dgm:spPr/>
      <dgm:t>
        <a:bodyPr/>
        <a:lstStyle/>
        <a:p>
          <a:pPr algn="ctr"/>
          <a:r>
            <a:rPr lang="uz-Latn-UZ" sz="3600" dirty="0">
              <a:latin typeface="Arial" panose="020B0604020202020204" pitchFamily="34" charset="0"/>
              <a:cs typeface="Arial" panose="020B0604020202020204" pitchFamily="34" charset="0"/>
            </a:rPr>
            <a:t>Jismlarning absolyut elastik va noelastik to‘qnashishi</a:t>
          </a:r>
          <a:endParaRPr lang="ru-RU" sz="3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dgm:pt modelId="{109EE75B-CF16-4740-BC36-AF00DFC18E42}">
      <dgm:prSet phldrT="[Текст]" custT="1"/>
      <dgm:spPr/>
      <dgm:t>
        <a:bodyPr/>
        <a:lstStyle/>
        <a:p>
          <a:pPr algn="ctr"/>
          <a:r>
            <a:rPr lang="uz-Latn-UZ" sz="3600" dirty="0">
              <a:latin typeface="Arial" panose="020B0604020202020204" pitchFamily="34" charset="0"/>
              <a:cs typeface="Arial" panose="020B0604020202020204" pitchFamily="34" charset="0"/>
            </a:rPr>
            <a:t>Jismlarning muvozanatda bo‘lish shartlari</a:t>
          </a:r>
          <a:endParaRPr lang="ru-RU" sz="3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 custScaleY="119661">
        <dgm:presLayoutVars>
          <dgm:bulletEnabled val="1"/>
        </dgm:presLayoutVars>
      </dgm:prSet>
      <dgm:spPr/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/>
    </dgm:pt>
    <dgm:pt modelId="{0B393359-D7D5-4F8C-BAD5-E03C72C535C0}" type="pres">
      <dgm:prSet presAssocID="{A3E456A2-D326-4DA6-8127-B533CA59FC6D}" presName="text_2" presStyleLbl="node1" presStyleIdx="1" presStyleCnt="3" custScaleY="121564">
        <dgm:presLayoutVars>
          <dgm:bulletEnabled val="1"/>
        </dgm:presLayoutVars>
      </dgm:prSet>
      <dgm:spPr/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/>
    </dgm:pt>
    <dgm:pt modelId="{38DE7C39-B9B7-4F15-BB0A-E79542A28A92}" type="pres">
      <dgm:prSet presAssocID="{109EE75B-CF16-4740-BC36-AF00DFC18E42}" presName="text_3" presStyleLbl="node1" presStyleIdx="2" presStyleCnt="3">
        <dgm:presLayoutVars>
          <dgm:bulletEnabled val="1"/>
        </dgm:presLayoutVars>
      </dgm:prSet>
      <dgm:spPr/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E6E8BC-FAF9-41A1-AD1D-2B2B4ED70FF9}">
      <dgm:prSet phldrT="[Текст]" custT="1"/>
      <dgm:spPr/>
      <dgm:t>
        <a:bodyPr/>
        <a:lstStyle/>
        <a:p>
          <a:pPr algn="ctr"/>
          <a:r>
            <a:rPr lang="uz-Latn-UZ" sz="3600" dirty="0">
              <a:latin typeface="Arial" panose="020B0604020202020204" pitchFamily="34" charset="0"/>
              <a:cs typeface="Arial" panose="020B0604020202020204" pitchFamily="34" charset="0"/>
            </a:rPr>
            <a:t>Momentlar qoidasiga asoslanib ishlaydigan mexanizmlar</a:t>
          </a:r>
          <a:endParaRPr lang="ru-RU" sz="3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dgm:pt modelId="{A3E456A2-D326-4DA6-8127-B533CA59FC6D}">
      <dgm:prSet phldrT="[Текст]" custT="1"/>
      <dgm:spPr/>
      <dgm:t>
        <a:bodyPr/>
        <a:lstStyle/>
        <a:p>
          <a:pPr algn="ctr"/>
          <a:r>
            <a:rPr lang="uz-Latn-UZ" sz="3600" dirty="0">
              <a:latin typeface="Arial" panose="020B0604020202020204" pitchFamily="34" charset="0"/>
              <a:cs typeface="Arial" panose="020B0604020202020204" pitchFamily="34" charset="0"/>
            </a:rPr>
            <a:t>Aylanma harakat dinamikasi</a:t>
          </a:r>
          <a:endParaRPr lang="ru-RU" sz="3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dgm:pt modelId="{109EE75B-CF16-4740-BC36-AF00DFC18E42}">
      <dgm:prSet phldrT="[Текст]" custT="1"/>
      <dgm:spPr/>
      <dgm:t>
        <a:bodyPr/>
        <a:lstStyle/>
        <a:p>
          <a:pPr algn="ctr"/>
          <a:r>
            <a:rPr lang="uz-Latn-UZ" sz="3200" dirty="0">
              <a:latin typeface="Arial" panose="020B0604020202020204" pitchFamily="34" charset="0"/>
              <a:cs typeface="Arial" panose="020B0604020202020204" pitchFamily="34" charset="0"/>
            </a:rPr>
            <a:t>Suyuqlik va gazlar harakati, oqimining uzluksizlik teoremasi. Bernulli tenglamasi</a:t>
          </a:r>
          <a:endParaRPr lang="ru-RU" sz="3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 custScaleY="119661">
        <dgm:presLayoutVars>
          <dgm:bulletEnabled val="1"/>
        </dgm:presLayoutVars>
      </dgm:prSet>
      <dgm:spPr/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/>
    </dgm:pt>
    <dgm:pt modelId="{0B393359-D7D5-4F8C-BAD5-E03C72C535C0}" type="pres">
      <dgm:prSet presAssocID="{A3E456A2-D326-4DA6-8127-B533CA59FC6D}" presName="text_2" presStyleLbl="node1" presStyleIdx="1" presStyleCnt="3" custScaleY="121564">
        <dgm:presLayoutVars>
          <dgm:bulletEnabled val="1"/>
        </dgm:presLayoutVars>
      </dgm:prSet>
      <dgm:spPr/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/>
    </dgm:pt>
    <dgm:pt modelId="{38DE7C39-B9B7-4F15-BB0A-E79542A28A92}" type="pres">
      <dgm:prSet presAssocID="{109EE75B-CF16-4740-BC36-AF00DFC18E42}" presName="text_3" presStyleLbl="node1" presStyleIdx="2" presStyleCnt="3">
        <dgm:presLayoutVars>
          <dgm:bulletEnabled val="1"/>
        </dgm:presLayoutVars>
      </dgm:prSet>
      <dgm:spPr/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4F573F-828B-46F7-92C0-3908353DD4B1}">
      <dsp:nvSpPr>
        <dsp:cNvPr id="0" name=""/>
        <dsp:cNvSpPr/>
      </dsp:nvSpPr>
      <dsp:spPr>
        <a:xfrm>
          <a:off x="-7084717" y="-1083543"/>
          <a:ext cx="8435365" cy="8435365"/>
        </a:xfrm>
        <a:prstGeom prst="blockArc">
          <a:avLst>
            <a:gd name="adj1" fmla="val 18900000"/>
            <a:gd name="adj2" fmla="val 2700000"/>
            <a:gd name="adj3" fmla="val 25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C65CCF-B5DD-4FB0-AE50-FBC95BFECB8A}">
      <dsp:nvSpPr>
        <dsp:cNvPr id="0" name=""/>
        <dsp:cNvSpPr/>
      </dsp:nvSpPr>
      <dsp:spPr>
        <a:xfrm>
          <a:off x="870036" y="503587"/>
          <a:ext cx="10082520" cy="15001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81280" rIns="81280" bIns="8128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Latn-UZ" sz="3200" kern="1200" dirty="0">
              <a:latin typeface="Arial" panose="020B0604020202020204" pitchFamily="34" charset="0"/>
              <a:cs typeface="Arial" panose="020B0604020202020204" pitchFamily="34" charset="0"/>
            </a:rPr>
            <a:t>Energiya va ish. Energiyaning saqlanish qonuni. Jismning qiya tekislik bo‘ylab harakatlanishida bajarilgan ish</a:t>
          </a:r>
          <a:endParaRPr lang="ru-RU" sz="3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70036" y="503587"/>
        <a:ext cx="10082520" cy="1500136"/>
      </dsp:txXfrm>
    </dsp:sp>
    <dsp:sp modelId="{2EA9DC61-1D57-457E-AA3A-3965FE328269}">
      <dsp:nvSpPr>
        <dsp:cNvPr id="0" name=""/>
        <dsp:cNvSpPr/>
      </dsp:nvSpPr>
      <dsp:spPr>
        <a:xfrm>
          <a:off x="86502" y="470120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393359-D7D5-4F8C-BAD5-E03C72C535C0}">
      <dsp:nvSpPr>
        <dsp:cNvPr id="0" name=""/>
        <dsp:cNvSpPr/>
      </dsp:nvSpPr>
      <dsp:spPr>
        <a:xfrm>
          <a:off x="1325740" y="2372142"/>
          <a:ext cx="9626816" cy="15239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91440" rIns="91440" bIns="9144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Latn-UZ" sz="3600" kern="1200" dirty="0">
              <a:latin typeface="Arial" panose="020B0604020202020204" pitchFamily="34" charset="0"/>
              <a:cs typeface="Arial" panose="020B0604020202020204" pitchFamily="34" charset="0"/>
            </a:rPr>
            <a:t>Jismlarning absolyut elastik va noelastik to‘qnashishi</a:t>
          </a:r>
          <a:endParaRPr lang="ru-RU" sz="3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25740" y="2372142"/>
        <a:ext cx="9626816" cy="1523993"/>
      </dsp:txXfrm>
    </dsp:sp>
    <dsp:sp modelId="{181D2663-E005-40D7-A353-1D0673874303}">
      <dsp:nvSpPr>
        <dsp:cNvPr id="0" name=""/>
        <dsp:cNvSpPr/>
      </dsp:nvSpPr>
      <dsp:spPr>
        <a:xfrm>
          <a:off x="542206" y="2350604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DE7C39-B9B7-4F15-BB0A-E79542A28A92}">
      <dsp:nvSpPr>
        <dsp:cNvPr id="0" name=""/>
        <dsp:cNvSpPr/>
      </dsp:nvSpPr>
      <dsp:spPr>
        <a:xfrm>
          <a:off x="870036" y="4387794"/>
          <a:ext cx="10082520" cy="12536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91440" rIns="91440" bIns="9144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Latn-UZ" sz="3600" kern="1200" dirty="0">
              <a:latin typeface="Arial" panose="020B0604020202020204" pitchFamily="34" charset="0"/>
              <a:cs typeface="Arial" panose="020B0604020202020204" pitchFamily="34" charset="0"/>
            </a:rPr>
            <a:t>Jismlarning muvozanatda bo‘lish shartlari</a:t>
          </a:r>
          <a:endParaRPr lang="ru-RU" sz="3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70036" y="4387794"/>
        <a:ext cx="10082520" cy="1253655"/>
      </dsp:txXfrm>
    </dsp:sp>
    <dsp:sp modelId="{AAD8FE27-334A-4825-98E5-F65AAF82A0F6}">
      <dsp:nvSpPr>
        <dsp:cNvPr id="0" name=""/>
        <dsp:cNvSpPr/>
      </dsp:nvSpPr>
      <dsp:spPr>
        <a:xfrm>
          <a:off x="86502" y="4231087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4F573F-828B-46F7-92C0-3908353DD4B1}">
      <dsp:nvSpPr>
        <dsp:cNvPr id="0" name=""/>
        <dsp:cNvSpPr/>
      </dsp:nvSpPr>
      <dsp:spPr>
        <a:xfrm>
          <a:off x="-7084717" y="-1083543"/>
          <a:ext cx="8435365" cy="8435365"/>
        </a:xfrm>
        <a:prstGeom prst="blockArc">
          <a:avLst>
            <a:gd name="adj1" fmla="val 18900000"/>
            <a:gd name="adj2" fmla="val 2700000"/>
            <a:gd name="adj3" fmla="val 25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C65CCF-B5DD-4FB0-AE50-FBC95BFECB8A}">
      <dsp:nvSpPr>
        <dsp:cNvPr id="0" name=""/>
        <dsp:cNvSpPr/>
      </dsp:nvSpPr>
      <dsp:spPr>
        <a:xfrm>
          <a:off x="870036" y="503587"/>
          <a:ext cx="10082520" cy="15001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91440" rIns="91440" bIns="9144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Latn-UZ" sz="3600" kern="1200" dirty="0">
              <a:latin typeface="Arial" panose="020B0604020202020204" pitchFamily="34" charset="0"/>
              <a:cs typeface="Arial" panose="020B0604020202020204" pitchFamily="34" charset="0"/>
            </a:rPr>
            <a:t>Momentlar qoidasiga asoslanib ishlaydigan mexanizmlar</a:t>
          </a:r>
          <a:endParaRPr lang="ru-RU" sz="3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70036" y="503587"/>
        <a:ext cx="10082520" cy="1500136"/>
      </dsp:txXfrm>
    </dsp:sp>
    <dsp:sp modelId="{2EA9DC61-1D57-457E-AA3A-3965FE328269}">
      <dsp:nvSpPr>
        <dsp:cNvPr id="0" name=""/>
        <dsp:cNvSpPr/>
      </dsp:nvSpPr>
      <dsp:spPr>
        <a:xfrm>
          <a:off x="86502" y="470120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393359-D7D5-4F8C-BAD5-E03C72C535C0}">
      <dsp:nvSpPr>
        <dsp:cNvPr id="0" name=""/>
        <dsp:cNvSpPr/>
      </dsp:nvSpPr>
      <dsp:spPr>
        <a:xfrm>
          <a:off x="1325740" y="2372142"/>
          <a:ext cx="9626816" cy="15239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91440" rIns="91440" bIns="9144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Latn-UZ" sz="3600" kern="1200" dirty="0">
              <a:latin typeface="Arial" panose="020B0604020202020204" pitchFamily="34" charset="0"/>
              <a:cs typeface="Arial" panose="020B0604020202020204" pitchFamily="34" charset="0"/>
            </a:rPr>
            <a:t>Aylanma harakat dinamikasi</a:t>
          </a:r>
          <a:endParaRPr lang="ru-RU" sz="3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25740" y="2372142"/>
        <a:ext cx="9626816" cy="1523993"/>
      </dsp:txXfrm>
    </dsp:sp>
    <dsp:sp modelId="{181D2663-E005-40D7-A353-1D0673874303}">
      <dsp:nvSpPr>
        <dsp:cNvPr id="0" name=""/>
        <dsp:cNvSpPr/>
      </dsp:nvSpPr>
      <dsp:spPr>
        <a:xfrm>
          <a:off x="542206" y="2350604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DE7C39-B9B7-4F15-BB0A-E79542A28A92}">
      <dsp:nvSpPr>
        <dsp:cNvPr id="0" name=""/>
        <dsp:cNvSpPr/>
      </dsp:nvSpPr>
      <dsp:spPr>
        <a:xfrm>
          <a:off x="870036" y="4387794"/>
          <a:ext cx="10082520" cy="12536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81280" rIns="81280" bIns="8128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Latn-UZ" sz="3200" kern="1200" dirty="0">
              <a:latin typeface="Arial" panose="020B0604020202020204" pitchFamily="34" charset="0"/>
              <a:cs typeface="Arial" panose="020B0604020202020204" pitchFamily="34" charset="0"/>
            </a:rPr>
            <a:t>Suyuqlik va gazlar harakati, oqimining uzluksizlik teoremasi. Bernulli tenglamasi</a:t>
          </a:r>
          <a:endParaRPr lang="ru-RU" sz="3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70036" y="4387794"/>
        <a:ext cx="10082520" cy="1253655"/>
      </dsp:txXfrm>
    </dsp:sp>
    <dsp:sp modelId="{AAD8FE27-334A-4825-98E5-F65AAF82A0F6}">
      <dsp:nvSpPr>
        <dsp:cNvPr id="0" name=""/>
        <dsp:cNvSpPr/>
      </dsp:nvSpPr>
      <dsp:spPr>
        <a:xfrm>
          <a:off x="86502" y="4231087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C210F2-B6D5-4724-A68A-EC537A9E8A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11096C3-BE70-4BCA-A8F8-3773D1C33F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E768101-78BB-43D7-91C5-30B46F72D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1908D-150E-41FE-BA01-08F779154B2D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DE7B7B9-D4A1-42AA-A2F5-A230BC0DB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35E61DD-7B22-4C45-87DE-44E49F04A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214A-4C29-4BD7-895B-4D402B146E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9198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8D56F5-DC5C-4459-ABC4-D4BAC7C68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F0DD207-B0FB-4715-8DC7-E1D4DC85E6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2C0A70B-2FA6-426B-BC9F-FF4CE5449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1908D-150E-41FE-BA01-08F779154B2D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DC5152-E32D-48EA-A0D5-F2B41C38E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F7C6148-FEEA-4F05-8221-F42B5742C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214A-4C29-4BD7-895B-4D402B146E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9857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54341FC-8659-4DA1-8CA7-EAF80E8A88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BC8AFFD-E6F6-4759-A869-15AA1A83F8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83081B1-9EA3-4302-A5F1-707C8AC3C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1908D-150E-41FE-BA01-08F779154B2D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20DC14D-B5E2-494A-97C5-AC7393C2B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AA8A25A-6B98-48AB-A4DE-81BE40710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214A-4C29-4BD7-895B-4D402B146E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278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35639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C4075B-77B2-44CA-9273-CA45F8B4D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FA89840-5E73-4FA8-95E5-2FEDCB8FF7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EDFC72D-0CA0-4D1B-A549-CA31AEA87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1908D-150E-41FE-BA01-08F779154B2D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BD6301-A3FD-4CAD-9631-80B02196F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A77AE7E-4F08-4339-9A42-1A74124C7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214A-4C29-4BD7-895B-4D402B146E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6468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8F3BA1-69ED-4783-B10C-BAFDAA5E0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D557EF5-CC84-44D7-9305-11A521043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706912D-D98F-42D4-B5EB-8092AE170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1908D-150E-41FE-BA01-08F779154B2D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4F5B1A4-949C-4DF7-90BF-D0AA83322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1B4ACEF-026E-485A-BD05-627E99241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214A-4C29-4BD7-895B-4D402B146E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4265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B864E8-E9F3-430B-A924-D7D38A536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A368668-2FB3-4F79-97D9-66C54400C8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E4C62F5-9CB3-4722-ABFC-3D030E5C75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AB9882D-274D-4A55-BF28-E0D5E420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1908D-150E-41FE-BA01-08F779154B2D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2AA40BE-87DF-4BD1-B8C3-0086D0DF5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B1E530F-D1B0-4870-8042-AE89C32DF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214A-4C29-4BD7-895B-4D402B146E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7936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7274F5-C94D-4175-BD37-D97BF6855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76A45B1-DC8A-4AE1-9752-5241467884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C85BD09-1FE1-4802-A36D-6FCB4A6C95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982C640-7DD0-4B85-8FEF-604306EF22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1FF42F3-9D53-44FF-BCC6-8F0E1796F8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268AC91-6933-4E7E-B6EC-5D004583A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1908D-150E-41FE-BA01-08F779154B2D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F728792-F498-4140-9E1A-F3EB18460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3B3C20B-C3C9-4EFC-B067-CDC976F0A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214A-4C29-4BD7-895B-4D402B146E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5606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C3FA3B-5C5B-4792-800C-921EA45E9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F296D69-2A9C-4DD7-9665-3F91E5EE3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1908D-150E-41FE-BA01-08F779154B2D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2F4FFBC-20DB-4523-8253-D32455F78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DD0A77F-2FD1-47F7-AC08-C3A971A67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214A-4C29-4BD7-895B-4D402B146E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0347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D06E98F-FB9F-4A45-B328-F71410F2B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1908D-150E-41FE-BA01-08F779154B2D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2CC6506-B3D8-4BA1-8AAB-D1ED63C3B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14770C5-8C33-431E-97FF-1747794A6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214A-4C29-4BD7-895B-4D402B146E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0113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554F41-BC87-4E5E-BCA1-D7C16FCBF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1CF923D-5DFF-49EC-9481-4B8547543D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CD42C6A-BF23-49C8-87CD-0D475E193D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0DCC7BC-5BC8-443A-A51D-D41E4083E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1908D-150E-41FE-BA01-08F779154B2D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9713400-8ED1-4E9E-94CA-9B8B4A471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DB5C714-FEF8-40ED-9AA0-4AD53855C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214A-4C29-4BD7-895B-4D402B146E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7848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323FA2-13CB-4D8F-8004-843FC13F0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F78DA8E-445A-47C9-99C2-2E113DF5B6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551E2F-DC27-47DB-9569-9C9E72255E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D900CA7-4D66-4987-9296-CDC2A36A1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1908D-150E-41FE-BA01-08F779154B2D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21A3F35-571B-4860-B2D6-056BD77D5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1EE6EF6-FDEC-4CDC-B3DB-406DCA602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214A-4C29-4BD7-895B-4D402B146E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4003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148D44-F3C5-41C0-BF02-05364736A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19DDD31-2A38-488A-A495-8F0FA6FBE4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8CACB22-F549-4B9D-B2ED-BD4F303660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E1908D-150E-41FE-BA01-08F779154B2D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A063761-9D7E-4CF5-B418-564E0B6D85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875E617-2963-4038-9D63-028D51E833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214A-4C29-4BD7-895B-4D402B146E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4713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89015" cy="17990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290415" y="2229744"/>
            <a:ext cx="9465216" cy="5046571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spcAft>
                <a:spcPts val="1200"/>
              </a:spcAft>
            </a:pPr>
            <a:r>
              <a:rPr lang="uz-Latn-UZ" sz="5400" dirty="0">
                <a:solidFill>
                  <a:srgbClr val="002060"/>
                </a:solidFill>
                <a:latin typeface="Arial"/>
                <a:cs typeface="Arial"/>
              </a:rPr>
              <a:t>Mavzu: </a:t>
            </a:r>
            <a:endParaRPr lang="en-US" sz="54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/>
            <a:r>
              <a:rPr lang="uz-Latn-UZ" sz="5400" b="1" dirty="0">
                <a:solidFill>
                  <a:srgbClr val="002060"/>
                </a:solidFill>
                <a:latin typeface="Arial"/>
                <a:cs typeface="Arial"/>
              </a:rPr>
              <a:t>Masalalar yechish.</a:t>
            </a:r>
            <a:endParaRPr lang="en-US" sz="5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O‘qituvchi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: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Toshkent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shahar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Uchtepa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tumani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287-maktab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fizika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o‘qituvchisi</a:t>
            </a:r>
            <a:endParaRPr lang="en-US" sz="24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Xodjayeva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Maxtuma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Ziyatovna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. </a:t>
            </a:r>
            <a:endParaRPr lang="en-US" sz="24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/>
            <a:endParaRPr lang="en-US" sz="5400" b="1" dirty="0">
              <a:solidFill>
                <a:srgbClr val="373435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402326" y="2374966"/>
            <a:ext cx="727405" cy="162553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8892210" y="430695"/>
            <a:ext cx="2261956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8892210" y="430695"/>
            <a:ext cx="2261955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8909302" y="498155"/>
            <a:ext cx="213360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10</a:t>
            </a: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60486" y="47675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3724" y="430695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F014FA7A-83C7-4D80-A06D-2E5B4D80E519}"/>
              </a:ext>
            </a:extLst>
          </p:cNvPr>
          <p:cNvSpPr/>
          <p:nvPr/>
        </p:nvSpPr>
        <p:spPr>
          <a:xfrm>
            <a:off x="402326" y="4801769"/>
            <a:ext cx="727405" cy="162553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E2CF049-DCA9-4EF8-AE29-519D1D4D0A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7727" y="2042774"/>
            <a:ext cx="3485322" cy="2469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103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473149" y="187553"/>
                <a:ext cx="4823789" cy="2569444"/>
              </a:xfrm>
            </p:spPr>
            <p:txBody>
              <a:bodyPr/>
              <a:lstStyle/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𝜂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1+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𝜇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𝑐𝑡𝑔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𝛼</m:t>
                        </m:r>
                      </m:den>
                    </m:f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∙100 % 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473149" y="187553"/>
                <a:ext cx="4823789" cy="2569444"/>
              </a:xfrm>
              <a:blipFill>
                <a:blip r:embed="rId2"/>
                <a:stretch>
                  <a:fillRect t="-42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5208107" y="523554"/>
            <a:ext cx="1" cy="18974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1119530" y="2083904"/>
            <a:ext cx="192847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53269" y="3300511"/>
                <a:ext cx="11251092" cy="324144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𝑐𝑡𝑔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45°=1</m:t>
                    </m:r>
                  </m:oMath>
                </a14:m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𝜂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1+0,3∙1</m:t>
                        </m:r>
                      </m:den>
                    </m:f>
                    <m:r>
                      <a:rPr lang="uz-Latn-UZ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100 %≈77 %</m:t>
                    </m:r>
                  </m:oMath>
                </a14:m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endParaRPr lang="en-US" sz="40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𝜼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𝟕𝟕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%</m:t>
                    </m:r>
                  </m:oMath>
                </a14:m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3269" y="3300511"/>
                <a:ext cx="11251092" cy="3241447"/>
              </a:xfrm>
              <a:prstGeom prst="rect">
                <a:avLst/>
              </a:prstGeom>
              <a:blipFill>
                <a:blip r:embed="rId3"/>
                <a:stretch>
                  <a:fillRect l="-1951" t="-52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01148" y="187553"/>
                <a:ext cx="4041917" cy="324144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uz-Latn-UZ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𝛼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=45°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𝜇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=0,3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opish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η</m:t>
                    </m:r>
                    <m:r>
                      <a:rPr lang="uz-Latn-UZ" sz="36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1148" y="187553"/>
                <a:ext cx="4041917" cy="3241447"/>
              </a:xfrm>
              <a:prstGeom prst="rect">
                <a:avLst/>
              </a:prstGeom>
              <a:blipFill>
                <a:blip r:embed="rId4"/>
                <a:stretch>
                  <a:fillRect l="-4676" t="-33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20271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20417" y="1948070"/>
                <a:ext cx="10124661" cy="4333460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Massasi 80 kg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hajmi 0,02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bo‘lgan jismni chuqurligi 4 m bo‘lgan hovuzdan butunlay chiqarib olish uchun qancha ish bajarish kerak? 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𝜌</m:t>
                        </m:r>
                      </m:e>
                      <m:sub>
                        <m:r>
                          <a:rPr lang="uz-Latn-UZ" sz="32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𝑠𝑢𝑣</m:t>
                        </m:r>
                      </m:sub>
                    </m:sSub>
                    <m:r>
                      <a:rPr lang="uz-Latn-UZ" sz="32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=1000 </m:t>
                    </m:r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uz-Latn-UZ" sz="32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  <m:r>
                      <a:rPr lang="uz-Latn-UZ" sz="32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</m:t>
                    </m:r>
                    <m:f>
                      <m:fPr>
                        <m:ctrlPr>
                          <a:rPr lang="uz-Latn-UZ" sz="32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sSup>
                          <m:sSupPr>
                            <m:ctrlPr>
                              <a:rPr lang="uz-Latn-UZ" sz="3200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200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uz-Latn-UZ" sz="3200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.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20417" y="1948070"/>
                <a:ext cx="10124661" cy="4333460"/>
              </a:xfrm>
              <a:blipFill>
                <a:blip r:embed="rId2"/>
                <a:stretch>
                  <a:fillRect l="-1505" t="-986" r="-15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714440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194852" y="263031"/>
                <a:ext cx="6268278" cy="3379663"/>
              </a:xfrm>
            </p:spPr>
            <p:txBody>
              <a:bodyPr/>
              <a:lstStyle/>
              <a:p>
                <a:pPr algn="ctr"/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𝐹𝑆</m:t>
                    </m:r>
                    <m: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𝐹h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𝑚𝑔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</m:e>
                      <m:sub>
                        <m:r>
                          <a:rPr lang="uz-Latn-UZ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sub>
                    </m:sSub>
                    <m:r>
                      <a:rPr lang="uz-Latn-UZ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uz-Latn-UZ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𝜌</m:t>
                        </m:r>
                      </m:e>
                      <m:sub>
                        <m:r>
                          <a:rPr lang="uz-Latn-UZ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sub>
                    </m:sSub>
                    <m:r>
                      <a:rPr lang="uz-Latn-UZ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𝑉𝑔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algn="ctr">
                  <a:lnSpc>
                    <a:spcPct val="100000"/>
                  </a:lnSpc>
                </a:pPr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=(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𝑚𝑔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b>
                      <m:sSubPr>
                        <m:ctrlPr>
                          <a:rPr lang="uz-Latn-UZ" sz="36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𝜌</m:t>
                        </m:r>
                      </m:e>
                      <m:sub>
                        <m:r>
                          <a:rPr lang="uz-Latn-UZ" sz="36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sub>
                    </m:sSub>
                    <m:r>
                      <a:rPr lang="uz-Latn-UZ" sz="36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𝑉𝑔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𝐴</m:t>
                      </m:r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d>
                        <m:dPr>
                          <m:ctrlP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𝑚</m:t>
                          </m:r>
                          <m: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uz-Latn-UZ" sz="36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uz-Latn-UZ" sz="36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𝜌</m:t>
                              </m:r>
                            </m:e>
                            <m:sub>
                              <m:r>
                                <a:rPr lang="uz-Latn-UZ" sz="36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𝑠</m:t>
                              </m:r>
                            </m:sub>
                          </m:sSub>
                          <m:r>
                            <a:rPr lang="uz-Latn-UZ" sz="36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𝑉</m:t>
                          </m:r>
                        </m:e>
                      </m:d>
                      <m:r>
                        <a:rPr lang="uz-Latn-UZ" sz="36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𝑔</m:t>
                      </m:r>
                      <m:r>
                        <a:rPr lang="en-US" sz="36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h</m:t>
                      </m:r>
                    </m:oMath>
                  </m:oMathPara>
                </a14:m>
                <a:endParaRPr lang="uz-Latn-UZ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194852" y="263031"/>
                <a:ext cx="6268278" cy="3379663"/>
              </a:xfrm>
              <a:blipFill>
                <a:blip r:embed="rId2"/>
                <a:stretch>
                  <a:fillRect t="-30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5102089" y="747859"/>
            <a:ext cx="1" cy="28948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768629" y="3223591"/>
            <a:ext cx="33793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71063" y="4558748"/>
                <a:ext cx="11781177" cy="203621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80 </m:t>
                        </m:r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  <m:r>
                          <a:rPr lang="uz-Latn-UZ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uz-Latn-UZ" sz="32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1000</m:t>
                        </m:r>
                        <m:f>
                          <m:fPr>
                            <m:ctrlPr>
                              <a:rPr lang="uz-Latn-UZ" sz="3200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𝑘𝑔</m:t>
                            </m:r>
                          </m:num>
                          <m:den>
                            <m:sSup>
                              <m:sSupPr>
                                <m:ctrlPr>
                                  <a:rPr lang="uz-Latn-UZ" sz="32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uz-Latn-UZ" sz="32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𝑚</m:t>
                                </m:r>
                              </m:e>
                              <m:sup>
                                <m:r>
                                  <a:rPr lang="uz-Latn-UZ" sz="32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3</m:t>
                                </m:r>
                              </m:sup>
                            </m:sSup>
                          </m:den>
                        </m:f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0,02 </m:t>
                        </m:r>
                        <m:sSup>
                          <m:sSupPr>
                            <m:ctrlP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sup>
                        </m:sSup>
                      </m:e>
                    </m:d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uz-Latn-UZ" sz="32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10</m:t>
                    </m:r>
                    <m:f>
                      <m:fPr>
                        <m:ctrlPr>
                          <a:rPr lang="uz-Latn-UZ" sz="32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sSup>
                          <m:sSupPr>
                            <m:ctrlPr>
                              <a:rPr lang="uz-Latn-UZ" sz="3200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200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uz-Latn-UZ" sz="3200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uz-Latn-UZ" sz="32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4 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2400</m:t>
                    </m:r>
                    <m:r>
                      <a:rPr lang="uz-Latn-UZ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𝐽</m:t>
                    </m:r>
                  </m:oMath>
                </a14:m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uz-Latn-UZ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𝑨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𝟐𝟒𝟎𝟎</m:t>
                    </m:r>
                  </m:oMath>
                </a14:m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J </a:t>
                </a:r>
                <a:endParaRPr lang="uz-Latn-UZ" sz="3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063" y="4558748"/>
                <a:ext cx="11781177" cy="2036219"/>
              </a:xfrm>
              <a:prstGeom prst="rect">
                <a:avLst/>
              </a:prstGeom>
              <a:blipFill>
                <a:blip r:embed="rId3"/>
                <a:stretch>
                  <a:fillRect l="-1346" t="-41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87896" y="187552"/>
                <a:ext cx="4094921" cy="411940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=80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=0,02 </m:t>
                    </m:r>
                    <m:sSup>
                      <m:sSup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𝜌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2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1000 </m:t>
                    </m:r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2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  <m:r>
                      <a:rPr lang="uz-Latn-UZ" sz="32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</m:t>
                    </m:r>
                    <m:f>
                      <m:fPr>
                        <m:ctrlPr>
                          <a:rPr lang="uz-Latn-UZ" sz="32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sSup>
                          <m:sSupPr>
                            <m:ctrlPr>
                              <a:rPr lang="uz-Latn-UZ" sz="3200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200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uz-Latn-UZ" sz="3200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896" y="187552"/>
                <a:ext cx="4094921" cy="4119402"/>
              </a:xfrm>
              <a:prstGeom prst="rect">
                <a:avLst/>
              </a:prstGeom>
              <a:blipFill>
                <a:blip r:embed="rId4"/>
                <a:stretch>
                  <a:fillRect l="-3875" t="-2071" b="-50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6889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9391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topshiriiqlar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61390" y="1351722"/>
                <a:ext cx="10323445" cy="4929808"/>
              </a:xfrm>
            </p:spPr>
            <p:txBody>
              <a:bodyPr>
                <a:normAutofit/>
              </a:bodyPr>
              <a:lstStyle/>
              <a:p>
                <a:pPr marL="0" indent="358775" algn="just">
                  <a:lnSpc>
                    <a:spcPct val="100000"/>
                  </a:lnSpc>
                  <a:buNone/>
                </a:pP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1. Qiyalik burchagi 60</a:t>
                </a:r>
                <a14:m>
                  <m:oMath xmlns:m="http://schemas.openxmlformats.org/officeDocument/2006/math"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°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bo‘lgan qiya tekislikdan jism yuqoriga ko‘tarilmoqda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J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ism va qiya tekislik orasidagi ishqalanish koeffits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iy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enti 0,4 bo‘lsa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qiya tekislikning FIK ni toping. </a:t>
                </a:r>
              </a:p>
              <a:p>
                <a:pPr marL="0" indent="358775" algn="just">
                  <a:lnSpc>
                    <a:spcPct val="100000"/>
                  </a:lnSpc>
                  <a:buNone/>
                </a:pP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2. Massasi 100 kg hajmi 0,01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bo‘lgan jismni chuqurligi 4 m bo‘lgan hovuzdan butunlay chiqarib olish uchun qancha ish bajarish kerak? 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𝜌</m:t>
                        </m:r>
                      </m:e>
                      <m:sub>
                        <m:r>
                          <a:rPr lang="uz-Latn-UZ" sz="32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𝑠𝑢𝑣</m:t>
                        </m:r>
                      </m:sub>
                    </m:sSub>
                    <m:r>
                      <a:rPr lang="uz-Latn-UZ" sz="32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=1000 </m:t>
                    </m:r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 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32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  <m:r>
                      <a:rPr lang="uz-Latn-UZ" sz="32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</m:t>
                    </m:r>
                    <m:f>
                      <m:fPr>
                        <m:ctrlPr>
                          <a:rPr lang="uz-Latn-UZ" sz="32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sSup>
                          <m:sSupPr>
                            <m:ctrlPr>
                              <a:rPr lang="uz-Latn-UZ" sz="3200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200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uz-Latn-UZ" sz="3200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61390" y="1351722"/>
                <a:ext cx="10323445" cy="4929808"/>
              </a:xfrm>
              <a:blipFill>
                <a:blip r:embed="rId2"/>
                <a:stretch>
                  <a:fillRect l="-1476" t="-1609" r="-14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36980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Объект 12">
            <a:extLst>
              <a:ext uri="{FF2B5EF4-FFF2-40B4-BE49-F238E27FC236}">
                <a16:creationId xmlns:a16="http://schemas.microsoft.com/office/drawing/2014/main" id="{609194CF-3320-4A1B-93DA-D7731899F7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1971952"/>
              </p:ext>
            </p:extLst>
          </p:nvPr>
        </p:nvGraphicFramePr>
        <p:xfrm>
          <a:off x="596349" y="225287"/>
          <a:ext cx="11039060" cy="62682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74482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Объект 12">
            <a:extLst>
              <a:ext uri="{FF2B5EF4-FFF2-40B4-BE49-F238E27FC236}">
                <a16:creationId xmlns:a16="http://schemas.microsoft.com/office/drawing/2014/main" id="{609194CF-3320-4A1B-93DA-D7731899F7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0225651"/>
              </p:ext>
            </p:extLst>
          </p:nvPr>
        </p:nvGraphicFramePr>
        <p:xfrm>
          <a:off x="596349" y="225287"/>
          <a:ext cx="11039060" cy="62682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56934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4909" y="1948070"/>
            <a:ext cx="12192000" cy="2398643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Harakatlanayotgan gazlar va suyuqliklarda bosimning tezlikka bog‘liqligidan texnikada foydalanish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9434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08383" y="1696278"/>
                <a:ext cx="10545417" cy="4585252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	Simobli barometrdagi simob ustunining balandligi 75 cm, qanday balandlikdagi suv ustuni xuddi shunday bosimni hosil qiladi? 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ru-RU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𝜌</m:t>
                        </m:r>
                      </m:e>
                      <m:sub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𝑠𝑖𝑚𝑜𝑏</m:t>
                        </m:r>
                      </m:sub>
                    </m:sSub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=13600 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𝜌</m:t>
                        </m:r>
                      </m:e>
                      <m:sub>
                        <m:r>
                          <a:rPr lang="uz-Latn-UZ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𝑠𝑢𝑣</m:t>
                        </m:r>
                      </m:sub>
                    </m:sSub>
                    <m:r>
                      <a:rPr lang="uz-Latn-UZ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=1000 </m:t>
                    </m:r>
                    <m:r>
                      <a:rPr lang="uz-Latn-UZ" sz="4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  <m:r>
                      <a:rPr lang="uz-Latn-UZ" sz="4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</m:oMath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08383" y="1696278"/>
                <a:ext cx="10545417" cy="4585252"/>
              </a:xfrm>
              <a:blipFill>
                <a:blip r:embed="rId2"/>
                <a:stretch>
                  <a:fillRect l="-2081" t="-3723" r="-202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71102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901374" y="187553"/>
                <a:ext cx="5704078" cy="3200186"/>
              </a:xfrm>
            </p:spPr>
            <p:txBody>
              <a:bodyPr/>
              <a:lstStyle/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𝑝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𝑝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𝜌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𝜌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𝑔h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𝜌</m:t>
                            </m:r>
                          </m:e>
                          <m:sub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h</m:t>
                            </m:r>
                          </m:e>
                          <m:sub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𝜌</m:t>
                            </m:r>
                          </m:e>
                          <m:sub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901374" y="187553"/>
                <a:ext cx="5704078" cy="3200186"/>
              </a:xfrm>
              <a:blipFill>
                <a:blip r:embed="rId2"/>
                <a:stretch>
                  <a:fillRect t="-34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5340627" y="859010"/>
            <a:ext cx="1" cy="25287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1119530" y="2706756"/>
            <a:ext cx="40684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2852" y="3684104"/>
                <a:ext cx="11529388" cy="291086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</m:e>
                      <m:sub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13600</m:t>
                        </m:r>
                        <m:f>
                          <m:fPr>
                            <m:ctrlP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𝑘𝑔</m:t>
                            </m:r>
                          </m:num>
                          <m:den>
                            <m:sSup>
                              <m:sSupPr>
                                <m:ctrlPr>
                                  <a:rPr lang="uz-Latn-UZ" sz="40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𝑚</m:t>
                                </m:r>
                              </m:e>
                              <m:sup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3</m:t>
                                </m:r>
                              </m:sup>
                            </m:sSup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 </m:t>
                            </m:r>
                          </m:den>
                        </m:f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75 </m:t>
                        </m:r>
                        <m: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𝑐𝑚</m:t>
                        </m:r>
                      </m:num>
                      <m:den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1000</m:t>
                        </m:r>
                        <m:f>
                          <m:fPr>
                            <m:ctrlP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𝑘𝑔</m:t>
                            </m:r>
                          </m:num>
                          <m:den>
                            <m:sSup>
                              <m:sSupPr>
                                <m:ctrlPr>
                                  <a:rPr lang="uz-Latn-UZ" sz="40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𝑚</m:t>
                                </m:r>
                              </m:e>
                              <m:sup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3</m:t>
                                </m:r>
                              </m:sup>
                            </m:sSup>
                          </m:den>
                        </m:f>
                      </m:den>
                    </m:f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=1020 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=10,2 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𝒉</m:t>
                        </m:r>
                      </m:e>
                      <m:sub>
                        <m:r>
                          <a:rPr lang="uz-Latn-UZ" sz="4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𝟏𝟎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𝒎</m:t>
                    </m:r>
                  </m:oMath>
                </a14:m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40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852" y="3684104"/>
                <a:ext cx="11529388" cy="2910864"/>
              </a:xfrm>
              <a:prstGeom prst="rect">
                <a:avLst/>
              </a:prstGeom>
              <a:blipFill>
                <a:blip r:embed="rId3"/>
                <a:stretch>
                  <a:fillRect l="-15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19530" y="187553"/>
                <a:ext cx="4629165" cy="324144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=75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𝜌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=13600 </m:t>
                    </m:r>
                    <m:r>
                      <a:rPr lang="uz-Latn-UZ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  <m:r>
                      <a:rPr lang="uz-Latn-UZ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𝜌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6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1000 </m:t>
                    </m:r>
                    <m:r>
                      <a:rPr lang="uz-Latn-UZ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  <m:r>
                      <a:rPr lang="uz-Latn-UZ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opish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36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9530" y="187553"/>
                <a:ext cx="4629165" cy="3241447"/>
              </a:xfrm>
              <a:prstGeom prst="rect">
                <a:avLst/>
              </a:prstGeom>
              <a:blipFill>
                <a:blip r:embed="rId4"/>
                <a:stretch>
                  <a:fillRect l="-4084" t="-3383" b="-33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90827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08383" y="1696278"/>
                <a:ext cx="10545417" cy="4585252"/>
              </a:xfrm>
            </p:spPr>
            <p:txBody>
              <a:bodyPr>
                <a:normAutofit/>
              </a:bodyPr>
              <a:lstStyle/>
              <a:p>
                <a:pPr marL="0" indent="358775" algn="just">
                  <a:lnSpc>
                    <a:spcPct val="100000"/>
                  </a:lnSpc>
                  <a:buNone/>
                </a:pP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Neft solinadigan bak tagida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teshik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silindrik propka bilan berkitilgan. Probkani tashqariga itarib chiqarish uchun 16 N kuch kerak. 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358775" algn="just">
                  <a:lnSpc>
                    <a:spcPct val="100000"/>
                  </a:lnSpc>
                  <a:buNone/>
                </a:pP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Agar probkaning yuzasi </a:t>
                </a:r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10 </m:t>
                    </m:r>
                    <m:sSup>
                      <m:sSup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𝑐𝑚</m:t>
                        </m:r>
                      </m:e>
                      <m:sup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bo‘lsa, bu bakka qanday balandlikkacha neft quyish mumkin? 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358775" algn="just">
                  <a:lnSpc>
                    <a:spcPct val="100000"/>
                  </a:lnSpc>
                  <a:buNone/>
                </a:pP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Neftning zichligi </a:t>
                </a:r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800</m:t>
                    </m:r>
                    <m:f>
                      <m:f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</m:num>
                      <m:den>
                        <m:sSup>
                          <m:sSupPr>
                            <m:ctrlP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uz-Latn-UZ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  <m:r>
                      <a:rPr lang="uz-Latn-UZ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</m:t>
                    </m:r>
                    <m:f>
                      <m:fPr>
                        <m:ctrlPr>
                          <a:rPr lang="uz-Latn-UZ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sSup>
                          <m:sSupPr>
                            <m:ctrlPr>
                              <a:rPr lang="uz-Latn-UZ" sz="32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2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uz-Latn-UZ" sz="32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. 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08383" y="1696278"/>
                <a:ext cx="10545417" cy="4585252"/>
              </a:xfrm>
              <a:blipFill>
                <a:blip r:embed="rId2"/>
                <a:stretch>
                  <a:fillRect l="-1503" t="-1729" r="-14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5206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6453809" y="263031"/>
                <a:ext cx="4465981" cy="3646360"/>
              </a:xfrm>
            </p:spPr>
            <p:txBody>
              <a:bodyPr/>
              <a:lstStyle/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14:m>
                  <m:oMath xmlns:m="http://schemas.openxmlformats.org/officeDocument/2006/math"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𝑝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</m:num>
                      <m:den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den>
                    </m:f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14:m>
                  <m:oMath xmlns:m="http://schemas.openxmlformats.org/officeDocument/2006/math">
                    <m:r>
                      <a:rPr lang="uz-Latn-UZ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𝑝</m:t>
                    </m:r>
                    <m:r>
                      <a:rPr lang="uz-Latn-UZ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𝜌</m:t>
                    </m:r>
                    <m:r>
                      <a:rPr lang="uz-Latn-UZ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𝑔h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uz-Latn-UZ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</m:num>
                      <m:den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den>
                    </m:f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𝜌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𝑔h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</m:num>
                      <m:den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𝜌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𝑔𝑆</m:t>
                        </m:r>
                      </m:den>
                    </m:f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6453809" y="263031"/>
                <a:ext cx="4465981" cy="3646360"/>
              </a:xfrm>
              <a:blipFill>
                <a:blip r:embed="rId2"/>
                <a:stretch>
                  <a:fillRect t="-28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5920549" y="756115"/>
            <a:ext cx="1" cy="30472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1119530" y="3387739"/>
            <a:ext cx="321393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2852" y="4059196"/>
                <a:ext cx="11529388" cy="25357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16 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</m:num>
                      <m:den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800</m:t>
                        </m:r>
                        <m:f>
                          <m:fPr>
                            <m:ctrlP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𝑘𝑔</m:t>
                            </m:r>
                          </m:num>
                          <m:den>
                            <m:sSup>
                              <m:sSupPr>
                                <m:ctrlPr>
                                  <a:rPr lang="uz-Latn-UZ" sz="4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4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  </m:t>
                                </m:r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𝑚</m:t>
                                </m:r>
                              </m:e>
                              <m:sup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3</m:t>
                                </m:r>
                              </m:sup>
                            </m:sSup>
                          </m:den>
                        </m:f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  <m:f>
                          <m:fPr>
                            <m:ctrlP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num>
                          <m:den>
                            <m:sSup>
                              <m:sSupPr>
                                <m:ctrlPr>
                                  <a:rPr lang="uz-Latn-UZ" sz="40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𝑠</m:t>
                                </m:r>
                              </m:e>
                              <m:sup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0,001 </m:t>
                        </m:r>
                        <m:sSup>
                          <m:sSupPr>
                            <m:ctrlP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 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𝒉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𝒎</m:t>
                    </m:r>
                  </m:oMath>
                </a14:m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40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852" y="4059196"/>
                <a:ext cx="11529388" cy="2535772"/>
              </a:xfrm>
              <a:prstGeom prst="rect">
                <a:avLst/>
              </a:prstGeom>
              <a:blipFill>
                <a:blip r:embed="rId3"/>
                <a:stretch>
                  <a:fillRect t="-33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19531" y="187553"/>
                <a:ext cx="5228260" cy="387164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=16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 </m:t>
                    </m:r>
                    <m:sSup>
                      <m:sSup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𝑐𝑚</m:t>
                        </m:r>
                      </m:e>
                      <m:sup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=0,001 </m:t>
                    </m:r>
                    <m:sSup>
                      <m:sSup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14:m>
                  <m:oMath xmlns:m="http://schemas.openxmlformats.org/officeDocument/2006/math">
                    <m:r>
                      <a:rPr lang="uz-Latn-UZ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𝜌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=800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e>
                      <m:sup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opish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  <m:r>
                      <a:rPr lang="uz-Latn-UZ" sz="36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9531" y="187553"/>
                <a:ext cx="5228260" cy="3871643"/>
              </a:xfrm>
              <a:prstGeom prst="rect">
                <a:avLst/>
              </a:prstGeom>
              <a:blipFill>
                <a:blip r:embed="rId4"/>
                <a:stretch>
                  <a:fillRect l="-3617" t="-2835" b="-26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92907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60174" y="1961322"/>
                <a:ext cx="10124661" cy="4320208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Qiyalik burchagi 45</a:t>
                </a:r>
                <a14:m>
                  <m:oMath xmlns:m="http://schemas.openxmlformats.org/officeDocument/2006/math">
                    <m:r>
                      <a:rPr lang="uz-Latn-UZ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°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bo‘lgan qiya tekislikdan jism yuqoriga ko‘tarilmoqda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J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ism va qiya tekislik orasidagi ishqalanish koeffits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iy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enti 0,3 bo‘lsa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qiya tekislikning FIK ni toping. 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60174" y="1961322"/>
                <a:ext cx="10124661" cy="4320208"/>
              </a:xfrm>
              <a:blipFill>
                <a:blip r:embed="rId2"/>
                <a:stretch>
                  <a:fillRect l="-1565" r="-15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407003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</TotalTime>
  <Words>465</Words>
  <Application>Microsoft Office PowerPoint</Application>
  <PresentationFormat>Широкоэкранный</PresentationFormat>
  <Paragraphs>81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Презентация PowerPoint</vt:lpstr>
      <vt:lpstr>Презентация PowerPoint</vt:lpstr>
      <vt:lpstr>Harakatlanayotgan gazlar va suyuqliklarda bosimning tezlikka bog‘liqligidan texnikada foydalanish </vt:lpstr>
      <vt:lpstr>Masala</vt:lpstr>
      <vt:lpstr>Презентация PowerPoint</vt:lpstr>
      <vt:lpstr>Masala</vt:lpstr>
      <vt:lpstr>Презентация PowerPoint</vt:lpstr>
      <vt:lpstr>Masala</vt:lpstr>
      <vt:lpstr>Презентация PowerPoint</vt:lpstr>
      <vt:lpstr>Masala</vt:lpstr>
      <vt:lpstr>Презентация PowerPoint</vt:lpstr>
      <vt:lpstr>Mustaqil bajarish uchun topshiriiqlar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Davronbek Salimbekov</dc:creator>
  <cp:lastModifiedBy>hp</cp:lastModifiedBy>
  <cp:revision>31</cp:revision>
  <dcterms:created xsi:type="dcterms:W3CDTF">2020-12-08T19:01:08Z</dcterms:created>
  <dcterms:modified xsi:type="dcterms:W3CDTF">2021-02-23T06:53:22Z</dcterms:modified>
</cp:coreProperties>
</file>