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Energiya va ish. Energiyaning saqlanish qonuni. Jismning qiya tekislik bo‘ylab harakatlanishida bajarilgan ish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/>
      <dgm:t>
        <a:bodyPr/>
        <a:lstStyle/>
        <a:p>
          <a:pPr algn="ctr"/>
          <a:r>
            <a:rPr lang="uz-Latn-UZ" sz="3600" dirty="0">
              <a:latin typeface="Arial" panose="020B0604020202020204" pitchFamily="34" charset="0"/>
              <a:cs typeface="Arial" panose="020B0604020202020204" pitchFamily="34" charset="0"/>
            </a:rPr>
            <a:t>Jismlarning absolyut elastik va noelastik to‘qnashishi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/>
      <dgm:t>
        <a:bodyPr/>
        <a:lstStyle/>
        <a:p>
          <a:pPr algn="ctr"/>
          <a:r>
            <a:rPr lang="uz-Latn-UZ" sz="3600" dirty="0">
              <a:latin typeface="Arial" panose="020B0604020202020204" pitchFamily="34" charset="0"/>
              <a:cs typeface="Arial" panose="020B0604020202020204" pitchFamily="34" charset="0"/>
            </a:rPr>
            <a:t>Jismlarning muvozanatda bo‘lish shartlari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3600" dirty="0">
              <a:latin typeface="Arial" panose="020B0604020202020204" pitchFamily="34" charset="0"/>
              <a:cs typeface="Arial" panose="020B0604020202020204" pitchFamily="34" charset="0"/>
            </a:rPr>
            <a:t>Momentlar qoidasiga asoslanib ishlaydigan mexanizmlar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/>
      <dgm:t>
        <a:bodyPr/>
        <a:lstStyle/>
        <a:p>
          <a:pPr algn="ctr"/>
          <a:r>
            <a:rPr lang="uz-Latn-UZ" sz="3600" dirty="0">
              <a:latin typeface="Arial" panose="020B0604020202020204" pitchFamily="34" charset="0"/>
              <a:cs typeface="Arial" panose="020B0604020202020204" pitchFamily="34" charset="0"/>
            </a:rPr>
            <a:t>Aylanma harakat dinamikasi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/>
      <dgm:t>
        <a:bodyPr/>
        <a:lstStyle/>
        <a:p>
          <a:pPr algn="ctr"/>
          <a:r>
            <a:rPr lang="uz-Latn-UZ" sz="3200" dirty="0">
              <a:latin typeface="Arial" panose="020B0604020202020204" pitchFamily="34" charset="0"/>
              <a:cs typeface="Arial" panose="020B0604020202020204" pitchFamily="34" charset="0"/>
            </a:rPr>
            <a:t>Suyuqlik va gazlar harakati, oqimining uzluksizlik teoremasi. Bernulli tenglamasi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Energiya va ish. Energiyaning saqlanish qonuni. Jismning qiya tekislik bo‘ylab harakatlanishida bajarilgan ish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Jismlarning absolyut elastik va noelastik to‘qnashishi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Jismlarning muvozanatda bo‘lish shartlari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08252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Momentlar qoidasiga asoslanib ishlaydigan mexanizmlar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08252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62681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Aylanma harakat dinamikasi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62681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200" kern="1200" dirty="0">
              <a:latin typeface="Arial" panose="020B0604020202020204" pitchFamily="34" charset="0"/>
              <a:cs typeface="Arial" panose="020B0604020202020204" pitchFamily="34" charset="0"/>
            </a:rPr>
            <a:t>Suyuqlik va gazlar harakati, oqimining uzluksizlik teoremasi. Bernulli tenglamasi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210F2-B6D5-4724-A68A-EC537A9E8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1096C3-BE70-4BCA-A8F8-3773D1C33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68101-78BB-43D7-91C5-30B46F72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E7B7B9-D4A1-42AA-A2F5-A230BC0D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5E61DD-7B22-4C45-87DE-44E49F04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19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D56F5-DC5C-4459-ABC4-D4BAC7C6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0DD207-B0FB-4715-8DC7-E1D4DC85E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C0A70B-2FA6-426B-BC9F-FF4CE544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C5152-E32D-48EA-A0D5-F2B41C38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C6148-FEEA-4F05-8221-F42B5742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5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4341FC-8659-4DA1-8CA7-EAF80E8A8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C8AFFD-E6F6-4759-A869-15AA1A83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3081B1-9EA3-4302-A5F1-707C8AC3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0DC14D-B5E2-494A-97C5-AC7393C2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A8A25A-6B98-48AB-A4DE-81BE4071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56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4075B-77B2-44CA-9273-CA45F8B4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89840-5E73-4FA8-95E5-2FEDCB8FF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DFC72D-0CA0-4D1B-A549-CA31AEA8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BD6301-A3FD-4CAD-9631-80B02196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AE7E-4F08-4339-9A42-1A74124C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6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F3BA1-69ED-4783-B10C-BAFDAA5E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557EF5-CC84-44D7-9305-11A52104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06912D-D98F-42D4-B5EB-8092AE170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F5B1A4-949C-4DF7-90BF-D0AA8332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B4ACEF-026E-485A-BD05-627E99241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864E8-E9F3-430B-A924-D7D38A53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368668-2FB3-4F79-97D9-66C54400C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4C62F5-9CB3-4722-ABFC-3D030E5C7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B9882D-274D-4A55-BF28-E0D5E420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AA40BE-87DF-4BD1-B8C3-0086D0DF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1E530F-D1B0-4870-8042-AE89C32D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3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274F5-C94D-4175-BD37-D97BF6855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6A45B1-DC8A-4AE1-9752-524146788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85BD09-1FE1-4802-A36D-6FCB4A6C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82C640-7DD0-4B85-8FEF-604306E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FF42F3-9D53-44FF-BCC6-8F0E1796F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68AC91-6933-4E7E-B6EC-5D004583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728792-F498-4140-9E1A-F3EB1846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B3C20B-C3C9-4EFC-B067-CDC976F0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3FA3B-5C5B-4792-800C-921EA45E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296D69-2A9C-4DD7-9665-3F91E5E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2F4FFBC-20DB-4523-8253-D32455F7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D0A77F-2FD1-47F7-AC08-C3A971A6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4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D06E98F-FB9F-4A45-B328-F71410F2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CC6506-B3D8-4BA1-8AAB-D1ED63C3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4770C5-8C33-431E-97FF-1747794A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1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54F41-BC87-4E5E-BCA1-D7C16FCB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CF923D-5DFF-49EC-9481-4B854754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D42C6A-BF23-49C8-87CD-0D475E193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DCC7BC-5BC8-443A-A51D-D41E4083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13400-8ED1-4E9E-94CA-9B8B4A47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B5C714-FEF8-40ED-9AA0-4AD5385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23FA2-13CB-4D8F-8004-843FC13F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78DA8E-445A-47C9-99C2-2E113DF5B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551E2F-DC27-47DB-9569-9C9E72255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900CA7-4D66-4987-9296-CDC2A36A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1A3F35-571B-4860-B2D6-056BD77D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EE6EF6-FDEC-4CDC-B3DB-406DCA60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0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48D44-F3C5-41C0-BF02-05364736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DDD31-2A38-488A-A495-8F0FA6FBE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CACB22-F549-4B9D-B2ED-BD4F30366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908D-150E-41FE-BA01-08F779154B2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063761-9D7E-4CF5-B418-564E0B6D8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75E617-2963-4038-9D63-028D51E83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214A-4C29-4BD7-895B-4D402B146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90415" y="2229744"/>
            <a:ext cx="9465216" cy="504657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5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6" y="2374966"/>
            <a:ext cx="727405" cy="16255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09302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14FA7A-83C7-4D80-A06D-2E5B4D80E519}"/>
              </a:ext>
            </a:extLst>
          </p:cNvPr>
          <p:cNvSpPr/>
          <p:nvPr/>
        </p:nvSpPr>
        <p:spPr>
          <a:xfrm>
            <a:off x="402326" y="4801769"/>
            <a:ext cx="727405" cy="16255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2CF049-DCA9-4EF8-AE29-519D1D4D0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727" y="2042774"/>
            <a:ext cx="3485322" cy="246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473149" y="187553"/>
                <a:ext cx="4823789" cy="2569444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𝑐𝑡𝑔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473149" y="187553"/>
                <a:ext cx="4823789" cy="2569444"/>
              </a:xfrm>
              <a:blipFill>
                <a:blip r:embed="rId2"/>
                <a:stretch>
                  <a:fillRect t="-4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208107" y="523554"/>
            <a:ext cx="1" cy="1897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083904"/>
            <a:ext cx="1928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53269" y="3300511"/>
                <a:ext cx="11251092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𝑐𝑡𝑔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45°=1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1+0,3∙1</m:t>
                        </m:r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100 %≈77 %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𝜼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𝟕𝟕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69" y="3300511"/>
                <a:ext cx="11251092" cy="3241447"/>
              </a:xfrm>
              <a:prstGeom prst="rect">
                <a:avLst/>
              </a:prstGeom>
              <a:blipFill>
                <a:blip r:embed="rId3"/>
                <a:stretch>
                  <a:fillRect l="-1951" t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1148" y="187553"/>
                <a:ext cx="4041917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=45°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=0,3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η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8" y="187553"/>
                <a:ext cx="4041917" cy="3241447"/>
              </a:xfrm>
              <a:prstGeom prst="rect">
                <a:avLst/>
              </a:prstGeom>
              <a:blipFill>
                <a:blip r:embed="rId4"/>
                <a:stretch>
                  <a:fillRect l="-4676" t="-3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2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0417" y="1948070"/>
                <a:ext cx="10124661" cy="433346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Massasi 80 kg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hajmi 0,02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jismni chuqurligi 4 m bo‘lgan hovuzdan butunlay chiqarib olish uchun qancha ish bajarish kerak?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𝑠𝑢𝑣</m:t>
                        </m:r>
                      </m:sub>
                    </m:sSub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0417" y="1948070"/>
                <a:ext cx="10124661" cy="4333460"/>
              </a:xfrm>
              <a:blipFill>
                <a:blip r:embed="rId2"/>
                <a:stretch>
                  <a:fillRect l="-1505" t="-986" r="-15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44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94852" y="263031"/>
                <a:ext cx="6268278" cy="3379663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𝐹𝑆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𝐹h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uz-Latn-UZ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36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36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uz-Latn-UZ" sz="36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uz-Latn-UZ" sz="36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</m:d>
                      <m:r>
                        <a:rPr lang="uz-Latn-UZ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94852" y="263031"/>
                <a:ext cx="6268278" cy="3379663"/>
              </a:xfrm>
              <a:blipFill>
                <a:blip r:embed="rId2"/>
                <a:stretch>
                  <a:fillRect t="-3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02089" y="747859"/>
            <a:ext cx="1" cy="2894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68629" y="3223591"/>
            <a:ext cx="3379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1063" y="4558748"/>
                <a:ext cx="11781177" cy="20362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80 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  <m:f>
                          <m:f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0,02 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2400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𝟐𝟒𝟎𝟎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3" y="4558748"/>
                <a:ext cx="11781177" cy="2036219"/>
              </a:xfrm>
              <a:prstGeom prst="rect">
                <a:avLst/>
              </a:prstGeom>
              <a:blipFill>
                <a:blip r:embed="rId3"/>
                <a:stretch>
                  <a:fillRect l="-1346" t="-4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7896" y="187552"/>
                <a:ext cx="4094921" cy="41194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=0,02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1000 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6" y="187552"/>
                <a:ext cx="4094921" cy="4119402"/>
              </a:xfrm>
              <a:prstGeom prst="rect">
                <a:avLst/>
              </a:prstGeom>
              <a:blipFill>
                <a:blip r:embed="rId4"/>
                <a:stretch>
                  <a:fillRect l="-3875" t="-2071" b="-5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8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39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1390" y="1351722"/>
                <a:ext cx="10323445" cy="4929808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Qiyalik burchagi 60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qiya tekislikdan jism yuqoriga ko‘tarilmoqda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ism va qiya tekislik orasidagi ishqalanish koeffits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iy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enti 0,4 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qiya tekislikning FIK ni toping. </a:t>
                </a: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2. Massasi 100 kg hajmi 0,01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jismni chuqurligi 4 m bo‘lgan hovuzdan butunlay chiqarib olish uchun qancha ish bajarish kerak?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𝑠𝑢𝑣</m:t>
                        </m:r>
                      </m:sub>
                    </m:sSub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1390" y="1351722"/>
                <a:ext cx="10323445" cy="4929808"/>
              </a:xfrm>
              <a:blipFill>
                <a:blip r:embed="rId2"/>
                <a:stretch>
                  <a:fillRect l="-1476" t="-1609" r="-1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9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609194CF-3320-4A1B-93DA-D7731899F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971952"/>
              </p:ext>
            </p:extLst>
          </p:nvPr>
        </p:nvGraphicFramePr>
        <p:xfrm>
          <a:off x="596349" y="225287"/>
          <a:ext cx="11039060" cy="626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609194CF-3320-4A1B-93DA-D7731899F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225651"/>
              </p:ext>
            </p:extLst>
          </p:nvPr>
        </p:nvGraphicFramePr>
        <p:xfrm>
          <a:off x="596349" y="225287"/>
          <a:ext cx="11039060" cy="626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93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09" y="1948070"/>
            <a:ext cx="12192000" cy="23986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Harakatlanayotgan gazlar va suyuqliklarda bosimning tezlikka bog‘liqligidan texnikada foydalanish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Simobli barometrdagi simob ustunining balandligi 75 cm, qanday balandlikdagi suv ustuni xuddi shunday bosimni hosil qiladi?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𝑠𝑖𝑚𝑜𝑏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=13600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𝑠𝑢𝑣</m:t>
                        </m:r>
                      </m:sub>
                    </m:sSub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  <a:blipFill>
                <a:blip r:embed="rId2"/>
                <a:stretch>
                  <a:fillRect l="-2081" t="-3723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901374" y="187553"/>
                <a:ext cx="5704078" cy="3200186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901374" y="187553"/>
                <a:ext cx="5704078" cy="3200186"/>
              </a:xfrm>
              <a:blipFill>
                <a:blip r:embed="rId2"/>
                <a:stretch>
                  <a:fillRect t="-3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40627" y="859010"/>
            <a:ext cx="1" cy="2528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706756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684104"/>
                <a:ext cx="11529388" cy="29108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13600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75 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=1020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=10,2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684104"/>
                <a:ext cx="11529388" cy="2910864"/>
              </a:xfrm>
              <a:prstGeom prst="rect">
                <a:avLst/>
              </a:prstGeo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=13600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1000 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4084" t="-3383" b="-3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Neft solinadigan bak tagida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teshik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silindrik propka bilan berkitilgan. Probkani tashqariga itarib chiqarish uchun 16 N kuch kerak.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probkaning yuzasi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bu bakka qanday balandlikkacha neft quyish mumkin?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Neftning zichligi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800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45417" cy="4585252"/>
              </a:xfrm>
              <a:blipFill>
                <a:blip r:embed="rId2"/>
                <a:stretch>
                  <a:fillRect l="-1503" t="-1729" r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453809" y="263031"/>
                <a:ext cx="4465981" cy="3646360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𝑔h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𝑔h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𝑔𝑆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453809" y="263031"/>
                <a:ext cx="4465981" cy="3646360"/>
              </a:xfrm>
              <a:blipFill>
                <a:blip r:embed="rId2"/>
                <a:stretch>
                  <a:fillRect t="-2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920549" y="756115"/>
            <a:ext cx="1" cy="3047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3387739"/>
            <a:ext cx="321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059196"/>
                <a:ext cx="11529388" cy="25357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800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0,001 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059196"/>
                <a:ext cx="11529388" cy="2535772"/>
              </a:xfrm>
              <a:prstGeom prst="rect">
                <a:avLst/>
              </a:prstGeom>
              <a:blipFill>
                <a:blip r:embed="rId3"/>
                <a:stretch>
                  <a:fillRect t="-3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1" y="187553"/>
                <a:ext cx="5228260" cy="38716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=0,001 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1" y="187553"/>
                <a:ext cx="5228260" cy="3871643"/>
              </a:xfrm>
              <a:prstGeom prst="rect">
                <a:avLst/>
              </a:prstGeom>
              <a:blipFill>
                <a:blip r:embed="rId4"/>
                <a:stretch>
                  <a:fillRect l="-3617" t="-2835" b="-2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9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0174" y="1961322"/>
                <a:ext cx="10124661" cy="432020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Qiyalik burchagi 45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qiya tekislikdan jism yuqoriga ko‘tarilmoqda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ism va qiya tekislik orasidagi ishqalanish koeffits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iy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enti 0,3 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qiya tekislikning FIK ni toping.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0174" y="1961322"/>
                <a:ext cx="10124661" cy="4320208"/>
              </a:xfrm>
              <a:blipFill>
                <a:blip r:embed="rId2"/>
                <a:stretch>
                  <a:fillRect l="-1565" r="-1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700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465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Harakatlanayotgan gazlar va suyuqliklarda bosimning tezlikka bog‘liqligidan texnikada foydalanish 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31</cp:revision>
  <dcterms:created xsi:type="dcterms:W3CDTF">2020-12-08T19:01:08Z</dcterms:created>
  <dcterms:modified xsi:type="dcterms:W3CDTF">2021-02-23T06:53:22Z</dcterms:modified>
</cp:coreProperties>
</file>