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61" r:id="rId4"/>
    <p:sldId id="260" r:id="rId5"/>
    <p:sldId id="262" r:id="rId6"/>
    <p:sldId id="301" r:id="rId7"/>
    <p:sldId id="302" r:id="rId8"/>
    <p:sldId id="303" r:id="rId9"/>
    <p:sldId id="304" r:id="rId10"/>
    <p:sldId id="305" r:id="rId11"/>
    <p:sldId id="306" r:id="rId12"/>
    <p:sldId id="307" r:id="rId13"/>
    <p:sldId id="308" r:id="rId1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6" d="100"/>
          <a:sy n="76" d="100"/>
        </p:scale>
        <p:origin x="582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FCEF20D-90D8-4EF4-8475-1AB1D4D24C48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04E6E8BC-FAF9-41A1-AD1D-2B2B4ED70FF9}">
      <dgm:prSet phldrT="[Текст]" custT="1"/>
      <dgm:spPr/>
      <dgm:t>
        <a:bodyPr/>
        <a:lstStyle/>
        <a:p>
          <a:pPr algn="ctr"/>
          <a:r>
            <a:rPr lang="uz-Latn-UZ" sz="3200" dirty="0">
              <a:latin typeface="Arial" panose="020B0604020202020204" pitchFamily="34" charset="0"/>
              <a:cs typeface="Arial" panose="020B0604020202020204" pitchFamily="34" charset="0"/>
            </a:rPr>
            <a:t>Energiya va ish. Energiyaning saqlanish qonuni. Jismning qiya tekislik bo‘ylab harakatlanishida bajarilgan ish</a:t>
          </a:r>
          <a:endParaRPr lang="ru-RU" sz="32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6ABCCED-9673-4424-86D3-4DD4F289ADB8}" type="parTrans" cxnId="{605BA71D-9D11-4DBC-8FA8-5B59033C250B}">
      <dgm:prSet/>
      <dgm:spPr/>
      <dgm:t>
        <a:bodyPr/>
        <a:lstStyle/>
        <a:p>
          <a:endParaRPr lang="ru-RU"/>
        </a:p>
      </dgm:t>
    </dgm:pt>
    <dgm:pt modelId="{73E94E1F-1250-4185-88BA-AA589B81E497}" type="sibTrans" cxnId="{605BA71D-9D11-4DBC-8FA8-5B59033C250B}">
      <dgm:prSet/>
      <dgm:spPr/>
      <dgm:t>
        <a:bodyPr/>
        <a:lstStyle/>
        <a:p>
          <a:endParaRPr lang="ru-RU"/>
        </a:p>
      </dgm:t>
    </dgm:pt>
    <dgm:pt modelId="{A3E456A2-D326-4DA6-8127-B533CA59FC6D}">
      <dgm:prSet phldrT="[Текст]" custT="1"/>
      <dgm:spPr/>
      <dgm:t>
        <a:bodyPr/>
        <a:lstStyle/>
        <a:p>
          <a:pPr algn="ctr"/>
          <a:r>
            <a:rPr lang="uz-Latn-UZ" sz="3600" dirty="0">
              <a:latin typeface="Arial" panose="020B0604020202020204" pitchFamily="34" charset="0"/>
              <a:cs typeface="Arial" panose="020B0604020202020204" pitchFamily="34" charset="0"/>
            </a:rPr>
            <a:t>Jismlarning absolyut elastik va noelastik to‘qnashishi</a:t>
          </a:r>
          <a:endParaRPr lang="ru-RU" sz="36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BF1E481-4C4A-4076-A5CF-5971031F3497}" type="parTrans" cxnId="{ABFB1362-9D8E-483C-A9AB-0C2EEC7817E3}">
      <dgm:prSet/>
      <dgm:spPr/>
      <dgm:t>
        <a:bodyPr/>
        <a:lstStyle/>
        <a:p>
          <a:endParaRPr lang="ru-RU"/>
        </a:p>
      </dgm:t>
    </dgm:pt>
    <dgm:pt modelId="{1118FA43-2349-4050-B968-040D8AF69D44}" type="sibTrans" cxnId="{ABFB1362-9D8E-483C-A9AB-0C2EEC7817E3}">
      <dgm:prSet/>
      <dgm:spPr/>
      <dgm:t>
        <a:bodyPr/>
        <a:lstStyle/>
        <a:p>
          <a:endParaRPr lang="ru-RU"/>
        </a:p>
      </dgm:t>
    </dgm:pt>
    <dgm:pt modelId="{109EE75B-CF16-4740-BC36-AF00DFC18E42}">
      <dgm:prSet phldrT="[Текст]" custT="1"/>
      <dgm:spPr/>
      <dgm:t>
        <a:bodyPr/>
        <a:lstStyle/>
        <a:p>
          <a:pPr algn="ctr"/>
          <a:r>
            <a:rPr lang="uz-Latn-UZ" sz="3600" dirty="0">
              <a:latin typeface="Arial" panose="020B0604020202020204" pitchFamily="34" charset="0"/>
              <a:cs typeface="Arial" panose="020B0604020202020204" pitchFamily="34" charset="0"/>
            </a:rPr>
            <a:t>Jismlarning muvozanatda bo‘lish shartlari</a:t>
          </a:r>
          <a:endParaRPr lang="ru-RU" sz="36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C9FBF70-05A6-45ED-BCB6-E49E87F8DBDE}" type="parTrans" cxnId="{DDD42613-026E-4A7F-BAE1-DD55079433B8}">
      <dgm:prSet/>
      <dgm:spPr/>
      <dgm:t>
        <a:bodyPr/>
        <a:lstStyle/>
        <a:p>
          <a:endParaRPr lang="ru-RU"/>
        </a:p>
      </dgm:t>
    </dgm:pt>
    <dgm:pt modelId="{C02B65E5-BB67-4B3F-A497-218B89643E8E}" type="sibTrans" cxnId="{DDD42613-026E-4A7F-BAE1-DD55079433B8}">
      <dgm:prSet/>
      <dgm:spPr/>
      <dgm:t>
        <a:bodyPr/>
        <a:lstStyle/>
        <a:p>
          <a:endParaRPr lang="ru-RU"/>
        </a:p>
      </dgm:t>
    </dgm:pt>
    <dgm:pt modelId="{9D9CC8D6-92FB-4556-8522-D8926B54F638}" type="pres">
      <dgm:prSet presAssocID="{5FCEF20D-90D8-4EF4-8475-1AB1D4D24C48}" presName="Name0" presStyleCnt="0">
        <dgm:presLayoutVars>
          <dgm:chMax val="7"/>
          <dgm:chPref val="7"/>
          <dgm:dir/>
        </dgm:presLayoutVars>
      </dgm:prSet>
      <dgm:spPr/>
    </dgm:pt>
    <dgm:pt modelId="{268DD24B-0089-4637-B100-7C5369E615A4}" type="pres">
      <dgm:prSet presAssocID="{5FCEF20D-90D8-4EF4-8475-1AB1D4D24C48}" presName="Name1" presStyleCnt="0"/>
      <dgm:spPr/>
    </dgm:pt>
    <dgm:pt modelId="{48A79BA2-2BA9-42DC-A242-12D69D280C7D}" type="pres">
      <dgm:prSet presAssocID="{5FCEF20D-90D8-4EF4-8475-1AB1D4D24C48}" presName="cycle" presStyleCnt="0"/>
      <dgm:spPr/>
    </dgm:pt>
    <dgm:pt modelId="{2A660DB5-8B6A-4A60-8424-23A38912A9EA}" type="pres">
      <dgm:prSet presAssocID="{5FCEF20D-90D8-4EF4-8475-1AB1D4D24C48}" presName="srcNode" presStyleLbl="node1" presStyleIdx="0" presStyleCnt="3"/>
      <dgm:spPr/>
    </dgm:pt>
    <dgm:pt modelId="{504F573F-828B-46F7-92C0-3908353DD4B1}" type="pres">
      <dgm:prSet presAssocID="{5FCEF20D-90D8-4EF4-8475-1AB1D4D24C48}" presName="conn" presStyleLbl="parChTrans1D2" presStyleIdx="0" presStyleCnt="1"/>
      <dgm:spPr/>
    </dgm:pt>
    <dgm:pt modelId="{2C39F536-9308-448B-B2F6-59AE029E0399}" type="pres">
      <dgm:prSet presAssocID="{5FCEF20D-90D8-4EF4-8475-1AB1D4D24C48}" presName="extraNode" presStyleLbl="node1" presStyleIdx="0" presStyleCnt="3"/>
      <dgm:spPr/>
    </dgm:pt>
    <dgm:pt modelId="{99754172-BFE0-4714-AF36-8ED2EA17EC17}" type="pres">
      <dgm:prSet presAssocID="{5FCEF20D-90D8-4EF4-8475-1AB1D4D24C48}" presName="dstNode" presStyleLbl="node1" presStyleIdx="0" presStyleCnt="3"/>
      <dgm:spPr/>
    </dgm:pt>
    <dgm:pt modelId="{17C65CCF-B5DD-4FB0-AE50-FBC95BFECB8A}" type="pres">
      <dgm:prSet presAssocID="{04E6E8BC-FAF9-41A1-AD1D-2B2B4ED70FF9}" presName="text_1" presStyleLbl="node1" presStyleIdx="0" presStyleCnt="3" custScaleY="119661">
        <dgm:presLayoutVars>
          <dgm:bulletEnabled val="1"/>
        </dgm:presLayoutVars>
      </dgm:prSet>
      <dgm:spPr/>
    </dgm:pt>
    <dgm:pt modelId="{0CC37A20-A9DA-454E-BDB8-FCBF28D5BE38}" type="pres">
      <dgm:prSet presAssocID="{04E6E8BC-FAF9-41A1-AD1D-2B2B4ED70FF9}" presName="accent_1" presStyleCnt="0"/>
      <dgm:spPr/>
    </dgm:pt>
    <dgm:pt modelId="{2EA9DC61-1D57-457E-AA3A-3965FE328269}" type="pres">
      <dgm:prSet presAssocID="{04E6E8BC-FAF9-41A1-AD1D-2B2B4ED70FF9}" presName="accentRepeatNode" presStyleLbl="solidFgAcc1" presStyleIdx="0" presStyleCnt="3"/>
      <dgm:spPr/>
    </dgm:pt>
    <dgm:pt modelId="{0B393359-D7D5-4F8C-BAD5-E03C72C535C0}" type="pres">
      <dgm:prSet presAssocID="{A3E456A2-D326-4DA6-8127-B533CA59FC6D}" presName="text_2" presStyleLbl="node1" presStyleIdx="1" presStyleCnt="3" custScaleY="121564">
        <dgm:presLayoutVars>
          <dgm:bulletEnabled val="1"/>
        </dgm:presLayoutVars>
      </dgm:prSet>
      <dgm:spPr/>
    </dgm:pt>
    <dgm:pt modelId="{1C5DA001-1356-4E56-84A2-D558778BF11C}" type="pres">
      <dgm:prSet presAssocID="{A3E456A2-D326-4DA6-8127-B533CA59FC6D}" presName="accent_2" presStyleCnt="0"/>
      <dgm:spPr/>
    </dgm:pt>
    <dgm:pt modelId="{181D2663-E005-40D7-A353-1D0673874303}" type="pres">
      <dgm:prSet presAssocID="{A3E456A2-D326-4DA6-8127-B533CA59FC6D}" presName="accentRepeatNode" presStyleLbl="solidFgAcc1" presStyleIdx="1" presStyleCnt="3"/>
      <dgm:spPr/>
    </dgm:pt>
    <dgm:pt modelId="{38DE7C39-B9B7-4F15-BB0A-E79542A28A92}" type="pres">
      <dgm:prSet presAssocID="{109EE75B-CF16-4740-BC36-AF00DFC18E42}" presName="text_3" presStyleLbl="node1" presStyleIdx="2" presStyleCnt="3">
        <dgm:presLayoutVars>
          <dgm:bulletEnabled val="1"/>
        </dgm:presLayoutVars>
      </dgm:prSet>
      <dgm:spPr/>
    </dgm:pt>
    <dgm:pt modelId="{F79F90E3-FF16-4D85-AC26-158336C757A0}" type="pres">
      <dgm:prSet presAssocID="{109EE75B-CF16-4740-BC36-AF00DFC18E42}" presName="accent_3" presStyleCnt="0"/>
      <dgm:spPr/>
    </dgm:pt>
    <dgm:pt modelId="{AAD8FE27-334A-4825-98E5-F65AAF82A0F6}" type="pres">
      <dgm:prSet presAssocID="{109EE75B-CF16-4740-BC36-AF00DFC18E42}" presName="accentRepeatNode" presStyleLbl="solidFgAcc1" presStyleIdx="2" presStyleCnt="3"/>
      <dgm:spPr/>
    </dgm:pt>
  </dgm:ptLst>
  <dgm:cxnLst>
    <dgm:cxn modelId="{C79C0509-C5F4-46F7-BF10-C5564AB61DD0}" type="presOf" srcId="{109EE75B-CF16-4740-BC36-AF00DFC18E42}" destId="{38DE7C39-B9B7-4F15-BB0A-E79542A28A92}" srcOrd="0" destOrd="0" presId="urn:microsoft.com/office/officeart/2008/layout/VerticalCurvedList"/>
    <dgm:cxn modelId="{DDD42613-026E-4A7F-BAE1-DD55079433B8}" srcId="{5FCEF20D-90D8-4EF4-8475-1AB1D4D24C48}" destId="{109EE75B-CF16-4740-BC36-AF00DFC18E42}" srcOrd="2" destOrd="0" parTransId="{8C9FBF70-05A6-45ED-BCB6-E49E87F8DBDE}" sibTransId="{C02B65E5-BB67-4B3F-A497-218B89643E8E}"/>
    <dgm:cxn modelId="{605BA71D-9D11-4DBC-8FA8-5B59033C250B}" srcId="{5FCEF20D-90D8-4EF4-8475-1AB1D4D24C48}" destId="{04E6E8BC-FAF9-41A1-AD1D-2B2B4ED70FF9}" srcOrd="0" destOrd="0" parTransId="{06ABCCED-9673-4424-86D3-4DD4F289ADB8}" sibTransId="{73E94E1F-1250-4185-88BA-AA589B81E497}"/>
    <dgm:cxn modelId="{ABFB1362-9D8E-483C-A9AB-0C2EEC7817E3}" srcId="{5FCEF20D-90D8-4EF4-8475-1AB1D4D24C48}" destId="{A3E456A2-D326-4DA6-8127-B533CA59FC6D}" srcOrd="1" destOrd="0" parTransId="{1BF1E481-4C4A-4076-A5CF-5971031F3497}" sibTransId="{1118FA43-2349-4050-B968-040D8AF69D44}"/>
    <dgm:cxn modelId="{F27E8D6A-32B9-49ED-B2D8-F869D899AFA2}" type="presOf" srcId="{73E94E1F-1250-4185-88BA-AA589B81E497}" destId="{504F573F-828B-46F7-92C0-3908353DD4B1}" srcOrd="0" destOrd="0" presId="urn:microsoft.com/office/officeart/2008/layout/VerticalCurvedList"/>
    <dgm:cxn modelId="{0970D86B-002E-487E-ACE8-0E7167FF3BCB}" type="presOf" srcId="{A3E456A2-D326-4DA6-8127-B533CA59FC6D}" destId="{0B393359-D7D5-4F8C-BAD5-E03C72C535C0}" srcOrd="0" destOrd="0" presId="urn:microsoft.com/office/officeart/2008/layout/VerticalCurvedList"/>
    <dgm:cxn modelId="{F134D350-B9E2-4F34-A426-F16364942BC4}" type="presOf" srcId="{5FCEF20D-90D8-4EF4-8475-1AB1D4D24C48}" destId="{9D9CC8D6-92FB-4556-8522-D8926B54F638}" srcOrd="0" destOrd="0" presId="urn:microsoft.com/office/officeart/2008/layout/VerticalCurvedList"/>
    <dgm:cxn modelId="{4CBE1891-B79D-4962-B620-971A6CE1B40D}" type="presOf" srcId="{04E6E8BC-FAF9-41A1-AD1D-2B2B4ED70FF9}" destId="{17C65CCF-B5DD-4FB0-AE50-FBC95BFECB8A}" srcOrd="0" destOrd="0" presId="urn:microsoft.com/office/officeart/2008/layout/VerticalCurvedList"/>
    <dgm:cxn modelId="{8E0E7688-3ED5-44E1-983B-34A345805D15}" type="presParOf" srcId="{9D9CC8D6-92FB-4556-8522-D8926B54F638}" destId="{268DD24B-0089-4637-B100-7C5369E615A4}" srcOrd="0" destOrd="0" presId="urn:microsoft.com/office/officeart/2008/layout/VerticalCurvedList"/>
    <dgm:cxn modelId="{BC81F8BB-3F90-4C1F-BA92-456DAD686CFB}" type="presParOf" srcId="{268DD24B-0089-4637-B100-7C5369E615A4}" destId="{48A79BA2-2BA9-42DC-A242-12D69D280C7D}" srcOrd="0" destOrd="0" presId="urn:microsoft.com/office/officeart/2008/layout/VerticalCurvedList"/>
    <dgm:cxn modelId="{5998E35E-9904-4F1F-AD9E-0F283D25DBC2}" type="presParOf" srcId="{48A79BA2-2BA9-42DC-A242-12D69D280C7D}" destId="{2A660DB5-8B6A-4A60-8424-23A38912A9EA}" srcOrd="0" destOrd="0" presId="urn:microsoft.com/office/officeart/2008/layout/VerticalCurvedList"/>
    <dgm:cxn modelId="{6128B4BF-6144-438B-BD34-03205D6794A1}" type="presParOf" srcId="{48A79BA2-2BA9-42DC-A242-12D69D280C7D}" destId="{504F573F-828B-46F7-92C0-3908353DD4B1}" srcOrd="1" destOrd="0" presId="urn:microsoft.com/office/officeart/2008/layout/VerticalCurvedList"/>
    <dgm:cxn modelId="{523F67FF-95E8-4D39-9DBE-C3C0A2A04D42}" type="presParOf" srcId="{48A79BA2-2BA9-42DC-A242-12D69D280C7D}" destId="{2C39F536-9308-448B-B2F6-59AE029E0399}" srcOrd="2" destOrd="0" presId="urn:microsoft.com/office/officeart/2008/layout/VerticalCurvedList"/>
    <dgm:cxn modelId="{251D39BF-07EA-4ADC-909B-9D3E9A91CC4C}" type="presParOf" srcId="{48A79BA2-2BA9-42DC-A242-12D69D280C7D}" destId="{99754172-BFE0-4714-AF36-8ED2EA17EC17}" srcOrd="3" destOrd="0" presId="urn:microsoft.com/office/officeart/2008/layout/VerticalCurvedList"/>
    <dgm:cxn modelId="{87C1217C-3CE1-4C9C-92D9-89BB86929140}" type="presParOf" srcId="{268DD24B-0089-4637-B100-7C5369E615A4}" destId="{17C65CCF-B5DD-4FB0-AE50-FBC95BFECB8A}" srcOrd="1" destOrd="0" presId="urn:microsoft.com/office/officeart/2008/layout/VerticalCurvedList"/>
    <dgm:cxn modelId="{5559AFA8-A811-4363-B76D-F04898C0590E}" type="presParOf" srcId="{268DD24B-0089-4637-B100-7C5369E615A4}" destId="{0CC37A20-A9DA-454E-BDB8-FCBF28D5BE38}" srcOrd="2" destOrd="0" presId="urn:microsoft.com/office/officeart/2008/layout/VerticalCurvedList"/>
    <dgm:cxn modelId="{2DB7EEC8-4A55-4994-82A9-93234168688F}" type="presParOf" srcId="{0CC37A20-A9DA-454E-BDB8-FCBF28D5BE38}" destId="{2EA9DC61-1D57-457E-AA3A-3965FE328269}" srcOrd="0" destOrd="0" presId="urn:microsoft.com/office/officeart/2008/layout/VerticalCurvedList"/>
    <dgm:cxn modelId="{91A643F2-1C96-46BD-B9B0-E2F47F1E689E}" type="presParOf" srcId="{268DD24B-0089-4637-B100-7C5369E615A4}" destId="{0B393359-D7D5-4F8C-BAD5-E03C72C535C0}" srcOrd="3" destOrd="0" presId="urn:microsoft.com/office/officeart/2008/layout/VerticalCurvedList"/>
    <dgm:cxn modelId="{AFB20759-A430-44D7-BC8F-AF9F9F61BC54}" type="presParOf" srcId="{268DD24B-0089-4637-B100-7C5369E615A4}" destId="{1C5DA001-1356-4E56-84A2-D558778BF11C}" srcOrd="4" destOrd="0" presId="urn:microsoft.com/office/officeart/2008/layout/VerticalCurvedList"/>
    <dgm:cxn modelId="{6817EC64-1D8B-4CC3-9DD4-3B2AA593D91E}" type="presParOf" srcId="{1C5DA001-1356-4E56-84A2-D558778BF11C}" destId="{181D2663-E005-40D7-A353-1D0673874303}" srcOrd="0" destOrd="0" presId="urn:microsoft.com/office/officeart/2008/layout/VerticalCurvedList"/>
    <dgm:cxn modelId="{D5D9C3AC-B61E-4338-903C-7A6AF4C12B54}" type="presParOf" srcId="{268DD24B-0089-4637-B100-7C5369E615A4}" destId="{38DE7C39-B9B7-4F15-BB0A-E79542A28A92}" srcOrd="5" destOrd="0" presId="urn:microsoft.com/office/officeart/2008/layout/VerticalCurvedList"/>
    <dgm:cxn modelId="{DC476A70-F79E-4D6E-AB42-66999A0461B1}" type="presParOf" srcId="{268DD24B-0089-4637-B100-7C5369E615A4}" destId="{F79F90E3-FF16-4D85-AC26-158336C757A0}" srcOrd="6" destOrd="0" presId="urn:microsoft.com/office/officeart/2008/layout/VerticalCurvedList"/>
    <dgm:cxn modelId="{3B0E1478-F264-4F6D-AD1F-BF520AD2EF4E}" type="presParOf" srcId="{F79F90E3-FF16-4D85-AC26-158336C757A0}" destId="{AAD8FE27-334A-4825-98E5-F65AAF82A0F6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FCEF20D-90D8-4EF4-8475-1AB1D4D24C48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04E6E8BC-FAF9-41A1-AD1D-2B2B4ED70FF9}">
      <dgm:prSet phldrT="[Текст]" custT="1"/>
      <dgm:spPr/>
      <dgm:t>
        <a:bodyPr/>
        <a:lstStyle/>
        <a:p>
          <a:pPr algn="ctr"/>
          <a:r>
            <a:rPr lang="uz-Latn-UZ" sz="3600" dirty="0">
              <a:latin typeface="Arial" panose="020B0604020202020204" pitchFamily="34" charset="0"/>
              <a:cs typeface="Arial" panose="020B0604020202020204" pitchFamily="34" charset="0"/>
            </a:rPr>
            <a:t>Momentlar qoidasiga asoslanib ishlaydigan mexanizmlar</a:t>
          </a:r>
          <a:endParaRPr lang="ru-RU" sz="36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6ABCCED-9673-4424-86D3-4DD4F289ADB8}" type="parTrans" cxnId="{605BA71D-9D11-4DBC-8FA8-5B59033C250B}">
      <dgm:prSet/>
      <dgm:spPr/>
      <dgm:t>
        <a:bodyPr/>
        <a:lstStyle/>
        <a:p>
          <a:endParaRPr lang="ru-RU"/>
        </a:p>
      </dgm:t>
    </dgm:pt>
    <dgm:pt modelId="{73E94E1F-1250-4185-88BA-AA589B81E497}" type="sibTrans" cxnId="{605BA71D-9D11-4DBC-8FA8-5B59033C250B}">
      <dgm:prSet/>
      <dgm:spPr/>
      <dgm:t>
        <a:bodyPr/>
        <a:lstStyle/>
        <a:p>
          <a:endParaRPr lang="ru-RU"/>
        </a:p>
      </dgm:t>
    </dgm:pt>
    <dgm:pt modelId="{A3E456A2-D326-4DA6-8127-B533CA59FC6D}">
      <dgm:prSet phldrT="[Текст]" custT="1"/>
      <dgm:spPr/>
      <dgm:t>
        <a:bodyPr/>
        <a:lstStyle/>
        <a:p>
          <a:pPr algn="ctr"/>
          <a:r>
            <a:rPr lang="uz-Latn-UZ" sz="3600" dirty="0">
              <a:latin typeface="Arial" panose="020B0604020202020204" pitchFamily="34" charset="0"/>
              <a:cs typeface="Arial" panose="020B0604020202020204" pitchFamily="34" charset="0"/>
            </a:rPr>
            <a:t>Aylanma harakat dinamikasi</a:t>
          </a:r>
          <a:endParaRPr lang="ru-RU" sz="36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BF1E481-4C4A-4076-A5CF-5971031F3497}" type="parTrans" cxnId="{ABFB1362-9D8E-483C-A9AB-0C2EEC7817E3}">
      <dgm:prSet/>
      <dgm:spPr/>
      <dgm:t>
        <a:bodyPr/>
        <a:lstStyle/>
        <a:p>
          <a:endParaRPr lang="ru-RU"/>
        </a:p>
      </dgm:t>
    </dgm:pt>
    <dgm:pt modelId="{1118FA43-2349-4050-B968-040D8AF69D44}" type="sibTrans" cxnId="{ABFB1362-9D8E-483C-A9AB-0C2EEC7817E3}">
      <dgm:prSet/>
      <dgm:spPr/>
      <dgm:t>
        <a:bodyPr/>
        <a:lstStyle/>
        <a:p>
          <a:endParaRPr lang="ru-RU"/>
        </a:p>
      </dgm:t>
    </dgm:pt>
    <dgm:pt modelId="{109EE75B-CF16-4740-BC36-AF00DFC18E42}">
      <dgm:prSet phldrT="[Текст]" custT="1"/>
      <dgm:spPr/>
      <dgm:t>
        <a:bodyPr/>
        <a:lstStyle/>
        <a:p>
          <a:pPr algn="ctr"/>
          <a:r>
            <a:rPr lang="uz-Latn-UZ" sz="3200" dirty="0">
              <a:latin typeface="Arial" panose="020B0604020202020204" pitchFamily="34" charset="0"/>
              <a:cs typeface="Arial" panose="020B0604020202020204" pitchFamily="34" charset="0"/>
            </a:rPr>
            <a:t>Suyuqlik va gazlar harakati, oqimining uzluksizlik teoremasi. Bernulli tenglamasi</a:t>
          </a:r>
          <a:endParaRPr lang="ru-RU" sz="32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C9FBF70-05A6-45ED-BCB6-E49E87F8DBDE}" type="parTrans" cxnId="{DDD42613-026E-4A7F-BAE1-DD55079433B8}">
      <dgm:prSet/>
      <dgm:spPr/>
      <dgm:t>
        <a:bodyPr/>
        <a:lstStyle/>
        <a:p>
          <a:endParaRPr lang="ru-RU"/>
        </a:p>
      </dgm:t>
    </dgm:pt>
    <dgm:pt modelId="{C02B65E5-BB67-4B3F-A497-218B89643E8E}" type="sibTrans" cxnId="{DDD42613-026E-4A7F-BAE1-DD55079433B8}">
      <dgm:prSet/>
      <dgm:spPr/>
      <dgm:t>
        <a:bodyPr/>
        <a:lstStyle/>
        <a:p>
          <a:endParaRPr lang="ru-RU"/>
        </a:p>
      </dgm:t>
    </dgm:pt>
    <dgm:pt modelId="{9D9CC8D6-92FB-4556-8522-D8926B54F638}" type="pres">
      <dgm:prSet presAssocID="{5FCEF20D-90D8-4EF4-8475-1AB1D4D24C48}" presName="Name0" presStyleCnt="0">
        <dgm:presLayoutVars>
          <dgm:chMax val="7"/>
          <dgm:chPref val="7"/>
          <dgm:dir/>
        </dgm:presLayoutVars>
      </dgm:prSet>
      <dgm:spPr/>
    </dgm:pt>
    <dgm:pt modelId="{268DD24B-0089-4637-B100-7C5369E615A4}" type="pres">
      <dgm:prSet presAssocID="{5FCEF20D-90D8-4EF4-8475-1AB1D4D24C48}" presName="Name1" presStyleCnt="0"/>
      <dgm:spPr/>
    </dgm:pt>
    <dgm:pt modelId="{48A79BA2-2BA9-42DC-A242-12D69D280C7D}" type="pres">
      <dgm:prSet presAssocID="{5FCEF20D-90D8-4EF4-8475-1AB1D4D24C48}" presName="cycle" presStyleCnt="0"/>
      <dgm:spPr/>
    </dgm:pt>
    <dgm:pt modelId="{2A660DB5-8B6A-4A60-8424-23A38912A9EA}" type="pres">
      <dgm:prSet presAssocID="{5FCEF20D-90D8-4EF4-8475-1AB1D4D24C48}" presName="srcNode" presStyleLbl="node1" presStyleIdx="0" presStyleCnt="3"/>
      <dgm:spPr/>
    </dgm:pt>
    <dgm:pt modelId="{504F573F-828B-46F7-92C0-3908353DD4B1}" type="pres">
      <dgm:prSet presAssocID="{5FCEF20D-90D8-4EF4-8475-1AB1D4D24C48}" presName="conn" presStyleLbl="parChTrans1D2" presStyleIdx="0" presStyleCnt="1"/>
      <dgm:spPr/>
    </dgm:pt>
    <dgm:pt modelId="{2C39F536-9308-448B-B2F6-59AE029E0399}" type="pres">
      <dgm:prSet presAssocID="{5FCEF20D-90D8-4EF4-8475-1AB1D4D24C48}" presName="extraNode" presStyleLbl="node1" presStyleIdx="0" presStyleCnt="3"/>
      <dgm:spPr/>
    </dgm:pt>
    <dgm:pt modelId="{99754172-BFE0-4714-AF36-8ED2EA17EC17}" type="pres">
      <dgm:prSet presAssocID="{5FCEF20D-90D8-4EF4-8475-1AB1D4D24C48}" presName="dstNode" presStyleLbl="node1" presStyleIdx="0" presStyleCnt="3"/>
      <dgm:spPr/>
    </dgm:pt>
    <dgm:pt modelId="{17C65CCF-B5DD-4FB0-AE50-FBC95BFECB8A}" type="pres">
      <dgm:prSet presAssocID="{04E6E8BC-FAF9-41A1-AD1D-2B2B4ED70FF9}" presName="text_1" presStyleLbl="node1" presStyleIdx="0" presStyleCnt="3" custScaleY="119661">
        <dgm:presLayoutVars>
          <dgm:bulletEnabled val="1"/>
        </dgm:presLayoutVars>
      </dgm:prSet>
      <dgm:spPr/>
    </dgm:pt>
    <dgm:pt modelId="{0CC37A20-A9DA-454E-BDB8-FCBF28D5BE38}" type="pres">
      <dgm:prSet presAssocID="{04E6E8BC-FAF9-41A1-AD1D-2B2B4ED70FF9}" presName="accent_1" presStyleCnt="0"/>
      <dgm:spPr/>
    </dgm:pt>
    <dgm:pt modelId="{2EA9DC61-1D57-457E-AA3A-3965FE328269}" type="pres">
      <dgm:prSet presAssocID="{04E6E8BC-FAF9-41A1-AD1D-2B2B4ED70FF9}" presName="accentRepeatNode" presStyleLbl="solidFgAcc1" presStyleIdx="0" presStyleCnt="3"/>
      <dgm:spPr/>
    </dgm:pt>
    <dgm:pt modelId="{0B393359-D7D5-4F8C-BAD5-E03C72C535C0}" type="pres">
      <dgm:prSet presAssocID="{A3E456A2-D326-4DA6-8127-B533CA59FC6D}" presName="text_2" presStyleLbl="node1" presStyleIdx="1" presStyleCnt="3" custScaleY="121564">
        <dgm:presLayoutVars>
          <dgm:bulletEnabled val="1"/>
        </dgm:presLayoutVars>
      </dgm:prSet>
      <dgm:spPr/>
    </dgm:pt>
    <dgm:pt modelId="{1C5DA001-1356-4E56-84A2-D558778BF11C}" type="pres">
      <dgm:prSet presAssocID="{A3E456A2-D326-4DA6-8127-B533CA59FC6D}" presName="accent_2" presStyleCnt="0"/>
      <dgm:spPr/>
    </dgm:pt>
    <dgm:pt modelId="{181D2663-E005-40D7-A353-1D0673874303}" type="pres">
      <dgm:prSet presAssocID="{A3E456A2-D326-4DA6-8127-B533CA59FC6D}" presName="accentRepeatNode" presStyleLbl="solidFgAcc1" presStyleIdx="1" presStyleCnt="3"/>
      <dgm:spPr/>
    </dgm:pt>
    <dgm:pt modelId="{38DE7C39-B9B7-4F15-BB0A-E79542A28A92}" type="pres">
      <dgm:prSet presAssocID="{109EE75B-CF16-4740-BC36-AF00DFC18E42}" presName="text_3" presStyleLbl="node1" presStyleIdx="2" presStyleCnt="3">
        <dgm:presLayoutVars>
          <dgm:bulletEnabled val="1"/>
        </dgm:presLayoutVars>
      </dgm:prSet>
      <dgm:spPr/>
    </dgm:pt>
    <dgm:pt modelId="{F79F90E3-FF16-4D85-AC26-158336C757A0}" type="pres">
      <dgm:prSet presAssocID="{109EE75B-CF16-4740-BC36-AF00DFC18E42}" presName="accent_3" presStyleCnt="0"/>
      <dgm:spPr/>
    </dgm:pt>
    <dgm:pt modelId="{AAD8FE27-334A-4825-98E5-F65AAF82A0F6}" type="pres">
      <dgm:prSet presAssocID="{109EE75B-CF16-4740-BC36-AF00DFC18E42}" presName="accentRepeatNode" presStyleLbl="solidFgAcc1" presStyleIdx="2" presStyleCnt="3"/>
      <dgm:spPr/>
    </dgm:pt>
  </dgm:ptLst>
  <dgm:cxnLst>
    <dgm:cxn modelId="{C79C0509-C5F4-46F7-BF10-C5564AB61DD0}" type="presOf" srcId="{109EE75B-CF16-4740-BC36-AF00DFC18E42}" destId="{38DE7C39-B9B7-4F15-BB0A-E79542A28A92}" srcOrd="0" destOrd="0" presId="urn:microsoft.com/office/officeart/2008/layout/VerticalCurvedList"/>
    <dgm:cxn modelId="{DDD42613-026E-4A7F-BAE1-DD55079433B8}" srcId="{5FCEF20D-90D8-4EF4-8475-1AB1D4D24C48}" destId="{109EE75B-CF16-4740-BC36-AF00DFC18E42}" srcOrd="2" destOrd="0" parTransId="{8C9FBF70-05A6-45ED-BCB6-E49E87F8DBDE}" sibTransId="{C02B65E5-BB67-4B3F-A497-218B89643E8E}"/>
    <dgm:cxn modelId="{605BA71D-9D11-4DBC-8FA8-5B59033C250B}" srcId="{5FCEF20D-90D8-4EF4-8475-1AB1D4D24C48}" destId="{04E6E8BC-FAF9-41A1-AD1D-2B2B4ED70FF9}" srcOrd="0" destOrd="0" parTransId="{06ABCCED-9673-4424-86D3-4DD4F289ADB8}" sibTransId="{73E94E1F-1250-4185-88BA-AA589B81E497}"/>
    <dgm:cxn modelId="{ABFB1362-9D8E-483C-A9AB-0C2EEC7817E3}" srcId="{5FCEF20D-90D8-4EF4-8475-1AB1D4D24C48}" destId="{A3E456A2-D326-4DA6-8127-B533CA59FC6D}" srcOrd="1" destOrd="0" parTransId="{1BF1E481-4C4A-4076-A5CF-5971031F3497}" sibTransId="{1118FA43-2349-4050-B968-040D8AF69D44}"/>
    <dgm:cxn modelId="{F27E8D6A-32B9-49ED-B2D8-F869D899AFA2}" type="presOf" srcId="{73E94E1F-1250-4185-88BA-AA589B81E497}" destId="{504F573F-828B-46F7-92C0-3908353DD4B1}" srcOrd="0" destOrd="0" presId="urn:microsoft.com/office/officeart/2008/layout/VerticalCurvedList"/>
    <dgm:cxn modelId="{0970D86B-002E-487E-ACE8-0E7167FF3BCB}" type="presOf" srcId="{A3E456A2-D326-4DA6-8127-B533CA59FC6D}" destId="{0B393359-D7D5-4F8C-BAD5-E03C72C535C0}" srcOrd="0" destOrd="0" presId="urn:microsoft.com/office/officeart/2008/layout/VerticalCurvedList"/>
    <dgm:cxn modelId="{F134D350-B9E2-4F34-A426-F16364942BC4}" type="presOf" srcId="{5FCEF20D-90D8-4EF4-8475-1AB1D4D24C48}" destId="{9D9CC8D6-92FB-4556-8522-D8926B54F638}" srcOrd="0" destOrd="0" presId="urn:microsoft.com/office/officeart/2008/layout/VerticalCurvedList"/>
    <dgm:cxn modelId="{4CBE1891-B79D-4962-B620-971A6CE1B40D}" type="presOf" srcId="{04E6E8BC-FAF9-41A1-AD1D-2B2B4ED70FF9}" destId="{17C65CCF-B5DD-4FB0-AE50-FBC95BFECB8A}" srcOrd="0" destOrd="0" presId="urn:microsoft.com/office/officeart/2008/layout/VerticalCurvedList"/>
    <dgm:cxn modelId="{8E0E7688-3ED5-44E1-983B-34A345805D15}" type="presParOf" srcId="{9D9CC8D6-92FB-4556-8522-D8926B54F638}" destId="{268DD24B-0089-4637-B100-7C5369E615A4}" srcOrd="0" destOrd="0" presId="urn:microsoft.com/office/officeart/2008/layout/VerticalCurvedList"/>
    <dgm:cxn modelId="{BC81F8BB-3F90-4C1F-BA92-456DAD686CFB}" type="presParOf" srcId="{268DD24B-0089-4637-B100-7C5369E615A4}" destId="{48A79BA2-2BA9-42DC-A242-12D69D280C7D}" srcOrd="0" destOrd="0" presId="urn:microsoft.com/office/officeart/2008/layout/VerticalCurvedList"/>
    <dgm:cxn modelId="{5998E35E-9904-4F1F-AD9E-0F283D25DBC2}" type="presParOf" srcId="{48A79BA2-2BA9-42DC-A242-12D69D280C7D}" destId="{2A660DB5-8B6A-4A60-8424-23A38912A9EA}" srcOrd="0" destOrd="0" presId="urn:microsoft.com/office/officeart/2008/layout/VerticalCurvedList"/>
    <dgm:cxn modelId="{6128B4BF-6144-438B-BD34-03205D6794A1}" type="presParOf" srcId="{48A79BA2-2BA9-42DC-A242-12D69D280C7D}" destId="{504F573F-828B-46F7-92C0-3908353DD4B1}" srcOrd="1" destOrd="0" presId="urn:microsoft.com/office/officeart/2008/layout/VerticalCurvedList"/>
    <dgm:cxn modelId="{523F67FF-95E8-4D39-9DBE-C3C0A2A04D42}" type="presParOf" srcId="{48A79BA2-2BA9-42DC-A242-12D69D280C7D}" destId="{2C39F536-9308-448B-B2F6-59AE029E0399}" srcOrd="2" destOrd="0" presId="urn:microsoft.com/office/officeart/2008/layout/VerticalCurvedList"/>
    <dgm:cxn modelId="{251D39BF-07EA-4ADC-909B-9D3E9A91CC4C}" type="presParOf" srcId="{48A79BA2-2BA9-42DC-A242-12D69D280C7D}" destId="{99754172-BFE0-4714-AF36-8ED2EA17EC17}" srcOrd="3" destOrd="0" presId="urn:microsoft.com/office/officeart/2008/layout/VerticalCurvedList"/>
    <dgm:cxn modelId="{87C1217C-3CE1-4C9C-92D9-89BB86929140}" type="presParOf" srcId="{268DD24B-0089-4637-B100-7C5369E615A4}" destId="{17C65CCF-B5DD-4FB0-AE50-FBC95BFECB8A}" srcOrd="1" destOrd="0" presId="urn:microsoft.com/office/officeart/2008/layout/VerticalCurvedList"/>
    <dgm:cxn modelId="{5559AFA8-A811-4363-B76D-F04898C0590E}" type="presParOf" srcId="{268DD24B-0089-4637-B100-7C5369E615A4}" destId="{0CC37A20-A9DA-454E-BDB8-FCBF28D5BE38}" srcOrd="2" destOrd="0" presId="urn:microsoft.com/office/officeart/2008/layout/VerticalCurvedList"/>
    <dgm:cxn modelId="{2DB7EEC8-4A55-4994-82A9-93234168688F}" type="presParOf" srcId="{0CC37A20-A9DA-454E-BDB8-FCBF28D5BE38}" destId="{2EA9DC61-1D57-457E-AA3A-3965FE328269}" srcOrd="0" destOrd="0" presId="urn:microsoft.com/office/officeart/2008/layout/VerticalCurvedList"/>
    <dgm:cxn modelId="{91A643F2-1C96-46BD-B9B0-E2F47F1E689E}" type="presParOf" srcId="{268DD24B-0089-4637-B100-7C5369E615A4}" destId="{0B393359-D7D5-4F8C-BAD5-E03C72C535C0}" srcOrd="3" destOrd="0" presId="urn:microsoft.com/office/officeart/2008/layout/VerticalCurvedList"/>
    <dgm:cxn modelId="{AFB20759-A430-44D7-BC8F-AF9F9F61BC54}" type="presParOf" srcId="{268DD24B-0089-4637-B100-7C5369E615A4}" destId="{1C5DA001-1356-4E56-84A2-D558778BF11C}" srcOrd="4" destOrd="0" presId="urn:microsoft.com/office/officeart/2008/layout/VerticalCurvedList"/>
    <dgm:cxn modelId="{6817EC64-1D8B-4CC3-9DD4-3B2AA593D91E}" type="presParOf" srcId="{1C5DA001-1356-4E56-84A2-D558778BF11C}" destId="{181D2663-E005-40D7-A353-1D0673874303}" srcOrd="0" destOrd="0" presId="urn:microsoft.com/office/officeart/2008/layout/VerticalCurvedList"/>
    <dgm:cxn modelId="{D5D9C3AC-B61E-4338-903C-7A6AF4C12B54}" type="presParOf" srcId="{268DD24B-0089-4637-B100-7C5369E615A4}" destId="{38DE7C39-B9B7-4F15-BB0A-E79542A28A92}" srcOrd="5" destOrd="0" presId="urn:microsoft.com/office/officeart/2008/layout/VerticalCurvedList"/>
    <dgm:cxn modelId="{DC476A70-F79E-4D6E-AB42-66999A0461B1}" type="presParOf" srcId="{268DD24B-0089-4637-B100-7C5369E615A4}" destId="{F79F90E3-FF16-4D85-AC26-158336C757A0}" srcOrd="6" destOrd="0" presId="urn:microsoft.com/office/officeart/2008/layout/VerticalCurvedList"/>
    <dgm:cxn modelId="{3B0E1478-F264-4F6D-AD1F-BF520AD2EF4E}" type="presParOf" srcId="{F79F90E3-FF16-4D85-AC26-158336C757A0}" destId="{AAD8FE27-334A-4825-98E5-F65AAF82A0F6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04F573F-828B-46F7-92C0-3908353DD4B1}">
      <dsp:nvSpPr>
        <dsp:cNvPr id="0" name=""/>
        <dsp:cNvSpPr/>
      </dsp:nvSpPr>
      <dsp:spPr>
        <a:xfrm>
          <a:off x="-7084717" y="-1083543"/>
          <a:ext cx="8435365" cy="8435365"/>
        </a:xfrm>
        <a:prstGeom prst="blockArc">
          <a:avLst>
            <a:gd name="adj1" fmla="val 18900000"/>
            <a:gd name="adj2" fmla="val 2700000"/>
            <a:gd name="adj3" fmla="val 256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7C65CCF-B5DD-4FB0-AE50-FBC95BFECB8A}">
      <dsp:nvSpPr>
        <dsp:cNvPr id="0" name=""/>
        <dsp:cNvSpPr/>
      </dsp:nvSpPr>
      <dsp:spPr>
        <a:xfrm>
          <a:off x="870036" y="503587"/>
          <a:ext cx="10082520" cy="150013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089" tIns="81280" rIns="81280" bIns="8128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z-Latn-UZ" sz="3200" kern="1200" dirty="0">
              <a:latin typeface="Arial" panose="020B0604020202020204" pitchFamily="34" charset="0"/>
              <a:cs typeface="Arial" panose="020B0604020202020204" pitchFamily="34" charset="0"/>
            </a:rPr>
            <a:t>Energiya va ish. Energiyaning saqlanish qonuni. Jismning qiya tekislik bo‘ylab harakatlanishida bajarilgan ish</a:t>
          </a:r>
          <a:endParaRPr lang="ru-RU" sz="32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870036" y="503587"/>
        <a:ext cx="10082520" cy="1500136"/>
      </dsp:txXfrm>
    </dsp:sp>
    <dsp:sp modelId="{2EA9DC61-1D57-457E-AA3A-3965FE328269}">
      <dsp:nvSpPr>
        <dsp:cNvPr id="0" name=""/>
        <dsp:cNvSpPr/>
      </dsp:nvSpPr>
      <dsp:spPr>
        <a:xfrm>
          <a:off x="86502" y="470120"/>
          <a:ext cx="1567069" cy="156706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B393359-D7D5-4F8C-BAD5-E03C72C535C0}">
      <dsp:nvSpPr>
        <dsp:cNvPr id="0" name=""/>
        <dsp:cNvSpPr/>
      </dsp:nvSpPr>
      <dsp:spPr>
        <a:xfrm>
          <a:off x="1325740" y="2372142"/>
          <a:ext cx="9626816" cy="152399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089" tIns="91440" rIns="91440" bIns="9144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z-Latn-UZ" sz="3600" kern="1200" dirty="0">
              <a:latin typeface="Arial" panose="020B0604020202020204" pitchFamily="34" charset="0"/>
              <a:cs typeface="Arial" panose="020B0604020202020204" pitchFamily="34" charset="0"/>
            </a:rPr>
            <a:t>Jismlarning absolyut elastik va noelastik to‘qnashishi</a:t>
          </a:r>
          <a:endParaRPr lang="ru-RU" sz="36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325740" y="2372142"/>
        <a:ext cx="9626816" cy="1523993"/>
      </dsp:txXfrm>
    </dsp:sp>
    <dsp:sp modelId="{181D2663-E005-40D7-A353-1D0673874303}">
      <dsp:nvSpPr>
        <dsp:cNvPr id="0" name=""/>
        <dsp:cNvSpPr/>
      </dsp:nvSpPr>
      <dsp:spPr>
        <a:xfrm>
          <a:off x="542206" y="2350604"/>
          <a:ext cx="1567069" cy="156706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8DE7C39-B9B7-4F15-BB0A-E79542A28A92}">
      <dsp:nvSpPr>
        <dsp:cNvPr id="0" name=""/>
        <dsp:cNvSpPr/>
      </dsp:nvSpPr>
      <dsp:spPr>
        <a:xfrm>
          <a:off x="870036" y="4387794"/>
          <a:ext cx="10082520" cy="125365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089" tIns="91440" rIns="91440" bIns="9144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z-Latn-UZ" sz="3600" kern="1200" dirty="0">
              <a:latin typeface="Arial" panose="020B0604020202020204" pitchFamily="34" charset="0"/>
              <a:cs typeface="Arial" panose="020B0604020202020204" pitchFamily="34" charset="0"/>
            </a:rPr>
            <a:t>Jismlarning muvozanatda bo‘lish shartlari</a:t>
          </a:r>
          <a:endParaRPr lang="ru-RU" sz="36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870036" y="4387794"/>
        <a:ext cx="10082520" cy="1253655"/>
      </dsp:txXfrm>
    </dsp:sp>
    <dsp:sp modelId="{AAD8FE27-334A-4825-98E5-F65AAF82A0F6}">
      <dsp:nvSpPr>
        <dsp:cNvPr id="0" name=""/>
        <dsp:cNvSpPr/>
      </dsp:nvSpPr>
      <dsp:spPr>
        <a:xfrm>
          <a:off x="86502" y="4231087"/>
          <a:ext cx="1567069" cy="156706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04F573F-828B-46F7-92C0-3908353DD4B1}">
      <dsp:nvSpPr>
        <dsp:cNvPr id="0" name=""/>
        <dsp:cNvSpPr/>
      </dsp:nvSpPr>
      <dsp:spPr>
        <a:xfrm>
          <a:off x="-7084717" y="-1083543"/>
          <a:ext cx="8435365" cy="8435365"/>
        </a:xfrm>
        <a:prstGeom prst="blockArc">
          <a:avLst>
            <a:gd name="adj1" fmla="val 18900000"/>
            <a:gd name="adj2" fmla="val 2700000"/>
            <a:gd name="adj3" fmla="val 256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7C65CCF-B5DD-4FB0-AE50-FBC95BFECB8A}">
      <dsp:nvSpPr>
        <dsp:cNvPr id="0" name=""/>
        <dsp:cNvSpPr/>
      </dsp:nvSpPr>
      <dsp:spPr>
        <a:xfrm>
          <a:off x="870036" y="503587"/>
          <a:ext cx="10082520" cy="150013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089" tIns="91440" rIns="91440" bIns="9144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z-Latn-UZ" sz="3600" kern="1200" dirty="0">
              <a:latin typeface="Arial" panose="020B0604020202020204" pitchFamily="34" charset="0"/>
              <a:cs typeface="Arial" panose="020B0604020202020204" pitchFamily="34" charset="0"/>
            </a:rPr>
            <a:t>Momentlar qoidasiga asoslanib ishlaydigan mexanizmlar</a:t>
          </a:r>
          <a:endParaRPr lang="ru-RU" sz="36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870036" y="503587"/>
        <a:ext cx="10082520" cy="1500136"/>
      </dsp:txXfrm>
    </dsp:sp>
    <dsp:sp modelId="{2EA9DC61-1D57-457E-AA3A-3965FE328269}">
      <dsp:nvSpPr>
        <dsp:cNvPr id="0" name=""/>
        <dsp:cNvSpPr/>
      </dsp:nvSpPr>
      <dsp:spPr>
        <a:xfrm>
          <a:off x="86502" y="470120"/>
          <a:ext cx="1567069" cy="156706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B393359-D7D5-4F8C-BAD5-E03C72C535C0}">
      <dsp:nvSpPr>
        <dsp:cNvPr id="0" name=""/>
        <dsp:cNvSpPr/>
      </dsp:nvSpPr>
      <dsp:spPr>
        <a:xfrm>
          <a:off x="1325740" y="2372142"/>
          <a:ext cx="9626816" cy="152399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089" tIns="91440" rIns="91440" bIns="9144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z-Latn-UZ" sz="3600" kern="1200" dirty="0">
              <a:latin typeface="Arial" panose="020B0604020202020204" pitchFamily="34" charset="0"/>
              <a:cs typeface="Arial" panose="020B0604020202020204" pitchFamily="34" charset="0"/>
            </a:rPr>
            <a:t>Aylanma harakat dinamikasi</a:t>
          </a:r>
          <a:endParaRPr lang="ru-RU" sz="36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325740" y="2372142"/>
        <a:ext cx="9626816" cy="1523993"/>
      </dsp:txXfrm>
    </dsp:sp>
    <dsp:sp modelId="{181D2663-E005-40D7-A353-1D0673874303}">
      <dsp:nvSpPr>
        <dsp:cNvPr id="0" name=""/>
        <dsp:cNvSpPr/>
      </dsp:nvSpPr>
      <dsp:spPr>
        <a:xfrm>
          <a:off x="542206" y="2350604"/>
          <a:ext cx="1567069" cy="156706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8DE7C39-B9B7-4F15-BB0A-E79542A28A92}">
      <dsp:nvSpPr>
        <dsp:cNvPr id="0" name=""/>
        <dsp:cNvSpPr/>
      </dsp:nvSpPr>
      <dsp:spPr>
        <a:xfrm>
          <a:off x="870036" y="4387794"/>
          <a:ext cx="10082520" cy="125365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089" tIns="81280" rIns="81280" bIns="8128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z-Latn-UZ" sz="3200" kern="1200" dirty="0">
              <a:latin typeface="Arial" panose="020B0604020202020204" pitchFamily="34" charset="0"/>
              <a:cs typeface="Arial" panose="020B0604020202020204" pitchFamily="34" charset="0"/>
            </a:rPr>
            <a:t>Suyuqlik va gazlar harakati, oqimining uzluksizlik teoremasi. Bernulli tenglamasi</a:t>
          </a:r>
          <a:endParaRPr lang="ru-RU" sz="32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870036" y="4387794"/>
        <a:ext cx="10082520" cy="1253655"/>
      </dsp:txXfrm>
    </dsp:sp>
    <dsp:sp modelId="{AAD8FE27-334A-4825-98E5-F65AAF82A0F6}">
      <dsp:nvSpPr>
        <dsp:cNvPr id="0" name=""/>
        <dsp:cNvSpPr/>
      </dsp:nvSpPr>
      <dsp:spPr>
        <a:xfrm>
          <a:off x="86502" y="4231087"/>
          <a:ext cx="1567069" cy="156706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BC210F2-B6D5-4724-A68A-EC537A9E8AA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911096C3-BE70-4BCA-A8F8-3773D1C33F6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E768101-78BB-43D7-91C5-30B46F72D9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E1908D-150E-41FE-BA01-08F779154B2D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DE7B7B9-D4A1-42AA-A2F5-A230BC0DB2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35E61DD-7B22-4C45-87DE-44E49F04A5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A214A-4C29-4BD7-895B-4D402B146E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91985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38D56F5-DC5C-4459-ABC4-D4BAC7C68E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EF0DD207-B0FB-4715-8DC7-E1D4DC85E64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2C0A70B-2FA6-426B-BC9F-FF4CE54499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E1908D-150E-41FE-BA01-08F779154B2D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2DC5152-E32D-48EA-A0D5-F2B41C38E0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F7C6148-FEEA-4F05-8221-F42B5742C4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A214A-4C29-4BD7-895B-4D402B146E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98576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B54341FC-8659-4DA1-8CA7-EAF80E8A883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8BC8AFFD-E6F6-4759-A869-15AA1A83F87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83081B1-9EA3-4302-A5F1-707C8AC3C1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E1908D-150E-41FE-BA01-08F779154B2D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20DC14D-B5E2-494A-97C5-AC7393C2B3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AA8A25A-6B98-48AB-A4DE-81BE40710D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A214A-4C29-4BD7-895B-4D402B146E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92787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356399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4C4075B-77B2-44CA-9273-CA45F8B4DB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FA89840-5E73-4FA8-95E5-2FEDCB8FF7D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EDFC72D-0CA0-4D1B-A549-CA31AEA878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E1908D-150E-41FE-BA01-08F779154B2D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2BD6301-A3FD-4CAD-9631-80B02196FC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A77AE7E-4F08-4339-9A42-1A74124C7E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A214A-4C29-4BD7-895B-4D402B146E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64683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38F3BA1-69ED-4783-B10C-BAFDAA5E08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D557EF5-CC84-44D7-9305-11A521043C8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706912D-D98F-42D4-B5EB-8092AE170C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E1908D-150E-41FE-BA01-08F779154B2D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4F5B1A4-949C-4DF7-90BF-D0AA833225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1B4ACEF-026E-485A-BD05-627E99241B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A214A-4C29-4BD7-895B-4D402B146E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42658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CB864E8-E9F3-430B-A924-D7D38A5366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A368668-2FB3-4F79-97D9-66C54400C8D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2E4C62F5-9CB3-4722-ABFC-3D030E5C750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FAB9882D-274D-4A55-BF28-E0D5E4208F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E1908D-150E-41FE-BA01-08F779154B2D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82AA40BE-87DF-4BD1-B8C3-0086D0DF52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9B1E530F-D1B0-4870-8042-AE89C32DF5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A214A-4C29-4BD7-895B-4D402B146E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79362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B7274F5-C94D-4175-BD37-D97BF68552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76A45B1-DC8A-4AE1-9752-5241467884D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1C85BD09-1FE1-4802-A36D-6FCB4A6C95A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9982C640-7DD0-4B85-8FEF-604306EF220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D1FF42F3-9D53-44FF-BCC6-8F0E1796F88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7268AC91-6933-4E7E-B6EC-5D004583AA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E1908D-150E-41FE-BA01-08F779154B2D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BF728792-F498-4140-9E1A-F3EB184601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63B3C20B-C3C9-4EFC-B067-CDC976F0AA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A214A-4C29-4BD7-895B-4D402B146E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56063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2C3FA3B-5C5B-4792-800C-921EA45E97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4F296D69-2A9C-4DD7-9665-3F91E5EE37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E1908D-150E-41FE-BA01-08F779154B2D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92F4FFBC-20DB-4523-8253-D32455F781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4DD0A77F-2FD1-47F7-AC08-C3A971A671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A214A-4C29-4BD7-895B-4D402B146E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03472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4D06E98F-FB9F-4A45-B328-F71410F2BF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E1908D-150E-41FE-BA01-08F779154B2D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62CC6506-B3D8-4BA1-8AAB-D1ED63C3B1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414770C5-8C33-431E-97FF-1747794A6F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A214A-4C29-4BD7-895B-4D402B146E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01138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7554F41-BC87-4E5E-BCA1-D7C16FCBF1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1CF923D-5DFF-49EC-9481-4B8547543D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ECD42C6A-BF23-49C8-87CD-0D475E193DB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90DCC7BC-5BC8-443A-A51D-D41E4083E9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E1908D-150E-41FE-BA01-08F779154B2D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C9713400-8ED1-4E9E-94CA-9B8B4A4710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1DB5C714-FEF8-40ED-9AA0-4AD53855CA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A214A-4C29-4BD7-895B-4D402B146E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78487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5323FA2-13CB-4D8F-8004-843FC13F06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2F78DA8E-445A-47C9-99C2-2E113DF5B65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6B551E2F-DC27-47DB-9569-9C9E72255E3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8D900CA7-4D66-4987-9296-CDC2A36A1E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E1908D-150E-41FE-BA01-08F779154B2D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A21A3F35-571B-4860-B2D6-056BD77D50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21EE6EF6-FDEC-4CDC-B3DB-406DCA6023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DA214A-4C29-4BD7-895B-4D402B146E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40033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6148D44-F3C5-41C0-BF02-05364736AA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F19DDD31-2A38-488A-A495-8F0FA6FBE4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8CACB22-F549-4B9D-B2ED-BD4F303660C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E1908D-150E-41FE-BA01-08F779154B2D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A063761-9D7E-4CF5-B418-564E0B6D859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875E617-2963-4038-9D63-028D51E833A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DA214A-4C29-4BD7-895B-4D402B146E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47131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8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7"/>
            <a:ext cx="12189015" cy="179904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290415" y="2229744"/>
            <a:ext cx="9465216" cy="5046571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marL="38918">
              <a:spcAft>
                <a:spcPts val="1200"/>
              </a:spcAft>
            </a:pPr>
            <a:r>
              <a:rPr lang="uz-Latn-UZ" sz="5400" dirty="0">
                <a:solidFill>
                  <a:srgbClr val="002060"/>
                </a:solidFill>
                <a:latin typeface="Arial"/>
                <a:cs typeface="Arial"/>
              </a:rPr>
              <a:t>Mavzu: </a:t>
            </a:r>
            <a:endParaRPr lang="en-US" sz="5400" dirty="0">
              <a:solidFill>
                <a:srgbClr val="002060"/>
              </a:solidFill>
              <a:latin typeface="Arial"/>
              <a:cs typeface="Arial"/>
            </a:endParaRPr>
          </a:p>
          <a:p>
            <a:pPr marL="38918"/>
            <a:r>
              <a:rPr lang="uz-Latn-UZ" sz="5400" b="1" dirty="0">
                <a:solidFill>
                  <a:srgbClr val="002060"/>
                </a:solidFill>
                <a:latin typeface="Arial"/>
                <a:cs typeface="Arial"/>
              </a:rPr>
              <a:t>Masalalar yechish.</a:t>
            </a:r>
            <a:endParaRPr lang="en-US" sz="5400" b="1" dirty="0">
              <a:solidFill>
                <a:srgbClr val="002060"/>
              </a:solidFill>
              <a:latin typeface="Arial"/>
              <a:cs typeface="Arial"/>
            </a:endParaRPr>
          </a:p>
          <a:p>
            <a:pPr marL="38918">
              <a:spcBef>
                <a:spcPts val="233"/>
              </a:spcBef>
            </a:pPr>
            <a:endParaRPr lang="en-US" sz="2400" b="1" dirty="0">
              <a:solidFill>
                <a:srgbClr val="002060"/>
              </a:solidFill>
              <a:latin typeface="Arial"/>
              <a:cs typeface="Arial"/>
            </a:endParaRPr>
          </a:p>
          <a:p>
            <a:pPr marL="38918">
              <a:spcBef>
                <a:spcPts val="233"/>
              </a:spcBef>
            </a:pPr>
            <a:endParaRPr lang="en-US" sz="2400" b="1" dirty="0">
              <a:solidFill>
                <a:srgbClr val="7030A0"/>
              </a:solidFill>
              <a:latin typeface="Arial"/>
              <a:cs typeface="Arial"/>
            </a:endParaRPr>
          </a:p>
          <a:p>
            <a:pPr marL="38918">
              <a:spcBef>
                <a:spcPts val="233"/>
              </a:spcBef>
            </a:pPr>
            <a:endParaRPr lang="en-US" sz="2400" b="1" dirty="0">
              <a:solidFill>
                <a:srgbClr val="7030A0"/>
              </a:solidFill>
              <a:latin typeface="Arial"/>
              <a:cs typeface="Arial"/>
            </a:endParaRPr>
          </a:p>
          <a:p>
            <a:pPr marL="38918">
              <a:spcBef>
                <a:spcPts val="233"/>
              </a:spcBef>
            </a:pPr>
            <a:r>
              <a:rPr lang="en-US" sz="2400" b="1" dirty="0" err="1">
                <a:solidFill>
                  <a:srgbClr val="7030A0"/>
                </a:solidFill>
                <a:latin typeface="Arial"/>
                <a:cs typeface="Arial"/>
              </a:rPr>
              <a:t>O‘qituvchi</a:t>
            </a:r>
            <a:r>
              <a:rPr lang="en-US" sz="2400" b="1" dirty="0">
                <a:solidFill>
                  <a:srgbClr val="7030A0"/>
                </a:solidFill>
                <a:latin typeface="Arial"/>
                <a:cs typeface="Arial"/>
              </a:rPr>
              <a:t>: </a:t>
            </a:r>
          </a:p>
          <a:p>
            <a:pPr marL="38918">
              <a:spcBef>
                <a:spcPts val="233"/>
              </a:spcBef>
            </a:pP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Toshkent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shahar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Uchtepa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tumani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287-maktab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fizika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fani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o‘qituvchisi</a:t>
            </a:r>
            <a:endParaRPr lang="en-US" sz="2400" dirty="0">
              <a:solidFill>
                <a:srgbClr val="7030A0"/>
              </a:solidFill>
              <a:latin typeface="Arial"/>
              <a:cs typeface="Arial"/>
            </a:endParaRPr>
          </a:p>
          <a:p>
            <a:pPr marL="38918">
              <a:spcBef>
                <a:spcPts val="233"/>
              </a:spcBef>
            </a:pPr>
            <a:r>
              <a:rPr lang="en-US" sz="2400" b="1" dirty="0" err="1">
                <a:solidFill>
                  <a:srgbClr val="7030A0"/>
                </a:solidFill>
                <a:latin typeface="Arial"/>
                <a:cs typeface="Arial"/>
              </a:rPr>
              <a:t>Xodjayeva</a:t>
            </a:r>
            <a:r>
              <a:rPr lang="en-US" sz="2400" b="1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Arial"/>
                <a:cs typeface="Arial"/>
              </a:rPr>
              <a:t>Maxtuma</a:t>
            </a:r>
            <a:r>
              <a:rPr lang="en-US" sz="2400" b="1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Arial"/>
                <a:cs typeface="Arial"/>
              </a:rPr>
              <a:t>Ziyatovna</a:t>
            </a:r>
            <a:r>
              <a:rPr lang="en-US" sz="2400" b="1" dirty="0">
                <a:solidFill>
                  <a:srgbClr val="7030A0"/>
                </a:solidFill>
                <a:latin typeface="Arial"/>
                <a:cs typeface="Arial"/>
              </a:rPr>
              <a:t>. </a:t>
            </a:r>
            <a:endParaRPr lang="en-US" sz="2400" dirty="0">
              <a:solidFill>
                <a:srgbClr val="002060"/>
              </a:solidFill>
              <a:latin typeface="Arial"/>
              <a:cs typeface="Arial"/>
            </a:endParaRPr>
          </a:p>
          <a:p>
            <a:pPr marL="38918"/>
            <a:endParaRPr lang="en-US" sz="5400" b="1" dirty="0">
              <a:solidFill>
                <a:srgbClr val="373435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402326" y="2374966"/>
            <a:ext cx="727405" cy="1625536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8892210" y="430695"/>
            <a:ext cx="2261956" cy="1005347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8892210" y="430695"/>
            <a:ext cx="2261955" cy="1005347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8909302" y="498155"/>
            <a:ext cx="2133600" cy="765747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 algn="ctr">
              <a:spcBef>
                <a:spcPts val="265"/>
              </a:spcBef>
            </a:pPr>
            <a:r>
              <a:rPr lang="en-US" sz="4756" b="1" spc="21" dirty="0">
                <a:solidFill>
                  <a:srgbClr val="FEFEFE"/>
                </a:solidFill>
                <a:latin typeface="Arial"/>
                <a:cs typeface="Arial"/>
              </a:rPr>
              <a:t>10</a:t>
            </a:r>
            <a:r>
              <a:rPr lang="uz-Latn-UZ" sz="4756" b="1" spc="21" dirty="0">
                <a:solidFill>
                  <a:srgbClr val="FEFEFE"/>
                </a:solidFill>
                <a:latin typeface="Arial"/>
                <a:cs typeface="Arial"/>
              </a:rPr>
              <a:t>-sinf</a:t>
            </a:r>
            <a:endParaRPr sz="4756" dirty="0">
              <a:latin typeface="Arial"/>
              <a:cs typeface="Arial"/>
            </a:endParaRPr>
          </a:p>
        </p:txBody>
      </p:sp>
      <p:sp>
        <p:nvSpPr>
          <p:cNvPr id="26" name="object 2">
            <a:extLst>
              <a:ext uri="{FF2B5EF4-FFF2-40B4-BE49-F238E27FC236}">
                <a16:creationId xmlns:a16="http://schemas.microsoft.com/office/drawing/2014/main" id="{33B3743F-69E5-4A0A-9505-41E75798E9CF}"/>
              </a:ext>
            </a:extLst>
          </p:cNvPr>
          <p:cNvSpPr txBox="1">
            <a:spLocks/>
          </p:cNvSpPr>
          <p:nvPr/>
        </p:nvSpPr>
        <p:spPr>
          <a:xfrm>
            <a:off x="2060486" y="476759"/>
            <a:ext cx="7424708" cy="1138567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7196" kern="0" spc="11" dirty="0" err="1">
                <a:solidFill>
                  <a:sysClr val="window" lastClr="FFFFFF"/>
                </a:solidFill>
              </a:rPr>
              <a:t>Fizika</a:t>
            </a:r>
            <a:endParaRPr lang="en-US" sz="7196" kern="0" spc="11" dirty="0">
              <a:solidFill>
                <a:sysClr val="window" lastClr="FFFFFF"/>
              </a:solidFill>
            </a:endParaRPr>
          </a:p>
        </p:txBody>
      </p:sp>
      <p:sp>
        <p:nvSpPr>
          <p:cNvPr id="27" name="object 11">
            <a:extLst>
              <a:ext uri="{FF2B5EF4-FFF2-40B4-BE49-F238E27FC236}">
                <a16:creationId xmlns:a16="http://schemas.microsoft.com/office/drawing/2014/main" id="{CF4C4251-150C-409F-BB4F-13D887806802}"/>
              </a:ext>
            </a:extLst>
          </p:cNvPr>
          <p:cNvSpPr/>
          <p:nvPr/>
        </p:nvSpPr>
        <p:spPr>
          <a:xfrm>
            <a:off x="703724" y="430695"/>
            <a:ext cx="901290" cy="100534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" name="object 6">
            <a:extLst>
              <a:ext uri="{FF2B5EF4-FFF2-40B4-BE49-F238E27FC236}">
                <a16:creationId xmlns:a16="http://schemas.microsoft.com/office/drawing/2014/main" id="{F014FA7A-83C7-4D80-A06D-2E5B4D80E519}"/>
              </a:ext>
            </a:extLst>
          </p:cNvPr>
          <p:cNvSpPr/>
          <p:nvPr/>
        </p:nvSpPr>
        <p:spPr>
          <a:xfrm>
            <a:off x="402326" y="4801769"/>
            <a:ext cx="727405" cy="1625536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6E2CF049-DCA9-4EF8-AE29-519D1D4D0A2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7727" y="2042774"/>
            <a:ext cx="3485322" cy="2469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71038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8" name="Текст 7">
                <a:extLst>
                  <a:ext uri="{FF2B5EF4-FFF2-40B4-BE49-F238E27FC236}">
                    <a16:creationId xmlns:a16="http://schemas.microsoft.com/office/drawing/2014/main" id="{A9941E72-F7BB-4003-A70A-F8AD012D167E}"/>
                  </a:ext>
                </a:extLst>
              </p:cNvPr>
              <p:cNvSpPr>
                <a:spLocks noGrp="1"/>
              </p:cNvSpPr>
              <p:nvPr>
                <p:ph type="body" sz="quarter" idx="14"/>
              </p:nvPr>
            </p:nvSpPr>
            <p:spPr>
              <a:xfrm>
                <a:off x="5473149" y="187553"/>
                <a:ext cx="4823789" cy="2569444"/>
              </a:xfrm>
            </p:spPr>
            <p:txBody>
              <a:bodyPr/>
              <a:lstStyle/>
              <a:p>
                <a:pPr algn="ctr"/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uz-Latn-UZ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Formula:</a:t>
                </a:r>
              </a:p>
              <a:p>
                <a:pPr algn="ctr"/>
                <a14:m>
                  <m:oMath xmlns:m="http://schemas.openxmlformats.org/officeDocument/2006/math">
                    <m:r>
                      <a:rPr lang="uz-Latn-UZ" sz="4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𝜂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1+</m:t>
                        </m:r>
                        <m: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𝜇</m:t>
                        </m:r>
                        <m: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𝑐𝑡𝑔</m:t>
                        </m:r>
                        <m: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𝛼</m:t>
                        </m:r>
                      </m:den>
                    </m:f>
                    <m:r>
                      <a:rPr lang="uz-Latn-UZ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∙100 % </m:t>
                    </m:r>
                  </m:oMath>
                </a14:m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</a:p>
            </p:txBody>
          </p:sp>
        </mc:Choice>
        <mc:Fallback xmlns="">
          <p:sp>
            <p:nvSpPr>
              <p:cNvPr id="8" name="Текст 7">
                <a:extLst>
                  <a:ext uri="{FF2B5EF4-FFF2-40B4-BE49-F238E27FC236}">
                    <a16:creationId xmlns:a16="http://schemas.microsoft.com/office/drawing/2014/main" id="{A9941E72-F7BB-4003-A70A-F8AD012D167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4"/>
              </p:nvPr>
            </p:nvSpPr>
            <p:spPr>
              <a:xfrm>
                <a:off x="5473149" y="187553"/>
                <a:ext cx="4823789" cy="2569444"/>
              </a:xfrm>
              <a:blipFill>
                <a:blip r:embed="rId2"/>
                <a:stretch>
                  <a:fillRect t="-427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EBB494ED-E982-4FFD-92D6-05B811471AC6}"/>
              </a:ext>
            </a:extLst>
          </p:cNvPr>
          <p:cNvCxnSpPr>
            <a:cxnSpLocks/>
          </p:cNvCxnSpPr>
          <p:nvPr/>
        </p:nvCxnSpPr>
        <p:spPr>
          <a:xfrm flipH="1">
            <a:off x="5208107" y="523554"/>
            <a:ext cx="1" cy="189744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1AA31EA8-E4F8-48A1-B32D-B34E40401B85}"/>
              </a:ext>
            </a:extLst>
          </p:cNvPr>
          <p:cNvCxnSpPr>
            <a:cxnSpLocks/>
          </p:cNvCxnSpPr>
          <p:nvPr/>
        </p:nvCxnSpPr>
        <p:spPr>
          <a:xfrm>
            <a:off x="1119530" y="2083904"/>
            <a:ext cx="192847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Текст 8">
                <a:extLst>
                  <a:ext uri="{FF2B5EF4-FFF2-40B4-BE49-F238E27FC236}">
                    <a16:creationId xmlns:a16="http://schemas.microsoft.com/office/drawing/2014/main" id="{BFD3E70D-B3C1-4417-B987-133A28B5F260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053269" y="3300511"/>
                <a:ext cx="11251092" cy="3241447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52378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304757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533324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761891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uz-Latn-UZ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Yechish</a:t>
                </a:r>
                <a:r>
                  <a:rPr lang="uz-Latn-UZ" sz="40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𝑐𝑡𝑔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45°=1</m:t>
                    </m:r>
                  </m:oMath>
                </a14:m>
                <a:r>
                  <a:rPr lang="uz-Latn-UZ" sz="4000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uz-Latn-UZ" sz="4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𝜂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1+0,3∙1</m:t>
                        </m:r>
                      </m:den>
                    </m:f>
                    <m:r>
                      <a:rPr lang="uz-Latn-UZ" sz="4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100 %≈77 %</m:t>
                    </m:r>
                  </m:oMath>
                </a14:m>
                <a:r>
                  <a:rPr lang="uz-Latn-UZ" sz="4000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endParaRPr lang="en-US" sz="4000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uz-Latn-UZ" sz="40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r>
                      <a:rPr lang="uz-Latn-UZ" sz="40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𝜼</m:t>
                    </m:r>
                    <m:r>
                      <a:rPr lang="uz-Latn-UZ" sz="40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≈</m:t>
                    </m:r>
                    <m:r>
                      <a:rPr lang="uz-Latn-UZ" sz="40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𝟕𝟕</m:t>
                    </m:r>
                    <m:r>
                      <a:rPr lang="uz-Latn-UZ" sz="40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%</m:t>
                    </m:r>
                  </m:oMath>
                </a14:m>
                <a:r>
                  <a:rPr lang="uz-Latn-UZ" sz="40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</p:txBody>
          </p:sp>
        </mc:Choice>
        <mc:Fallback xmlns="">
          <p:sp>
            <p:nvSpPr>
              <p:cNvPr id="7" name="Текст 8">
                <a:extLst>
                  <a:ext uri="{FF2B5EF4-FFF2-40B4-BE49-F238E27FC236}">
                    <a16:creationId xmlns:a16="http://schemas.microsoft.com/office/drawing/2014/main" id="{BFD3E70D-B3C1-4417-B987-133A28B5F26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3269" y="3300511"/>
                <a:ext cx="11251092" cy="3241447"/>
              </a:xfrm>
              <a:prstGeom prst="rect">
                <a:avLst/>
              </a:prstGeom>
              <a:blipFill>
                <a:blip r:embed="rId3"/>
                <a:stretch>
                  <a:fillRect l="-1951" t="-526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Текст 7">
                <a:extLst>
                  <a:ext uri="{FF2B5EF4-FFF2-40B4-BE49-F238E27FC236}">
                    <a16:creationId xmlns:a16="http://schemas.microsoft.com/office/drawing/2014/main" id="{1EEE983A-1D03-454E-90EF-CB202336A02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901148" y="187553"/>
                <a:ext cx="4041917" cy="3241447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52378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304757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533324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761891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uz-Latn-UZ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Berilgan:</a:t>
                </a:r>
              </a:p>
              <a:p>
                <a14:m>
                  <m:oMath xmlns:m="http://schemas.openxmlformats.org/officeDocument/2006/math">
                    <m:r>
                      <a:rPr lang="uz-Latn-UZ" sz="36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𝛼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=45°</m:t>
                    </m:r>
                  </m:oMath>
                </a14:m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uz-Latn-UZ" sz="36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𝜇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=0,3</m:t>
                    </m:r>
                  </m:oMath>
                </a14:m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uz-Latn-UZ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</a:t>
                </a:r>
                <a:r>
                  <a:rPr lang="en-US" sz="3600" b="1" dirty="0" err="1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opish</a:t>
                </a:r>
                <a:r>
                  <a:rPr lang="en-US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kerak</a:t>
                </a:r>
                <a:r>
                  <a:rPr lang="uz-Latn-UZ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sz="36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η</m:t>
                    </m:r>
                    <m:r>
                      <a:rPr lang="uz-Latn-UZ" sz="360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−?</m:t>
                    </m:r>
                  </m:oMath>
                </a14:m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</a:p>
            </p:txBody>
          </p:sp>
        </mc:Choice>
        <mc:Fallback xmlns="">
          <p:sp>
            <p:nvSpPr>
              <p:cNvPr id="12" name="Текст 7">
                <a:extLst>
                  <a:ext uri="{FF2B5EF4-FFF2-40B4-BE49-F238E27FC236}">
                    <a16:creationId xmlns:a16="http://schemas.microsoft.com/office/drawing/2014/main" id="{1EEE983A-1D03-454E-90EF-CB202336A02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1148" y="187553"/>
                <a:ext cx="4041917" cy="3241447"/>
              </a:xfrm>
              <a:prstGeom prst="rect">
                <a:avLst/>
              </a:prstGeom>
              <a:blipFill>
                <a:blip r:embed="rId4"/>
                <a:stretch>
                  <a:fillRect l="-4676" t="-338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202715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  <p:bldP spid="12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66F52DE-C9FD-450D-A89F-6371383A9C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272208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uz-Latn-UZ" sz="4800" dirty="0">
                <a:latin typeface="Arial" panose="020B0604020202020204" pitchFamily="34" charset="0"/>
                <a:cs typeface="Arial" panose="020B0604020202020204" pitchFamily="34" charset="0"/>
              </a:rPr>
              <a:t>Masala</a:t>
            </a:r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38A0F179-EA9D-4326-B15B-AAF569E0227F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020417" y="1948070"/>
                <a:ext cx="10124661" cy="4333460"/>
              </a:xfrm>
            </p:spPr>
            <p:txBody>
              <a:bodyPr>
                <a:normAutofit/>
              </a:bodyPr>
              <a:lstStyle/>
              <a:p>
                <a:pPr marL="0" indent="0" algn="just">
                  <a:buNone/>
                </a:pPr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	</a:t>
                </a:r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Massasi 80 kg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,</a:t>
                </a:r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hajmi 0,02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uz-Latn-UZ" sz="32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e>
                      <m:sup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sup>
                    </m:sSup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bo‘lgan jismni chuqurligi 4 m bo‘lgan hovuzdan butunlay chiqarib olish uchun qancha ish bajarish kerak? </a:t>
                </a:r>
                <a:endParaRPr lang="en-US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 algn="just">
                  <a:buNone/>
                </a:pP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uz-Latn-UZ" sz="32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2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𝜌</m:t>
                        </m:r>
                      </m:e>
                      <m:sub>
                        <m:r>
                          <a:rPr lang="uz-Latn-UZ" sz="32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𝑠𝑢𝑣</m:t>
                        </m:r>
                      </m:sub>
                    </m:sSub>
                    <m:r>
                      <a:rPr lang="uz-Latn-UZ" sz="3200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=1000 </m:t>
                    </m:r>
                    <m:r>
                      <a:rPr lang="uz-Latn-UZ" sz="32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𝑘𝑔</m:t>
                    </m:r>
                    <m:r>
                      <a:rPr lang="uz-Latn-UZ" sz="32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/</m:t>
                    </m:r>
                    <m:sSup>
                      <m:sSupPr>
                        <m:ctrlPr>
                          <a:rPr lang="uz-Latn-UZ" sz="32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uz-Latn-UZ" sz="32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e>
                      <m:sup>
                        <m:r>
                          <a:rPr lang="uz-Latn-UZ" sz="32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sup>
                    </m:sSup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,</a:t>
                </a:r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uz-Latn-UZ" sz="3200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𝑔</m:t>
                    </m:r>
                    <m:r>
                      <a:rPr lang="uz-Latn-UZ" sz="3200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=10</m:t>
                    </m:r>
                    <m:f>
                      <m:fPr>
                        <m:ctrlPr>
                          <a:rPr lang="uz-Latn-UZ" sz="32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32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num>
                      <m:den>
                        <m:sSup>
                          <m:sSupPr>
                            <m:ctrlPr>
                              <a:rPr lang="uz-Latn-UZ" sz="3200" i="1" dirty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uz-Latn-UZ" sz="3200" i="1" dirty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𝑠</m:t>
                            </m:r>
                          </m:e>
                          <m:sup>
                            <m:r>
                              <a:rPr lang="uz-Latn-UZ" sz="3200" i="1" dirty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.</a:t>
                </a:r>
                <a:endParaRPr lang="ru-RU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38A0F179-EA9D-4326-B15B-AAF569E0227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020417" y="1948070"/>
                <a:ext cx="10124661" cy="4333460"/>
              </a:xfrm>
              <a:blipFill>
                <a:blip r:embed="rId2"/>
                <a:stretch>
                  <a:fillRect l="-1505" t="-986" r="-156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7144404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8" name="Текст 7">
                <a:extLst>
                  <a:ext uri="{FF2B5EF4-FFF2-40B4-BE49-F238E27FC236}">
                    <a16:creationId xmlns:a16="http://schemas.microsoft.com/office/drawing/2014/main" id="{A9941E72-F7BB-4003-A70A-F8AD012D167E}"/>
                  </a:ext>
                </a:extLst>
              </p:cNvPr>
              <p:cNvSpPr>
                <a:spLocks noGrp="1"/>
              </p:cNvSpPr>
              <p:nvPr>
                <p:ph type="body" sz="quarter" idx="14"/>
              </p:nvPr>
            </p:nvSpPr>
            <p:spPr>
              <a:xfrm>
                <a:off x="5194852" y="263031"/>
                <a:ext cx="6268278" cy="3379663"/>
              </a:xfrm>
            </p:spPr>
            <p:txBody>
              <a:bodyPr/>
              <a:lstStyle/>
              <a:p>
                <a:pPr algn="ctr"/>
                <a:r>
                  <a:rPr lang="uz-Latn-UZ" sz="40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uz-Latn-UZ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Formula:</a:t>
                </a:r>
              </a:p>
              <a:p>
                <a:pPr algn="ctr"/>
                <a14:m>
                  <m:oMath xmlns:m="http://schemas.openxmlformats.org/officeDocument/2006/math"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𝐹𝑆</m:t>
                    </m:r>
                    <m:r>
                      <a:rPr lang="en-US" sz="36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𝐹h</m:t>
                    </m:r>
                  </m:oMath>
                </a14:m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ctr"/>
                <a14:m>
                  <m:oMath xmlns:m="http://schemas.openxmlformats.org/officeDocument/2006/math"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𝐹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𝑚𝑔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sSub>
                      <m:sSubPr>
                        <m:ctrlP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𝐹</m:t>
                        </m:r>
                      </m:e>
                      <m:sub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𝐴</m:t>
                        </m:r>
                      </m:sub>
                    </m:sSub>
                  </m:oMath>
                </a14:m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</a:t>
                </a:r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uz-Latn-UZ" sz="360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6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𝐹</m:t>
                        </m:r>
                      </m:e>
                      <m:sub>
                        <m:r>
                          <a:rPr lang="uz-Latn-UZ" sz="36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𝐴</m:t>
                        </m:r>
                      </m:sub>
                    </m:sSub>
                    <m:r>
                      <a:rPr lang="uz-Latn-UZ" sz="36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b>
                      <m:sSubPr>
                        <m:ctrlPr>
                          <a:rPr lang="uz-Latn-UZ" sz="36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6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𝜌</m:t>
                        </m:r>
                      </m:e>
                      <m:sub>
                        <m:r>
                          <a:rPr lang="uz-Latn-UZ" sz="36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𝑠</m:t>
                        </m:r>
                      </m:sub>
                    </m:sSub>
                    <m:r>
                      <a:rPr lang="uz-Latn-UZ" sz="36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𝑉𝑔</m:t>
                    </m:r>
                  </m:oMath>
                </a14:m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</a:p>
              <a:p>
                <a:pPr algn="ctr">
                  <a:lnSpc>
                    <a:spcPct val="100000"/>
                  </a:lnSpc>
                </a:pPr>
                <a14:m>
                  <m:oMath xmlns:m="http://schemas.openxmlformats.org/officeDocument/2006/math"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=(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𝑚𝑔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sSub>
                      <m:sSubPr>
                        <m:ctrlPr>
                          <a:rPr lang="uz-Latn-UZ" sz="36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6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𝜌</m:t>
                        </m:r>
                      </m:e>
                      <m:sub>
                        <m:r>
                          <a:rPr lang="uz-Latn-UZ" sz="36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𝑠</m:t>
                        </m:r>
                      </m:sub>
                    </m:sSub>
                    <m:r>
                      <a:rPr lang="uz-Latn-UZ" sz="3600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𝑉𝑔</m:t>
                    </m:r>
                  </m:oMath>
                </a14:m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)</a:t>
                </a:r>
                <a14:m>
                  <m:oMath xmlns:m="http://schemas.openxmlformats.org/officeDocument/2006/math">
                    <m:r>
                      <a:rPr lang="en-US" sz="36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h</m:t>
                    </m:r>
                  </m:oMath>
                </a14:m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ctr">
                  <a:lnSpc>
                    <a:spcPct val="10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z-Latn-UZ" sz="36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𝐴</m:t>
                      </m:r>
                      <m:r>
                        <a:rPr lang="uz-Latn-UZ" sz="36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d>
                        <m:dPr>
                          <m:ctrlPr>
                            <a:rPr lang="uz-Latn-UZ" sz="36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uz-Latn-UZ" sz="36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𝑚</m:t>
                          </m:r>
                          <m:r>
                            <a:rPr lang="uz-Latn-UZ" sz="36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uz-Latn-UZ" sz="3600" i="1" dirty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uz-Latn-UZ" sz="3600" i="1" dirty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𝜌</m:t>
                              </m:r>
                            </m:e>
                            <m:sub>
                              <m:r>
                                <a:rPr lang="uz-Latn-UZ" sz="3600" i="1" dirty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𝑠</m:t>
                              </m:r>
                            </m:sub>
                          </m:sSub>
                          <m:r>
                            <a:rPr lang="uz-Latn-UZ" sz="3600" b="0" i="1" dirty="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𝑉</m:t>
                          </m:r>
                        </m:e>
                      </m:d>
                      <m:r>
                        <a:rPr lang="uz-Latn-UZ" sz="3600" b="0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𝑔</m:t>
                      </m:r>
                      <m:r>
                        <a:rPr lang="en-US" sz="3600" b="0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h</m:t>
                      </m:r>
                    </m:oMath>
                  </m:oMathPara>
                </a14:m>
                <a:endParaRPr lang="uz-Latn-UZ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8" name="Текст 7">
                <a:extLst>
                  <a:ext uri="{FF2B5EF4-FFF2-40B4-BE49-F238E27FC236}">
                    <a16:creationId xmlns:a16="http://schemas.microsoft.com/office/drawing/2014/main" id="{A9941E72-F7BB-4003-A70A-F8AD012D167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4"/>
              </p:nvPr>
            </p:nvSpPr>
            <p:spPr>
              <a:xfrm>
                <a:off x="5194852" y="263031"/>
                <a:ext cx="6268278" cy="3379663"/>
              </a:xfrm>
              <a:blipFill>
                <a:blip r:embed="rId2"/>
                <a:stretch>
                  <a:fillRect t="-306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EBB494ED-E982-4FFD-92D6-05B811471AC6}"/>
              </a:ext>
            </a:extLst>
          </p:cNvPr>
          <p:cNvCxnSpPr>
            <a:cxnSpLocks/>
          </p:cNvCxnSpPr>
          <p:nvPr/>
        </p:nvCxnSpPr>
        <p:spPr>
          <a:xfrm flipH="1">
            <a:off x="5102089" y="747859"/>
            <a:ext cx="1" cy="289483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1AA31EA8-E4F8-48A1-B32D-B34E40401B85}"/>
              </a:ext>
            </a:extLst>
          </p:cNvPr>
          <p:cNvCxnSpPr>
            <a:cxnSpLocks/>
          </p:cNvCxnSpPr>
          <p:nvPr/>
        </p:nvCxnSpPr>
        <p:spPr>
          <a:xfrm>
            <a:off x="768629" y="3223591"/>
            <a:ext cx="3379304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Текст 8">
                <a:extLst>
                  <a:ext uri="{FF2B5EF4-FFF2-40B4-BE49-F238E27FC236}">
                    <a16:creationId xmlns:a16="http://schemas.microsoft.com/office/drawing/2014/main" id="{BFD3E70D-B3C1-4417-B987-133A28B5F260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71063" y="4558748"/>
                <a:ext cx="11781177" cy="2036219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52378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304757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533324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761891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uz-Latn-UZ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Yechish</a:t>
                </a:r>
                <a:r>
                  <a:rPr lang="uz-Latn-UZ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14:m>
                  <m:oMath xmlns:m="http://schemas.openxmlformats.org/officeDocument/2006/math"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d>
                      <m:dPr>
                        <m:ctrlP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80 </m:t>
                        </m:r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𝑘𝑔</m:t>
                        </m:r>
                        <m:r>
                          <a:rPr lang="uz-Latn-UZ" sz="32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uz-Latn-UZ" sz="32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1000</m:t>
                        </m:r>
                        <m:f>
                          <m:fPr>
                            <m:ctrlPr>
                              <a:rPr lang="uz-Latn-UZ" sz="3200" i="1" dirty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uz-Latn-UZ" sz="32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𝑘𝑔</m:t>
                            </m:r>
                          </m:num>
                          <m:den>
                            <m:sSup>
                              <m:sSupPr>
                                <m:ctrlPr>
                                  <a:rPr lang="uz-Latn-UZ" sz="32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sSupPr>
                              <m:e>
                                <m:r>
                                  <a:rPr lang="uz-Latn-UZ" sz="32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𝑚</m:t>
                                </m:r>
                              </m:e>
                              <m:sup>
                                <m:r>
                                  <a:rPr lang="uz-Latn-UZ" sz="32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3</m:t>
                                </m:r>
                              </m:sup>
                            </m:sSup>
                          </m:den>
                        </m:f>
                        <m:r>
                          <a:rPr lang="uz-Latn-UZ" sz="32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r>
                          <a:rPr lang="uz-Latn-UZ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0,02 </m:t>
                        </m:r>
                        <m:sSup>
                          <m:sSupPr>
                            <m:ctrlPr>
                              <a:rPr lang="uz-Latn-UZ" sz="3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uz-Latn-UZ" sz="3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𝑚</m:t>
                            </m:r>
                          </m:e>
                          <m:sup>
                            <m:r>
                              <a:rPr lang="uz-Latn-UZ" sz="3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3</m:t>
                            </m:r>
                          </m:sup>
                        </m:sSup>
                      </m:e>
                    </m:d>
                    <m:r>
                      <a:rPr lang="uz-Latn-UZ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r>
                      <a:rPr lang="uz-Latn-UZ" sz="3200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10</m:t>
                    </m:r>
                    <m:f>
                      <m:fPr>
                        <m:ctrlPr>
                          <a:rPr lang="uz-Latn-UZ" sz="32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32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num>
                      <m:den>
                        <m:sSup>
                          <m:sSupPr>
                            <m:ctrlPr>
                              <a:rPr lang="uz-Latn-UZ" sz="3200" i="1" dirty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uz-Latn-UZ" sz="3200" i="1" dirty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𝑠</m:t>
                            </m:r>
                          </m:e>
                          <m:sup>
                            <m:r>
                              <a:rPr lang="uz-Latn-UZ" sz="3200" i="1" dirty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</m:den>
                    </m:f>
                    <m:r>
                      <a:rPr lang="uz-Latn-UZ" sz="320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r>
                      <a:rPr lang="en-US" sz="32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4 </m:t>
                    </m:r>
                    <m:r>
                      <a:rPr lang="en-US" sz="32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𝑚</m:t>
                    </m:r>
                    <m:r>
                      <a:rPr lang="uz-Latn-UZ" sz="32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32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2400</m:t>
                    </m:r>
                    <m:r>
                      <a:rPr lang="uz-Latn-UZ" sz="32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uz-Latn-UZ" sz="32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𝐽</m:t>
                    </m:r>
                  </m:oMath>
                </a14:m>
                <a:endParaRPr lang="uz-Latn-UZ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uz-Latn-UZ" sz="3600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uz-Latn-UZ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r>
                      <a:rPr lang="uz-Latn-UZ" sz="36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𝑨</m:t>
                    </m:r>
                    <m:r>
                      <a:rPr lang="uz-Latn-UZ" sz="36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36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𝟐𝟒𝟎𝟎</m:t>
                    </m:r>
                  </m:oMath>
                </a14:m>
                <a:r>
                  <a:rPr lang="uz-Latn-UZ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J </a:t>
                </a:r>
                <a:endParaRPr lang="uz-Latn-UZ" sz="3600" b="1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Текст 8">
                <a:extLst>
                  <a:ext uri="{FF2B5EF4-FFF2-40B4-BE49-F238E27FC236}">
                    <a16:creationId xmlns:a16="http://schemas.microsoft.com/office/drawing/2014/main" id="{BFD3E70D-B3C1-4417-B987-133A28B5F26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1063" y="4558748"/>
                <a:ext cx="11781177" cy="2036219"/>
              </a:xfrm>
              <a:prstGeom prst="rect">
                <a:avLst/>
              </a:prstGeom>
              <a:blipFill>
                <a:blip r:embed="rId3"/>
                <a:stretch>
                  <a:fillRect l="-1346" t="-419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Текст 7">
                <a:extLst>
                  <a:ext uri="{FF2B5EF4-FFF2-40B4-BE49-F238E27FC236}">
                    <a16:creationId xmlns:a16="http://schemas.microsoft.com/office/drawing/2014/main" id="{1EEE983A-1D03-454E-90EF-CB202336A02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887896" y="187552"/>
                <a:ext cx="4094921" cy="4119402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52378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304757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533324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761891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uz-Latn-UZ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Berilgan:</a:t>
                </a:r>
              </a:p>
              <a:p>
                <a14:m>
                  <m:oMath xmlns:m="http://schemas.openxmlformats.org/officeDocument/2006/math"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𝑚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=80 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𝑘𝑔</m:t>
                    </m:r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</a:p>
              <a:p>
                <a14:m>
                  <m:oMath xmlns:m="http://schemas.openxmlformats.org/officeDocument/2006/math">
                    <m:r>
                      <a:rPr lang="uz-Latn-UZ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𝑉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=0,02 </m:t>
                    </m:r>
                    <m:sSup>
                      <m:sSupPr>
                        <m:ctrlPr>
                          <a:rPr lang="uz-Latn-UZ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uz-Latn-UZ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e>
                      <m:sup>
                        <m:r>
                          <a:rPr lang="uz-Latn-UZ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sup>
                    </m:sSup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uz-Latn-UZ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𝜌</m:t>
                        </m:r>
                      </m:e>
                      <m:sub>
                        <m:r>
                          <a:rPr lang="uz-Latn-UZ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𝑠</m:t>
                        </m:r>
                      </m:sub>
                    </m:sSub>
                    <m:r>
                      <a:rPr lang="uz-Latn-UZ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uz-Latn-UZ" sz="3200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1000 </m:t>
                    </m:r>
                    <m:r>
                      <a:rPr lang="uz-Latn-UZ" sz="32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𝑘𝑔</m:t>
                    </m:r>
                    <m:r>
                      <a:rPr lang="uz-Latn-UZ" sz="32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/</m:t>
                    </m:r>
                    <m:sSup>
                      <m:sSupPr>
                        <m:ctrlPr>
                          <a:rPr lang="uz-Latn-UZ" sz="32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uz-Latn-UZ" sz="32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e>
                      <m:sup>
                        <m:r>
                          <a:rPr lang="uz-Latn-UZ" sz="32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sup>
                    </m:sSup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uz-Latn-UZ" sz="3200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𝑔</m:t>
                    </m:r>
                    <m:r>
                      <a:rPr lang="uz-Latn-UZ" sz="3200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=10</m:t>
                    </m:r>
                    <m:f>
                      <m:fPr>
                        <m:ctrlPr>
                          <a:rPr lang="uz-Latn-UZ" sz="32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32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num>
                      <m:den>
                        <m:sSup>
                          <m:sSupPr>
                            <m:ctrlPr>
                              <a:rPr lang="uz-Latn-UZ" sz="3200" i="1" dirty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uz-Latn-UZ" sz="3200" i="1" dirty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𝑠</m:t>
                            </m:r>
                          </m:e>
                          <m:sup>
                            <m:r>
                              <a:rPr lang="uz-Latn-UZ" sz="3200" i="1" dirty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en-US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h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=4 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𝑚</m:t>
                    </m:r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uz-Latn-UZ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3200" b="1" dirty="0" err="1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Topish</a:t>
                </a:r>
                <a:r>
                  <a:rPr lang="en-US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b="1" dirty="0" err="1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kerak</a:t>
                </a:r>
                <a:r>
                  <a:rPr lang="en-US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−?</m:t>
                    </m:r>
                  </m:oMath>
                </a14:m>
                <a:endParaRPr lang="uz-Latn-UZ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2" name="Текст 7">
                <a:extLst>
                  <a:ext uri="{FF2B5EF4-FFF2-40B4-BE49-F238E27FC236}">
                    <a16:creationId xmlns:a16="http://schemas.microsoft.com/office/drawing/2014/main" id="{1EEE983A-1D03-454E-90EF-CB202336A02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7896" y="187552"/>
                <a:ext cx="4094921" cy="4119402"/>
              </a:xfrm>
              <a:prstGeom prst="rect">
                <a:avLst/>
              </a:prstGeom>
              <a:blipFill>
                <a:blip r:embed="rId4"/>
                <a:stretch>
                  <a:fillRect l="-3875" t="-2071" b="-503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68898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7" dur="500"/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2" dur="500"/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  <p:bldP spid="12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66F52DE-C9FD-450D-A89F-6371383A9C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993912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uz-Latn-UZ" dirty="0">
                <a:latin typeface="Arial" panose="020B0604020202020204" pitchFamily="34" charset="0"/>
                <a:cs typeface="Arial" panose="020B0604020202020204" pitchFamily="34" charset="0"/>
              </a:rPr>
              <a:t>Mustaqil bajarish uchun topshiriiqlar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38A0F179-EA9D-4326-B15B-AAF569E0227F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61390" y="1351722"/>
                <a:ext cx="10323445" cy="4929808"/>
              </a:xfrm>
            </p:spPr>
            <p:txBody>
              <a:bodyPr>
                <a:normAutofit/>
              </a:bodyPr>
              <a:lstStyle/>
              <a:p>
                <a:pPr marL="0" indent="358775" algn="just">
                  <a:lnSpc>
                    <a:spcPct val="100000"/>
                  </a:lnSpc>
                  <a:buNone/>
                </a:pPr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1. Qiyalik burchagi 60</a:t>
                </a:r>
                <a14:m>
                  <m:oMath xmlns:m="http://schemas.openxmlformats.org/officeDocument/2006/math">
                    <m:r>
                      <a:rPr lang="uz-Latn-UZ" sz="32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°</m:t>
                    </m:r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bo‘lgan qiya tekislikdan jism yuqoriga ko‘tarilmoqda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J</a:t>
                </a:r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ism va qiya tekislik orasidagi ishqalanish koeffits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iy</a:t>
                </a:r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enti 0,4 bo‘lsa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,</a:t>
                </a:r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qiya tekislikning FIK ni toping. </a:t>
                </a:r>
              </a:p>
              <a:p>
                <a:pPr marL="0" indent="358775" algn="just">
                  <a:lnSpc>
                    <a:spcPct val="100000"/>
                  </a:lnSpc>
                  <a:buNone/>
                </a:pPr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2. Massasi 100 kg hajmi 0,01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uz-Latn-UZ" sz="32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uz-Latn-UZ" sz="32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e>
                      <m:sup>
                        <m:r>
                          <a:rPr lang="uz-Latn-UZ" sz="32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sup>
                    </m:sSup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bo‘lgan jismni chuqurligi 4 m bo‘lgan hovuzdan butunlay chiqarib olish uchun qancha ish bajarish kerak? </a:t>
                </a:r>
                <a:endParaRPr lang="en-US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 algn="ctr">
                  <a:lnSpc>
                    <a:spcPct val="100000"/>
                  </a:lnSpc>
                  <a:buNone/>
                </a:pP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uz-Latn-UZ" sz="32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2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𝜌</m:t>
                        </m:r>
                      </m:e>
                      <m:sub>
                        <m:r>
                          <a:rPr lang="uz-Latn-UZ" sz="32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𝑠𝑢𝑣</m:t>
                        </m:r>
                      </m:sub>
                    </m:sSub>
                    <m:r>
                      <a:rPr lang="uz-Latn-UZ" sz="3200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=1000 </m:t>
                    </m:r>
                    <m:r>
                      <a:rPr lang="uz-Latn-UZ" sz="32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𝑘𝑔</m:t>
                    </m:r>
                    <m:r>
                      <a:rPr lang="uz-Latn-UZ" sz="32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/</m:t>
                    </m:r>
                    <m:sSup>
                      <m:sSupPr>
                        <m:ctrlPr>
                          <a:rPr lang="uz-Latn-UZ" sz="32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uz-Latn-UZ" sz="32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e>
                      <m:sup>
                        <m:r>
                          <a:rPr lang="uz-Latn-UZ" sz="32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sup>
                    </m:sSup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,  </a:t>
                </a:r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uz-Latn-UZ" sz="3200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𝑔</m:t>
                    </m:r>
                    <m:r>
                      <a:rPr lang="uz-Latn-UZ" sz="3200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=10</m:t>
                    </m:r>
                    <m:f>
                      <m:fPr>
                        <m:ctrlPr>
                          <a:rPr lang="uz-Latn-UZ" sz="32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3200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num>
                      <m:den>
                        <m:sSup>
                          <m:sSupPr>
                            <m:ctrlPr>
                              <a:rPr lang="uz-Latn-UZ" sz="3200" i="1" dirty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uz-Latn-UZ" sz="3200" i="1" dirty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𝑠</m:t>
                            </m:r>
                          </m:e>
                          <m:sup>
                            <m:r>
                              <a:rPr lang="uz-Latn-UZ" sz="3200" i="1" dirty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38A0F179-EA9D-4326-B15B-AAF569E0227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61390" y="1351722"/>
                <a:ext cx="10323445" cy="4929808"/>
              </a:xfrm>
              <a:blipFill>
                <a:blip r:embed="rId2"/>
                <a:stretch>
                  <a:fillRect l="-1476" t="-1609" r="-147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369805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" name="Объект 12">
            <a:extLst>
              <a:ext uri="{FF2B5EF4-FFF2-40B4-BE49-F238E27FC236}">
                <a16:creationId xmlns:a16="http://schemas.microsoft.com/office/drawing/2014/main" id="{609194CF-3320-4A1B-93DA-D7731899F75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01971952"/>
              </p:ext>
            </p:extLst>
          </p:nvPr>
        </p:nvGraphicFramePr>
        <p:xfrm>
          <a:off x="596349" y="225287"/>
          <a:ext cx="11039060" cy="6268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5744824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" name="Объект 12">
            <a:extLst>
              <a:ext uri="{FF2B5EF4-FFF2-40B4-BE49-F238E27FC236}">
                <a16:creationId xmlns:a16="http://schemas.microsoft.com/office/drawing/2014/main" id="{609194CF-3320-4A1B-93DA-D7731899F75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20225651"/>
              </p:ext>
            </p:extLst>
          </p:nvPr>
        </p:nvGraphicFramePr>
        <p:xfrm>
          <a:off x="596349" y="225287"/>
          <a:ext cx="11039060" cy="62682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7569341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66F52DE-C9FD-450D-A89F-6371383A9C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4909" y="1948070"/>
            <a:ext cx="12192000" cy="2398643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uz-Latn-UZ" dirty="0">
                <a:latin typeface="Arial" panose="020B0604020202020204" pitchFamily="34" charset="0"/>
                <a:cs typeface="Arial" panose="020B0604020202020204" pitchFamily="34" charset="0"/>
              </a:rPr>
              <a:t>Harakatlanayotgan gazlar va suyuqliklarda bosimning tezlikka bog‘liqligidan texnikada foydalanish 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94340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66F52DE-C9FD-450D-A89F-6371383A9C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272208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uz-Latn-UZ" dirty="0">
                <a:latin typeface="Arial" panose="020B0604020202020204" pitchFamily="34" charset="0"/>
                <a:cs typeface="Arial" panose="020B0604020202020204" pitchFamily="34" charset="0"/>
              </a:rPr>
              <a:t>Masala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38A0F179-EA9D-4326-B15B-AAF569E0227F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08383" y="1696278"/>
                <a:ext cx="10545417" cy="4585252"/>
              </a:xfrm>
            </p:spPr>
            <p:txBody>
              <a:bodyPr>
                <a:normAutofit/>
              </a:bodyPr>
              <a:lstStyle/>
              <a:p>
                <a:pPr marL="0" indent="0" algn="just">
                  <a:buNone/>
                </a:pPr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	Simobli barometrdagi simob ustunining balandligi 75 cm, qanday balandlikdagi suv ustuni xuddi shunday bosimni hosil qiladi? </a:t>
                </a:r>
              </a:p>
              <a:p>
                <a:pPr marL="0" indent="0" algn="just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ru-RU" sz="4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ru-RU" sz="40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𝜌</m:t>
                        </m:r>
                      </m:e>
                      <m:sub>
                        <m: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𝑠𝑖𝑚𝑜𝑏</m:t>
                        </m:r>
                      </m:sub>
                    </m:sSub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=13600 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𝑘𝑔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/</m:t>
                    </m:r>
                    <m:sSup>
                      <m:sSupPr>
                        <m:ctrlP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e>
                      <m:sup>
                        <m: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sup>
                    </m:sSup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,</a:t>
                </a:r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uz-Latn-UZ" sz="400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400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𝜌</m:t>
                        </m:r>
                      </m:e>
                      <m:sub>
                        <m:r>
                          <a:rPr lang="uz-Latn-UZ" sz="40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𝑠𝑢𝑣</m:t>
                        </m:r>
                      </m:sub>
                    </m:sSub>
                    <m:r>
                      <a:rPr lang="uz-Latn-UZ" sz="40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=1000 </m:t>
                    </m:r>
                    <m:r>
                      <a:rPr lang="uz-Latn-UZ" sz="4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𝑘𝑔</m:t>
                    </m:r>
                    <m:r>
                      <a:rPr lang="uz-Latn-UZ" sz="4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/</m:t>
                    </m:r>
                    <m:sSup>
                      <m:sSupPr>
                        <m:ctrlPr>
                          <a:rPr lang="uz-Latn-UZ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uz-Latn-UZ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e>
                      <m:sup>
                        <m:r>
                          <a:rPr lang="uz-Latn-UZ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sup>
                    </m:sSup>
                  </m:oMath>
                </a14:m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38A0F179-EA9D-4326-B15B-AAF569E0227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08383" y="1696278"/>
                <a:ext cx="10545417" cy="4585252"/>
              </a:xfrm>
              <a:blipFill>
                <a:blip r:embed="rId2"/>
                <a:stretch>
                  <a:fillRect l="-2081" t="-3723" r="-202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711026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8" name="Текст 7">
                <a:extLst>
                  <a:ext uri="{FF2B5EF4-FFF2-40B4-BE49-F238E27FC236}">
                    <a16:creationId xmlns:a16="http://schemas.microsoft.com/office/drawing/2014/main" id="{A9941E72-F7BB-4003-A70A-F8AD012D167E}"/>
                  </a:ext>
                </a:extLst>
              </p:cNvPr>
              <p:cNvSpPr>
                <a:spLocks noGrp="1"/>
              </p:cNvSpPr>
              <p:nvPr>
                <p:ph type="body" sz="quarter" idx="14"/>
              </p:nvPr>
            </p:nvSpPr>
            <p:spPr>
              <a:xfrm>
                <a:off x="5901374" y="187553"/>
                <a:ext cx="5704078" cy="3200186"/>
              </a:xfrm>
            </p:spPr>
            <p:txBody>
              <a:bodyPr/>
              <a:lstStyle/>
              <a:p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uz-Latn-UZ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Formula: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uz-Latn-UZ" sz="36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𝑝</m:t>
                        </m:r>
                      </m:e>
                      <m:sub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b>
                      <m:sSubPr>
                        <m:ctrlP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𝑝</m:t>
                        </m:r>
                      </m:e>
                      <m:sub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uz-Latn-UZ" sz="36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6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𝜌</m:t>
                        </m:r>
                      </m:e>
                      <m:sub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𝑔</m:t>
                    </m:r>
                    <m:sSub>
                      <m:sSubPr>
                        <m:ctrlPr>
                          <a:rPr lang="uz-Latn-UZ" sz="36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h</m:t>
                        </m:r>
                      </m:e>
                      <m:sub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b>
                      <m:sSubPr>
                        <m:ctrlP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𝜌</m:t>
                        </m:r>
                      </m:e>
                      <m:sub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sSub>
                      <m:sSubPr>
                        <m:ctrlP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𝑔h</m:t>
                        </m:r>
                      </m:e>
                      <m:sub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uz-Latn-UZ" sz="36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h</m:t>
                        </m:r>
                      </m:e>
                      <m:sub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uz-Latn-UZ" sz="36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3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𝜌</m:t>
                            </m:r>
                          </m:e>
                          <m:sub>
                            <m:r>
                              <a:rPr lang="uz-Latn-UZ" sz="36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</m:sSub>
                        <m:sSub>
                          <m:sSubPr>
                            <m:ctrlPr>
                              <a:rPr lang="uz-Latn-UZ" sz="36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36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h</m:t>
                            </m:r>
                          </m:e>
                          <m:sub>
                            <m:r>
                              <a:rPr lang="uz-Latn-UZ" sz="36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uz-Latn-UZ" sz="36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3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𝜌</m:t>
                            </m:r>
                          </m:e>
                          <m:sub>
                            <m:r>
                              <a:rPr lang="uz-Latn-UZ" sz="36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b>
                        </m:sSub>
                      </m:den>
                    </m:f>
                  </m:oMath>
                </a14:m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</p:txBody>
          </p:sp>
        </mc:Choice>
        <mc:Fallback xmlns="">
          <p:sp>
            <p:nvSpPr>
              <p:cNvPr id="8" name="Текст 7">
                <a:extLst>
                  <a:ext uri="{FF2B5EF4-FFF2-40B4-BE49-F238E27FC236}">
                    <a16:creationId xmlns:a16="http://schemas.microsoft.com/office/drawing/2014/main" id="{A9941E72-F7BB-4003-A70A-F8AD012D167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4"/>
              </p:nvPr>
            </p:nvSpPr>
            <p:spPr>
              <a:xfrm>
                <a:off x="5901374" y="187553"/>
                <a:ext cx="5704078" cy="3200186"/>
              </a:xfrm>
              <a:blipFill>
                <a:blip r:embed="rId2"/>
                <a:stretch>
                  <a:fillRect t="-342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EBB494ED-E982-4FFD-92D6-05B811471AC6}"/>
              </a:ext>
            </a:extLst>
          </p:cNvPr>
          <p:cNvCxnSpPr>
            <a:cxnSpLocks/>
          </p:cNvCxnSpPr>
          <p:nvPr/>
        </p:nvCxnSpPr>
        <p:spPr>
          <a:xfrm flipH="1">
            <a:off x="5340627" y="859010"/>
            <a:ext cx="1" cy="252872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1AA31EA8-E4F8-48A1-B32D-B34E40401B85}"/>
              </a:ext>
            </a:extLst>
          </p:cNvPr>
          <p:cNvCxnSpPr>
            <a:cxnSpLocks/>
          </p:cNvCxnSpPr>
          <p:nvPr/>
        </p:nvCxnSpPr>
        <p:spPr>
          <a:xfrm>
            <a:off x="1119530" y="2706756"/>
            <a:ext cx="406841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Текст 8">
                <a:extLst>
                  <a:ext uri="{FF2B5EF4-FFF2-40B4-BE49-F238E27FC236}">
                    <a16:creationId xmlns:a16="http://schemas.microsoft.com/office/drawing/2014/main" id="{BFD3E70D-B3C1-4417-B987-133A28B5F260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22852" y="3684104"/>
                <a:ext cx="11529388" cy="2910864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52378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304757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533324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761891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uz-Latn-UZ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Yechish</a:t>
                </a:r>
                <a:r>
                  <a:rPr lang="uz-Latn-UZ" sz="40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uz-Latn-UZ" sz="4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h</m:t>
                        </m:r>
                      </m:e>
                      <m:sub>
                        <m: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13600</m:t>
                        </m:r>
                        <m:f>
                          <m:fPr>
                            <m:ctrlPr>
                              <a:rPr lang="uz-Latn-UZ" sz="4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uz-Latn-UZ" sz="4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𝑘𝑔</m:t>
                            </m:r>
                          </m:num>
                          <m:den>
                            <m:sSup>
                              <m:sSupPr>
                                <m:ctrlPr>
                                  <a:rPr lang="uz-Latn-UZ" sz="40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sSupPr>
                              <m:e>
                                <m:r>
                                  <a:rPr lang="uz-Latn-UZ" sz="40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𝑚</m:t>
                                </m:r>
                              </m:e>
                              <m:sup>
                                <m:r>
                                  <a:rPr lang="uz-Latn-UZ" sz="40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3</m:t>
                                </m:r>
                              </m:sup>
                            </m:sSup>
                            <m:r>
                              <a:rPr lang="en-US" sz="4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 </m:t>
                            </m:r>
                          </m:den>
                        </m:f>
                        <m:r>
                          <a:rPr lang="uz-Latn-UZ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r>
                          <a:rPr lang="uz-Latn-UZ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75 </m:t>
                        </m:r>
                        <m:r>
                          <a:rPr lang="uz-Latn-UZ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𝑐𝑚</m:t>
                        </m:r>
                      </m:num>
                      <m:den>
                        <m: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1000</m:t>
                        </m:r>
                        <m:f>
                          <m:fPr>
                            <m:ctrlPr>
                              <a:rPr lang="uz-Latn-UZ" sz="4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uz-Latn-UZ" sz="4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𝑘𝑔</m:t>
                            </m:r>
                          </m:num>
                          <m:den>
                            <m:sSup>
                              <m:sSupPr>
                                <m:ctrlPr>
                                  <a:rPr lang="uz-Latn-UZ" sz="40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sSupPr>
                              <m:e>
                                <m:r>
                                  <a:rPr lang="uz-Latn-UZ" sz="40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𝑚</m:t>
                                </m:r>
                              </m:e>
                              <m:sup>
                                <m:r>
                                  <a:rPr lang="uz-Latn-UZ" sz="40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3</m:t>
                                </m:r>
                              </m:sup>
                            </m:sSup>
                          </m:den>
                        </m:f>
                      </m:den>
                    </m:f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=1020 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𝑐𝑚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=10,2 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𝑚</m:t>
                    </m:r>
                  </m:oMath>
                </a14:m>
                <a:r>
                  <a:rPr lang="uz-Latn-UZ" sz="4000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uz-Latn-UZ" sz="4000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	</a:t>
                </a:r>
                <a:r>
                  <a:rPr lang="uz-Latn-UZ" sz="40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uz-Latn-UZ" sz="4000" b="1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4000" b="1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𝒉</m:t>
                        </m:r>
                      </m:e>
                      <m:sub>
                        <m:r>
                          <a:rPr lang="uz-Latn-UZ" sz="4000" b="1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sub>
                    </m:sSub>
                    <m:r>
                      <a:rPr lang="uz-Latn-UZ" sz="40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uz-Latn-UZ" sz="40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𝟏𝟎</m:t>
                    </m:r>
                    <m:r>
                      <a:rPr lang="uz-Latn-UZ" sz="40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</m:t>
                    </m:r>
                    <m:r>
                      <a:rPr lang="uz-Latn-UZ" sz="40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𝟐</m:t>
                    </m:r>
                    <m:r>
                      <a:rPr lang="uz-Latn-UZ" sz="40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uz-Latn-UZ" sz="40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𝒎</m:t>
                    </m:r>
                  </m:oMath>
                </a14:m>
                <a:r>
                  <a:rPr lang="uz-Latn-UZ" sz="40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uz-Latn-UZ" sz="4000" b="1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Текст 8">
                <a:extLst>
                  <a:ext uri="{FF2B5EF4-FFF2-40B4-BE49-F238E27FC236}">
                    <a16:creationId xmlns:a16="http://schemas.microsoft.com/office/drawing/2014/main" id="{BFD3E70D-B3C1-4417-B987-133A28B5F26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2852" y="3684104"/>
                <a:ext cx="11529388" cy="2910864"/>
              </a:xfrm>
              <a:prstGeom prst="rect">
                <a:avLst/>
              </a:prstGeom>
              <a:blipFill>
                <a:blip r:embed="rId3"/>
                <a:stretch>
                  <a:fillRect l="-158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Текст 7">
                <a:extLst>
                  <a:ext uri="{FF2B5EF4-FFF2-40B4-BE49-F238E27FC236}">
                    <a16:creationId xmlns:a16="http://schemas.microsoft.com/office/drawing/2014/main" id="{1EEE983A-1D03-454E-90EF-CB202336A02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119530" y="187553"/>
                <a:ext cx="4629165" cy="3241447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52378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304757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533324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761891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uz-Latn-UZ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Berilgan: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uz-Latn-UZ" sz="36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h</m:t>
                        </m:r>
                      </m:e>
                      <m:sub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=75 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𝑐𝑚</m:t>
                    </m:r>
                  </m:oMath>
                </a14:m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uz-Latn-UZ" sz="36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6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𝜌</m:t>
                        </m:r>
                      </m:e>
                      <m:sub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uz-Latn-UZ" sz="36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=13600 </m:t>
                    </m:r>
                    <m:r>
                      <a:rPr lang="uz-Latn-UZ" sz="36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𝑘𝑔</m:t>
                    </m:r>
                    <m:r>
                      <a:rPr lang="uz-Latn-UZ" sz="36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/</m:t>
                    </m:r>
                    <m:sSup>
                      <m:sSupPr>
                        <m:ctrlPr>
                          <a:rPr lang="uz-Latn-UZ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uz-Latn-UZ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e>
                      <m:sup>
                        <m:r>
                          <a:rPr lang="uz-Latn-UZ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sup>
                    </m:sSup>
                  </m:oMath>
                </a14:m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uz-Latn-UZ" sz="36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6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𝜌</m:t>
                        </m:r>
                      </m:e>
                      <m:sub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uz-Latn-UZ" sz="3600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1000 </m:t>
                    </m:r>
                    <m:r>
                      <a:rPr lang="uz-Latn-UZ" sz="36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𝑘𝑔</m:t>
                    </m:r>
                    <m:r>
                      <a:rPr lang="uz-Latn-UZ" sz="36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/</m:t>
                    </m:r>
                    <m:sSup>
                      <m:sSupPr>
                        <m:ctrlPr>
                          <a:rPr lang="uz-Latn-UZ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uz-Latn-UZ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e>
                      <m:sup>
                        <m:r>
                          <a:rPr lang="uz-Latn-UZ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sup>
                    </m:sSup>
                  </m:oMath>
                </a14:m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uz-Latn-UZ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</a:t>
                </a:r>
                <a:r>
                  <a:rPr lang="en-US" sz="3600" b="1" dirty="0" err="1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opish</a:t>
                </a:r>
                <a:r>
                  <a:rPr lang="en-US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kerak</a:t>
                </a:r>
                <a:r>
                  <a:rPr lang="uz-Latn-UZ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uz-Latn-UZ" sz="36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h</m:t>
                        </m:r>
                      </m:e>
                      <m:sub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uz-Latn-UZ" sz="360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−?</m:t>
                    </m:r>
                  </m:oMath>
                </a14:m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</p:txBody>
          </p:sp>
        </mc:Choice>
        <mc:Fallback xmlns="">
          <p:sp>
            <p:nvSpPr>
              <p:cNvPr id="12" name="Текст 7">
                <a:extLst>
                  <a:ext uri="{FF2B5EF4-FFF2-40B4-BE49-F238E27FC236}">
                    <a16:creationId xmlns:a16="http://schemas.microsoft.com/office/drawing/2014/main" id="{1EEE983A-1D03-454E-90EF-CB202336A02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9530" y="187553"/>
                <a:ext cx="4629165" cy="3241447"/>
              </a:xfrm>
              <a:prstGeom prst="rect">
                <a:avLst/>
              </a:prstGeom>
              <a:blipFill>
                <a:blip r:embed="rId4"/>
                <a:stretch>
                  <a:fillRect l="-4084" t="-3383" b="-338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908279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  <p:bldP spid="12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66F52DE-C9FD-450D-A89F-6371383A9C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272208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uz-Latn-UZ" sz="4800" dirty="0">
                <a:latin typeface="Arial" panose="020B0604020202020204" pitchFamily="34" charset="0"/>
                <a:cs typeface="Arial" panose="020B0604020202020204" pitchFamily="34" charset="0"/>
              </a:rPr>
              <a:t>Masala</a:t>
            </a:r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38A0F179-EA9D-4326-B15B-AAF569E0227F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08383" y="1696278"/>
                <a:ext cx="10545417" cy="4585252"/>
              </a:xfrm>
            </p:spPr>
            <p:txBody>
              <a:bodyPr>
                <a:normAutofit/>
              </a:bodyPr>
              <a:lstStyle/>
              <a:p>
                <a:pPr marL="0" indent="358775" algn="just">
                  <a:lnSpc>
                    <a:spcPct val="100000"/>
                  </a:lnSpc>
                  <a:buNone/>
                </a:pPr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Neft solinadigan bak tagida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teshik</a:t>
                </a:r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silindrik propka bilan berkitilgan. Probkani tashqariga itarib chiqarish uchun 16 N kuch kerak. </a:t>
                </a:r>
                <a:endParaRPr lang="en-US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358775" algn="just">
                  <a:lnSpc>
                    <a:spcPct val="100000"/>
                  </a:lnSpc>
                  <a:buNone/>
                </a:pPr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Agar probkaning yuzasi </a:t>
                </a:r>
                <a14:m>
                  <m:oMath xmlns:m="http://schemas.openxmlformats.org/officeDocument/2006/math"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10 </m:t>
                    </m:r>
                    <m:sSup>
                      <m:sSupPr>
                        <m:ctrlP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𝑐𝑚</m:t>
                        </m:r>
                      </m:e>
                      <m:sup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bo‘lsa, bu bakka qanday balandlikkacha neft quyish mumkin? </a:t>
                </a:r>
                <a:endParaRPr lang="en-US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358775" algn="just">
                  <a:lnSpc>
                    <a:spcPct val="100000"/>
                  </a:lnSpc>
                  <a:buNone/>
                </a:pPr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Neftning zichligi </a:t>
                </a:r>
                <a14:m>
                  <m:oMath xmlns:m="http://schemas.openxmlformats.org/officeDocument/2006/math"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800</m:t>
                    </m:r>
                    <m:f>
                      <m:fPr>
                        <m:ctrlP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𝑘𝑔</m:t>
                        </m:r>
                      </m:num>
                      <m:den>
                        <m:sSup>
                          <m:sSupPr>
                            <m:ctrlPr>
                              <a:rPr lang="uz-Latn-UZ" sz="32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uz-Latn-UZ" sz="32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𝑚</m:t>
                            </m:r>
                          </m:e>
                          <m:sup>
                            <m:r>
                              <a:rPr lang="uz-Latn-UZ" sz="32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3</m:t>
                            </m:r>
                          </m:sup>
                        </m:sSup>
                      </m:den>
                    </m:f>
                    <m:r>
                      <a:rPr lang="uz-Latn-UZ" sz="32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</m:t>
                    </m:r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uz-Latn-UZ" sz="32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𝑔</m:t>
                    </m:r>
                    <m:r>
                      <a:rPr lang="uz-Latn-UZ" sz="32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=10</m:t>
                    </m:r>
                    <m:f>
                      <m:fPr>
                        <m:ctrlPr>
                          <a:rPr lang="uz-Latn-UZ" sz="32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32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num>
                      <m:den>
                        <m:sSup>
                          <m:sSupPr>
                            <m:ctrlPr>
                              <a:rPr lang="uz-Latn-UZ" sz="3200" b="0" i="1" dirty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uz-Latn-UZ" sz="3200" b="0" i="1" dirty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𝑠</m:t>
                            </m:r>
                          </m:e>
                          <m:sup>
                            <m:r>
                              <a:rPr lang="uz-Latn-UZ" sz="3200" b="0" i="1" dirty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. </a:t>
                </a:r>
                <a:endParaRPr lang="ru-RU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38A0F179-EA9D-4326-B15B-AAF569E0227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08383" y="1696278"/>
                <a:ext cx="10545417" cy="4585252"/>
              </a:xfrm>
              <a:blipFill>
                <a:blip r:embed="rId2"/>
                <a:stretch>
                  <a:fillRect l="-1503" t="-1729" r="-144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5206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8" name="Текст 7">
                <a:extLst>
                  <a:ext uri="{FF2B5EF4-FFF2-40B4-BE49-F238E27FC236}">
                    <a16:creationId xmlns:a16="http://schemas.microsoft.com/office/drawing/2014/main" id="{A9941E72-F7BB-4003-A70A-F8AD012D167E}"/>
                  </a:ext>
                </a:extLst>
              </p:cNvPr>
              <p:cNvSpPr>
                <a:spLocks noGrp="1"/>
              </p:cNvSpPr>
              <p:nvPr>
                <p:ph type="body" sz="quarter" idx="14"/>
              </p:nvPr>
            </p:nvSpPr>
            <p:spPr>
              <a:xfrm>
                <a:off x="6453809" y="263031"/>
                <a:ext cx="4465981" cy="3646360"/>
              </a:xfrm>
            </p:spPr>
            <p:txBody>
              <a:bodyPr/>
              <a:lstStyle/>
              <a:p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uz-Latn-UZ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Formula:</a:t>
                </a:r>
              </a:p>
              <a:p>
                <a14:m>
                  <m:oMath xmlns:m="http://schemas.openxmlformats.org/officeDocument/2006/math"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𝑝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𝐹</m:t>
                        </m:r>
                      </m:num>
                      <m:den>
                        <m: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𝑆</m:t>
                        </m:r>
                      </m:den>
                    </m:f>
                  </m:oMath>
                </a14:m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</a:t>
                </a:r>
                <a14:m>
                  <m:oMath xmlns:m="http://schemas.openxmlformats.org/officeDocument/2006/math">
                    <m:r>
                      <a:rPr lang="uz-Latn-UZ" sz="36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𝑝</m:t>
                    </m:r>
                    <m:r>
                      <a:rPr lang="uz-Latn-UZ" sz="36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uz-Latn-UZ" sz="36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𝜌</m:t>
                    </m:r>
                    <m:r>
                      <a:rPr lang="uz-Latn-UZ" sz="36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𝑔h</m:t>
                    </m:r>
                  </m:oMath>
                </a14:m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</a:p>
              <a:p>
                <a14:m>
                  <m:oMath xmlns:m="http://schemas.openxmlformats.org/officeDocument/2006/math">
                    <m:f>
                      <m:fPr>
                        <m:ctrlPr>
                          <a:rPr lang="uz-Latn-UZ" sz="4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𝐹</m:t>
                        </m:r>
                      </m:num>
                      <m:den>
                        <m: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𝑆</m:t>
                        </m:r>
                      </m:den>
                    </m:f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𝜌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𝑔h</m:t>
                    </m:r>
                  </m:oMath>
                </a14:m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h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𝐹</m:t>
                        </m:r>
                      </m:num>
                      <m:den>
                        <m: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𝜌</m:t>
                        </m:r>
                        <m: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𝑔𝑆</m:t>
                        </m:r>
                      </m:den>
                    </m:f>
                  </m:oMath>
                </a14:m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</a:p>
              <a:p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</p:txBody>
          </p:sp>
        </mc:Choice>
        <mc:Fallback xmlns="">
          <p:sp>
            <p:nvSpPr>
              <p:cNvPr id="8" name="Текст 7">
                <a:extLst>
                  <a:ext uri="{FF2B5EF4-FFF2-40B4-BE49-F238E27FC236}">
                    <a16:creationId xmlns:a16="http://schemas.microsoft.com/office/drawing/2014/main" id="{A9941E72-F7BB-4003-A70A-F8AD012D167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4"/>
              </p:nvPr>
            </p:nvSpPr>
            <p:spPr>
              <a:xfrm>
                <a:off x="6453809" y="263031"/>
                <a:ext cx="4465981" cy="3646360"/>
              </a:xfrm>
              <a:blipFill>
                <a:blip r:embed="rId2"/>
                <a:stretch>
                  <a:fillRect t="-284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EBB494ED-E982-4FFD-92D6-05B811471AC6}"/>
              </a:ext>
            </a:extLst>
          </p:cNvPr>
          <p:cNvCxnSpPr>
            <a:cxnSpLocks/>
          </p:cNvCxnSpPr>
          <p:nvPr/>
        </p:nvCxnSpPr>
        <p:spPr>
          <a:xfrm flipH="1">
            <a:off x="5920549" y="756115"/>
            <a:ext cx="1" cy="304725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1AA31EA8-E4F8-48A1-B32D-B34E40401B85}"/>
              </a:ext>
            </a:extLst>
          </p:cNvPr>
          <p:cNvCxnSpPr>
            <a:cxnSpLocks/>
          </p:cNvCxnSpPr>
          <p:nvPr/>
        </p:nvCxnSpPr>
        <p:spPr>
          <a:xfrm>
            <a:off x="1119530" y="3387739"/>
            <a:ext cx="3213931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Текст 8">
                <a:extLst>
                  <a:ext uri="{FF2B5EF4-FFF2-40B4-BE49-F238E27FC236}">
                    <a16:creationId xmlns:a16="http://schemas.microsoft.com/office/drawing/2014/main" id="{BFD3E70D-B3C1-4417-B987-133A28B5F260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22852" y="4059196"/>
                <a:ext cx="11529388" cy="2535772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52378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304757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533324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761891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</a:t>
                </a:r>
                <a:r>
                  <a:rPr lang="uz-Latn-UZ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Yechish</a:t>
                </a:r>
                <a:r>
                  <a:rPr lang="uz-Latn-UZ" sz="40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h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16 </m:t>
                        </m:r>
                        <m: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𝑁</m:t>
                        </m:r>
                      </m:num>
                      <m:den>
                        <m:r>
                          <a:rPr lang="uz-Latn-UZ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800</m:t>
                        </m:r>
                        <m:f>
                          <m:fPr>
                            <m:ctrlPr>
                              <a:rPr lang="uz-Latn-UZ" sz="4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uz-Latn-UZ" sz="4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𝑘𝑔</m:t>
                            </m:r>
                          </m:num>
                          <m:den>
                            <m:sSup>
                              <m:sSupPr>
                                <m:ctrlPr>
                                  <a:rPr lang="uz-Latn-UZ" sz="40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sSupPr>
                              <m:e>
                                <m:r>
                                  <a:rPr lang="en-US" sz="40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  </m:t>
                                </m:r>
                                <m:r>
                                  <a:rPr lang="uz-Latn-UZ" sz="40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𝑚</m:t>
                                </m:r>
                              </m:e>
                              <m:sup>
                                <m:r>
                                  <a:rPr lang="uz-Latn-UZ" sz="40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3</m:t>
                                </m:r>
                              </m:sup>
                            </m:sSup>
                          </m:den>
                        </m:f>
                        <m:r>
                          <a:rPr lang="en-US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 </m:t>
                        </m:r>
                        <m:r>
                          <a:rPr lang="uz-Latn-UZ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r>
                          <a:rPr lang="uz-Latn-UZ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10</m:t>
                        </m:r>
                        <m:f>
                          <m:fPr>
                            <m:ctrlPr>
                              <a:rPr lang="uz-Latn-UZ" sz="4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uz-Latn-UZ" sz="4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𝑚</m:t>
                            </m:r>
                          </m:num>
                          <m:den>
                            <m:sSup>
                              <m:sSupPr>
                                <m:ctrlPr>
                                  <a:rPr lang="uz-Latn-UZ" sz="40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sSupPr>
                              <m:e>
                                <m:r>
                                  <a:rPr lang="uz-Latn-UZ" sz="40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𝑠</m:t>
                                </m:r>
                              </m:e>
                              <m:sup>
                                <m:r>
                                  <a:rPr lang="uz-Latn-UZ" sz="40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2</m:t>
                                </m:r>
                              </m:sup>
                            </m:sSup>
                          </m:den>
                        </m:f>
                        <m:r>
                          <a:rPr lang="en-US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</m:t>
                        </m:r>
                        <m:r>
                          <a:rPr lang="uz-Latn-UZ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 </m:t>
                        </m:r>
                        <m:r>
                          <a:rPr lang="uz-Latn-UZ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0,001 </m:t>
                        </m:r>
                        <m:sSup>
                          <m:sSupPr>
                            <m:ctrlPr>
                              <a:rPr lang="uz-Latn-UZ" sz="4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uz-Latn-UZ" sz="4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𝑚</m:t>
                            </m:r>
                          </m:e>
                          <m:sup>
                            <m:r>
                              <a:rPr lang="uz-Latn-UZ" sz="4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</m:den>
                    </m:f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=2 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𝑚</m:t>
                    </m:r>
                  </m:oMath>
                </a14:m>
                <a:r>
                  <a:rPr lang="uz-Latn-UZ" sz="4000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uz-Latn-UZ" sz="4000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	</a:t>
                </a:r>
                <a:r>
                  <a:rPr lang="uz-Latn-UZ" sz="40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r>
                      <a:rPr lang="uz-Latn-UZ" sz="40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𝒉</m:t>
                    </m:r>
                    <m:r>
                      <a:rPr lang="uz-Latn-UZ" sz="40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uz-Latn-UZ" sz="40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𝟐</m:t>
                    </m:r>
                    <m:r>
                      <a:rPr lang="uz-Latn-UZ" sz="40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uz-Latn-UZ" sz="40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𝒎</m:t>
                    </m:r>
                  </m:oMath>
                </a14:m>
                <a:r>
                  <a:rPr lang="uz-Latn-UZ" sz="40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uz-Latn-UZ" sz="4000" b="1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Текст 8">
                <a:extLst>
                  <a:ext uri="{FF2B5EF4-FFF2-40B4-BE49-F238E27FC236}">
                    <a16:creationId xmlns:a16="http://schemas.microsoft.com/office/drawing/2014/main" id="{BFD3E70D-B3C1-4417-B987-133A28B5F26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2852" y="4059196"/>
                <a:ext cx="11529388" cy="2535772"/>
              </a:xfrm>
              <a:prstGeom prst="rect">
                <a:avLst/>
              </a:prstGeom>
              <a:blipFill>
                <a:blip r:embed="rId3"/>
                <a:stretch>
                  <a:fillRect t="-336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Текст 7">
                <a:extLst>
                  <a:ext uri="{FF2B5EF4-FFF2-40B4-BE49-F238E27FC236}">
                    <a16:creationId xmlns:a16="http://schemas.microsoft.com/office/drawing/2014/main" id="{1EEE983A-1D03-454E-90EF-CB202336A02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119531" y="187553"/>
                <a:ext cx="5228260" cy="3871643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52378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304757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533324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761891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uz-Latn-UZ" sz="40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uz-Latn-UZ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Berilgan:</a:t>
                </a:r>
              </a:p>
              <a:p>
                <a14:m>
                  <m:oMath xmlns:m="http://schemas.openxmlformats.org/officeDocument/2006/math"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𝐹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=16 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𝑁</m:t>
                    </m:r>
                  </m:oMath>
                </a14:m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𝑆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=10 </m:t>
                    </m:r>
                    <m:sSup>
                      <m:sSupPr>
                        <m:ctrlP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𝑐𝑚</m:t>
                        </m:r>
                      </m:e>
                      <m:sup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=0,001 </m:t>
                    </m:r>
                    <m:sSup>
                      <m:sSupPr>
                        <m:ctrlP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e>
                      <m:sup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</a:p>
              <a:p>
                <a14:m>
                  <m:oMath xmlns:m="http://schemas.openxmlformats.org/officeDocument/2006/math">
                    <m:r>
                      <a:rPr lang="uz-Latn-UZ" sz="36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𝜌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=800 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𝑘𝑔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/</m:t>
                    </m:r>
                    <m:sSup>
                      <m:sSupPr>
                        <m:ctrlP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e>
                      <m:sup>
                        <m: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sup>
                    </m:sSup>
                  </m:oMath>
                </a14:m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𝑔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=10 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𝑚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/</m:t>
                    </m:r>
                    <m:sSup>
                      <m:sSupPr>
                        <m:ctrlP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𝑠</m:t>
                        </m:r>
                      </m:e>
                      <m:sup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uz-Latn-UZ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</a:t>
                </a:r>
                <a:r>
                  <a:rPr lang="en-US" sz="3600" b="1" dirty="0" err="1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opish</a:t>
                </a:r>
                <a:r>
                  <a:rPr lang="en-US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kerak</a:t>
                </a:r>
                <a:r>
                  <a:rPr lang="uz-Latn-UZ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14:m>
                  <m:oMath xmlns:m="http://schemas.openxmlformats.org/officeDocument/2006/math"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h</m:t>
                    </m:r>
                    <m:r>
                      <a:rPr lang="uz-Latn-UZ" sz="360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−?</m:t>
                    </m:r>
                  </m:oMath>
                </a14:m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</p:txBody>
          </p:sp>
        </mc:Choice>
        <mc:Fallback xmlns="">
          <p:sp>
            <p:nvSpPr>
              <p:cNvPr id="12" name="Текст 7">
                <a:extLst>
                  <a:ext uri="{FF2B5EF4-FFF2-40B4-BE49-F238E27FC236}">
                    <a16:creationId xmlns:a16="http://schemas.microsoft.com/office/drawing/2014/main" id="{1EEE983A-1D03-454E-90EF-CB202336A02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19531" y="187553"/>
                <a:ext cx="5228260" cy="3871643"/>
              </a:xfrm>
              <a:prstGeom prst="rect">
                <a:avLst/>
              </a:prstGeom>
              <a:blipFill>
                <a:blip r:embed="rId4"/>
                <a:stretch>
                  <a:fillRect l="-3617" t="-2835" b="-267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929072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7" dur="500"/>
                                        <p:tgtEl>
                                          <p:spTgt spid="1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  <p:bldP spid="12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66F52DE-C9FD-450D-A89F-6371383A9C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272208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uz-Latn-UZ" sz="4800" dirty="0">
                <a:latin typeface="Arial" panose="020B0604020202020204" pitchFamily="34" charset="0"/>
                <a:cs typeface="Arial" panose="020B0604020202020204" pitchFamily="34" charset="0"/>
              </a:rPr>
              <a:t>Masala</a:t>
            </a:r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38A0F179-EA9D-4326-B15B-AAF569E0227F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060174" y="1961322"/>
                <a:ext cx="10124661" cy="4320208"/>
              </a:xfrm>
            </p:spPr>
            <p:txBody>
              <a:bodyPr>
                <a:normAutofit/>
              </a:bodyPr>
              <a:lstStyle/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	</a:t>
                </a:r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Qiyalik burchagi 45</a:t>
                </a:r>
                <a14:m>
                  <m:oMath xmlns:m="http://schemas.openxmlformats.org/officeDocument/2006/math">
                    <m:r>
                      <a:rPr lang="uz-Latn-UZ" sz="32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°</m:t>
                    </m:r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bo‘lgan qiya tekislikdan jism yuqoriga ko‘tarilmoqda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J</a:t>
                </a:r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ism va qiya tekislik orasidagi ishqalanish koeffits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iy</a:t>
                </a:r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enti 0,3 bo‘lsa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,</a:t>
                </a:r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qiya tekislikning FIK ni toping. </a:t>
                </a:r>
                <a:endParaRPr lang="ru-RU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38A0F179-EA9D-4326-B15B-AAF569E0227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060174" y="1961322"/>
                <a:ext cx="10124661" cy="4320208"/>
              </a:xfrm>
              <a:blipFill>
                <a:blip r:embed="rId2"/>
                <a:stretch>
                  <a:fillRect l="-1565" r="-150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4070036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365</TotalTime>
  <Words>465</Words>
  <Application>Microsoft Office PowerPoint</Application>
  <PresentationFormat>Широкоэкранный</PresentationFormat>
  <Paragraphs>81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8" baseType="lpstr">
      <vt:lpstr>Arial</vt:lpstr>
      <vt:lpstr>Calibri</vt:lpstr>
      <vt:lpstr>Calibri Light</vt:lpstr>
      <vt:lpstr>Cambria Math</vt:lpstr>
      <vt:lpstr>Тема Office</vt:lpstr>
      <vt:lpstr>Презентация PowerPoint</vt:lpstr>
      <vt:lpstr>Презентация PowerPoint</vt:lpstr>
      <vt:lpstr>Презентация PowerPoint</vt:lpstr>
      <vt:lpstr>Harakatlanayotgan gazlar va suyuqliklarda bosimning tezlikka bog‘liqligidan texnikada foydalanish </vt:lpstr>
      <vt:lpstr>Masala</vt:lpstr>
      <vt:lpstr>Презентация PowerPoint</vt:lpstr>
      <vt:lpstr>Masala</vt:lpstr>
      <vt:lpstr>Презентация PowerPoint</vt:lpstr>
      <vt:lpstr>Masala</vt:lpstr>
      <vt:lpstr>Презентация PowerPoint</vt:lpstr>
      <vt:lpstr>Masala</vt:lpstr>
      <vt:lpstr>Презентация PowerPoint</vt:lpstr>
      <vt:lpstr>Mustaqil bajarish uchun topshiriiqlar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Davronbek Salimbekov</dc:creator>
  <cp:lastModifiedBy>hp</cp:lastModifiedBy>
  <cp:revision>31</cp:revision>
  <dcterms:created xsi:type="dcterms:W3CDTF">2020-12-08T19:01:08Z</dcterms:created>
  <dcterms:modified xsi:type="dcterms:W3CDTF">2021-02-23T06:53:22Z</dcterms:modified>
</cp:coreProperties>
</file>