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61" r:id="rId3"/>
    <p:sldId id="262" r:id="rId4"/>
    <p:sldId id="263" r:id="rId5"/>
    <p:sldId id="264" r:id="rId6"/>
    <p:sldId id="288" r:id="rId7"/>
    <p:sldId id="287" r:id="rId8"/>
    <p:sldId id="289" r:id="rId9"/>
    <p:sldId id="290" r:id="rId10"/>
    <p:sldId id="291" r:id="rId11"/>
    <p:sldId id="292"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8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BFD8EE-854E-4CCD-BFD0-5E424BFC6D9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795C2F9B-A474-426B-BE82-BD8755FE5F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99A7AC2-7B57-40D2-8EF7-51B13C90CA0B}"/>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5" name="Нижний колонтитул 4">
            <a:extLst>
              <a:ext uri="{FF2B5EF4-FFF2-40B4-BE49-F238E27FC236}">
                <a16:creationId xmlns:a16="http://schemas.microsoft.com/office/drawing/2014/main" id="{7651AEBB-9544-4776-856A-25A8F7CEC0B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D3C43A5-3006-4754-96A0-691123DFA98A}"/>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3898752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3B3ABE-1A41-442D-A83A-881EDE3D6CC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B769ABC3-15E8-47AE-83F5-08B6D428966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8F66084-D8E6-435C-ADD7-F7D78B1F5C4E}"/>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5" name="Нижний колонтитул 4">
            <a:extLst>
              <a:ext uri="{FF2B5EF4-FFF2-40B4-BE49-F238E27FC236}">
                <a16:creationId xmlns:a16="http://schemas.microsoft.com/office/drawing/2014/main" id="{CF3FC1D1-D451-40FF-8260-CB9E7D69E42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674D810-EAF8-4BD9-B6E4-2D3CFA09419A}"/>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81345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8216679-5598-4260-8CD1-0B77E2E2CE50}"/>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5947F953-603E-470E-B8ED-F6E206BDE78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F7F0985-5EDC-46E5-96EA-4B68D645898D}"/>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5" name="Нижний колонтитул 4">
            <a:extLst>
              <a:ext uri="{FF2B5EF4-FFF2-40B4-BE49-F238E27FC236}">
                <a16:creationId xmlns:a16="http://schemas.microsoft.com/office/drawing/2014/main" id="{61243316-C3BC-4348-90BF-D300B58E626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96FD940-1109-481A-B6E3-3E9BDE1C7FD4}"/>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3753606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4" y="279962"/>
            <a:ext cx="10363201" cy="817561"/>
          </a:xfrm>
        </p:spPr>
        <p:txBody>
          <a:bodyPr/>
          <a:lstStyle/>
          <a:p>
            <a:r>
              <a:rPr lang="en-US"/>
              <a:t>Click to edit Master title style</a:t>
            </a:r>
          </a:p>
        </p:txBody>
      </p:sp>
      <p:sp>
        <p:nvSpPr>
          <p:cNvPr id="4" name="Picture Placeholder 3"/>
          <p:cNvSpPr>
            <a:spLocks noGrp="1"/>
          </p:cNvSpPr>
          <p:nvPr>
            <p:ph type="pic" sz="quarter" idx="10"/>
          </p:nvPr>
        </p:nvSpPr>
        <p:spPr>
          <a:xfrm>
            <a:off x="914401"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1399"/>
            </a:lvl1pPr>
          </a:lstStyle>
          <a:p>
            <a:pPr lvl="0"/>
            <a:endParaRPr lang="en-US"/>
          </a:p>
        </p:txBody>
      </p:sp>
      <p:sp>
        <p:nvSpPr>
          <p:cNvPr id="5" name="Picture Placeholder 3"/>
          <p:cNvSpPr>
            <a:spLocks noGrp="1"/>
          </p:cNvSpPr>
          <p:nvPr>
            <p:ph type="pic" sz="quarter" idx="11"/>
          </p:nvPr>
        </p:nvSpPr>
        <p:spPr>
          <a:xfrm>
            <a:off x="4431792"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1399"/>
            </a:lvl1pPr>
          </a:lstStyle>
          <a:p>
            <a:pPr lvl="0"/>
            <a:endParaRPr lang="en-US"/>
          </a:p>
        </p:txBody>
      </p:sp>
      <p:sp>
        <p:nvSpPr>
          <p:cNvPr id="6" name="Picture Placeholder 3"/>
          <p:cNvSpPr>
            <a:spLocks noGrp="1"/>
          </p:cNvSpPr>
          <p:nvPr>
            <p:ph type="pic" sz="quarter" idx="12"/>
          </p:nvPr>
        </p:nvSpPr>
        <p:spPr>
          <a:xfrm>
            <a:off x="7949183"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1399"/>
            </a:lvl1pPr>
          </a:lstStyle>
          <a:p>
            <a:pPr lvl="0"/>
            <a:endParaRPr lang="en-US"/>
          </a:p>
        </p:txBody>
      </p:sp>
      <p:sp>
        <p:nvSpPr>
          <p:cNvPr id="8" name="Text Placeholder 9"/>
          <p:cNvSpPr>
            <a:spLocks noGrp="1"/>
          </p:cNvSpPr>
          <p:nvPr>
            <p:ph type="body" sz="quarter" idx="14"/>
          </p:nvPr>
        </p:nvSpPr>
        <p:spPr>
          <a:xfrm>
            <a:off x="914401"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914404" y="933453"/>
            <a:ext cx="10363201" cy="406400"/>
          </a:xfrm>
        </p:spPr>
        <p:txBody>
          <a:bodyPr>
            <a:normAutofit/>
          </a:bodyPr>
          <a:lstStyle>
            <a:lvl1pPr marL="0" indent="0" algn="ctr">
              <a:lnSpc>
                <a:spcPct val="86000"/>
              </a:lnSpc>
              <a:spcBef>
                <a:spcPts val="0"/>
              </a:spcBef>
              <a:buNone/>
              <a:defRPr sz="1799" baseline="0"/>
            </a:lvl1pPr>
          </a:lstStyle>
          <a:p>
            <a:pPr lvl="0"/>
            <a:r>
              <a:rPr lang="en-US" dirty="0"/>
              <a:t>Click here to edit subtitle</a:t>
            </a:r>
          </a:p>
        </p:txBody>
      </p:sp>
    </p:spTree>
    <p:extLst>
      <p:ext uri="{BB962C8B-B14F-4D97-AF65-F5344CB8AC3E}">
        <p14:creationId xmlns:p14="http://schemas.microsoft.com/office/powerpoint/2010/main" val="129705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08B1FB-D07A-4123-8BA0-67962EEA835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6D1C519-1E78-43DC-BBE3-9B058910D58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0651D03-F414-408F-BFDC-1DE8393B2690}"/>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5" name="Нижний колонтитул 4">
            <a:extLst>
              <a:ext uri="{FF2B5EF4-FFF2-40B4-BE49-F238E27FC236}">
                <a16:creationId xmlns:a16="http://schemas.microsoft.com/office/drawing/2014/main" id="{7E525891-E179-461E-96A7-3F9E286CDC0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91AC6EA-AE34-4117-BD04-228ECB23CFF2}"/>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302328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A56F95-1770-48BF-8C07-D5009C85F9B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A3A180C-6DE5-4BDF-AE00-BDB0A52154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3315E45-ADF0-407B-B367-E29DDD6BEF2A}"/>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5" name="Нижний колонтитул 4">
            <a:extLst>
              <a:ext uri="{FF2B5EF4-FFF2-40B4-BE49-F238E27FC236}">
                <a16:creationId xmlns:a16="http://schemas.microsoft.com/office/drawing/2014/main" id="{98C06BD8-8B74-4F6C-AC82-D8D15EB492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AEDF358-DC5B-415C-AB5F-E4BC66FBAE43}"/>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1559478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050AC5-6719-4012-83EC-F113376F26D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007FF95-E622-44FD-9C4D-333D4264178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ECCD8A10-8027-4E0C-A901-AC26CEFAC32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FB6E8AB-F6F9-44CA-9834-177B01E20D48}"/>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6" name="Нижний колонтитул 5">
            <a:extLst>
              <a:ext uri="{FF2B5EF4-FFF2-40B4-BE49-F238E27FC236}">
                <a16:creationId xmlns:a16="http://schemas.microsoft.com/office/drawing/2014/main" id="{A911036F-89F0-448F-A7E8-D428C6F1305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7F39FA4-9D8A-426E-84FA-BA972910F35C}"/>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246927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7C924A-8834-4201-8133-EEDDC69CB486}"/>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CA38ED6A-A11B-46CA-8F32-0ADC72D4D9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E772253-203D-46D4-857C-F14D9E022D8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B62D0C7-1D60-4C58-8679-A054A8E427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DED5CEA-4D1F-41C4-8720-F36B4F1A3A3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90E47BA0-D570-4A50-B8BC-4F69EC5A7FF0}"/>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8" name="Нижний колонтитул 7">
            <a:extLst>
              <a:ext uri="{FF2B5EF4-FFF2-40B4-BE49-F238E27FC236}">
                <a16:creationId xmlns:a16="http://schemas.microsoft.com/office/drawing/2014/main" id="{0B63A032-C389-4137-B5C7-27CAC8B24E72}"/>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7050DBCA-C9E7-4014-8CC7-0B9DD3209006}"/>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3021633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2B35DB-5D12-4DA0-BC98-F74B0D697B4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9174962-1402-45A8-AE19-2CCAE28529E9}"/>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4" name="Нижний колонтитул 3">
            <a:extLst>
              <a:ext uri="{FF2B5EF4-FFF2-40B4-BE49-F238E27FC236}">
                <a16:creationId xmlns:a16="http://schemas.microsoft.com/office/drawing/2014/main" id="{F30BF204-A781-4476-917E-22BD59C963F3}"/>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F4EFDDB1-3B27-4114-9DE9-FC82E2ED822D}"/>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2487050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B602C41E-72B1-471A-BF2F-45C334F146AA}"/>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3" name="Нижний колонтитул 2">
            <a:extLst>
              <a:ext uri="{FF2B5EF4-FFF2-40B4-BE49-F238E27FC236}">
                <a16:creationId xmlns:a16="http://schemas.microsoft.com/office/drawing/2014/main" id="{A67DD1DF-B96E-40AA-91DC-664FC883FA7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525D9AE6-8D8C-4C3A-9607-542EAA63AD7F}"/>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345275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46F52C-89B8-49C0-A4BB-9D05B212029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DC03D274-218E-4B28-982C-C551F1E645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16E2E453-AADB-4FEC-A126-F661F76962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2809DFF-F57E-45FC-A0AE-ECA3C25DE432}"/>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6" name="Нижний колонтитул 5">
            <a:extLst>
              <a:ext uri="{FF2B5EF4-FFF2-40B4-BE49-F238E27FC236}">
                <a16:creationId xmlns:a16="http://schemas.microsoft.com/office/drawing/2014/main" id="{39AE4E20-AF2A-42C7-9BCA-83C10587B8F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8ECB14B-F3E5-44D3-9079-CAAFF67C73AC}"/>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1122124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4F37A2-99ED-4D0C-AFA9-FDF73656717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FA0071D-6386-4137-9C8F-CC681EC474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DAEA959-A6E9-480F-B9CF-6EB27A31FA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807E21F-32CC-4EA9-9083-1C2CE7F4A564}"/>
              </a:ext>
            </a:extLst>
          </p:cNvPr>
          <p:cNvSpPr>
            <a:spLocks noGrp="1"/>
          </p:cNvSpPr>
          <p:nvPr>
            <p:ph type="dt" sz="half" idx="10"/>
          </p:nvPr>
        </p:nvSpPr>
        <p:spPr/>
        <p:txBody>
          <a:bodyPr/>
          <a:lstStyle/>
          <a:p>
            <a:fld id="{BFB1C122-F280-44C6-A0A4-90A0D7145C73}" type="datetimeFigureOut">
              <a:rPr lang="ru-RU" smtClean="0"/>
              <a:t>23.02.2021</a:t>
            </a:fld>
            <a:endParaRPr lang="ru-RU"/>
          </a:p>
        </p:txBody>
      </p:sp>
      <p:sp>
        <p:nvSpPr>
          <p:cNvPr id="6" name="Нижний колонтитул 5">
            <a:extLst>
              <a:ext uri="{FF2B5EF4-FFF2-40B4-BE49-F238E27FC236}">
                <a16:creationId xmlns:a16="http://schemas.microsoft.com/office/drawing/2014/main" id="{567060BA-759D-4804-91B6-E5F5824BE1C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43F611F-79BF-417A-8925-252CFE4560FB}"/>
              </a:ext>
            </a:extLst>
          </p:cNvPr>
          <p:cNvSpPr>
            <a:spLocks noGrp="1"/>
          </p:cNvSpPr>
          <p:nvPr>
            <p:ph type="sldNum" sz="quarter" idx="12"/>
          </p:nvPr>
        </p:nvSpPr>
        <p:spPr/>
        <p:txBody>
          <a:bodyPr/>
          <a:lstStyle/>
          <a:p>
            <a:fld id="{EA61624D-758F-4BE4-A1CA-551941C02CBB}" type="slidenum">
              <a:rPr lang="ru-RU" smtClean="0"/>
              <a:t>‹#›</a:t>
            </a:fld>
            <a:endParaRPr lang="ru-RU"/>
          </a:p>
        </p:txBody>
      </p:sp>
    </p:spTree>
    <p:extLst>
      <p:ext uri="{BB962C8B-B14F-4D97-AF65-F5344CB8AC3E}">
        <p14:creationId xmlns:p14="http://schemas.microsoft.com/office/powerpoint/2010/main" val="896416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04B16-3CDD-4221-B385-3B66295AA8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40D988DA-5C0B-4D47-AF0A-615588E72D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3866BC4-A55C-4426-983B-32155F8321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B1C122-F280-44C6-A0A4-90A0D7145C73}" type="datetimeFigureOut">
              <a:rPr lang="ru-RU" smtClean="0"/>
              <a:t>23.02.2021</a:t>
            </a:fld>
            <a:endParaRPr lang="ru-RU"/>
          </a:p>
        </p:txBody>
      </p:sp>
      <p:sp>
        <p:nvSpPr>
          <p:cNvPr id="5" name="Нижний колонтитул 4">
            <a:extLst>
              <a:ext uri="{FF2B5EF4-FFF2-40B4-BE49-F238E27FC236}">
                <a16:creationId xmlns:a16="http://schemas.microsoft.com/office/drawing/2014/main" id="{4B64306F-0BF6-474F-8921-55009B1E0E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A8FD626-E457-415B-A795-F9D1342BBB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61624D-758F-4BE4-A1CA-551941C02CBB}" type="slidenum">
              <a:rPr lang="ru-RU" smtClean="0"/>
              <a:t>‹#›</a:t>
            </a:fld>
            <a:endParaRPr lang="ru-RU"/>
          </a:p>
        </p:txBody>
      </p:sp>
    </p:spTree>
    <p:extLst>
      <p:ext uri="{BB962C8B-B14F-4D97-AF65-F5344CB8AC3E}">
        <p14:creationId xmlns:p14="http://schemas.microsoft.com/office/powerpoint/2010/main" val="2615804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z.wikipedia.org/wiki/Suyuqlik" TargetMode="External"/><Relationship Id="rId2" Type="http://schemas.openxmlformats.org/officeDocument/2006/relationships/hyperlink" Target="https://uz.wikipedia.org/wiki/Lotin_tili" TargetMode="External"/><Relationship Id="rId1" Type="http://schemas.openxmlformats.org/officeDocument/2006/relationships/slideLayout" Target="../slideLayouts/slideLayout2.xml"/><Relationship Id="rId5" Type="http://schemas.openxmlformats.org/officeDocument/2006/relationships/image" Target="../media/image2.emf"/><Relationship Id="rId4" Type="http://schemas.openxmlformats.org/officeDocument/2006/relationships/hyperlink" Target="https://uz.wikipedia.org/wiki/Gaz"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70.png"/><Relationship Id="rId1" Type="http://schemas.openxmlformats.org/officeDocument/2006/relationships/slideLayout" Target="../slideLayouts/slideLayout1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2985" y="3247"/>
            <a:ext cx="12189015" cy="179904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2396"/>
          </a:p>
        </p:txBody>
      </p:sp>
      <p:sp>
        <p:nvSpPr>
          <p:cNvPr id="15" name="object 4">
            <a:extLst>
              <a:ext uri="{FF2B5EF4-FFF2-40B4-BE49-F238E27FC236}">
                <a16:creationId xmlns:a16="http://schemas.microsoft.com/office/drawing/2014/main" id="{96789AA7-9596-4F83-89FD-AEC28EE179F1}"/>
              </a:ext>
            </a:extLst>
          </p:cNvPr>
          <p:cNvSpPr txBox="1"/>
          <p:nvPr/>
        </p:nvSpPr>
        <p:spPr>
          <a:xfrm>
            <a:off x="1320800" y="1934788"/>
            <a:ext cx="10468872" cy="5041442"/>
          </a:xfrm>
          <a:prstGeom prst="rect">
            <a:avLst/>
          </a:prstGeom>
        </p:spPr>
        <p:txBody>
          <a:bodyPr vert="horz" wrap="square" lIns="0" tIns="29525" rIns="0" bIns="0" rtlCol="0">
            <a:spAutoFit/>
          </a:bodyPr>
          <a:lstStyle/>
          <a:p>
            <a:pPr marL="38918">
              <a:lnSpc>
                <a:spcPts val="4132"/>
              </a:lnSpc>
              <a:spcBef>
                <a:spcPts val="233"/>
              </a:spcBef>
            </a:pPr>
            <a:r>
              <a:rPr lang="uz-Latn-UZ" sz="6600" b="1" dirty="0">
                <a:solidFill>
                  <a:srgbClr val="2365C7"/>
                </a:solidFill>
                <a:latin typeface="Arial"/>
                <a:cs typeface="Arial"/>
              </a:rPr>
              <a:t>  </a:t>
            </a:r>
            <a:r>
              <a:rPr lang="en-US" sz="6600" b="1" dirty="0">
                <a:solidFill>
                  <a:srgbClr val="2365C7"/>
                </a:solidFill>
                <a:latin typeface="Arial"/>
                <a:cs typeface="Arial"/>
              </a:rPr>
              <a:t> </a:t>
            </a:r>
          </a:p>
          <a:p>
            <a:pPr marL="38918">
              <a:lnSpc>
                <a:spcPts val="4132"/>
              </a:lnSpc>
              <a:spcBef>
                <a:spcPts val="233"/>
              </a:spcBef>
            </a:pPr>
            <a:r>
              <a:rPr lang="uz-Latn-UZ" sz="6000" b="1" dirty="0">
                <a:solidFill>
                  <a:srgbClr val="002060"/>
                </a:solidFill>
                <a:latin typeface="Arial"/>
                <a:cs typeface="Arial"/>
              </a:rPr>
              <a:t>Mavzu: </a:t>
            </a:r>
            <a:endParaRPr lang="en-US" sz="6000" b="1" dirty="0">
              <a:solidFill>
                <a:srgbClr val="002060"/>
              </a:solidFill>
              <a:latin typeface="Arial"/>
              <a:cs typeface="Arial"/>
            </a:endParaRPr>
          </a:p>
          <a:p>
            <a:pPr marL="38918">
              <a:spcBef>
                <a:spcPts val="233"/>
              </a:spcBef>
            </a:pPr>
            <a:r>
              <a:rPr lang="en-US" sz="4000" dirty="0" err="1">
                <a:solidFill>
                  <a:srgbClr val="002060"/>
                </a:solidFill>
                <a:latin typeface="Arial"/>
                <a:cs typeface="Arial"/>
              </a:rPr>
              <a:t>Suyuqlik</a:t>
            </a:r>
            <a:r>
              <a:rPr lang="en-US" sz="4000" dirty="0">
                <a:solidFill>
                  <a:srgbClr val="002060"/>
                </a:solidFill>
                <a:latin typeface="Arial"/>
                <a:cs typeface="Arial"/>
              </a:rPr>
              <a:t> </a:t>
            </a:r>
            <a:r>
              <a:rPr lang="en-US" sz="4000" dirty="0" err="1">
                <a:solidFill>
                  <a:srgbClr val="002060"/>
                </a:solidFill>
                <a:latin typeface="Arial"/>
                <a:cs typeface="Arial"/>
              </a:rPr>
              <a:t>va</a:t>
            </a:r>
            <a:r>
              <a:rPr lang="en-US" sz="4000" dirty="0">
                <a:solidFill>
                  <a:srgbClr val="002060"/>
                </a:solidFill>
                <a:latin typeface="Arial"/>
                <a:cs typeface="Arial"/>
              </a:rPr>
              <a:t> </a:t>
            </a:r>
            <a:r>
              <a:rPr lang="en-US" sz="4000" dirty="0" err="1">
                <a:solidFill>
                  <a:srgbClr val="002060"/>
                </a:solidFill>
                <a:latin typeface="Arial"/>
                <a:cs typeface="Arial"/>
              </a:rPr>
              <a:t>gazlar</a:t>
            </a:r>
            <a:r>
              <a:rPr lang="en-US" sz="4000" dirty="0">
                <a:solidFill>
                  <a:srgbClr val="002060"/>
                </a:solidFill>
                <a:latin typeface="Arial"/>
                <a:cs typeface="Arial"/>
              </a:rPr>
              <a:t> </a:t>
            </a:r>
            <a:r>
              <a:rPr lang="en-US" sz="4000" dirty="0" err="1">
                <a:solidFill>
                  <a:srgbClr val="002060"/>
                </a:solidFill>
                <a:latin typeface="Arial"/>
                <a:cs typeface="Arial"/>
              </a:rPr>
              <a:t>harakati</a:t>
            </a:r>
            <a:r>
              <a:rPr lang="en-US" sz="4000" dirty="0">
                <a:solidFill>
                  <a:srgbClr val="002060"/>
                </a:solidFill>
                <a:latin typeface="Arial"/>
                <a:cs typeface="Arial"/>
              </a:rPr>
              <a:t>. </a:t>
            </a:r>
            <a:r>
              <a:rPr lang="en-US" sz="4000" dirty="0" err="1">
                <a:solidFill>
                  <a:srgbClr val="002060"/>
                </a:solidFill>
                <a:latin typeface="Arial"/>
                <a:cs typeface="Arial"/>
              </a:rPr>
              <a:t>Oqimning</a:t>
            </a:r>
            <a:r>
              <a:rPr lang="en-US" sz="4000" dirty="0">
                <a:solidFill>
                  <a:srgbClr val="002060"/>
                </a:solidFill>
                <a:latin typeface="Arial"/>
                <a:cs typeface="Arial"/>
              </a:rPr>
              <a:t> </a:t>
            </a:r>
            <a:r>
              <a:rPr lang="en-US" sz="4000" dirty="0" err="1">
                <a:solidFill>
                  <a:srgbClr val="002060"/>
                </a:solidFill>
                <a:latin typeface="Arial"/>
                <a:cs typeface="Arial"/>
              </a:rPr>
              <a:t>uzluksizlik</a:t>
            </a:r>
            <a:r>
              <a:rPr lang="en-US" sz="4000" dirty="0">
                <a:solidFill>
                  <a:srgbClr val="002060"/>
                </a:solidFill>
                <a:latin typeface="Arial"/>
                <a:cs typeface="Arial"/>
              </a:rPr>
              <a:t> </a:t>
            </a:r>
            <a:r>
              <a:rPr lang="en-US" sz="4000" dirty="0" err="1">
                <a:solidFill>
                  <a:srgbClr val="002060"/>
                </a:solidFill>
                <a:latin typeface="Arial"/>
                <a:cs typeface="Arial"/>
              </a:rPr>
              <a:t>teoremasi</a:t>
            </a:r>
            <a:r>
              <a:rPr lang="en-US" sz="4000" dirty="0">
                <a:solidFill>
                  <a:srgbClr val="002060"/>
                </a:solidFill>
                <a:latin typeface="Arial"/>
                <a:cs typeface="Arial"/>
              </a:rPr>
              <a:t>. </a:t>
            </a:r>
            <a:r>
              <a:rPr lang="en-US" sz="4000" dirty="0" err="1">
                <a:solidFill>
                  <a:srgbClr val="002060"/>
                </a:solidFill>
                <a:latin typeface="Arial"/>
                <a:cs typeface="Arial"/>
              </a:rPr>
              <a:t>Bernulli</a:t>
            </a:r>
            <a:r>
              <a:rPr lang="en-US" sz="4000" dirty="0">
                <a:solidFill>
                  <a:srgbClr val="002060"/>
                </a:solidFill>
                <a:latin typeface="Arial"/>
                <a:cs typeface="Arial"/>
              </a:rPr>
              <a:t> </a:t>
            </a:r>
            <a:r>
              <a:rPr lang="en-US" sz="4000" dirty="0" err="1">
                <a:solidFill>
                  <a:srgbClr val="002060"/>
                </a:solidFill>
                <a:latin typeface="Arial"/>
                <a:cs typeface="Arial"/>
              </a:rPr>
              <a:t>tenglamasi</a:t>
            </a:r>
            <a:r>
              <a:rPr lang="en-US" sz="4000" dirty="0">
                <a:solidFill>
                  <a:srgbClr val="002060"/>
                </a:solidFill>
                <a:latin typeface="Arial"/>
                <a:cs typeface="Arial"/>
              </a:rPr>
              <a:t>.</a:t>
            </a:r>
          </a:p>
          <a:p>
            <a:pPr marL="38918">
              <a:spcBef>
                <a:spcPts val="233"/>
              </a:spcBef>
            </a:pPr>
            <a:endParaRPr lang="en-US" sz="2400" b="1" dirty="0">
              <a:solidFill>
                <a:srgbClr val="7030A0"/>
              </a:solidFill>
              <a:latin typeface="Arial"/>
              <a:cs typeface="Arial"/>
            </a:endParaRPr>
          </a:p>
          <a:p>
            <a:pPr marL="38918">
              <a:spcBef>
                <a:spcPts val="233"/>
              </a:spcBef>
            </a:pPr>
            <a:endParaRPr lang="en-US" sz="2400" b="1" dirty="0">
              <a:solidFill>
                <a:srgbClr val="7030A0"/>
              </a:solidFill>
              <a:latin typeface="Arial"/>
              <a:cs typeface="Arial"/>
            </a:endParaRPr>
          </a:p>
          <a:p>
            <a:pPr marL="38918">
              <a:spcBef>
                <a:spcPts val="233"/>
              </a:spcBef>
            </a:pPr>
            <a:r>
              <a:rPr lang="en-US" sz="2400" b="1" dirty="0" err="1">
                <a:solidFill>
                  <a:srgbClr val="7030A0"/>
                </a:solidFill>
                <a:latin typeface="Arial"/>
                <a:cs typeface="Arial"/>
              </a:rPr>
              <a:t>O‘qituvchi</a:t>
            </a:r>
            <a:r>
              <a:rPr lang="en-US" sz="2400" b="1" dirty="0">
                <a:solidFill>
                  <a:srgbClr val="7030A0"/>
                </a:solidFill>
                <a:latin typeface="Arial"/>
                <a:cs typeface="Arial"/>
              </a:rPr>
              <a:t>: </a:t>
            </a:r>
          </a:p>
          <a:p>
            <a:pPr marL="38918">
              <a:spcBef>
                <a:spcPts val="233"/>
              </a:spcBef>
            </a:pPr>
            <a:r>
              <a:rPr lang="en-US" sz="2400" dirty="0">
                <a:solidFill>
                  <a:srgbClr val="7030A0"/>
                </a:solidFill>
                <a:latin typeface="Arial"/>
                <a:cs typeface="Arial"/>
              </a:rPr>
              <a:t>Toshkent </a:t>
            </a:r>
            <a:r>
              <a:rPr lang="en-US" sz="2400" dirty="0" err="1">
                <a:solidFill>
                  <a:srgbClr val="7030A0"/>
                </a:solidFill>
                <a:latin typeface="Arial"/>
                <a:cs typeface="Arial"/>
              </a:rPr>
              <a:t>shahar</a:t>
            </a:r>
            <a:r>
              <a:rPr lang="en-US" sz="2400" dirty="0">
                <a:solidFill>
                  <a:srgbClr val="7030A0"/>
                </a:solidFill>
                <a:latin typeface="Arial"/>
                <a:cs typeface="Arial"/>
              </a:rPr>
              <a:t> </a:t>
            </a:r>
            <a:r>
              <a:rPr lang="en-US" sz="2400" dirty="0" err="1">
                <a:solidFill>
                  <a:srgbClr val="7030A0"/>
                </a:solidFill>
                <a:latin typeface="Arial"/>
                <a:cs typeface="Arial"/>
              </a:rPr>
              <a:t>Uchtepa</a:t>
            </a:r>
            <a:r>
              <a:rPr lang="en-US" sz="2400" dirty="0">
                <a:solidFill>
                  <a:srgbClr val="7030A0"/>
                </a:solidFill>
                <a:latin typeface="Arial"/>
                <a:cs typeface="Arial"/>
              </a:rPr>
              <a:t> </a:t>
            </a:r>
            <a:r>
              <a:rPr lang="en-US" sz="2400" dirty="0" err="1">
                <a:solidFill>
                  <a:srgbClr val="7030A0"/>
                </a:solidFill>
                <a:latin typeface="Arial"/>
                <a:cs typeface="Arial"/>
              </a:rPr>
              <a:t>tumani</a:t>
            </a:r>
            <a:r>
              <a:rPr lang="en-US" sz="2400" dirty="0">
                <a:solidFill>
                  <a:srgbClr val="7030A0"/>
                </a:solidFill>
                <a:latin typeface="Arial"/>
                <a:cs typeface="Arial"/>
              </a:rPr>
              <a:t> 287-maktab </a:t>
            </a:r>
            <a:r>
              <a:rPr lang="en-US" sz="2400" dirty="0" err="1">
                <a:solidFill>
                  <a:srgbClr val="7030A0"/>
                </a:solidFill>
                <a:latin typeface="Arial"/>
                <a:cs typeface="Arial"/>
              </a:rPr>
              <a:t>fizika</a:t>
            </a:r>
            <a:r>
              <a:rPr lang="en-US" sz="2400" dirty="0">
                <a:solidFill>
                  <a:srgbClr val="7030A0"/>
                </a:solidFill>
                <a:latin typeface="Arial"/>
                <a:cs typeface="Arial"/>
              </a:rPr>
              <a:t> </a:t>
            </a:r>
            <a:r>
              <a:rPr lang="en-US" sz="2400" dirty="0" err="1">
                <a:solidFill>
                  <a:srgbClr val="7030A0"/>
                </a:solidFill>
                <a:latin typeface="Arial"/>
                <a:cs typeface="Arial"/>
              </a:rPr>
              <a:t>fani</a:t>
            </a:r>
            <a:r>
              <a:rPr lang="en-US" sz="2400" dirty="0">
                <a:solidFill>
                  <a:srgbClr val="7030A0"/>
                </a:solidFill>
                <a:latin typeface="Arial"/>
                <a:cs typeface="Arial"/>
              </a:rPr>
              <a:t> </a:t>
            </a:r>
            <a:r>
              <a:rPr lang="en-US" sz="2400" dirty="0" err="1">
                <a:solidFill>
                  <a:srgbClr val="7030A0"/>
                </a:solidFill>
                <a:latin typeface="Arial"/>
                <a:cs typeface="Arial"/>
              </a:rPr>
              <a:t>o‘qituvchisi</a:t>
            </a:r>
            <a:endParaRPr lang="en-US" sz="2400" dirty="0">
              <a:solidFill>
                <a:srgbClr val="7030A0"/>
              </a:solidFill>
              <a:latin typeface="Arial"/>
              <a:cs typeface="Arial"/>
            </a:endParaRPr>
          </a:p>
          <a:p>
            <a:pPr marL="38918">
              <a:spcBef>
                <a:spcPts val="233"/>
              </a:spcBef>
            </a:pPr>
            <a:r>
              <a:rPr lang="en-US" sz="2400" b="1" dirty="0" err="1">
                <a:solidFill>
                  <a:srgbClr val="7030A0"/>
                </a:solidFill>
                <a:latin typeface="Arial"/>
                <a:cs typeface="Arial"/>
              </a:rPr>
              <a:t>Xodjayeva</a:t>
            </a:r>
            <a:r>
              <a:rPr lang="en-US" sz="2400" b="1" dirty="0">
                <a:solidFill>
                  <a:srgbClr val="7030A0"/>
                </a:solidFill>
                <a:latin typeface="Arial"/>
                <a:cs typeface="Arial"/>
              </a:rPr>
              <a:t> </a:t>
            </a:r>
            <a:r>
              <a:rPr lang="en-US" sz="2400" b="1" dirty="0" err="1">
                <a:solidFill>
                  <a:srgbClr val="7030A0"/>
                </a:solidFill>
                <a:latin typeface="Arial"/>
                <a:cs typeface="Arial"/>
              </a:rPr>
              <a:t>Maxtuma</a:t>
            </a:r>
            <a:r>
              <a:rPr lang="en-US" sz="2400" b="1" dirty="0">
                <a:solidFill>
                  <a:srgbClr val="7030A0"/>
                </a:solidFill>
                <a:latin typeface="Arial"/>
                <a:cs typeface="Arial"/>
              </a:rPr>
              <a:t> </a:t>
            </a:r>
            <a:r>
              <a:rPr lang="en-US" sz="2400" b="1" dirty="0" err="1">
                <a:solidFill>
                  <a:srgbClr val="7030A0"/>
                </a:solidFill>
                <a:latin typeface="Arial"/>
                <a:cs typeface="Arial"/>
              </a:rPr>
              <a:t>Ziyatovna</a:t>
            </a:r>
            <a:r>
              <a:rPr lang="en-US" sz="2400" b="1" dirty="0">
                <a:solidFill>
                  <a:srgbClr val="7030A0"/>
                </a:solidFill>
                <a:latin typeface="Arial"/>
                <a:cs typeface="Arial"/>
              </a:rPr>
              <a:t>. </a:t>
            </a:r>
            <a:endParaRPr lang="en-US" sz="2400" dirty="0">
              <a:solidFill>
                <a:srgbClr val="002060"/>
              </a:solidFill>
              <a:latin typeface="Arial"/>
              <a:cs typeface="Arial"/>
            </a:endParaRPr>
          </a:p>
          <a:p>
            <a:pPr marL="38918">
              <a:spcBef>
                <a:spcPts val="233"/>
              </a:spcBef>
            </a:pPr>
            <a:endParaRPr lang="en-US" sz="4400" dirty="0">
              <a:solidFill>
                <a:srgbClr val="2365C7"/>
              </a:solidFill>
              <a:latin typeface="Arial"/>
              <a:cs typeface="Arial"/>
            </a:endParaRPr>
          </a:p>
        </p:txBody>
      </p:sp>
      <p:sp>
        <p:nvSpPr>
          <p:cNvPr id="16" name="object 5">
            <a:extLst>
              <a:ext uri="{FF2B5EF4-FFF2-40B4-BE49-F238E27FC236}">
                <a16:creationId xmlns:a16="http://schemas.microsoft.com/office/drawing/2014/main" id="{A8BAE388-D6D2-40E9-8208-E39C1E0E7029}"/>
              </a:ext>
            </a:extLst>
          </p:cNvPr>
          <p:cNvSpPr/>
          <p:nvPr/>
        </p:nvSpPr>
        <p:spPr>
          <a:xfrm>
            <a:off x="340020" y="2229744"/>
            <a:ext cx="727405" cy="1601453"/>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2396" dirty="0"/>
          </a:p>
        </p:txBody>
      </p:sp>
      <p:sp>
        <p:nvSpPr>
          <p:cNvPr id="20" name="object 9">
            <a:extLst>
              <a:ext uri="{FF2B5EF4-FFF2-40B4-BE49-F238E27FC236}">
                <a16:creationId xmlns:a16="http://schemas.microsoft.com/office/drawing/2014/main" id="{F294EAD7-CAB8-401C-B12D-6064AA1177E0}"/>
              </a:ext>
            </a:extLst>
          </p:cNvPr>
          <p:cNvSpPr/>
          <p:nvPr/>
        </p:nvSpPr>
        <p:spPr>
          <a:xfrm>
            <a:off x="8892210" y="430695"/>
            <a:ext cx="2261956" cy="1005347"/>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2396" dirty="0"/>
          </a:p>
        </p:txBody>
      </p:sp>
      <p:sp>
        <p:nvSpPr>
          <p:cNvPr id="21" name="object 10">
            <a:extLst>
              <a:ext uri="{FF2B5EF4-FFF2-40B4-BE49-F238E27FC236}">
                <a16:creationId xmlns:a16="http://schemas.microsoft.com/office/drawing/2014/main" id="{27824596-7DE1-4136-95E4-49A51856B6D3}"/>
              </a:ext>
            </a:extLst>
          </p:cNvPr>
          <p:cNvSpPr/>
          <p:nvPr/>
        </p:nvSpPr>
        <p:spPr>
          <a:xfrm>
            <a:off x="8892210" y="430695"/>
            <a:ext cx="2261955" cy="1005347"/>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2396"/>
          </a:p>
        </p:txBody>
      </p:sp>
      <p:sp>
        <p:nvSpPr>
          <p:cNvPr id="22" name="object 12">
            <a:extLst>
              <a:ext uri="{FF2B5EF4-FFF2-40B4-BE49-F238E27FC236}">
                <a16:creationId xmlns:a16="http://schemas.microsoft.com/office/drawing/2014/main" id="{CAFE6579-511C-4CCB-9A5C-300ACC2F553A}"/>
              </a:ext>
            </a:extLst>
          </p:cNvPr>
          <p:cNvSpPr txBox="1"/>
          <p:nvPr/>
        </p:nvSpPr>
        <p:spPr>
          <a:xfrm>
            <a:off x="8892210" y="516487"/>
            <a:ext cx="2133600" cy="710988"/>
          </a:xfrm>
          <a:prstGeom prst="rect">
            <a:avLst/>
          </a:prstGeom>
        </p:spPr>
        <p:txBody>
          <a:bodyPr vert="horz" wrap="square" lIns="0" tIns="33552" rIns="0" bIns="0" rtlCol="0">
            <a:spAutoFit/>
          </a:bodyPr>
          <a:lstStyle/>
          <a:p>
            <a:pPr algn="ctr">
              <a:spcBef>
                <a:spcPts val="265"/>
              </a:spcBef>
            </a:pPr>
            <a:r>
              <a:rPr lang="uz-Latn-UZ" sz="4400" b="1" spc="21" dirty="0">
                <a:solidFill>
                  <a:srgbClr val="FEFEFE"/>
                </a:solidFill>
                <a:latin typeface="Arial"/>
                <a:cs typeface="Arial"/>
              </a:rPr>
              <a:t>10-sinf</a:t>
            </a:r>
            <a:endParaRPr sz="4400" dirty="0">
              <a:latin typeface="Arial"/>
              <a:cs typeface="Arial"/>
            </a:endParaRPr>
          </a:p>
        </p:txBody>
      </p:sp>
      <p:sp>
        <p:nvSpPr>
          <p:cNvPr id="26" name="object 2">
            <a:extLst>
              <a:ext uri="{FF2B5EF4-FFF2-40B4-BE49-F238E27FC236}">
                <a16:creationId xmlns:a16="http://schemas.microsoft.com/office/drawing/2014/main" id="{33B3743F-69E5-4A0A-9505-41E75798E9CF}"/>
              </a:ext>
            </a:extLst>
          </p:cNvPr>
          <p:cNvSpPr txBox="1">
            <a:spLocks/>
          </p:cNvSpPr>
          <p:nvPr/>
        </p:nvSpPr>
        <p:spPr>
          <a:xfrm>
            <a:off x="2060486" y="476759"/>
            <a:ext cx="7424708" cy="1138567"/>
          </a:xfrm>
          <a:prstGeom prst="rect">
            <a:avLst/>
          </a:prstGeom>
        </p:spPr>
        <p:txBody>
          <a:bodyPr vert="horz" wrap="square" lIns="0" tIns="30911" rIns="0" bIns="0" rtlCol="0">
            <a:spAutoFit/>
          </a:bodyPr>
          <a:lstStyle>
            <a:lvl1pPr>
              <a:defRPr sz="3400" b="1" i="0">
                <a:solidFill>
                  <a:schemeClr val="bg1"/>
                </a:solidFill>
                <a:latin typeface="Arial"/>
                <a:ea typeface="+mj-ea"/>
                <a:cs typeface="Arial"/>
              </a:defRPr>
            </a:lvl1pPr>
          </a:lstStyle>
          <a:p>
            <a:pPr marL="26881" algn="ctr" defTabSz="1935419">
              <a:spcBef>
                <a:spcPts val="241"/>
              </a:spcBef>
              <a:defRPr/>
            </a:pPr>
            <a:r>
              <a:rPr lang="en-US" sz="7196" kern="0" spc="11" dirty="0" err="1">
                <a:solidFill>
                  <a:sysClr val="window" lastClr="FFFFFF"/>
                </a:solidFill>
              </a:rPr>
              <a:t>Fizika</a:t>
            </a:r>
            <a:endParaRPr lang="en-US" sz="7196" kern="0" spc="11" dirty="0">
              <a:solidFill>
                <a:sysClr val="window" lastClr="FFFFFF"/>
              </a:solidFill>
            </a:endParaRPr>
          </a:p>
        </p:txBody>
      </p:sp>
      <p:sp>
        <p:nvSpPr>
          <p:cNvPr id="27" name="object 11">
            <a:extLst>
              <a:ext uri="{FF2B5EF4-FFF2-40B4-BE49-F238E27FC236}">
                <a16:creationId xmlns:a16="http://schemas.microsoft.com/office/drawing/2014/main" id="{CF4C4251-150C-409F-BB4F-13D887806802}"/>
              </a:ext>
            </a:extLst>
          </p:cNvPr>
          <p:cNvSpPr/>
          <p:nvPr/>
        </p:nvSpPr>
        <p:spPr>
          <a:xfrm>
            <a:off x="703724" y="430695"/>
            <a:ext cx="901290" cy="1005347"/>
          </a:xfrm>
          <a:prstGeom prst="rect">
            <a:avLst/>
          </a:prstGeom>
          <a:blipFill>
            <a:blip r:embed="rId2" cstate="print"/>
            <a:stretch>
              <a:fillRect/>
            </a:stretch>
          </a:blipFill>
        </p:spPr>
        <p:txBody>
          <a:bodyPr wrap="square" lIns="0" tIns="0" rIns="0" bIns="0" rtlCol="0"/>
          <a:lstStyle/>
          <a:p>
            <a:pPr defTabSz="1935419"/>
            <a:endParaRPr sz="3810">
              <a:solidFill>
                <a:prstClr val="black"/>
              </a:solidFill>
              <a:latin typeface="Calibri"/>
            </a:endParaRPr>
          </a:p>
        </p:txBody>
      </p:sp>
      <p:sp>
        <p:nvSpPr>
          <p:cNvPr id="10" name="object 6">
            <a:extLst>
              <a:ext uri="{FF2B5EF4-FFF2-40B4-BE49-F238E27FC236}">
                <a16:creationId xmlns:a16="http://schemas.microsoft.com/office/drawing/2014/main" id="{DD3367A9-2A1A-4BDC-8CEC-530C82FBDA10}"/>
              </a:ext>
            </a:extLst>
          </p:cNvPr>
          <p:cNvSpPr/>
          <p:nvPr/>
        </p:nvSpPr>
        <p:spPr>
          <a:xfrm>
            <a:off x="340021" y="4825851"/>
            <a:ext cx="727405" cy="1601453"/>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2396"/>
          </a:p>
        </p:txBody>
      </p:sp>
    </p:spTree>
    <p:extLst>
      <p:ext uri="{BB962C8B-B14F-4D97-AF65-F5344CB8AC3E}">
        <p14:creationId xmlns:p14="http://schemas.microsoft.com/office/powerpoint/2010/main" val="13334203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1A0563FC-11D4-4B2D-8D2C-F33624EE81FA}"/>
                  </a:ext>
                </a:extLst>
              </p:cNvPr>
              <p:cNvSpPr>
                <a:spLocks noGrp="1"/>
              </p:cNvSpPr>
              <p:nvPr>
                <p:ph idx="1"/>
              </p:nvPr>
            </p:nvSpPr>
            <p:spPr>
              <a:xfrm>
                <a:off x="675861" y="490330"/>
                <a:ext cx="10747513" cy="5686633"/>
              </a:xfrm>
            </p:spPr>
            <p:txBody>
              <a:bodyPr>
                <a:normAutofit/>
              </a:bodyPr>
              <a:lstStyle/>
              <a:p>
                <a:pPr marL="0" indent="0" algn="just">
                  <a:buNone/>
                </a:pPr>
                <a:r>
                  <a:rPr lang="uz-Latn-UZ" sz="4000" dirty="0">
                    <a:latin typeface="Arial" panose="020B0604020202020204" pitchFamily="34" charset="0"/>
                    <a:cs typeface="Arial" panose="020B0604020202020204" pitchFamily="34" charset="0"/>
                  </a:rPr>
                  <a:t>	</a:t>
                </a:r>
                <a14:m>
                  <m:oMath xmlns:m="http://schemas.openxmlformats.org/officeDocument/2006/math">
                    <m:sSub>
                      <m:sSubPr>
                        <m:ctrlPr>
                          <a:rPr lang="uz-Latn-UZ" sz="4000" i="1" smtClean="0">
                            <a:latin typeface="Cambria Math" panose="02040503050406030204" pitchFamily="18" charset="0"/>
                            <a:cs typeface="Arial" panose="020B0604020202020204" pitchFamily="34" charset="0"/>
                          </a:rPr>
                        </m:ctrlPr>
                      </m:sSubPr>
                      <m:e>
                        <m:r>
                          <a:rPr lang="uz-Latn-UZ" sz="4000" i="1"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4000" b="0" i="1" smtClean="0">
                            <a:latin typeface="Cambria Math" panose="02040503050406030204" pitchFamily="18" charset="0"/>
                            <a:cs typeface="Arial" panose="020B0604020202020204" pitchFamily="34" charset="0"/>
                          </a:rPr>
                          <m:t>1</m:t>
                        </m:r>
                      </m:sub>
                    </m:sSub>
                    <m:r>
                      <a:rPr lang="uz-Latn-UZ" sz="4000" b="0" i="1" smtClean="0">
                        <a:latin typeface="Cambria Math" panose="02040503050406030204" pitchFamily="18" charset="0"/>
                        <a:cs typeface="Arial" panose="020B0604020202020204" pitchFamily="34" charset="0"/>
                      </a:rPr>
                      <m:t>=</m:t>
                    </m:r>
                    <m:f>
                      <m:fPr>
                        <m:ctrlPr>
                          <a:rPr lang="uz-Latn-UZ" sz="4000" b="0" i="1" smtClean="0">
                            <a:latin typeface="Cambria Math" panose="02040503050406030204" pitchFamily="18" charset="0"/>
                            <a:cs typeface="Arial" panose="020B0604020202020204" pitchFamily="34" charset="0"/>
                          </a:rPr>
                        </m:ctrlPr>
                      </m:fPr>
                      <m:num>
                        <m:r>
                          <a:rPr lang="en-US" sz="4000" b="0" i="1" smtClean="0">
                            <a:latin typeface="Cambria Math" panose="02040503050406030204" pitchFamily="18" charset="0"/>
                            <a:cs typeface="Arial" panose="020B0604020202020204" pitchFamily="34" charset="0"/>
                          </a:rPr>
                          <m:t>0,001 </m:t>
                        </m:r>
                        <m:f>
                          <m:fPr>
                            <m:ctrlPr>
                              <a:rPr lang="en-US" sz="4000" b="0" i="1" smtClean="0">
                                <a:latin typeface="Cambria Math" panose="02040503050406030204" pitchFamily="18" charset="0"/>
                                <a:cs typeface="Arial" panose="020B0604020202020204" pitchFamily="34" charset="0"/>
                              </a:rPr>
                            </m:ctrlPr>
                          </m:fPr>
                          <m:num>
                            <m:sSup>
                              <m:sSupPr>
                                <m:ctrlPr>
                                  <a:rPr lang="en-US" sz="4000" b="0" i="1" smtClean="0">
                                    <a:latin typeface="Cambria Math" panose="02040503050406030204" pitchFamily="18" charset="0"/>
                                    <a:cs typeface="Arial" panose="020B0604020202020204" pitchFamily="34" charset="0"/>
                                  </a:rPr>
                                </m:ctrlPr>
                              </m:sSupPr>
                              <m:e>
                                <m:r>
                                  <a:rPr lang="en-US" sz="4000" b="0" i="1" smtClean="0">
                                    <a:latin typeface="Cambria Math" panose="02040503050406030204" pitchFamily="18" charset="0"/>
                                    <a:cs typeface="Arial" panose="020B0604020202020204" pitchFamily="34" charset="0"/>
                                  </a:rPr>
                                  <m:t>𝑚</m:t>
                                </m:r>
                              </m:e>
                              <m:sup>
                                <m:r>
                                  <a:rPr lang="en-US" sz="4000" b="0" i="1" smtClean="0">
                                    <a:latin typeface="Cambria Math" panose="02040503050406030204" pitchFamily="18" charset="0"/>
                                    <a:cs typeface="Arial" panose="020B0604020202020204" pitchFamily="34" charset="0"/>
                                  </a:rPr>
                                  <m:t>3</m:t>
                                </m:r>
                              </m:sup>
                            </m:sSup>
                          </m:num>
                          <m:den>
                            <m:r>
                              <a:rPr lang="en-US" sz="4000" b="0" i="1" smtClean="0">
                                <a:latin typeface="Cambria Math" panose="02040503050406030204" pitchFamily="18" charset="0"/>
                                <a:cs typeface="Arial" panose="020B0604020202020204" pitchFamily="34" charset="0"/>
                              </a:rPr>
                              <m:t>𝑠</m:t>
                            </m:r>
                          </m:den>
                        </m:f>
                      </m:num>
                      <m:den>
                        <m:r>
                          <a:rPr lang="en-US" sz="4000" b="0" i="1" smtClean="0">
                            <a:latin typeface="Cambria Math" panose="02040503050406030204" pitchFamily="18" charset="0"/>
                            <a:cs typeface="Arial" panose="020B0604020202020204" pitchFamily="34" charset="0"/>
                          </a:rPr>
                          <m:t>0,00015 </m:t>
                        </m:r>
                        <m:sSup>
                          <m:sSupPr>
                            <m:ctrlPr>
                              <a:rPr lang="en-US" sz="4000" b="0" i="1" smtClean="0">
                                <a:latin typeface="Cambria Math" panose="02040503050406030204" pitchFamily="18" charset="0"/>
                                <a:cs typeface="Arial" panose="020B0604020202020204" pitchFamily="34" charset="0"/>
                              </a:rPr>
                            </m:ctrlPr>
                          </m:sSupPr>
                          <m:e>
                            <m:r>
                              <a:rPr lang="en-US" sz="4000" b="0" i="1" smtClean="0">
                                <a:latin typeface="Cambria Math" panose="02040503050406030204" pitchFamily="18" charset="0"/>
                                <a:cs typeface="Arial" panose="020B0604020202020204" pitchFamily="34" charset="0"/>
                              </a:rPr>
                              <m:t>𝑚</m:t>
                            </m:r>
                          </m:e>
                          <m:sup>
                            <m:r>
                              <a:rPr lang="en-US" sz="4000" b="0" i="1" smtClean="0">
                                <a:latin typeface="Cambria Math" panose="02040503050406030204" pitchFamily="18" charset="0"/>
                                <a:cs typeface="Arial" panose="020B0604020202020204" pitchFamily="34" charset="0"/>
                              </a:rPr>
                              <m:t>2</m:t>
                            </m:r>
                          </m:sup>
                        </m:sSup>
                      </m:den>
                    </m:f>
                    <m:r>
                      <a:rPr lang="en-US" sz="4000" b="0" i="1" smtClean="0">
                        <a:latin typeface="Cambria Math" panose="02040503050406030204" pitchFamily="18" charset="0"/>
                        <a:cs typeface="Arial" panose="020B0604020202020204" pitchFamily="34" charset="0"/>
                      </a:rPr>
                      <m:t>=6,67 </m:t>
                    </m:r>
                    <m:r>
                      <a:rPr lang="en-US" sz="4000" b="0" i="1" smtClean="0">
                        <a:latin typeface="Cambria Math" panose="02040503050406030204" pitchFamily="18" charset="0"/>
                        <a:cs typeface="Arial" panose="020B0604020202020204" pitchFamily="34" charset="0"/>
                      </a:rPr>
                      <m:t>𝑚</m:t>
                    </m:r>
                    <m:r>
                      <a:rPr lang="en-US" sz="4000" b="0" i="1" smtClean="0">
                        <a:latin typeface="Cambria Math" panose="02040503050406030204" pitchFamily="18" charset="0"/>
                        <a:cs typeface="Arial" panose="020B0604020202020204" pitchFamily="34" charset="0"/>
                      </a:rPr>
                      <m:t>/</m:t>
                    </m:r>
                    <m:r>
                      <a:rPr lang="en-US" sz="4000" b="0" i="1" smtClean="0">
                        <a:latin typeface="Cambria Math" panose="02040503050406030204" pitchFamily="18" charset="0"/>
                        <a:cs typeface="Arial" panose="020B0604020202020204" pitchFamily="34" charset="0"/>
                      </a:rPr>
                      <m:t>𝑠</m:t>
                    </m:r>
                  </m:oMath>
                </a14:m>
                <a:endParaRPr lang="en-US" sz="8000" dirty="0">
                  <a:latin typeface="Arial" panose="020B0604020202020204" pitchFamily="34" charset="0"/>
                  <a:cs typeface="Arial" panose="020B0604020202020204" pitchFamily="34" charset="0"/>
                </a:endParaRPr>
              </a:p>
              <a:p>
                <a:pPr marL="0" indent="0" algn="just">
                  <a:buNone/>
                </a:pPr>
                <a14:m>
                  <m:oMath xmlns:m="http://schemas.openxmlformats.org/officeDocument/2006/math">
                    <m:sSub>
                      <m:sSubPr>
                        <m:ctrlPr>
                          <a:rPr lang="en-US" sz="4000" i="1" smtClean="0">
                            <a:latin typeface="Cambria Math" panose="02040503050406030204" pitchFamily="18" charset="0"/>
                            <a:cs typeface="Arial" panose="020B0604020202020204" pitchFamily="34" charset="0"/>
                          </a:rPr>
                        </m:ctrlPr>
                      </m:sSubPr>
                      <m:e>
                        <m:r>
                          <a:rPr lang="en-US" sz="4000" i="1" smtClean="0">
                            <a:latin typeface="Cambria Math" panose="02040503050406030204" pitchFamily="18" charset="0"/>
                            <a:ea typeface="Cambria Math" panose="02040503050406030204" pitchFamily="18" charset="0"/>
                            <a:cs typeface="Arial" panose="020B0604020202020204" pitchFamily="34" charset="0"/>
                          </a:rPr>
                          <m:t>𝜗</m:t>
                        </m:r>
                      </m:e>
                      <m:sub>
                        <m:r>
                          <a:rPr lang="en-US" sz="4000" b="0" i="1" smtClean="0">
                            <a:latin typeface="Cambria Math" panose="02040503050406030204" pitchFamily="18" charset="0"/>
                            <a:cs typeface="Arial" panose="020B0604020202020204" pitchFamily="34" charset="0"/>
                          </a:rPr>
                          <m:t>2</m:t>
                        </m:r>
                      </m:sub>
                    </m:sSub>
                    <m:r>
                      <a:rPr lang="en-US" sz="4000" b="0" i="1" smtClean="0">
                        <a:latin typeface="Cambria Math" panose="02040503050406030204" pitchFamily="18" charset="0"/>
                        <a:cs typeface="Arial" panose="020B0604020202020204" pitchFamily="34" charset="0"/>
                      </a:rPr>
                      <m:t>=</m:t>
                    </m:r>
                    <m:rad>
                      <m:radPr>
                        <m:degHide m:val="on"/>
                        <m:ctrlPr>
                          <a:rPr lang="en-US" sz="4000" b="0" i="1" smtClean="0">
                            <a:latin typeface="Cambria Math" panose="02040503050406030204" pitchFamily="18" charset="0"/>
                            <a:cs typeface="Arial" panose="020B0604020202020204" pitchFamily="34" charset="0"/>
                          </a:rPr>
                        </m:ctrlPr>
                      </m:radPr>
                      <m:deg/>
                      <m:e>
                        <m:sSup>
                          <m:sSupPr>
                            <m:ctrlPr>
                              <a:rPr lang="en-US" sz="4000" b="0" i="1" smtClean="0">
                                <a:latin typeface="Cambria Math" panose="02040503050406030204" pitchFamily="18" charset="0"/>
                                <a:cs typeface="Arial" panose="020B0604020202020204" pitchFamily="34" charset="0"/>
                              </a:rPr>
                            </m:ctrlPr>
                          </m:sSupPr>
                          <m:e>
                            <m:r>
                              <a:rPr lang="en-US" sz="4000" b="0" i="1" smtClean="0">
                                <a:latin typeface="Cambria Math" panose="02040503050406030204" pitchFamily="18" charset="0"/>
                                <a:cs typeface="Arial" panose="020B0604020202020204" pitchFamily="34" charset="0"/>
                              </a:rPr>
                              <m:t>(6,67</m:t>
                            </m:r>
                            <m:f>
                              <m:fPr>
                                <m:ctrlPr>
                                  <a:rPr lang="en-US" sz="4000" b="0" i="1" smtClean="0">
                                    <a:latin typeface="Cambria Math" panose="02040503050406030204" pitchFamily="18" charset="0"/>
                                    <a:cs typeface="Arial" panose="020B0604020202020204" pitchFamily="34" charset="0"/>
                                  </a:rPr>
                                </m:ctrlPr>
                              </m:fPr>
                              <m:num>
                                <m:r>
                                  <a:rPr lang="en-US" sz="4000" b="0" i="1" smtClean="0">
                                    <a:latin typeface="Cambria Math" panose="02040503050406030204" pitchFamily="18" charset="0"/>
                                    <a:cs typeface="Arial" panose="020B0604020202020204" pitchFamily="34" charset="0"/>
                                  </a:rPr>
                                  <m:t>𝑚</m:t>
                                </m:r>
                              </m:num>
                              <m:den>
                                <m:r>
                                  <a:rPr lang="en-US" sz="4000" b="0" i="1" smtClean="0">
                                    <a:latin typeface="Cambria Math" panose="02040503050406030204" pitchFamily="18" charset="0"/>
                                    <a:cs typeface="Arial" panose="020B0604020202020204" pitchFamily="34" charset="0"/>
                                  </a:rPr>
                                  <m:t>𝑠</m:t>
                                </m:r>
                              </m:den>
                            </m:f>
                            <m:r>
                              <a:rPr lang="en-US" sz="4000" b="0" i="1" smtClean="0">
                                <a:latin typeface="Cambria Math" panose="02040503050406030204" pitchFamily="18" charset="0"/>
                                <a:cs typeface="Arial" panose="020B0604020202020204" pitchFamily="34" charset="0"/>
                              </a:rPr>
                              <m:t>)</m:t>
                            </m:r>
                          </m:e>
                          <m:sup>
                            <m:r>
                              <a:rPr lang="en-US" sz="4000" b="0" i="1" smtClean="0">
                                <a:latin typeface="Cambria Math" panose="02040503050406030204" pitchFamily="18" charset="0"/>
                                <a:cs typeface="Arial" panose="020B0604020202020204" pitchFamily="34" charset="0"/>
                              </a:rPr>
                              <m:t>2</m:t>
                            </m:r>
                          </m:sup>
                        </m:sSup>
                        <m:r>
                          <a:rPr lang="en-US" sz="4000" b="0" i="1" smtClean="0">
                            <a:latin typeface="Cambria Math" panose="02040503050406030204" pitchFamily="18" charset="0"/>
                            <a:cs typeface="Arial" panose="020B0604020202020204" pitchFamily="34" charset="0"/>
                          </a:rPr>
                          <m:t>−2</m:t>
                        </m:r>
                        <m:r>
                          <a:rPr lang="en-US" sz="4000" b="0" i="1" smtClean="0">
                            <a:latin typeface="Cambria Math" panose="02040503050406030204" pitchFamily="18" charset="0"/>
                            <a:ea typeface="Cambria Math" panose="02040503050406030204" pitchFamily="18" charset="0"/>
                            <a:cs typeface="Arial" panose="020B0604020202020204" pitchFamily="34" charset="0"/>
                          </a:rPr>
                          <m:t>∙10</m:t>
                        </m:r>
                        <m:f>
                          <m:fPr>
                            <m:ctrlPr>
                              <a:rPr lang="en-US" sz="4000" b="0" i="1" smtClean="0">
                                <a:latin typeface="Cambria Math" panose="02040503050406030204" pitchFamily="18" charset="0"/>
                                <a:ea typeface="Cambria Math" panose="02040503050406030204" pitchFamily="18" charset="0"/>
                                <a:cs typeface="Arial" panose="020B0604020202020204" pitchFamily="34" charset="0"/>
                              </a:rPr>
                            </m:ctrlPr>
                          </m:fPr>
                          <m:num>
                            <m:r>
                              <a:rPr lang="en-US" sz="4000" b="0" i="1" smtClean="0">
                                <a:latin typeface="Cambria Math" panose="02040503050406030204" pitchFamily="18" charset="0"/>
                                <a:ea typeface="Cambria Math" panose="02040503050406030204" pitchFamily="18" charset="0"/>
                                <a:cs typeface="Arial" panose="020B0604020202020204" pitchFamily="34" charset="0"/>
                              </a:rPr>
                              <m:t>𝑚</m:t>
                            </m:r>
                          </m:num>
                          <m:den>
                            <m:sSup>
                              <m:sSupPr>
                                <m:ctrlPr>
                                  <a:rPr lang="en-US" sz="4000" b="0" i="1" smtClean="0">
                                    <a:latin typeface="Cambria Math" panose="02040503050406030204" pitchFamily="18" charset="0"/>
                                    <a:ea typeface="Cambria Math" panose="02040503050406030204" pitchFamily="18" charset="0"/>
                                    <a:cs typeface="Arial" panose="020B0604020202020204" pitchFamily="34" charset="0"/>
                                  </a:rPr>
                                </m:ctrlPr>
                              </m:sSupPr>
                              <m:e>
                                <m:r>
                                  <a:rPr lang="en-US" sz="4000" b="0" i="1" smtClean="0">
                                    <a:latin typeface="Cambria Math" panose="02040503050406030204" pitchFamily="18" charset="0"/>
                                    <a:ea typeface="Cambria Math" panose="02040503050406030204" pitchFamily="18" charset="0"/>
                                    <a:cs typeface="Arial" panose="020B0604020202020204" pitchFamily="34" charset="0"/>
                                  </a:rPr>
                                  <m:t>𝑠</m:t>
                                </m:r>
                              </m:e>
                              <m:sup>
                                <m:r>
                                  <a:rPr lang="en-US" sz="4000" b="0" i="1" smtClean="0">
                                    <a:latin typeface="Cambria Math" panose="02040503050406030204" pitchFamily="18" charset="0"/>
                                    <a:ea typeface="Cambria Math" panose="02040503050406030204" pitchFamily="18" charset="0"/>
                                    <a:cs typeface="Arial" panose="020B0604020202020204" pitchFamily="34" charset="0"/>
                                  </a:rPr>
                                  <m:t>2</m:t>
                                </m:r>
                              </m:sup>
                            </m:sSup>
                          </m:den>
                        </m:f>
                        <m:r>
                          <a:rPr lang="en-US" sz="4000" i="1">
                            <a:latin typeface="Cambria Math" panose="02040503050406030204" pitchFamily="18" charset="0"/>
                            <a:ea typeface="Cambria Math" panose="02040503050406030204" pitchFamily="18" charset="0"/>
                            <a:cs typeface="Arial" panose="020B0604020202020204" pitchFamily="34" charset="0"/>
                          </a:rPr>
                          <m:t>∙</m:t>
                        </m:r>
                        <m:r>
                          <a:rPr lang="en-US" sz="4000" b="0" i="1" smtClean="0">
                            <a:latin typeface="Cambria Math" panose="02040503050406030204" pitchFamily="18" charset="0"/>
                            <a:ea typeface="Cambria Math" panose="02040503050406030204" pitchFamily="18" charset="0"/>
                            <a:cs typeface="Arial" panose="020B0604020202020204" pitchFamily="34" charset="0"/>
                          </a:rPr>
                          <m:t>2 </m:t>
                        </m:r>
                        <m:r>
                          <a:rPr lang="en-US" sz="4000" b="0" i="1" smtClean="0">
                            <a:latin typeface="Cambria Math" panose="02040503050406030204" pitchFamily="18" charset="0"/>
                            <a:ea typeface="Cambria Math" panose="02040503050406030204" pitchFamily="18" charset="0"/>
                            <a:cs typeface="Arial" panose="020B0604020202020204" pitchFamily="34" charset="0"/>
                          </a:rPr>
                          <m:t>𝑚</m:t>
                        </m:r>
                      </m:e>
                    </m:rad>
                    <m:r>
                      <a:rPr lang="en-US" sz="4000" b="0" i="1" smtClean="0">
                        <a:latin typeface="Cambria Math" panose="02040503050406030204" pitchFamily="18" charset="0"/>
                        <a:cs typeface="Arial" panose="020B0604020202020204" pitchFamily="34" charset="0"/>
                      </a:rPr>
                      <m:t>=2,12</m:t>
                    </m:r>
                    <m:r>
                      <a:rPr lang="ru-RU" sz="4000" b="0" i="1" smtClean="0">
                        <a:latin typeface="Cambria Math" panose="02040503050406030204" pitchFamily="18" charset="0"/>
                        <a:cs typeface="Arial" panose="020B0604020202020204" pitchFamily="34" charset="0"/>
                      </a:rPr>
                      <m:t> </m:t>
                    </m:r>
                    <m:r>
                      <a:rPr lang="en-US" sz="4000" b="0" i="1" smtClean="0">
                        <a:latin typeface="Cambria Math" panose="02040503050406030204" pitchFamily="18" charset="0"/>
                        <a:cs typeface="Arial" panose="020B0604020202020204" pitchFamily="34" charset="0"/>
                      </a:rPr>
                      <m:t>𝑚</m:t>
                    </m:r>
                    <m:r>
                      <a:rPr lang="en-US" sz="4000" b="0" i="1" smtClean="0">
                        <a:latin typeface="Cambria Math" panose="02040503050406030204" pitchFamily="18" charset="0"/>
                        <a:cs typeface="Arial" panose="020B0604020202020204" pitchFamily="34" charset="0"/>
                      </a:rPr>
                      <m:t>/</m:t>
                    </m:r>
                    <m:r>
                      <a:rPr lang="en-US" sz="4000" b="0" i="1" smtClean="0">
                        <a:latin typeface="Cambria Math" panose="02040503050406030204" pitchFamily="18" charset="0"/>
                        <a:cs typeface="Arial" panose="020B0604020202020204" pitchFamily="34" charset="0"/>
                      </a:rPr>
                      <m:t>𝑠</m:t>
                    </m:r>
                  </m:oMath>
                </a14:m>
                <a:r>
                  <a:rPr lang="en-US" sz="8000" dirty="0">
                    <a:latin typeface="Arial" panose="020B0604020202020204" pitchFamily="34" charset="0"/>
                    <a:cs typeface="Arial" panose="020B0604020202020204" pitchFamily="34" charset="0"/>
                  </a:rPr>
                  <a:t>  </a:t>
                </a:r>
              </a:p>
              <a:p>
                <a:pPr marL="0" indent="0" algn="just">
                  <a:buNone/>
                </a:pPr>
                <a14:m>
                  <m:oMath xmlns:m="http://schemas.openxmlformats.org/officeDocument/2006/math">
                    <m:sSub>
                      <m:sSubPr>
                        <m:ctrlPr>
                          <a:rPr lang="ru-RU" sz="4400" i="1" smtClean="0">
                            <a:latin typeface="Cambria Math" panose="02040503050406030204" pitchFamily="18" charset="0"/>
                            <a:cs typeface="Arial" panose="020B0604020202020204" pitchFamily="34" charset="0"/>
                          </a:rPr>
                        </m:ctrlPr>
                      </m:sSubPr>
                      <m:e>
                        <m:r>
                          <a:rPr lang="en-US" sz="4400" b="0" i="1" smtClean="0">
                            <a:latin typeface="Cambria Math" panose="02040503050406030204" pitchFamily="18" charset="0"/>
                            <a:cs typeface="Arial" panose="020B0604020202020204" pitchFamily="34" charset="0"/>
                          </a:rPr>
                          <m:t>𝑆</m:t>
                        </m:r>
                      </m:e>
                      <m:sub>
                        <m:r>
                          <a:rPr lang="en-US" sz="4400" b="0" i="1" smtClean="0">
                            <a:latin typeface="Cambria Math" panose="02040503050406030204" pitchFamily="18" charset="0"/>
                            <a:cs typeface="Arial" panose="020B0604020202020204" pitchFamily="34" charset="0"/>
                          </a:rPr>
                          <m:t>2</m:t>
                        </m:r>
                      </m:sub>
                    </m:sSub>
                    <m:r>
                      <a:rPr lang="en-US" sz="4400" b="0" i="1" smtClean="0">
                        <a:latin typeface="Cambria Math" panose="02040503050406030204" pitchFamily="18" charset="0"/>
                        <a:cs typeface="Arial" panose="020B0604020202020204" pitchFamily="34" charset="0"/>
                      </a:rPr>
                      <m:t>=</m:t>
                    </m:r>
                    <m:f>
                      <m:fPr>
                        <m:ctrlPr>
                          <a:rPr lang="en-US" sz="4400" b="0" i="1" smtClean="0">
                            <a:latin typeface="Cambria Math" panose="02040503050406030204" pitchFamily="18" charset="0"/>
                            <a:cs typeface="Arial" panose="020B0604020202020204" pitchFamily="34" charset="0"/>
                          </a:rPr>
                        </m:ctrlPr>
                      </m:fPr>
                      <m:num>
                        <m:r>
                          <a:rPr lang="en-US" sz="4400" i="1">
                            <a:latin typeface="Cambria Math" panose="02040503050406030204" pitchFamily="18" charset="0"/>
                            <a:cs typeface="Arial" panose="020B0604020202020204" pitchFamily="34" charset="0"/>
                          </a:rPr>
                          <m:t>1,5 </m:t>
                        </m:r>
                        <m:sSup>
                          <m:sSupPr>
                            <m:ctrlPr>
                              <a:rPr lang="en-US" sz="4400" i="1">
                                <a:latin typeface="Cambria Math" panose="02040503050406030204" pitchFamily="18" charset="0"/>
                                <a:cs typeface="Arial" panose="020B0604020202020204" pitchFamily="34" charset="0"/>
                              </a:rPr>
                            </m:ctrlPr>
                          </m:sSupPr>
                          <m:e>
                            <m:r>
                              <a:rPr lang="en-US" sz="4400" i="1">
                                <a:latin typeface="Cambria Math" panose="02040503050406030204" pitchFamily="18" charset="0"/>
                                <a:cs typeface="Arial" panose="020B0604020202020204" pitchFamily="34" charset="0"/>
                              </a:rPr>
                              <m:t>𝑐𝑚</m:t>
                            </m:r>
                          </m:e>
                          <m:sup>
                            <m:r>
                              <a:rPr lang="en-US" sz="4400" i="1">
                                <a:latin typeface="Cambria Math" panose="02040503050406030204" pitchFamily="18" charset="0"/>
                                <a:cs typeface="Arial" panose="020B0604020202020204" pitchFamily="34" charset="0"/>
                              </a:rPr>
                              <m:t>2</m:t>
                            </m:r>
                          </m:sup>
                        </m:sSup>
                        <m:r>
                          <a:rPr lang="en-US" sz="4400" i="1" smtClean="0">
                            <a:latin typeface="Cambria Math" panose="02040503050406030204" pitchFamily="18" charset="0"/>
                            <a:ea typeface="Cambria Math" panose="02040503050406030204" pitchFamily="18" charset="0"/>
                            <a:cs typeface="Arial" panose="020B0604020202020204" pitchFamily="34" charset="0"/>
                          </a:rPr>
                          <m:t>∙</m:t>
                        </m:r>
                        <m:r>
                          <a:rPr lang="en-US" sz="4400" b="0" i="1" smtClean="0">
                            <a:latin typeface="Cambria Math" panose="02040503050406030204" pitchFamily="18" charset="0"/>
                            <a:ea typeface="Cambria Math" panose="02040503050406030204" pitchFamily="18" charset="0"/>
                            <a:cs typeface="Arial" panose="020B0604020202020204" pitchFamily="34" charset="0"/>
                          </a:rPr>
                          <m:t>6,67 </m:t>
                        </m:r>
                        <m:r>
                          <a:rPr lang="en-US" sz="4400" b="0" i="1" smtClean="0">
                            <a:latin typeface="Cambria Math" panose="02040503050406030204" pitchFamily="18" charset="0"/>
                            <a:ea typeface="Cambria Math" panose="02040503050406030204" pitchFamily="18" charset="0"/>
                            <a:cs typeface="Arial" panose="020B0604020202020204" pitchFamily="34" charset="0"/>
                          </a:rPr>
                          <m:t>𝑚</m:t>
                        </m:r>
                        <m:r>
                          <a:rPr lang="en-US" sz="4400" b="0" i="1" smtClean="0">
                            <a:latin typeface="Cambria Math" panose="02040503050406030204" pitchFamily="18" charset="0"/>
                            <a:ea typeface="Cambria Math" panose="02040503050406030204" pitchFamily="18" charset="0"/>
                            <a:cs typeface="Arial" panose="020B0604020202020204" pitchFamily="34" charset="0"/>
                          </a:rPr>
                          <m:t>/</m:t>
                        </m:r>
                        <m:r>
                          <a:rPr lang="en-US" sz="4400" b="0" i="1" smtClean="0">
                            <a:latin typeface="Cambria Math" panose="02040503050406030204" pitchFamily="18" charset="0"/>
                            <a:ea typeface="Cambria Math" panose="02040503050406030204" pitchFamily="18" charset="0"/>
                            <a:cs typeface="Arial" panose="020B0604020202020204" pitchFamily="34" charset="0"/>
                          </a:rPr>
                          <m:t>𝑠</m:t>
                        </m:r>
                      </m:num>
                      <m:den>
                        <m:r>
                          <a:rPr lang="en-US" sz="4400" b="0" i="1" smtClean="0">
                            <a:latin typeface="Cambria Math" panose="02040503050406030204" pitchFamily="18" charset="0"/>
                            <a:cs typeface="Arial" panose="020B0604020202020204" pitchFamily="34" charset="0"/>
                          </a:rPr>
                          <m:t>2</m:t>
                        </m:r>
                        <m:r>
                          <a:rPr lang="ru-RU" sz="4400" i="1">
                            <a:latin typeface="Cambria Math" panose="02040503050406030204" pitchFamily="18" charset="0"/>
                            <a:cs typeface="Arial" panose="020B0604020202020204" pitchFamily="34" charset="0"/>
                          </a:rPr>
                          <m:t>,</m:t>
                        </m:r>
                        <m:r>
                          <a:rPr lang="en-US" sz="4400" b="0" i="1" smtClean="0">
                            <a:latin typeface="Cambria Math" panose="02040503050406030204" pitchFamily="18" charset="0"/>
                            <a:cs typeface="Arial" panose="020B0604020202020204" pitchFamily="34" charset="0"/>
                          </a:rPr>
                          <m:t>1</m:t>
                        </m:r>
                        <m:r>
                          <a:rPr lang="ru-RU" sz="4400" i="1">
                            <a:latin typeface="Cambria Math" panose="02040503050406030204" pitchFamily="18" charset="0"/>
                            <a:cs typeface="Arial" panose="020B0604020202020204" pitchFamily="34" charset="0"/>
                          </a:rPr>
                          <m:t>2 </m:t>
                        </m:r>
                        <m:r>
                          <a:rPr lang="en-US" sz="4400" i="1">
                            <a:latin typeface="Cambria Math" panose="02040503050406030204" pitchFamily="18" charset="0"/>
                            <a:cs typeface="Arial" panose="020B0604020202020204" pitchFamily="34" charset="0"/>
                          </a:rPr>
                          <m:t>𝑚</m:t>
                        </m:r>
                        <m:r>
                          <a:rPr lang="en-US" sz="4400" i="1">
                            <a:latin typeface="Cambria Math" panose="02040503050406030204" pitchFamily="18" charset="0"/>
                            <a:cs typeface="Arial" panose="020B0604020202020204" pitchFamily="34" charset="0"/>
                          </a:rPr>
                          <m:t>/</m:t>
                        </m:r>
                        <m:r>
                          <a:rPr lang="en-US" sz="4400" i="1">
                            <a:latin typeface="Cambria Math" panose="02040503050406030204" pitchFamily="18" charset="0"/>
                            <a:cs typeface="Arial" panose="020B0604020202020204" pitchFamily="34" charset="0"/>
                          </a:rPr>
                          <m:t>𝑠</m:t>
                        </m:r>
                      </m:den>
                    </m:f>
                    <m:r>
                      <a:rPr lang="en-US" sz="4400" i="1">
                        <a:latin typeface="Cambria Math" panose="02040503050406030204" pitchFamily="18" charset="0"/>
                        <a:ea typeface="Cambria Math" panose="02040503050406030204" pitchFamily="18" charset="0"/>
                        <a:cs typeface="Arial" panose="020B0604020202020204" pitchFamily="34" charset="0"/>
                      </a:rPr>
                      <m:t>≈</m:t>
                    </m:r>
                    <m:r>
                      <a:rPr lang="en-US" sz="4400" b="0" i="1" smtClean="0">
                        <a:latin typeface="Cambria Math" panose="02040503050406030204" pitchFamily="18" charset="0"/>
                        <a:ea typeface="Cambria Math" panose="02040503050406030204" pitchFamily="18" charset="0"/>
                        <a:cs typeface="Arial" panose="020B0604020202020204" pitchFamily="34" charset="0"/>
                      </a:rPr>
                      <m:t>4,72 </m:t>
                    </m:r>
                    <m:sSup>
                      <m:sSupPr>
                        <m:ctrlPr>
                          <a:rPr lang="en-US" sz="4400" b="0" i="1" smtClean="0">
                            <a:latin typeface="Cambria Math" panose="02040503050406030204" pitchFamily="18" charset="0"/>
                            <a:ea typeface="Cambria Math" panose="02040503050406030204" pitchFamily="18" charset="0"/>
                            <a:cs typeface="Arial" panose="020B0604020202020204" pitchFamily="34" charset="0"/>
                          </a:rPr>
                        </m:ctrlPr>
                      </m:sSupPr>
                      <m:e>
                        <m:r>
                          <a:rPr lang="en-US" sz="4400" b="0" i="1" smtClean="0">
                            <a:latin typeface="Cambria Math" panose="02040503050406030204" pitchFamily="18" charset="0"/>
                            <a:ea typeface="Cambria Math" panose="02040503050406030204" pitchFamily="18" charset="0"/>
                            <a:cs typeface="Arial" panose="020B0604020202020204" pitchFamily="34" charset="0"/>
                          </a:rPr>
                          <m:t>𝑐𝑚</m:t>
                        </m:r>
                      </m:e>
                      <m:sup>
                        <m:r>
                          <a:rPr lang="en-US" sz="4400" b="0" i="1" smtClean="0">
                            <a:latin typeface="Cambria Math" panose="02040503050406030204" pitchFamily="18" charset="0"/>
                            <a:ea typeface="Cambria Math" panose="02040503050406030204" pitchFamily="18" charset="0"/>
                            <a:cs typeface="Arial" panose="020B0604020202020204" pitchFamily="34" charset="0"/>
                          </a:rPr>
                          <m:t>2</m:t>
                        </m:r>
                      </m:sup>
                    </m:sSup>
                  </m:oMath>
                </a14:m>
                <a:r>
                  <a:rPr lang="en-US" sz="8000" dirty="0">
                    <a:latin typeface="Arial" panose="020B0604020202020204" pitchFamily="34" charset="0"/>
                    <a:cs typeface="Arial" panose="020B0604020202020204" pitchFamily="34" charset="0"/>
                  </a:rPr>
                  <a:t> </a:t>
                </a:r>
              </a:p>
              <a:p>
                <a:pPr marL="0" indent="0" algn="just">
                  <a:buNone/>
                </a:pPr>
                <a:r>
                  <a:rPr lang="en-US" sz="4400" b="1" dirty="0">
                    <a:solidFill>
                      <a:schemeClr val="accent1"/>
                    </a:solidFill>
                    <a:latin typeface="Arial" panose="020B0604020202020204" pitchFamily="34" charset="0"/>
                    <a:cs typeface="Arial" panose="020B0604020202020204" pitchFamily="34" charset="0"/>
                  </a:rPr>
                  <a:t>Javob: </a:t>
                </a:r>
                <a14:m>
                  <m:oMath xmlns:m="http://schemas.openxmlformats.org/officeDocument/2006/math">
                    <m:sSub>
                      <m:sSubPr>
                        <m:ctrlPr>
                          <a:rPr lang="en-US" sz="4400" b="1" i="1" smtClean="0">
                            <a:solidFill>
                              <a:schemeClr val="accent1"/>
                            </a:solidFill>
                            <a:latin typeface="Cambria Math" panose="02040503050406030204" pitchFamily="18" charset="0"/>
                            <a:cs typeface="Arial" panose="020B0604020202020204" pitchFamily="34" charset="0"/>
                          </a:rPr>
                        </m:ctrlPr>
                      </m:sSubPr>
                      <m:e>
                        <m:r>
                          <a:rPr lang="en-US" sz="4400" b="1" i="1" smtClean="0">
                            <a:solidFill>
                              <a:schemeClr val="accent1"/>
                            </a:solidFill>
                            <a:latin typeface="Cambria Math" panose="02040503050406030204" pitchFamily="18" charset="0"/>
                            <a:cs typeface="Arial" panose="020B0604020202020204" pitchFamily="34" charset="0"/>
                          </a:rPr>
                          <m:t>𝑺</m:t>
                        </m:r>
                      </m:e>
                      <m:sub>
                        <m:r>
                          <a:rPr lang="en-US" sz="4400" b="1" i="1" smtClean="0">
                            <a:solidFill>
                              <a:schemeClr val="accent1"/>
                            </a:solidFill>
                            <a:latin typeface="Cambria Math" panose="02040503050406030204" pitchFamily="18" charset="0"/>
                            <a:cs typeface="Arial" panose="020B0604020202020204" pitchFamily="34" charset="0"/>
                          </a:rPr>
                          <m:t>𝟐</m:t>
                        </m:r>
                      </m:sub>
                    </m:sSub>
                    <m:r>
                      <a:rPr lang="en-US" sz="4400" b="1" i="1">
                        <a:solidFill>
                          <a:schemeClr val="accent1"/>
                        </a:solidFill>
                        <a:latin typeface="Cambria Math" panose="02040503050406030204" pitchFamily="18" charset="0"/>
                        <a:ea typeface="Cambria Math" panose="02040503050406030204" pitchFamily="18" charset="0"/>
                        <a:cs typeface="Arial" panose="020B0604020202020204" pitchFamily="34" charset="0"/>
                      </a:rPr>
                      <m:t>≈</m:t>
                    </m:r>
                    <m:r>
                      <a:rPr lang="en-US" sz="4400" b="1" i="1" smtClean="0">
                        <a:solidFill>
                          <a:schemeClr val="accent1"/>
                        </a:solidFill>
                        <a:latin typeface="Cambria Math" panose="02040503050406030204" pitchFamily="18" charset="0"/>
                        <a:ea typeface="Cambria Math" panose="02040503050406030204" pitchFamily="18" charset="0"/>
                        <a:cs typeface="Arial" panose="020B0604020202020204" pitchFamily="34" charset="0"/>
                      </a:rPr>
                      <m:t>𝟒</m:t>
                    </m:r>
                    <m:r>
                      <a:rPr lang="en-US" sz="4400" b="1" i="1" smtClean="0">
                        <a:solidFill>
                          <a:schemeClr val="accent1"/>
                        </a:solidFill>
                        <a:latin typeface="Cambria Math" panose="02040503050406030204" pitchFamily="18" charset="0"/>
                        <a:ea typeface="Cambria Math" panose="02040503050406030204" pitchFamily="18" charset="0"/>
                        <a:cs typeface="Arial" panose="020B0604020202020204" pitchFamily="34" charset="0"/>
                      </a:rPr>
                      <m:t>,</m:t>
                    </m:r>
                    <m:r>
                      <a:rPr lang="en-US" sz="4400" b="1" i="1" smtClean="0">
                        <a:solidFill>
                          <a:schemeClr val="accent1"/>
                        </a:solidFill>
                        <a:latin typeface="Cambria Math" panose="02040503050406030204" pitchFamily="18" charset="0"/>
                        <a:ea typeface="Cambria Math" panose="02040503050406030204" pitchFamily="18" charset="0"/>
                        <a:cs typeface="Arial" panose="020B0604020202020204" pitchFamily="34" charset="0"/>
                      </a:rPr>
                      <m:t>𝟕𝟐</m:t>
                    </m:r>
                    <m:r>
                      <a:rPr lang="en-US" sz="4400" b="1" i="1" smtClean="0">
                        <a:solidFill>
                          <a:schemeClr val="accent1"/>
                        </a:solidFill>
                        <a:latin typeface="Cambria Math" panose="02040503050406030204" pitchFamily="18" charset="0"/>
                        <a:ea typeface="Cambria Math" panose="02040503050406030204" pitchFamily="18" charset="0"/>
                        <a:cs typeface="Arial" panose="020B0604020202020204" pitchFamily="34" charset="0"/>
                      </a:rPr>
                      <m:t> </m:t>
                    </m:r>
                    <m:sSup>
                      <m:sSupPr>
                        <m:ctrlPr>
                          <a:rPr lang="en-US" sz="4400" b="1" i="1" smtClean="0">
                            <a:solidFill>
                              <a:schemeClr val="accent1"/>
                            </a:solidFill>
                            <a:latin typeface="Cambria Math" panose="02040503050406030204" pitchFamily="18" charset="0"/>
                            <a:ea typeface="Cambria Math" panose="02040503050406030204" pitchFamily="18" charset="0"/>
                            <a:cs typeface="Arial" panose="020B0604020202020204" pitchFamily="34" charset="0"/>
                          </a:rPr>
                        </m:ctrlPr>
                      </m:sSupPr>
                      <m:e>
                        <m:r>
                          <a:rPr lang="en-US" sz="4400" b="1" i="1" smtClean="0">
                            <a:solidFill>
                              <a:schemeClr val="accent1"/>
                            </a:solidFill>
                            <a:latin typeface="Cambria Math" panose="02040503050406030204" pitchFamily="18" charset="0"/>
                            <a:ea typeface="Cambria Math" panose="02040503050406030204" pitchFamily="18" charset="0"/>
                            <a:cs typeface="Arial" panose="020B0604020202020204" pitchFamily="34" charset="0"/>
                          </a:rPr>
                          <m:t>𝒄𝒎</m:t>
                        </m:r>
                      </m:e>
                      <m:sup>
                        <m:r>
                          <a:rPr lang="en-US" sz="4400" b="1" i="1" smtClean="0">
                            <a:solidFill>
                              <a:schemeClr val="accent1"/>
                            </a:solidFill>
                            <a:latin typeface="Cambria Math" panose="02040503050406030204" pitchFamily="18" charset="0"/>
                            <a:ea typeface="Cambria Math" panose="02040503050406030204" pitchFamily="18" charset="0"/>
                            <a:cs typeface="Arial" panose="020B0604020202020204" pitchFamily="34" charset="0"/>
                          </a:rPr>
                          <m:t>𝟐</m:t>
                        </m:r>
                      </m:sup>
                    </m:sSup>
                  </m:oMath>
                </a14:m>
                <a:r>
                  <a:rPr lang="en-US" sz="4000" b="1" dirty="0">
                    <a:solidFill>
                      <a:schemeClr val="accent1"/>
                    </a:solidFill>
                    <a:latin typeface="Arial" panose="020B0604020202020204" pitchFamily="34" charset="0"/>
                    <a:cs typeface="Arial" panose="020B0604020202020204" pitchFamily="34" charset="0"/>
                  </a:rPr>
                  <a:t> </a:t>
                </a:r>
                <a:endParaRPr lang="ru-RU" sz="4000" b="1" dirty="0">
                  <a:solidFill>
                    <a:schemeClr val="accent1"/>
                  </a:solidFill>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1A0563FC-11D4-4B2D-8D2C-F33624EE81FA}"/>
                  </a:ext>
                </a:extLst>
              </p:cNvPr>
              <p:cNvSpPr>
                <a:spLocks noGrp="1" noRot="1" noChangeAspect="1" noMove="1" noResize="1" noEditPoints="1" noAdjustHandles="1" noChangeArrowheads="1" noChangeShapeType="1" noTextEdit="1"/>
              </p:cNvSpPr>
              <p:nvPr>
                <p:ph idx="1"/>
              </p:nvPr>
            </p:nvSpPr>
            <p:spPr>
              <a:xfrm>
                <a:off x="675861" y="490330"/>
                <a:ext cx="10747513" cy="5686633"/>
              </a:xfrm>
              <a:blipFill>
                <a:blip r:embed="rId2"/>
                <a:stretch>
                  <a:fillRect l="-2326"/>
                </a:stretch>
              </a:blipFill>
            </p:spPr>
            <p:txBody>
              <a:bodyPr/>
              <a:lstStyle/>
              <a:p>
                <a:r>
                  <a:rPr lang="ru-RU">
                    <a:noFill/>
                  </a:rPr>
                  <a:t> </a:t>
                </a:r>
              </a:p>
            </p:txBody>
          </p:sp>
        </mc:Fallback>
      </mc:AlternateContent>
    </p:spTree>
    <p:extLst>
      <p:ext uri="{BB962C8B-B14F-4D97-AF65-F5344CB8AC3E}">
        <p14:creationId xmlns:p14="http://schemas.microsoft.com/office/powerpoint/2010/main" val="1158676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F9AC0F-2A00-4818-9B59-D4B253D7837E}"/>
              </a:ext>
            </a:extLst>
          </p:cNvPr>
          <p:cNvSpPr>
            <a:spLocks noGrp="1"/>
          </p:cNvSpPr>
          <p:nvPr>
            <p:ph type="title"/>
          </p:nvPr>
        </p:nvSpPr>
        <p:spPr>
          <a:xfrm>
            <a:off x="0" y="1"/>
            <a:ext cx="12192000" cy="1099929"/>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en-US" sz="4800" dirty="0" err="1">
                <a:latin typeface="Arial" panose="020B0604020202020204" pitchFamily="34" charset="0"/>
                <a:cs typeface="Arial" panose="020B0604020202020204" pitchFamily="34" charset="0"/>
              </a:rPr>
              <a:t>Mustaqil</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bajarish</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uchun</a:t>
            </a:r>
            <a:r>
              <a:rPr lang="en-US" sz="4800" dirty="0">
                <a:latin typeface="Arial" panose="020B0604020202020204" pitchFamily="34" charset="0"/>
                <a:cs typeface="Arial" panose="020B0604020202020204" pitchFamily="34" charset="0"/>
              </a:rPr>
              <a:t> </a:t>
            </a:r>
            <a:r>
              <a:rPr lang="en-US" sz="4800" dirty="0" err="1">
                <a:latin typeface="Arial" panose="020B0604020202020204" pitchFamily="34" charset="0"/>
                <a:cs typeface="Arial" panose="020B0604020202020204" pitchFamily="34" charset="0"/>
              </a:rPr>
              <a:t>topshiriqlar</a:t>
            </a:r>
            <a:endParaRPr lang="ru-RU" sz="4800"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1A0563FC-11D4-4B2D-8D2C-F33624EE81FA}"/>
              </a:ext>
            </a:extLst>
          </p:cNvPr>
          <p:cNvSpPr>
            <a:spLocks noGrp="1"/>
          </p:cNvSpPr>
          <p:nvPr>
            <p:ph idx="1"/>
          </p:nvPr>
        </p:nvSpPr>
        <p:spPr>
          <a:xfrm>
            <a:off x="675861" y="1855303"/>
            <a:ext cx="10747513" cy="4321659"/>
          </a:xfrm>
        </p:spPr>
        <p:txBody>
          <a:bodyPr>
            <a:normAutofit/>
          </a:bodyPr>
          <a:lstStyle/>
          <a:p>
            <a:pPr marL="0" indent="0" algn="just">
              <a:lnSpc>
                <a:spcPct val="100000"/>
              </a:lnSpc>
              <a:buNone/>
            </a:pPr>
            <a:r>
              <a:rPr lang="en-US" sz="4400"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1. </a:t>
            </a:r>
            <a:r>
              <a:rPr lang="en-US" sz="3600" dirty="0" err="1">
                <a:latin typeface="Arial" panose="020B0604020202020204" pitchFamily="34" charset="0"/>
                <a:cs typeface="Arial" panose="020B0604020202020204" pitchFamily="34" charset="0"/>
              </a:rPr>
              <a:t>Mavzuni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o‘qish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mavzuga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doir</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savollarga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javob</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yozish</a:t>
            </a:r>
            <a:r>
              <a:rPr lang="en-US" sz="3600" dirty="0">
                <a:latin typeface="Arial" panose="020B0604020202020204" pitchFamily="34" charset="0"/>
                <a:cs typeface="Arial" panose="020B0604020202020204" pitchFamily="34" charset="0"/>
              </a:rPr>
              <a:t>. (72-bet)</a:t>
            </a:r>
          </a:p>
          <a:p>
            <a:pPr marL="0" indent="0" algn="just">
              <a:lnSpc>
                <a:spcPct val="100000"/>
              </a:lnSpc>
              <a:buNone/>
            </a:pPr>
            <a:r>
              <a:rPr lang="en-US" sz="3600" dirty="0">
                <a:latin typeface="Arial" panose="020B0604020202020204" pitchFamily="34" charset="0"/>
                <a:cs typeface="Arial" panose="020B0604020202020204" pitchFamily="34" charset="0"/>
              </a:rPr>
              <a:t>	2. 3-mashq 13-masala.(74-bet)</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31614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E0987E-4CD0-4C45-BA19-BB38C2DB2E27}"/>
              </a:ext>
            </a:extLst>
          </p:cNvPr>
          <p:cNvSpPr>
            <a:spLocks noGrp="1"/>
          </p:cNvSpPr>
          <p:nvPr>
            <p:ph type="title"/>
          </p:nvPr>
        </p:nvSpPr>
        <p:spPr>
          <a:xfrm>
            <a:off x="0" y="1"/>
            <a:ext cx="12192000" cy="1205947"/>
          </a:xfrm>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uz-Latn-UZ" b="1" dirty="0">
                <a:latin typeface="Arial" panose="020B0604020202020204" pitchFamily="34" charset="0"/>
                <a:cs typeface="Arial" panose="020B0604020202020204" pitchFamily="34" charset="0"/>
              </a:rPr>
              <a:t>Laminar (qatlamli) oqim </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D0957BA6-3AE1-4346-ABBC-40A5695E576E}"/>
              </a:ext>
            </a:extLst>
          </p:cNvPr>
          <p:cNvSpPr>
            <a:spLocks noGrp="1"/>
          </p:cNvSpPr>
          <p:nvPr>
            <p:ph idx="1"/>
          </p:nvPr>
        </p:nvSpPr>
        <p:spPr>
          <a:xfrm>
            <a:off x="874642" y="1298713"/>
            <a:ext cx="10479157" cy="5128591"/>
          </a:xfrm>
        </p:spPr>
        <p:txBody>
          <a:bodyPr/>
          <a:lstStyle/>
          <a:p>
            <a:pPr marL="0" indent="0" algn="just">
              <a:buNone/>
            </a:pPr>
            <a:r>
              <a:rPr lang="uz-Latn-UZ" sz="3600" dirty="0">
                <a:latin typeface="Arial" panose="020B0604020202020204" pitchFamily="34" charset="0"/>
                <a:cs typeface="Arial" panose="020B0604020202020204" pitchFamily="34" charset="0"/>
              </a:rPr>
              <a:t>	</a:t>
            </a:r>
            <a:r>
              <a:rPr lang="uz-Latn-UZ" sz="3200" b="1" dirty="0">
                <a:latin typeface="Arial" panose="020B0604020202020204" pitchFamily="34" charset="0"/>
                <a:cs typeface="Arial" panose="020B0604020202020204" pitchFamily="34" charset="0"/>
              </a:rPr>
              <a:t>Laminar oqim</a:t>
            </a:r>
            <a:r>
              <a:rPr lang="uz-Latn-UZ" sz="32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hlinkClick r:id="rId2" tooltip="Lotin tili"/>
              </a:rPr>
              <a:t>lot.</a:t>
            </a:r>
            <a:r>
              <a:rPr lang="uz-Latn-UZ" sz="3200" dirty="0">
                <a:latin typeface="Arial" panose="020B0604020202020204" pitchFamily="34" charset="0"/>
                <a:cs typeface="Arial" panose="020B0604020202020204" pitchFamily="34" charset="0"/>
              </a:rPr>
              <a:t> lamina — plastinka, qatlam) </a:t>
            </a:r>
            <a:r>
              <a:rPr lang="uz-Latn-UZ" sz="3200" dirty="0">
                <a:latin typeface="Arial" panose="020B0604020202020204" pitchFamily="34" charset="0"/>
                <a:cs typeface="Arial" panose="020B0604020202020204" pitchFamily="34" charset="0"/>
                <a:hlinkClick r:id="rId3" tooltip="Suyuqlik"/>
              </a:rPr>
              <a:t>suyuqlik</a:t>
            </a:r>
            <a:r>
              <a:rPr lang="uz-Latn-UZ" sz="3200" dirty="0">
                <a:latin typeface="Arial" panose="020B0604020202020204" pitchFamily="34" charset="0"/>
                <a:cs typeface="Arial" panose="020B0604020202020204" pitchFamily="34" charset="0"/>
              </a:rPr>
              <a:t> yoki </a:t>
            </a:r>
            <a:r>
              <a:rPr lang="uz-Latn-UZ" sz="3200" dirty="0">
                <a:latin typeface="Arial" panose="020B0604020202020204" pitchFamily="34" charset="0"/>
                <a:cs typeface="Arial" panose="020B0604020202020204" pitchFamily="34" charset="0"/>
                <a:hlinkClick r:id="rId4" tooltip="Gaz"/>
              </a:rPr>
              <a:t>gazning</a:t>
            </a:r>
            <a:r>
              <a:rPr lang="uz-Latn-UZ" sz="3200" dirty="0">
                <a:latin typeface="Arial" panose="020B0604020202020204" pitchFamily="34" charset="0"/>
                <a:cs typeface="Arial" panose="020B0604020202020204" pitchFamily="34" charset="0"/>
              </a:rPr>
              <a:t> tartibli (qatlamli) aralashmasdan oqishi. Laminar oqimda suyuqlik yoki gaz oqimga nisbatan parallel ravishda qatlam-qatlam boʻlib siljiydi. </a:t>
            </a:r>
            <a:endParaRPr lang="ru-RU" sz="44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65976963-37A1-45C0-BDB0-C9825D2E72EE}"/>
              </a:ext>
            </a:extLst>
          </p:cNvPr>
          <p:cNvPicPr>
            <a:picLocks noChangeAspect="1"/>
          </p:cNvPicPr>
          <p:nvPr/>
        </p:nvPicPr>
        <p:blipFill rotWithShape="1">
          <a:blip r:embed="rId5"/>
          <a:srcRect t="7532" b="5439"/>
          <a:stretch/>
        </p:blipFill>
        <p:spPr>
          <a:xfrm>
            <a:off x="3252434" y="3578087"/>
            <a:ext cx="4838991" cy="2756452"/>
          </a:xfrm>
          <a:prstGeom prst="rect">
            <a:avLst/>
          </a:prstGeom>
        </p:spPr>
      </p:pic>
    </p:spTree>
    <p:extLst>
      <p:ext uri="{BB962C8B-B14F-4D97-AF65-F5344CB8AC3E}">
        <p14:creationId xmlns:p14="http://schemas.microsoft.com/office/powerpoint/2010/main" val="2138099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E0987E-4CD0-4C45-BA19-BB38C2DB2E27}"/>
              </a:ext>
            </a:extLst>
          </p:cNvPr>
          <p:cNvSpPr>
            <a:spLocks noGrp="1"/>
          </p:cNvSpPr>
          <p:nvPr>
            <p:ph type="title"/>
          </p:nvPr>
        </p:nvSpPr>
        <p:spPr>
          <a:xfrm>
            <a:off x="0" y="2"/>
            <a:ext cx="12192000" cy="967408"/>
          </a:xfrm>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uz-Latn-UZ" b="1" dirty="0">
                <a:latin typeface="Arial" panose="020B0604020202020204" pitchFamily="34" charset="0"/>
                <a:cs typeface="Arial" panose="020B0604020202020204" pitchFamily="34" charset="0"/>
              </a:rPr>
              <a:t>Turbulent oqim</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D0957BA6-3AE1-4346-ABBC-40A5695E576E}"/>
              </a:ext>
            </a:extLst>
          </p:cNvPr>
          <p:cNvSpPr>
            <a:spLocks noGrp="1"/>
          </p:cNvSpPr>
          <p:nvPr>
            <p:ph idx="1"/>
          </p:nvPr>
        </p:nvSpPr>
        <p:spPr>
          <a:xfrm>
            <a:off x="874642" y="1192697"/>
            <a:ext cx="10479157" cy="5234608"/>
          </a:xfrm>
        </p:spPr>
        <p:txBody>
          <a:bodyPr>
            <a:normAutofit/>
          </a:bodyPr>
          <a:lstStyle/>
          <a:p>
            <a:pPr marL="0" indent="0" algn="just">
              <a:buNone/>
            </a:pPr>
            <a:r>
              <a:rPr lang="uz-Latn-UZ" sz="3600" dirty="0">
                <a:latin typeface="Arial" panose="020B0604020202020204" pitchFamily="34" charset="0"/>
                <a:cs typeface="Arial" panose="020B0604020202020204" pitchFamily="34" charset="0"/>
              </a:rPr>
              <a:t>	</a:t>
            </a:r>
            <a:r>
              <a:rPr lang="uz-Latn-UZ" sz="3200" b="1" dirty="0">
                <a:latin typeface="Arial" panose="020B0604020202020204" pitchFamily="34" charset="0"/>
                <a:cs typeface="Arial" panose="020B0604020202020204" pitchFamily="34" charset="0"/>
              </a:rPr>
              <a:t>Turbulent oqimda</a:t>
            </a:r>
            <a:r>
              <a:rPr lang="uz-Latn-UZ" sz="3200" dirty="0">
                <a:latin typeface="Arial" panose="020B0604020202020204" pitchFamily="34" charset="0"/>
                <a:cs typeface="Arial" panose="020B0604020202020204" pitchFamily="34" charset="0"/>
              </a:rPr>
              <a:t> (lot. turbulentus — joʻshqin, tartibsiz) suyuqlik (gaz) ning ayrim zarralari murakkab trayektoriya boʻylab tartibsiz, beqaror harakat qiladi. Bunda oqimdagi har bir nuqta tezligi vaqt utishi bilan oʻzgaradi va pulsatsiya (jadal) tusida boʻladi. Bosimda ham pulsatsion oʻzgarish roʻy beradi, siqilayotgan suyuqlikning zichligi esa oʻzgaradi. </a:t>
            </a:r>
            <a:endParaRPr lang="ru-RU" sz="44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46DD7EDB-82BC-4487-9A82-4A07F8F0DB0E}"/>
              </a:ext>
            </a:extLst>
          </p:cNvPr>
          <p:cNvPicPr>
            <a:picLocks noChangeAspect="1"/>
          </p:cNvPicPr>
          <p:nvPr/>
        </p:nvPicPr>
        <p:blipFill>
          <a:blip r:embed="rId2"/>
          <a:stretch>
            <a:fillRect/>
          </a:stretch>
        </p:blipFill>
        <p:spPr>
          <a:xfrm>
            <a:off x="4032655" y="4532243"/>
            <a:ext cx="4163130" cy="1802295"/>
          </a:xfrm>
          <a:prstGeom prst="rect">
            <a:avLst/>
          </a:prstGeom>
        </p:spPr>
      </p:pic>
    </p:spTree>
    <p:extLst>
      <p:ext uri="{BB962C8B-B14F-4D97-AF65-F5344CB8AC3E}">
        <p14:creationId xmlns:p14="http://schemas.microsoft.com/office/powerpoint/2010/main" val="340445054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D0957BA6-3AE1-4346-ABBC-40A5695E576E}"/>
                  </a:ext>
                </a:extLst>
              </p:cNvPr>
              <p:cNvSpPr>
                <a:spLocks noGrp="1"/>
              </p:cNvSpPr>
              <p:nvPr>
                <p:ph idx="1"/>
              </p:nvPr>
            </p:nvSpPr>
            <p:spPr>
              <a:xfrm>
                <a:off x="856421" y="344558"/>
                <a:ext cx="10479157" cy="6308033"/>
              </a:xfrm>
            </p:spPr>
            <p:txBody>
              <a:bodyPr>
                <a:normAutofit/>
              </a:bodyPr>
              <a:lstStyle/>
              <a:p>
                <a:pPr marL="0" indent="0" algn="ctr">
                  <a:buNone/>
                </a:pPr>
                <a14:m>
                  <m:oMath xmlns:m="http://schemas.openxmlformats.org/officeDocument/2006/math">
                    <m:sSub>
                      <m:sSubPr>
                        <m:ctrlPr>
                          <a:rPr lang="uz-Latn-UZ" sz="360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𝑆</m:t>
                        </m:r>
                      </m:e>
                      <m:sub>
                        <m:r>
                          <a:rPr lang="uz-Latn-UZ" sz="3600" b="0" i="1" smtClean="0">
                            <a:latin typeface="Cambria Math" panose="02040503050406030204" pitchFamily="18" charset="0"/>
                            <a:cs typeface="Arial" panose="020B0604020202020204" pitchFamily="34" charset="0"/>
                          </a:rPr>
                          <m:t>1</m:t>
                        </m:r>
                      </m:sub>
                    </m:sSub>
                    <m:sSub>
                      <m:sSubPr>
                        <m:ctrlPr>
                          <a:rPr lang="uz-Latn-UZ" sz="3600" i="1" smtClean="0">
                            <a:latin typeface="Cambria Math" panose="02040503050406030204" pitchFamily="18" charset="0"/>
                            <a:cs typeface="Arial" panose="020B0604020202020204" pitchFamily="34" charset="0"/>
                          </a:rPr>
                        </m:ctrlPr>
                      </m:sSubPr>
                      <m:e>
                        <m:r>
                          <a:rPr lang="uz-Latn-UZ" sz="3600" i="1"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smtClean="0">
                            <a:latin typeface="Cambria Math" panose="02040503050406030204" pitchFamily="18" charset="0"/>
                            <a:cs typeface="Arial" panose="020B0604020202020204" pitchFamily="34" charset="0"/>
                          </a:rPr>
                          <m:t>1</m:t>
                        </m:r>
                      </m:sub>
                    </m:sSub>
                    <m:r>
                      <a:rPr lang="uz-Latn-UZ" sz="3600" b="0" i="1" smtClean="0">
                        <a:latin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𝑆</m:t>
                        </m:r>
                      </m:e>
                      <m:sub>
                        <m:r>
                          <a:rPr lang="uz-Latn-UZ" sz="3600" b="0" i="1" smtClean="0">
                            <a:latin typeface="Cambria Math" panose="02040503050406030204" pitchFamily="18" charset="0"/>
                            <a:cs typeface="Arial" panose="020B0604020202020204" pitchFamily="34" charset="0"/>
                          </a:rPr>
                          <m:t>2</m:t>
                        </m:r>
                      </m:sub>
                    </m:sSub>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smtClean="0">
                            <a:latin typeface="Cambria Math" panose="02040503050406030204" pitchFamily="18" charset="0"/>
                            <a:cs typeface="Arial" panose="020B0604020202020204" pitchFamily="34" charset="0"/>
                          </a:rPr>
                          <m:t>2</m:t>
                        </m:r>
                      </m:sub>
                    </m:sSub>
                    <m:r>
                      <a:rPr lang="uz-Latn-UZ" sz="3600" b="0" i="1" smtClean="0">
                        <a:latin typeface="Cambria Math" panose="02040503050406030204" pitchFamily="18" charset="0"/>
                        <a:cs typeface="Arial" panose="020B0604020202020204" pitchFamily="34" charset="0"/>
                      </a:rPr>
                      <m:t>=</m:t>
                    </m:r>
                    <m:r>
                      <a:rPr lang="uz-Latn-UZ" sz="3600" b="0" i="1" smtClean="0">
                        <a:latin typeface="Cambria Math" panose="02040503050406030204" pitchFamily="18" charset="0"/>
                        <a:cs typeface="Arial" panose="020B0604020202020204" pitchFamily="34" charset="0"/>
                      </a:rPr>
                      <m:t>𝑐𝑜𝑛𝑠𝑡</m:t>
                    </m:r>
                    <m:r>
                      <a:rPr lang="uz-Latn-UZ" sz="3600" b="0" i="1" smtClean="0">
                        <a:latin typeface="Cambria Math" panose="02040503050406030204" pitchFamily="18" charset="0"/>
                        <a:cs typeface="Arial" panose="020B0604020202020204" pitchFamily="34" charset="0"/>
                      </a:rPr>
                      <m:t>.</m:t>
                    </m:r>
                  </m:oMath>
                </a14:m>
                <a:r>
                  <a:rPr lang="uz-Latn-UZ" sz="4400" dirty="0">
                    <a:latin typeface="Arial" panose="020B0604020202020204" pitchFamily="34" charset="0"/>
                    <a:cs typeface="Arial" panose="020B0604020202020204" pitchFamily="34" charset="0"/>
                  </a:rPr>
                  <a:t> </a:t>
                </a:r>
              </a:p>
              <a:p>
                <a:pPr marL="0" indent="0" algn="just">
                  <a:buNone/>
                </a:pPr>
                <a:r>
                  <a:rPr lang="uz-Latn-UZ" b="1" dirty="0">
                    <a:latin typeface="Arial" panose="020B0604020202020204" pitchFamily="34" charset="0"/>
                    <a:cs typeface="Arial" panose="020B0604020202020204" pitchFamily="34" charset="0"/>
                  </a:rPr>
                  <a:t>	Turli kesim yuzali nayda oqayotgan siqilmas suyuqlik tezliklarining moduli, suyuqlik kesim yuzalariga teskari proporsional bo‘ladi.</a:t>
                </a:r>
              </a:p>
              <a:p>
                <a:pPr marL="0" indent="0" algn="just">
                  <a:buNone/>
                </a:pPr>
                <a:r>
                  <a:rPr lang="en-US" dirty="0">
                    <a:latin typeface="Arial" panose="020B0604020202020204" pitchFamily="34" charset="0"/>
                    <a:cs typeface="Arial" panose="020B0604020202020204" pitchFamily="34" charset="0"/>
                  </a:rPr>
                  <a:t>  </a:t>
                </a:r>
                <a:r>
                  <a:rPr lang="uz-Latn-UZ" dirty="0">
                    <a:latin typeface="Arial" panose="020B0604020202020204" pitchFamily="34" charset="0"/>
                    <a:cs typeface="Arial" panose="020B0604020202020204" pitchFamily="34" charset="0"/>
                  </a:rPr>
                  <a:t>  Bunga siqilmas suyuqlik uchun </a:t>
                </a:r>
                <a:r>
                  <a:rPr lang="uz-Latn-UZ" i="1" dirty="0">
                    <a:latin typeface="Arial" panose="020B0604020202020204" pitchFamily="34" charset="0"/>
                    <a:cs typeface="Arial" panose="020B0604020202020204" pitchFamily="34" charset="0"/>
                  </a:rPr>
                  <a:t>oqim uzluksizligi </a:t>
                </a:r>
                <a:r>
                  <a:rPr lang="uz-Latn-UZ" dirty="0">
                    <a:latin typeface="Arial" panose="020B0604020202020204" pitchFamily="34" charset="0"/>
                    <a:cs typeface="Arial" panose="020B0604020202020204" pitchFamily="34" charset="0"/>
                  </a:rPr>
                  <a:t>tenglamasi deyiladi. Shunday qilib, oqim nayining keng qismida suyuqlik tezligi kichik, tor joyida esa katta bo‘ladi. </a:t>
                </a:r>
              </a:p>
              <a:p>
                <a:pPr marL="0" indent="0" algn="just">
                  <a:buNone/>
                </a:pPr>
                <a:r>
                  <a:rPr lang="uz-Latn-UZ" sz="4400" dirty="0">
                    <a:latin typeface="Arial" panose="020B0604020202020204" pitchFamily="34" charset="0"/>
                    <a:cs typeface="Arial" panose="020B0604020202020204" pitchFamily="34" charset="0"/>
                  </a:rPr>
                  <a:t>                               </a:t>
                </a:r>
                <a:endParaRPr lang="uz-Latn-UZ" dirty="0">
                  <a:latin typeface="Arial" panose="020B0604020202020204" pitchFamily="34" charset="0"/>
                  <a:cs typeface="Arial" panose="020B0604020202020204" pitchFamily="34" charset="0"/>
                </a:endParaRPr>
              </a:p>
              <a:p>
                <a:pPr marL="0" indent="0" algn="just">
                  <a:buNone/>
                </a:pPr>
                <a:r>
                  <a:rPr lang="uz-Latn-UZ" sz="4400" dirty="0">
                    <a:latin typeface="Arial" panose="020B0604020202020204" pitchFamily="34" charset="0"/>
                    <a:cs typeface="Arial" panose="020B0604020202020204" pitchFamily="34" charset="0"/>
                  </a:rPr>
                  <a:t>                                </a:t>
                </a:r>
                <a:endParaRPr lang="ru-RU" sz="4400" dirty="0">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D0957BA6-3AE1-4346-ABBC-40A5695E576E}"/>
                  </a:ext>
                </a:extLst>
              </p:cNvPr>
              <p:cNvSpPr>
                <a:spLocks noGrp="1" noRot="1" noChangeAspect="1" noMove="1" noResize="1" noEditPoints="1" noAdjustHandles="1" noChangeArrowheads="1" noChangeShapeType="1" noTextEdit="1"/>
              </p:cNvSpPr>
              <p:nvPr>
                <p:ph idx="1"/>
              </p:nvPr>
            </p:nvSpPr>
            <p:spPr>
              <a:xfrm>
                <a:off x="856421" y="344558"/>
                <a:ext cx="10479157" cy="6308033"/>
              </a:xfrm>
              <a:blipFill>
                <a:blip r:embed="rId2"/>
                <a:stretch>
                  <a:fillRect l="-1163" r="-1163"/>
                </a:stretch>
              </a:blipFill>
            </p:spPr>
            <p:txBody>
              <a:bodyPr/>
              <a:lstStyle/>
              <a:p>
                <a:r>
                  <a:rPr lang="ru-RU">
                    <a:noFill/>
                  </a:rPr>
                  <a:t> </a:t>
                </a:r>
              </a:p>
            </p:txBody>
          </p:sp>
        </mc:Fallback>
      </mc:AlternateContent>
      <p:pic>
        <p:nvPicPr>
          <p:cNvPr id="7" name="Рисунок 6">
            <a:extLst>
              <a:ext uri="{FF2B5EF4-FFF2-40B4-BE49-F238E27FC236}">
                <a16:creationId xmlns:a16="http://schemas.microsoft.com/office/drawing/2014/main" id="{53C1CF0F-45BD-45EB-B1F3-1AB8E6335732}"/>
              </a:ext>
            </a:extLst>
          </p:cNvPr>
          <p:cNvPicPr>
            <a:picLocks noChangeAspect="1"/>
          </p:cNvPicPr>
          <p:nvPr/>
        </p:nvPicPr>
        <p:blipFill>
          <a:blip r:embed="rId3"/>
          <a:stretch>
            <a:fillRect/>
          </a:stretch>
        </p:blipFill>
        <p:spPr>
          <a:xfrm>
            <a:off x="1206772" y="3962401"/>
            <a:ext cx="4067593" cy="2040834"/>
          </a:xfrm>
          <a:prstGeom prst="rect">
            <a:avLst/>
          </a:prstGeom>
        </p:spPr>
      </p:pic>
      <p:sp>
        <p:nvSpPr>
          <p:cNvPr id="9" name="Текст 7">
            <a:extLst>
              <a:ext uri="{FF2B5EF4-FFF2-40B4-BE49-F238E27FC236}">
                <a16:creationId xmlns:a16="http://schemas.microsoft.com/office/drawing/2014/main" id="{60A55111-85AB-4CDB-A81E-50A06FDABEA4}"/>
              </a:ext>
            </a:extLst>
          </p:cNvPr>
          <p:cNvSpPr txBox="1">
            <a:spLocks/>
          </p:cNvSpPr>
          <p:nvPr/>
        </p:nvSpPr>
        <p:spPr>
          <a:xfrm>
            <a:off x="6321287" y="3776871"/>
            <a:ext cx="5014291" cy="23721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uz-Latn-UZ" b="1" i="1" dirty="0">
                <a:latin typeface="Arial" panose="020B0604020202020204" pitchFamily="34" charset="0"/>
                <a:cs typeface="Arial" panose="020B0604020202020204" pitchFamily="34" charset="0"/>
              </a:rPr>
              <a:t>Suyuqlikning oqim tezligi katta bo‘lgan joylarida uning bosimi kichik va aksincha oqim tezligi kichik bo‘lgan joylarida katta bo‘ladi.</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564100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D0957BA6-3AE1-4346-ABBC-40A5695E576E}"/>
                  </a:ext>
                </a:extLst>
              </p:cNvPr>
              <p:cNvSpPr>
                <a:spLocks noGrp="1"/>
              </p:cNvSpPr>
              <p:nvPr>
                <p:ph idx="1"/>
              </p:nvPr>
            </p:nvSpPr>
            <p:spPr>
              <a:xfrm>
                <a:off x="4797286" y="463827"/>
                <a:ext cx="6626088" cy="2895601"/>
              </a:xfrm>
            </p:spPr>
            <p:txBody>
              <a:bodyPr>
                <a:normAutofit/>
              </a:bodyPr>
              <a:lstStyle/>
              <a:p>
                <a:pPr marL="0" indent="0" algn="just">
                  <a:buNone/>
                </a:pPr>
                <a:r>
                  <a:rPr lang="uz-Latn-UZ" sz="3600" dirty="0">
                    <a:latin typeface="Arial" panose="020B0604020202020204" pitchFamily="34" charset="0"/>
                    <a:cs typeface="Arial" panose="020B0604020202020204" pitchFamily="34" charset="0"/>
                  </a:rPr>
                  <a:t>	</a:t>
                </a:r>
                <a14:m>
                  <m:oMath xmlns:m="http://schemas.openxmlformats.org/officeDocument/2006/math">
                    <m:r>
                      <a:rPr lang="uz-Latn-UZ" sz="3600" b="0" i="1" smtClean="0">
                        <a:latin typeface="Cambria Math" panose="02040503050406030204" pitchFamily="18" charset="0"/>
                        <a:cs typeface="Arial" panose="020B0604020202020204" pitchFamily="34" charset="0"/>
                      </a:rPr>
                      <m:t>𝐴</m:t>
                    </m:r>
                    <m:r>
                      <a:rPr lang="uz-Latn-UZ" sz="3600" b="0" i="1" smtClean="0">
                        <a:latin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𝐴</m:t>
                        </m:r>
                      </m:e>
                      <m:sub>
                        <m:r>
                          <a:rPr lang="uz-Latn-UZ" sz="3600" b="0" i="1" smtClean="0">
                            <a:latin typeface="Cambria Math" panose="02040503050406030204" pitchFamily="18" charset="0"/>
                            <a:cs typeface="Arial" panose="020B0604020202020204" pitchFamily="34" charset="0"/>
                          </a:rPr>
                          <m:t>1</m:t>
                        </m:r>
                      </m:sub>
                    </m:sSub>
                    <m:r>
                      <a:rPr lang="uz-Latn-UZ" sz="3600" b="0" i="1" smtClean="0">
                        <a:latin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𝐴</m:t>
                        </m:r>
                      </m:e>
                      <m:sub>
                        <m:r>
                          <a:rPr lang="uz-Latn-UZ" sz="3600" b="0" i="1" smtClean="0">
                            <a:latin typeface="Cambria Math" panose="02040503050406030204" pitchFamily="18" charset="0"/>
                            <a:cs typeface="Arial" panose="020B0604020202020204" pitchFamily="34" charset="0"/>
                          </a:rPr>
                          <m:t>2</m:t>
                        </m:r>
                      </m:sub>
                    </m:sSub>
                    <m:r>
                      <a:rPr lang="uz-Latn-UZ" sz="3600" b="0" i="1" smtClean="0">
                        <a:latin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𝐹</m:t>
                        </m:r>
                      </m:e>
                      <m:sub>
                        <m:r>
                          <a:rPr lang="uz-Latn-UZ" sz="3600" b="0" i="1" smtClean="0">
                            <a:latin typeface="Cambria Math" panose="02040503050406030204" pitchFamily="18" charset="0"/>
                            <a:cs typeface="Arial" panose="020B0604020202020204" pitchFamily="34" charset="0"/>
                          </a:rPr>
                          <m:t>1</m:t>
                        </m:r>
                      </m:sub>
                    </m:sSub>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𝑙</m:t>
                        </m:r>
                      </m:e>
                      <m:sub>
                        <m:r>
                          <a:rPr lang="uz-Latn-UZ" sz="3600" b="0" i="1" smtClean="0">
                            <a:latin typeface="Cambria Math" panose="02040503050406030204" pitchFamily="18" charset="0"/>
                            <a:cs typeface="Arial" panose="020B0604020202020204" pitchFamily="34" charset="0"/>
                          </a:rPr>
                          <m:t>1</m:t>
                        </m:r>
                      </m:sub>
                    </m:sSub>
                    <m:r>
                      <a:rPr lang="uz-Latn-UZ" sz="3600" b="0" i="1" smtClean="0">
                        <a:latin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𝐹</m:t>
                        </m:r>
                      </m:e>
                      <m:sub>
                        <m:r>
                          <a:rPr lang="uz-Latn-UZ" sz="3600" b="0" i="1" smtClean="0">
                            <a:latin typeface="Cambria Math" panose="02040503050406030204" pitchFamily="18" charset="0"/>
                            <a:cs typeface="Arial" panose="020B0604020202020204" pitchFamily="34" charset="0"/>
                          </a:rPr>
                          <m:t>2</m:t>
                        </m:r>
                      </m:sub>
                    </m:sSub>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𝑙</m:t>
                        </m:r>
                      </m:e>
                      <m:sub>
                        <m:r>
                          <a:rPr lang="uz-Latn-UZ" sz="3600" b="0" i="1" smtClean="0">
                            <a:latin typeface="Cambria Math" panose="02040503050406030204" pitchFamily="18" charset="0"/>
                            <a:cs typeface="Arial" panose="020B0604020202020204" pitchFamily="34" charset="0"/>
                          </a:rPr>
                          <m:t>2</m:t>
                        </m:r>
                      </m:sub>
                    </m:sSub>
                  </m:oMath>
                </a14:m>
                <a:r>
                  <a:rPr lang="uz-Latn-UZ" sz="4400" dirty="0">
                    <a:latin typeface="Arial" panose="020B0604020202020204" pitchFamily="34" charset="0"/>
                    <a:cs typeface="Arial" panose="020B0604020202020204" pitchFamily="34" charset="0"/>
                  </a:rPr>
                  <a:t> </a:t>
                </a:r>
              </a:p>
              <a:p>
                <a:pPr marL="0" indent="0" algn="just">
                  <a:buNone/>
                </a:pPr>
                <a14:m>
                  <m:oMath xmlns:m="http://schemas.openxmlformats.org/officeDocument/2006/math">
                    <m:r>
                      <a:rPr lang="uz-Latn-UZ" sz="3600" b="0" i="1" smtClean="0">
                        <a:latin typeface="Cambria Math" panose="02040503050406030204" pitchFamily="18" charset="0"/>
                        <a:cs typeface="Arial" panose="020B0604020202020204" pitchFamily="34" charset="0"/>
                      </a:rPr>
                      <m:t>𝐹</m:t>
                    </m:r>
                    <m:r>
                      <a:rPr lang="uz-Latn-UZ" sz="3600" b="0" i="1" smtClean="0">
                        <a:latin typeface="Cambria Math" panose="02040503050406030204" pitchFamily="18" charset="0"/>
                        <a:cs typeface="Arial" panose="020B0604020202020204" pitchFamily="34" charset="0"/>
                      </a:rPr>
                      <m:t>=</m:t>
                    </m:r>
                    <m:r>
                      <a:rPr lang="uz-Latn-UZ" sz="3600" b="0" i="1" smtClean="0">
                        <a:latin typeface="Cambria Math" panose="02040503050406030204" pitchFamily="18" charset="0"/>
                        <a:cs typeface="Arial" panose="020B0604020202020204" pitchFamily="34" charset="0"/>
                      </a:rPr>
                      <m:t>𝑝𝑆</m:t>
                    </m:r>
                  </m:oMath>
                </a14:m>
                <a:r>
                  <a:rPr lang="uz-Latn-UZ" sz="4400" dirty="0">
                    <a:latin typeface="Arial" panose="020B0604020202020204" pitchFamily="34" charset="0"/>
                    <a:cs typeface="Arial" panose="020B0604020202020204" pitchFamily="34" charset="0"/>
                  </a:rPr>
                  <a:t> </a:t>
                </a:r>
                <a:r>
                  <a:rPr lang="en-US" sz="4400" dirty="0">
                    <a:latin typeface="Arial" panose="020B0604020202020204" pitchFamily="34" charset="0"/>
                    <a:cs typeface="Arial" panose="020B0604020202020204" pitchFamily="34" charset="0"/>
                  </a:rPr>
                  <a:t>  </a:t>
                </a:r>
                <a:r>
                  <a:rPr lang="uz-Latn-UZ" sz="4400" dirty="0">
                    <a:latin typeface="Arial" panose="020B0604020202020204" pitchFamily="34" charset="0"/>
                    <a:cs typeface="Arial" panose="020B0604020202020204" pitchFamily="34" charset="0"/>
                  </a:rPr>
                  <a:t> </a:t>
                </a:r>
                <a14:m>
                  <m:oMath xmlns:m="http://schemas.openxmlformats.org/officeDocument/2006/math">
                    <m:r>
                      <a:rPr lang="uz-Latn-UZ" sz="3600" b="0" i="1" dirty="0" smtClean="0">
                        <a:latin typeface="Cambria Math" panose="02040503050406030204" pitchFamily="18" charset="0"/>
                        <a:cs typeface="Arial" panose="020B0604020202020204" pitchFamily="34" charset="0"/>
                      </a:rPr>
                      <m:t>𝐴</m:t>
                    </m:r>
                    <m:r>
                      <a:rPr lang="uz-Latn-UZ" sz="3600" b="0" i="1" dirty="0" smtClean="0">
                        <a:latin typeface="Cambria Math" panose="02040503050406030204" pitchFamily="18" charset="0"/>
                        <a:cs typeface="Arial" panose="020B0604020202020204" pitchFamily="34" charset="0"/>
                      </a:rPr>
                      <m:t>=</m:t>
                    </m:r>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cs typeface="Arial" panose="020B0604020202020204" pitchFamily="34" charset="0"/>
                          </a:rPr>
                          <m:t>1</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𝑆</m:t>
                        </m:r>
                      </m:e>
                      <m:sub>
                        <m:r>
                          <a:rPr lang="uz-Latn-UZ" sz="3600" b="0" i="1" dirty="0" smtClean="0">
                            <a:latin typeface="Cambria Math" panose="02040503050406030204" pitchFamily="18" charset="0"/>
                            <a:cs typeface="Arial" panose="020B0604020202020204" pitchFamily="34" charset="0"/>
                          </a:rPr>
                          <m:t>1</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𝑙</m:t>
                        </m:r>
                      </m:e>
                      <m:sub>
                        <m:r>
                          <a:rPr lang="uz-Latn-UZ" sz="3600" b="0" i="1" dirty="0" smtClean="0">
                            <a:latin typeface="Cambria Math" panose="02040503050406030204" pitchFamily="18" charset="0"/>
                            <a:cs typeface="Arial" panose="020B0604020202020204" pitchFamily="34" charset="0"/>
                          </a:rPr>
                          <m:t>1</m:t>
                        </m:r>
                      </m:sub>
                    </m:sSub>
                    <m:r>
                      <a:rPr lang="uz-Latn-UZ" sz="3600" b="0" i="1" dirty="0" smtClean="0">
                        <a:latin typeface="Cambria Math" panose="02040503050406030204" pitchFamily="18" charset="0"/>
                        <a:cs typeface="Arial" panose="020B0604020202020204" pitchFamily="34" charset="0"/>
                      </a:rPr>
                      <m:t>+</m:t>
                    </m:r>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cs typeface="Arial" panose="020B0604020202020204" pitchFamily="34" charset="0"/>
                          </a:rPr>
                          <m:t>2</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𝑆</m:t>
                        </m:r>
                      </m:e>
                      <m:sub>
                        <m:r>
                          <a:rPr lang="uz-Latn-UZ" sz="3600" b="0" i="1" dirty="0" smtClean="0">
                            <a:latin typeface="Cambria Math" panose="02040503050406030204" pitchFamily="18" charset="0"/>
                            <a:cs typeface="Arial" panose="020B0604020202020204" pitchFamily="34" charset="0"/>
                          </a:rPr>
                          <m:t>2</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𝑙</m:t>
                        </m:r>
                      </m:e>
                      <m:sub>
                        <m:r>
                          <a:rPr lang="uz-Latn-UZ" sz="3600" b="0" i="1" dirty="0" smtClean="0">
                            <a:latin typeface="Cambria Math" panose="02040503050406030204" pitchFamily="18" charset="0"/>
                            <a:cs typeface="Arial" panose="020B0604020202020204" pitchFamily="34" charset="0"/>
                          </a:rPr>
                          <m:t>2</m:t>
                        </m:r>
                      </m:sub>
                    </m:sSub>
                  </m:oMath>
                </a14:m>
                <a:r>
                  <a:rPr lang="uz-Latn-UZ" sz="4400" dirty="0">
                    <a:latin typeface="Arial" panose="020B0604020202020204" pitchFamily="34" charset="0"/>
                    <a:cs typeface="Arial" panose="020B0604020202020204" pitchFamily="34" charset="0"/>
                  </a:rPr>
                  <a:t>  </a:t>
                </a:r>
              </a:p>
              <a:p>
                <a:pPr marL="0" indent="0" algn="just">
                  <a:buNone/>
                </a:pPr>
                <a14:m>
                  <m:oMath xmlns:m="http://schemas.openxmlformats.org/officeDocument/2006/math">
                    <m:r>
                      <a:rPr lang="uz-Latn-UZ" sz="3600" b="0" i="1" smtClean="0">
                        <a:latin typeface="Cambria Math" panose="02040503050406030204" pitchFamily="18" charset="0"/>
                        <a:cs typeface="Arial" panose="020B0604020202020204" pitchFamily="34" charset="0"/>
                      </a:rPr>
                      <m:t>𝐴</m:t>
                    </m:r>
                    <m:r>
                      <a:rPr lang="uz-Latn-UZ" sz="3600" b="0" i="1" smtClean="0">
                        <a:latin typeface="Cambria Math" panose="02040503050406030204" pitchFamily="18" charset="0"/>
                        <a:cs typeface="Arial" panose="020B0604020202020204" pitchFamily="34" charset="0"/>
                      </a:rPr>
                      <m:t>=∆</m:t>
                    </m:r>
                    <m:r>
                      <a:rPr lang="uz-Latn-UZ" sz="3600" b="0" i="1" smtClean="0">
                        <a:latin typeface="Cambria Math" panose="02040503050406030204" pitchFamily="18" charset="0"/>
                        <a:ea typeface="Cambria Math" panose="02040503050406030204" pitchFamily="18" charset="0"/>
                        <a:cs typeface="Arial" panose="020B0604020202020204" pitchFamily="34" charset="0"/>
                      </a:rPr>
                      <m:t>𝐸</m:t>
                    </m:r>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𝐸</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𝑘</m:t>
                        </m:r>
                      </m:sub>
                    </m:sSub>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𝐸</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𝑝</m:t>
                        </m:r>
                      </m:sub>
                    </m:sSub>
                  </m:oMath>
                </a14:m>
                <a:r>
                  <a:rPr lang="uz-Latn-UZ" sz="4400" dirty="0">
                    <a:latin typeface="Arial" panose="020B0604020202020204" pitchFamily="34" charset="0"/>
                    <a:cs typeface="Arial" panose="020B0604020202020204" pitchFamily="34" charset="0"/>
                  </a:rPr>
                  <a:t> </a:t>
                </a:r>
              </a:p>
              <a:p>
                <a:pPr marL="0" indent="0" algn="just">
                  <a:buNone/>
                </a:pPr>
                <a14:m>
                  <m:oMath xmlns:m="http://schemas.openxmlformats.org/officeDocument/2006/math">
                    <m:r>
                      <a:rPr lang="uz-Latn-UZ" sz="3600" b="0" i="1" smtClean="0">
                        <a:latin typeface="Cambria Math" panose="02040503050406030204" pitchFamily="18" charset="0"/>
                        <a:ea typeface="Cambria Math" panose="02040503050406030204" pitchFamily="18" charset="0"/>
                        <a:cs typeface="Arial" panose="020B0604020202020204" pitchFamily="34" charset="0"/>
                      </a:rPr>
                      <m:t>𝐴</m:t>
                    </m:r>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𝐸</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𝑘</m:t>
                        </m:r>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b>
                    </m:sSub>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𝐸</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𝑘</m:t>
                        </m:r>
                        <m:r>
                          <a:rPr lang="uz-Latn-UZ" sz="3600" b="0" i="1" smtClean="0">
                            <a:latin typeface="Cambria Math" panose="02040503050406030204" pitchFamily="18" charset="0"/>
                            <a:ea typeface="Cambria Math" panose="02040503050406030204" pitchFamily="18" charset="0"/>
                            <a:cs typeface="Arial" panose="020B0604020202020204" pitchFamily="34" charset="0"/>
                          </a:rPr>
                          <m:t>−1</m:t>
                        </m:r>
                      </m:sub>
                    </m:sSub>
                  </m:oMath>
                </a14:m>
                <a:r>
                  <a:rPr lang="uz-Latn-UZ" sz="4000" dirty="0">
                    <a:latin typeface="Arial" panose="020B0604020202020204" pitchFamily="34" charset="0"/>
                    <a:cs typeface="Arial" panose="020B0604020202020204" pitchFamily="34" charset="0"/>
                  </a:rPr>
                  <a:t> </a:t>
                </a:r>
              </a:p>
              <a:p>
                <a:pPr marL="0" indent="0" algn="just">
                  <a:buNone/>
                </a:pPr>
                <a:endParaRPr lang="ru-RU" sz="4400" dirty="0">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D0957BA6-3AE1-4346-ABBC-40A5695E576E}"/>
                  </a:ext>
                </a:extLst>
              </p:cNvPr>
              <p:cNvSpPr>
                <a:spLocks noGrp="1" noRot="1" noChangeAspect="1" noMove="1" noResize="1" noEditPoints="1" noAdjustHandles="1" noChangeArrowheads="1" noChangeShapeType="1" noTextEdit="1"/>
              </p:cNvSpPr>
              <p:nvPr>
                <p:ph idx="1"/>
              </p:nvPr>
            </p:nvSpPr>
            <p:spPr>
              <a:xfrm>
                <a:off x="4797286" y="463827"/>
                <a:ext cx="6626088" cy="2895601"/>
              </a:xfrm>
              <a:blipFill>
                <a:blip r:embed="rId2"/>
                <a:stretch>
                  <a:fillRect/>
                </a:stretch>
              </a:blipFill>
            </p:spPr>
            <p:txBody>
              <a:bodyPr/>
              <a:lstStyle/>
              <a:p>
                <a:r>
                  <a:rPr lang="ru-RU">
                    <a:noFill/>
                  </a:rPr>
                  <a:t> </a:t>
                </a:r>
              </a:p>
            </p:txBody>
          </p:sp>
        </mc:Fallback>
      </mc:AlternateContent>
      <p:pic>
        <p:nvPicPr>
          <p:cNvPr id="4" name="Рисунок 3">
            <a:extLst>
              <a:ext uri="{FF2B5EF4-FFF2-40B4-BE49-F238E27FC236}">
                <a16:creationId xmlns:a16="http://schemas.microsoft.com/office/drawing/2014/main" id="{6D853C3B-48B0-4736-AE1F-A013E33674A5}"/>
              </a:ext>
            </a:extLst>
          </p:cNvPr>
          <p:cNvPicPr>
            <a:picLocks noChangeAspect="1"/>
          </p:cNvPicPr>
          <p:nvPr/>
        </p:nvPicPr>
        <p:blipFill rotWithShape="1">
          <a:blip r:embed="rId3"/>
          <a:srcRect l="57717" t="36128" r="11196" b="17472"/>
          <a:stretch/>
        </p:blipFill>
        <p:spPr>
          <a:xfrm>
            <a:off x="1007164" y="463827"/>
            <a:ext cx="3790122" cy="2610677"/>
          </a:xfrm>
          <a:prstGeom prst="rect">
            <a:avLst/>
          </a:prstGeom>
        </p:spPr>
      </p:pic>
      <mc:AlternateContent xmlns:mc="http://schemas.openxmlformats.org/markup-compatibility/2006" xmlns:a14="http://schemas.microsoft.com/office/drawing/2010/main">
        <mc:Choice Requires="a14">
          <p:sp>
            <p:nvSpPr>
              <p:cNvPr id="9" name="Объект 2">
                <a:extLst>
                  <a:ext uri="{FF2B5EF4-FFF2-40B4-BE49-F238E27FC236}">
                    <a16:creationId xmlns:a16="http://schemas.microsoft.com/office/drawing/2014/main" id="{0DAB9025-4EAD-4AE8-B117-F54E75EFF559}"/>
                  </a:ext>
                </a:extLst>
              </p:cNvPr>
              <p:cNvSpPr txBox="1">
                <a:spLocks/>
              </p:cNvSpPr>
              <p:nvPr/>
            </p:nvSpPr>
            <p:spPr>
              <a:xfrm>
                <a:off x="523459" y="3359428"/>
                <a:ext cx="11430001" cy="349857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uz-Latn-UZ" sz="3600" dirty="0">
                    <a:latin typeface="Arial" panose="020B0604020202020204" pitchFamily="34" charset="0"/>
                    <a:cs typeface="Arial" panose="020B0604020202020204" pitchFamily="34" charset="0"/>
                  </a:rPr>
                  <a:t>	</a:t>
                </a:r>
                <a14:m>
                  <m:oMath xmlns:m="http://schemas.openxmlformats.org/officeDocument/2006/math">
                    <m:r>
                      <a:rPr lang="uz-Latn-UZ" sz="3600" i="1">
                        <a:latin typeface="Cambria Math" panose="02040503050406030204" pitchFamily="18" charset="0"/>
                        <a:cs typeface="Arial" panose="020B0604020202020204" pitchFamily="34" charset="0"/>
                      </a:rPr>
                      <m:t>𝐴</m:t>
                    </m:r>
                    <m:r>
                      <a:rPr lang="uz-Latn-UZ" sz="3600" i="1">
                        <a:latin typeface="Cambria Math" panose="02040503050406030204" pitchFamily="18" charset="0"/>
                        <a:cs typeface="Arial" panose="020B0604020202020204" pitchFamily="34" charset="0"/>
                      </a:rPr>
                      <m:t>=</m:t>
                    </m:r>
                    <m:f>
                      <m:fPr>
                        <m:ctrlPr>
                          <a:rPr lang="uz-Latn-UZ" sz="3600" i="1">
                            <a:latin typeface="Cambria Math" panose="02040503050406030204" pitchFamily="18" charset="0"/>
                            <a:cs typeface="Arial" panose="020B0604020202020204" pitchFamily="34" charset="0"/>
                          </a:rPr>
                        </m:ctrlPr>
                      </m:fPr>
                      <m:num>
                        <m:r>
                          <a:rPr lang="uz-Latn-UZ" sz="3600" i="1">
                            <a:latin typeface="Cambria Math" panose="02040503050406030204" pitchFamily="18" charset="0"/>
                            <a:ea typeface="Cambria Math" panose="02040503050406030204" pitchFamily="18" charset="0"/>
                            <a:cs typeface="Arial" panose="020B0604020202020204" pitchFamily="34" charset="0"/>
                          </a:rPr>
                          <m:t>𝜌</m:t>
                        </m:r>
                        <m:r>
                          <a:rPr lang="uz-Latn-UZ" sz="3600" i="1">
                            <a:latin typeface="Cambria Math" panose="02040503050406030204" pitchFamily="18" charset="0"/>
                            <a:ea typeface="Cambria Math" panose="02040503050406030204" pitchFamily="18" charset="0"/>
                            <a:cs typeface="Arial" panose="020B0604020202020204" pitchFamily="34" charset="0"/>
                          </a:rPr>
                          <m:t>∆</m:t>
                        </m:r>
                        <m:r>
                          <a:rPr lang="uz-Latn-UZ" sz="3600" i="1">
                            <a:latin typeface="Cambria Math" panose="02040503050406030204" pitchFamily="18" charset="0"/>
                            <a:ea typeface="Cambria Math" panose="02040503050406030204" pitchFamily="18" charset="0"/>
                            <a:cs typeface="Arial" panose="020B0604020202020204" pitchFamily="34" charset="0"/>
                          </a:rPr>
                          <m:t>𝑉</m:t>
                        </m:r>
                        <m:r>
                          <a:rPr lang="uz-Latn-UZ" sz="3600" i="1">
                            <a:latin typeface="Cambria Math" panose="02040503050406030204" pitchFamily="18" charset="0"/>
                            <a:ea typeface="Cambria Math" panose="02040503050406030204" pitchFamily="18" charset="0"/>
                            <a:cs typeface="Arial" panose="020B0604020202020204" pitchFamily="34" charset="0"/>
                          </a:rPr>
                          <m:t>(</m:t>
                        </m:r>
                        <m:sSubSup>
                          <m:sSubSupPr>
                            <m:ctrlPr>
                              <a:rPr lang="uz-Latn-UZ" sz="3600" i="1">
                                <a:latin typeface="Cambria Math" panose="02040503050406030204" pitchFamily="18" charset="0"/>
                                <a:ea typeface="Cambria Math" panose="02040503050406030204" pitchFamily="18" charset="0"/>
                                <a:cs typeface="Arial" panose="020B0604020202020204" pitchFamily="34" charset="0"/>
                              </a:rPr>
                            </m:ctrlPr>
                          </m:sSubSupPr>
                          <m:e>
                            <m:r>
                              <a:rPr lang="uz-Latn-UZ" sz="3600" i="1">
                                <a:latin typeface="Cambria Math" panose="02040503050406030204" pitchFamily="18" charset="0"/>
                                <a:ea typeface="Cambria Math" panose="02040503050406030204" pitchFamily="18" charset="0"/>
                                <a:cs typeface="Arial" panose="020B0604020202020204" pitchFamily="34" charset="0"/>
                              </a:rPr>
                              <m:t>𝜗</m:t>
                            </m:r>
                          </m:e>
                          <m:sub>
                            <m:r>
                              <a:rPr lang="uz-Latn-UZ" sz="3600" i="1">
                                <a:latin typeface="Cambria Math" panose="02040503050406030204" pitchFamily="18" charset="0"/>
                                <a:ea typeface="Cambria Math" panose="02040503050406030204" pitchFamily="18" charset="0"/>
                                <a:cs typeface="Arial" panose="020B0604020202020204" pitchFamily="34" charset="0"/>
                              </a:rPr>
                              <m:t>2</m:t>
                            </m:r>
                          </m:sub>
                          <m:sup>
                            <m:r>
                              <a:rPr lang="uz-Latn-UZ" sz="3600" i="1">
                                <a:latin typeface="Cambria Math" panose="02040503050406030204" pitchFamily="18" charset="0"/>
                                <a:ea typeface="Cambria Math" panose="02040503050406030204" pitchFamily="18" charset="0"/>
                                <a:cs typeface="Arial" panose="020B0604020202020204" pitchFamily="34" charset="0"/>
                              </a:rPr>
                              <m:t>2</m:t>
                            </m:r>
                          </m:sup>
                        </m:sSubSup>
                        <m:r>
                          <a:rPr lang="uz-Latn-UZ" sz="3600" i="1">
                            <a:latin typeface="Cambria Math" panose="02040503050406030204" pitchFamily="18" charset="0"/>
                            <a:ea typeface="Cambria Math" panose="02040503050406030204" pitchFamily="18" charset="0"/>
                            <a:cs typeface="Arial" panose="020B0604020202020204" pitchFamily="34" charset="0"/>
                          </a:rPr>
                          <m:t>−</m:t>
                        </m:r>
                        <m:sSubSup>
                          <m:sSubSupPr>
                            <m:ctrlPr>
                              <a:rPr lang="uz-Latn-UZ" sz="3600" i="1">
                                <a:latin typeface="Cambria Math" panose="02040503050406030204" pitchFamily="18" charset="0"/>
                                <a:ea typeface="Cambria Math" panose="02040503050406030204" pitchFamily="18" charset="0"/>
                                <a:cs typeface="Arial" panose="020B0604020202020204" pitchFamily="34" charset="0"/>
                              </a:rPr>
                            </m:ctrlPr>
                          </m:sSubSupPr>
                          <m:e>
                            <m:r>
                              <a:rPr lang="uz-Latn-UZ" sz="3600" i="1">
                                <a:latin typeface="Cambria Math" panose="02040503050406030204" pitchFamily="18" charset="0"/>
                                <a:ea typeface="Cambria Math" panose="02040503050406030204" pitchFamily="18" charset="0"/>
                                <a:cs typeface="Arial" panose="020B0604020202020204" pitchFamily="34" charset="0"/>
                              </a:rPr>
                              <m:t>𝜗</m:t>
                            </m:r>
                          </m:e>
                          <m:sub>
                            <m:r>
                              <a:rPr lang="uz-Latn-UZ" sz="3600" i="1">
                                <a:latin typeface="Cambria Math" panose="02040503050406030204" pitchFamily="18" charset="0"/>
                                <a:ea typeface="Cambria Math" panose="02040503050406030204" pitchFamily="18" charset="0"/>
                                <a:cs typeface="Arial" panose="020B0604020202020204" pitchFamily="34" charset="0"/>
                              </a:rPr>
                              <m:t>1</m:t>
                            </m:r>
                          </m:sub>
                          <m:sup>
                            <m:r>
                              <a:rPr lang="uz-Latn-UZ" sz="3600" i="1">
                                <a:latin typeface="Cambria Math" panose="02040503050406030204" pitchFamily="18" charset="0"/>
                                <a:ea typeface="Cambria Math" panose="02040503050406030204" pitchFamily="18" charset="0"/>
                                <a:cs typeface="Arial" panose="020B0604020202020204" pitchFamily="34" charset="0"/>
                              </a:rPr>
                              <m:t>2</m:t>
                            </m:r>
                          </m:sup>
                        </m:sSubSup>
                        <m:r>
                          <a:rPr lang="uz-Latn-UZ" sz="3600" i="1">
                            <a:latin typeface="Cambria Math" panose="02040503050406030204" pitchFamily="18" charset="0"/>
                            <a:ea typeface="Cambria Math" panose="02040503050406030204" pitchFamily="18" charset="0"/>
                            <a:cs typeface="Arial" panose="020B0604020202020204" pitchFamily="34" charset="0"/>
                          </a:rPr>
                          <m:t>)</m:t>
                        </m:r>
                      </m:num>
                      <m:den>
                        <m:r>
                          <a:rPr lang="uz-Latn-UZ" sz="3600" i="1">
                            <a:latin typeface="Cambria Math" panose="02040503050406030204" pitchFamily="18" charset="0"/>
                            <a:cs typeface="Arial" panose="020B0604020202020204" pitchFamily="34" charset="0"/>
                          </a:rPr>
                          <m:t>2</m:t>
                        </m:r>
                      </m:den>
                    </m:f>
                    <m:r>
                      <a:rPr lang="uz-Latn-UZ" sz="3600" i="1">
                        <a:latin typeface="Cambria Math" panose="02040503050406030204" pitchFamily="18" charset="0"/>
                        <a:cs typeface="Arial" panose="020B0604020202020204" pitchFamily="34" charset="0"/>
                      </a:rPr>
                      <m:t>+</m:t>
                    </m:r>
                    <m:r>
                      <a:rPr lang="uz-Latn-UZ" sz="3600" i="1">
                        <a:latin typeface="Cambria Math" panose="02040503050406030204" pitchFamily="18" charset="0"/>
                        <a:ea typeface="Cambria Math" panose="02040503050406030204" pitchFamily="18" charset="0"/>
                        <a:cs typeface="Arial" panose="020B0604020202020204" pitchFamily="34" charset="0"/>
                      </a:rPr>
                      <m:t>𝜌</m:t>
                    </m:r>
                    <m:r>
                      <a:rPr lang="uz-Latn-UZ" sz="3600" i="1">
                        <a:latin typeface="Cambria Math" panose="02040503050406030204" pitchFamily="18" charset="0"/>
                        <a:ea typeface="Cambria Math" panose="02040503050406030204" pitchFamily="18" charset="0"/>
                        <a:cs typeface="Arial" panose="020B0604020202020204" pitchFamily="34" charset="0"/>
                      </a:rPr>
                      <m:t>𝑔</m:t>
                    </m:r>
                    <m:r>
                      <a:rPr lang="uz-Latn-UZ" sz="3600" i="1">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i="1">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𝑆</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2</m:t>
                        </m:r>
                      </m:sub>
                    </m:sSub>
                    <m:sSub>
                      <m:sSubPr>
                        <m:ctrlPr>
                          <a:rPr lang="uz-Latn-UZ" sz="3600" i="1">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𝑙</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2</m:t>
                        </m:r>
                      </m:sub>
                    </m:sSub>
                    <m:sSub>
                      <m:sSubPr>
                        <m:ctrlPr>
                          <a:rPr lang="uz-Latn-UZ" sz="3600" i="1">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h</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2</m:t>
                        </m:r>
                      </m:sub>
                    </m:sSub>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𝑆</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1</m:t>
                        </m:r>
                      </m:sub>
                    </m:sSub>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𝑙</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1</m:t>
                        </m:r>
                      </m:sub>
                    </m:sSub>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h</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1</m:t>
                        </m:r>
                      </m:sub>
                    </m:sSub>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oMath>
                </a14:m>
                <a:endParaRPr lang="uz-Latn-UZ" sz="3600" dirty="0">
                  <a:latin typeface="Arial" panose="020B0604020202020204" pitchFamily="34" charset="0"/>
                  <a:cs typeface="Arial" panose="020B0604020202020204" pitchFamily="34" charset="0"/>
                </a:endParaRPr>
              </a:p>
              <a:p>
                <a:pPr marL="0" indent="0" algn="just">
                  <a:buNone/>
                </a:pPr>
                <a14:m>
                  <m:oMath xmlns:m="http://schemas.openxmlformats.org/officeDocument/2006/math">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cs typeface="Arial" panose="020B0604020202020204" pitchFamily="34" charset="0"/>
                          </a:rPr>
                          <m:t>1</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𝑆</m:t>
                        </m:r>
                      </m:e>
                      <m:sub>
                        <m:r>
                          <a:rPr lang="uz-Latn-UZ" sz="3600" b="0" i="1" dirty="0" smtClean="0">
                            <a:latin typeface="Cambria Math" panose="02040503050406030204" pitchFamily="18" charset="0"/>
                            <a:cs typeface="Arial" panose="020B0604020202020204" pitchFamily="34" charset="0"/>
                          </a:rPr>
                          <m:t>1</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𝑙</m:t>
                        </m:r>
                      </m:e>
                      <m:sub>
                        <m:r>
                          <a:rPr lang="uz-Latn-UZ" sz="3600" b="0" i="1" dirty="0" smtClean="0">
                            <a:latin typeface="Cambria Math" panose="02040503050406030204" pitchFamily="18" charset="0"/>
                            <a:cs typeface="Arial" panose="020B0604020202020204" pitchFamily="34" charset="0"/>
                          </a:rPr>
                          <m:t>1</m:t>
                        </m:r>
                      </m:sub>
                    </m:sSub>
                    <m:r>
                      <a:rPr lang="uz-Latn-UZ" sz="3600" b="0" i="1" dirty="0" smtClean="0">
                        <a:latin typeface="Cambria Math" panose="02040503050406030204" pitchFamily="18" charset="0"/>
                        <a:cs typeface="Arial" panose="020B0604020202020204" pitchFamily="34" charset="0"/>
                      </a:rPr>
                      <m:t>+</m:t>
                    </m:r>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cs typeface="Arial" panose="020B0604020202020204" pitchFamily="34" charset="0"/>
                          </a:rPr>
                          <m:t>2</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𝑆</m:t>
                        </m:r>
                      </m:e>
                      <m:sub>
                        <m:r>
                          <a:rPr lang="uz-Latn-UZ" sz="3600" b="0" i="1" dirty="0" smtClean="0">
                            <a:latin typeface="Cambria Math" panose="02040503050406030204" pitchFamily="18" charset="0"/>
                            <a:cs typeface="Arial" panose="020B0604020202020204" pitchFamily="34" charset="0"/>
                          </a:rPr>
                          <m:t>2</m:t>
                        </m:r>
                      </m:sub>
                    </m:sSub>
                    <m:sSub>
                      <m:sSubPr>
                        <m:ctrlPr>
                          <a:rPr lang="uz-Latn-UZ" sz="3600" b="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𝑙</m:t>
                        </m:r>
                      </m:e>
                      <m:sub>
                        <m:r>
                          <a:rPr lang="uz-Latn-UZ" sz="3600" b="0" i="1" dirty="0" smtClean="0">
                            <a:latin typeface="Cambria Math" panose="02040503050406030204" pitchFamily="18" charset="0"/>
                            <a:cs typeface="Arial" panose="020B0604020202020204" pitchFamily="34" charset="0"/>
                          </a:rPr>
                          <m:t>2</m:t>
                        </m:r>
                      </m:sub>
                    </m:sSub>
                    <m:r>
                      <a:rPr lang="uz-Latn-UZ" sz="3600" b="0" i="1" dirty="0" smtClean="0">
                        <a:latin typeface="Cambria Math" panose="02040503050406030204" pitchFamily="18" charset="0"/>
                        <a:cs typeface="Arial" panose="020B0604020202020204" pitchFamily="34" charset="0"/>
                      </a:rPr>
                      <m:t>=</m:t>
                    </m:r>
                    <m:f>
                      <m:fPr>
                        <m:ctrlPr>
                          <a:rPr lang="uz-Latn-UZ" sz="3600" b="0" i="1" dirty="0" smtClean="0">
                            <a:latin typeface="Cambria Math" panose="02040503050406030204" pitchFamily="18" charset="0"/>
                            <a:cs typeface="Arial" panose="020B0604020202020204" pitchFamily="34" charset="0"/>
                          </a:rPr>
                        </m:ctrlPr>
                      </m:fPr>
                      <m:num>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𝜌</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𝑉</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sSubSup>
                          <m:sSubSup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Sup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b>
                          <m:sup>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p>
                        </m:sSubSup>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sSubSup>
                          <m:sSubSup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Sup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1</m:t>
                            </m:r>
                          </m:sub>
                          <m:sup>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p>
                        </m:sSubSup>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num>
                      <m:den>
                        <m:r>
                          <a:rPr lang="uz-Latn-UZ" sz="3600" b="0" i="1" dirty="0" smtClean="0">
                            <a:latin typeface="Cambria Math" panose="02040503050406030204" pitchFamily="18" charset="0"/>
                            <a:cs typeface="Arial" panose="020B0604020202020204" pitchFamily="34" charset="0"/>
                          </a:rPr>
                          <m:t>2</m:t>
                        </m:r>
                      </m:den>
                    </m:f>
                    <m:r>
                      <a:rPr lang="uz-Latn-UZ" sz="3600" b="0" i="1" dirty="0" smtClean="0">
                        <a:latin typeface="Cambria Math" panose="02040503050406030204" pitchFamily="18" charset="0"/>
                        <a:cs typeface="Arial" panose="020B0604020202020204" pitchFamily="34" charset="0"/>
                      </a:rPr>
                      <m:t>+</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𝜌</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𝑔</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𝑆</m:t>
                        </m:r>
                      </m:e>
                      <m:sub>
                        <m:r>
                          <a:rPr lang="en-US" sz="3600" b="0" i="1" dirty="0" smtClean="0">
                            <a:latin typeface="Cambria Math" panose="02040503050406030204" pitchFamily="18" charset="0"/>
                            <a:ea typeface="Cambria Math" panose="02040503050406030204" pitchFamily="18" charset="0"/>
                            <a:cs typeface="Arial" panose="020B0604020202020204" pitchFamily="34" charset="0"/>
                          </a:rPr>
                          <m:t>2</m:t>
                        </m:r>
                      </m:sub>
                    </m:sSub>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𝑙</m:t>
                        </m:r>
                      </m:e>
                      <m:sub>
                        <m:r>
                          <a:rPr lang="en-US" sz="3600" b="0" i="1" dirty="0" smtClean="0">
                            <a:latin typeface="Cambria Math" panose="02040503050406030204" pitchFamily="18" charset="0"/>
                            <a:ea typeface="Cambria Math" panose="02040503050406030204" pitchFamily="18" charset="0"/>
                            <a:cs typeface="Arial" panose="020B0604020202020204" pitchFamily="34" charset="0"/>
                          </a:rPr>
                          <m:t>2</m:t>
                        </m:r>
                      </m:sub>
                    </m:sSub>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h</m:t>
                        </m:r>
                      </m:e>
                      <m:sub>
                        <m:r>
                          <a:rPr lang="en-US" sz="3600" b="0" i="1" dirty="0" smtClean="0">
                            <a:latin typeface="Cambria Math" panose="02040503050406030204" pitchFamily="18" charset="0"/>
                            <a:ea typeface="Cambria Math" panose="02040503050406030204" pitchFamily="18" charset="0"/>
                            <a:cs typeface="Arial" panose="020B0604020202020204" pitchFamily="34" charset="0"/>
                          </a:rPr>
                          <m:t>2</m:t>
                        </m:r>
                      </m:sub>
                    </m:s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𝑆</m:t>
                        </m:r>
                      </m:e>
                      <m:sub>
                        <m:r>
                          <a:rPr lang="en-US" sz="3600" b="0" i="1" dirty="0" smtClean="0">
                            <a:latin typeface="Cambria Math" panose="02040503050406030204" pitchFamily="18" charset="0"/>
                            <a:ea typeface="Cambria Math" panose="02040503050406030204" pitchFamily="18" charset="0"/>
                            <a:cs typeface="Arial" panose="020B0604020202020204" pitchFamily="34" charset="0"/>
                          </a:rPr>
                          <m:t>1</m:t>
                        </m:r>
                      </m:sub>
                    </m:sSub>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𝑙</m:t>
                        </m:r>
                      </m:e>
                      <m:sub>
                        <m:r>
                          <a:rPr lang="en-US" sz="3600" b="0" i="1" dirty="0" smtClean="0">
                            <a:latin typeface="Cambria Math" panose="02040503050406030204" pitchFamily="18" charset="0"/>
                            <a:ea typeface="Cambria Math" panose="02040503050406030204" pitchFamily="18" charset="0"/>
                            <a:cs typeface="Arial" panose="020B0604020202020204" pitchFamily="34" charset="0"/>
                          </a:rPr>
                          <m:t>1</m:t>
                        </m:r>
                      </m:sub>
                    </m:sSub>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h</m:t>
                        </m:r>
                      </m:e>
                      <m:sub>
                        <m:r>
                          <a:rPr lang="en-US" sz="3600" b="0" i="1" dirty="0" smtClean="0">
                            <a:latin typeface="Cambria Math" panose="02040503050406030204" pitchFamily="18" charset="0"/>
                            <a:ea typeface="Cambria Math" panose="02040503050406030204" pitchFamily="18" charset="0"/>
                            <a:cs typeface="Arial" panose="020B0604020202020204" pitchFamily="34" charset="0"/>
                          </a:rPr>
                          <m:t>1</m:t>
                        </m:r>
                      </m:sub>
                    </m:s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oMath>
                </a14:m>
                <a:r>
                  <a:rPr lang="uz-Latn-UZ" sz="4400" dirty="0">
                    <a:latin typeface="Arial" panose="020B0604020202020204" pitchFamily="34" charset="0"/>
                    <a:cs typeface="Arial" panose="020B0604020202020204" pitchFamily="34" charset="0"/>
                  </a:rPr>
                  <a:t> </a:t>
                </a:r>
              </a:p>
              <a:p>
                <a:pPr marL="0" indent="0" algn="just">
                  <a:buNone/>
                </a:pPr>
                <a14:m>
                  <m:oMath xmlns:m="http://schemas.openxmlformats.org/officeDocument/2006/math">
                    <m:r>
                      <a:rPr lang="ru-RU" sz="3600" i="1" smtClean="0">
                        <a:latin typeface="Cambria Math" panose="02040503050406030204" pitchFamily="18" charset="0"/>
                        <a:ea typeface="Cambria Math" panose="02040503050406030204" pitchFamily="18" charset="0"/>
                        <a:cs typeface="Arial" panose="020B0604020202020204" pitchFamily="34" charset="0"/>
                      </a:rPr>
                      <m:t>∆</m:t>
                    </m:r>
                    <m:r>
                      <a:rPr lang="uz-Latn-UZ" sz="3600" b="0" i="1" smtClean="0">
                        <a:latin typeface="Cambria Math" panose="02040503050406030204" pitchFamily="18" charset="0"/>
                        <a:ea typeface="Cambria Math" panose="02040503050406030204" pitchFamily="18" charset="0"/>
                        <a:cs typeface="Arial" panose="020B0604020202020204" pitchFamily="34" charset="0"/>
                      </a:rPr>
                      <m:t>𝑉</m:t>
                    </m:r>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𝑆</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1</m:t>
                        </m:r>
                      </m:sub>
                    </m:sSub>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𝑙</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1</m:t>
                        </m:r>
                      </m:sub>
                    </m:sSub>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𝑆</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b>
                    </m:sSub>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𝑙</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b>
                    </m:sSub>
                    <m:r>
                      <a:rPr lang="en-US" sz="3600" b="0" i="0" smtClean="0">
                        <a:latin typeface="Cambria Math" panose="02040503050406030204" pitchFamily="18" charset="0"/>
                        <a:ea typeface="Cambria Math" panose="02040503050406030204" pitchFamily="18" charset="0"/>
                        <a:cs typeface="Arial" panose="020B0604020202020204" pitchFamily="34" charset="0"/>
                      </a:rPr>
                      <m:t>;</m:t>
                    </m:r>
                  </m:oMath>
                </a14:m>
                <a:r>
                  <a:rPr lang="uz-Latn-UZ" sz="3600" dirty="0">
                    <a:latin typeface="Arial" panose="020B0604020202020204" pitchFamily="34" charset="0"/>
                    <a:cs typeface="Arial" panose="020B0604020202020204" pitchFamily="34" charset="0"/>
                  </a:rPr>
                  <a:t> </a:t>
                </a:r>
                <a14:m>
                  <m:oMath xmlns:m="http://schemas.openxmlformats.org/officeDocument/2006/math">
                    <m:sSub>
                      <m:sSubPr>
                        <m:ctrlPr>
                          <a:rPr lang="uz-Latn-UZ" sz="360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cs typeface="Arial" panose="020B0604020202020204" pitchFamily="34" charset="0"/>
                          </a:rPr>
                          <m:t>1</m:t>
                        </m:r>
                      </m:sub>
                    </m:sSub>
                    <m:r>
                      <a:rPr lang="uz-Latn-UZ" sz="3600" b="0" i="1" dirty="0" smtClean="0">
                        <a:latin typeface="Cambria Math" panose="02040503050406030204" pitchFamily="18" charset="0"/>
                        <a:cs typeface="Arial" panose="020B0604020202020204" pitchFamily="34" charset="0"/>
                      </a:rPr>
                      <m:t>+</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𝜌</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𝑔</m:t>
                    </m:r>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h</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1</m:t>
                        </m:r>
                      </m:sub>
                    </m:s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f>
                      <m:f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fPr>
                      <m:num>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𝜌</m:t>
                        </m:r>
                        <m:sSubSup>
                          <m:sSubSup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Sup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1</m:t>
                            </m:r>
                          </m:sub>
                          <m:sup>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p>
                        </m:sSubSup>
                      </m:num>
                      <m:den>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den>
                    </m:f>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b>
                    </m:s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𝜌</m:t>
                    </m:r>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𝑔</m:t>
                    </m:r>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h</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b>
                    </m:s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f>
                      <m:f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fPr>
                      <m:num>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𝜌</m:t>
                        </m:r>
                        <m:sSubSup>
                          <m:sSubSup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Sup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b>
                          <m:sup>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p>
                        </m:sSubSup>
                      </m:num>
                      <m:den>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den>
                    </m:f>
                  </m:oMath>
                </a14:m>
                <a:r>
                  <a:rPr lang="uz-Latn-UZ" sz="3600" dirty="0">
                    <a:latin typeface="Arial" panose="020B0604020202020204" pitchFamily="34" charset="0"/>
                    <a:cs typeface="Arial" panose="020B0604020202020204" pitchFamily="34" charset="0"/>
                  </a:rPr>
                  <a:t> </a:t>
                </a:r>
              </a:p>
              <a:p>
                <a:pPr marL="0" indent="0" algn="just">
                  <a:buNone/>
                </a:pPr>
                <a14:m>
                  <m:oMath xmlns:m="http://schemas.openxmlformats.org/officeDocument/2006/math">
                    <m:sSub>
                      <m:sSubPr>
                        <m:ctrlPr>
                          <a:rPr lang="ru-RU" sz="360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h</m:t>
                        </m:r>
                      </m:e>
                      <m:sub>
                        <m:r>
                          <a:rPr lang="uz-Latn-UZ" sz="3600" b="0" i="1" smtClean="0">
                            <a:latin typeface="Cambria Math" panose="02040503050406030204" pitchFamily="18" charset="0"/>
                            <a:cs typeface="Arial" panose="020B0604020202020204" pitchFamily="34" charset="0"/>
                          </a:rPr>
                          <m:t>1</m:t>
                        </m:r>
                      </m:sub>
                    </m:sSub>
                    <m:r>
                      <a:rPr lang="uz-Latn-UZ" sz="3600" b="0" i="1" smtClean="0">
                        <a:latin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cs typeface="Arial" panose="020B0604020202020204" pitchFamily="34" charset="0"/>
                          </a:rPr>
                          <m:t>h</m:t>
                        </m:r>
                      </m:e>
                      <m:sub>
                        <m:r>
                          <a:rPr lang="uz-Latn-UZ" sz="3600" b="0" i="1" smtClean="0">
                            <a:latin typeface="Cambria Math" panose="02040503050406030204" pitchFamily="18" charset="0"/>
                            <a:cs typeface="Arial" panose="020B0604020202020204" pitchFamily="34" charset="0"/>
                          </a:rPr>
                          <m:t>2</m:t>
                        </m:r>
                      </m:sub>
                    </m:sSub>
                  </m:oMath>
                </a14:m>
                <a:r>
                  <a:rPr lang="uz-Latn-UZ" sz="3600" dirty="0">
                    <a:latin typeface="Arial" panose="020B0604020202020204" pitchFamily="34" charset="0"/>
                    <a:cs typeface="Arial" panose="020B0604020202020204" pitchFamily="34" charset="0"/>
                  </a:rPr>
                  <a:t>           </a:t>
                </a:r>
                <a14:m>
                  <m:oMath xmlns:m="http://schemas.openxmlformats.org/officeDocument/2006/math">
                    <m:sSub>
                      <m:sSubPr>
                        <m:ctrlPr>
                          <a:rPr lang="uz-Latn-UZ" sz="3600" i="1" dirty="0" smtClean="0">
                            <a:latin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cs typeface="Arial" panose="020B0604020202020204" pitchFamily="34" charset="0"/>
                          </a:rPr>
                          <m:t>1</m:t>
                        </m:r>
                      </m:sub>
                    </m:sSub>
                    <m:r>
                      <a:rPr lang="uz-Latn-UZ" sz="3600" b="0" i="1" dirty="0" smtClean="0">
                        <a:latin typeface="Cambria Math" panose="02040503050406030204" pitchFamily="18" charset="0"/>
                        <a:cs typeface="Arial" panose="020B0604020202020204" pitchFamily="34" charset="0"/>
                      </a:rPr>
                      <m:t>+</m:t>
                    </m:r>
                    <m:f>
                      <m:fPr>
                        <m:ctrlPr>
                          <a:rPr lang="uz-Latn-UZ" sz="3600" i="1" dirty="0">
                            <a:latin typeface="Cambria Math" panose="02040503050406030204" pitchFamily="18" charset="0"/>
                            <a:ea typeface="Cambria Math" panose="02040503050406030204" pitchFamily="18" charset="0"/>
                            <a:cs typeface="Arial" panose="020B0604020202020204" pitchFamily="34" charset="0"/>
                          </a:rPr>
                        </m:ctrlPr>
                      </m:fPr>
                      <m:num>
                        <m:r>
                          <a:rPr lang="uz-Latn-UZ" sz="3600" i="1" dirty="0">
                            <a:latin typeface="Cambria Math" panose="02040503050406030204" pitchFamily="18" charset="0"/>
                            <a:ea typeface="Cambria Math" panose="02040503050406030204" pitchFamily="18" charset="0"/>
                            <a:cs typeface="Arial" panose="020B0604020202020204" pitchFamily="34" charset="0"/>
                          </a:rPr>
                          <m:t>𝜌</m:t>
                        </m:r>
                        <m:sSubSup>
                          <m:sSubSupPr>
                            <m:ctrlPr>
                              <a:rPr lang="uz-Latn-UZ" sz="3600" i="1" dirty="0">
                                <a:latin typeface="Cambria Math" panose="02040503050406030204" pitchFamily="18" charset="0"/>
                                <a:ea typeface="Cambria Math" panose="02040503050406030204" pitchFamily="18" charset="0"/>
                                <a:cs typeface="Arial" panose="020B0604020202020204" pitchFamily="34" charset="0"/>
                              </a:rPr>
                            </m:ctrlPr>
                          </m:sSubSupPr>
                          <m:e>
                            <m:r>
                              <a:rPr lang="uz-Latn-UZ" sz="3600" i="1" dirty="0">
                                <a:latin typeface="Cambria Math" panose="02040503050406030204" pitchFamily="18" charset="0"/>
                                <a:ea typeface="Cambria Math" panose="02040503050406030204" pitchFamily="18" charset="0"/>
                                <a:cs typeface="Arial" panose="020B0604020202020204" pitchFamily="34" charset="0"/>
                              </a:rPr>
                              <m:t>𝜗</m:t>
                            </m:r>
                          </m:e>
                          <m:sub>
                            <m:r>
                              <a:rPr lang="uz-Latn-UZ" sz="3600" i="1" dirty="0">
                                <a:latin typeface="Cambria Math" panose="02040503050406030204" pitchFamily="18" charset="0"/>
                                <a:ea typeface="Cambria Math" panose="02040503050406030204" pitchFamily="18" charset="0"/>
                                <a:cs typeface="Arial" panose="020B0604020202020204" pitchFamily="34" charset="0"/>
                              </a:rPr>
                              <m:t>1</m:t>
                            </m:r>
                          </m:sub>
                          <m:sup>
                            <m:r>
                              <a:rPr lang="uz-Latn-UZ" sz="3600" i="1" dirty="0">
                                <a:latin typeface="Cambria Math" panose="02040503050406030204" pitchFamily="18" charset="0"/>
                                <a:ea typeface="Cambria Math" panose="02040503050406030204" pitchFamily="18" charset="0"/>
                                <a:cs typeface="Arial" panose="020B0604020202020204" pitchFamily="34" charset="0"/>
                              </a:rPr>
                              <m:t>2</m:t>
                            </m:r>
                          </m:sup>
                        </m:sSubSup>
                      </m:num>
                      <m:den>
                        <m:r>
                          <a:rPr lang="uz-Latn-UZ" sz="3600" i="1" dirty="0">
                            <a:latin typeface="Cambria Math" panose="02040503050406030204" pitchFamily="18" charset="0"/>
                            <a:ea typeface="Cambria Math" panose="02040503050406030204" pitchFamily="18" charset="0"/>
                            <a:cs typeface="Arial" panose="020B0604020202020204" pitchFamily="34" charset="0"/>
                          </a:rPr>
                          <m:t>2</m:t>
                        </m:r>
                      </m:den>
                    </m:f>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𝑝</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b>
                    </m:s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m:t>
                    </m:r>
                    <m:f>
                      <m:fPr>
                        <m:ctrlPr>
                          <a:rPr lang="uz-Latn-UZ" sz="3600" i="1" dirty="0">
                            <a:latin typeface="Cambria Math" panose="02040503050406030204" pitchFamily="18" charset="0"/>
                            <a:ea typeface="Cambria Math" panose="02040503050406030204" pitchFamily="18" charset="0"/>
                            <a:cs typeface="Arial" panose="020B0604020202020204" pitchFamily="34" charset="0"/>
                          </a:rPr>
                        </m:ctrlPr>
                      </m:fPr>
                      <m:num>
                        <m:r>
                          <a:rPr lang="uz-Latn-UZ" sz="3600" i="1" dirty="0">
                            <a:latin typeface="Cambria Math" panose="02040503050406030204" pitchFamily="18" charset="0"/>
                            <a:ea typeface="Cambria Math" panose="02040503050406030204" pitchFamily="18" charset="0"/>
                            <a:cs typeface="Arial" panose="020B0604020202020204" pitchFamily="34" charset="0"/>
                          </a:rPr>
                          <m:t>𝜌</m:t>
                        </m:r>
                        <m:sSubSup>
                          <m:sSubSupPr>
                            <m:ctrlPr>
                              <a:rPr lang="uz-Latn-UZ" sz="3600" i="1" dirty="0">
                                <a:latin typeface="Cambria Math" panose="02040503050406030204" pitchFamily="18" charset="0"/>
                                <a:ea typeface="Cambria Math" panose="02040503050406030204" pitchFamily="18" charset="0"/>
                                <a:cs typeface="Arial" panose="020B0604020202020204" pitchFamily="34" charset="0"/>
                              </a:rPr>
                            </m:ctrlPr>
                          </m:sSubSupPr>
                          <m:e>
                            <m:r>
                              <a:rPr lang="uz-Latn-UZ" sz="3600" i="1" dirty="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latin typeface="Cambria Math" panose="02040503050406030204" pitchFamily="18" charset="0"/>
                                <a:ea typeface="Cambria Math" panose="02040503050406030204" pitchFamily="18" charset="0"/>
                                <a:cs typeface="Arial" panose="020B0604020202020204" pitchFamily="34" charset="0"/>
                              </a:rPr>
                              <m:t>2</m:t>
                            </m:r>
                          </m:sub>
                          <m:sup>
                            <m:r>
                              <a:rPr lang="uz-Latn-UZ" sz="3600" i="1" dirty="0">
                                <a:latin typeface="Cambria Math" panose="02040503050406030204" pitchFamily="18" charset="0"/>
                                <a:ea typeface="Cambria Math" panose="02040503050406030204" pitchFamily="18" charset="0"/>
                                <a:cs typeface="Arial" panose="020B0604020202020204" pitchFamily="34" charset="0"/>
                              </a:rPr>
                              <m:t>2</m:t>
                            </m:r>
                          </m:sup>
                        </m:sSubSup>
                      </m:num>
                      <m:den>
                        <m:r>
                          <a:rPr lang="uz-Latn-UZ" sz="3600" i="1" dirty="0">
                            <a:latin typeface="Cambria Math" panose="02040503050406030204" pitchFamily="18" charset="0"/>
                            <a:ea typeface="Cambria Math" panose="02040503050406030204" pitchFamily="18" charset="0"/>
                            <a:cs typeface="Arial" panose="020B0604020202020204" pitchFamily="34" charset="0"/>
                          </a:rPr>
                          <m:t>2</m:t>
                        </m:r>
                      </m:den>
                    </m:f>
                  </m:oMath>
                </a14:m>
                <a:r>
                  <a:rPr lang="uz-Latn-UZ" sz="3600" dirty="0">
                    <a:latin typeface="Arial" panose="020B0604020202020204" pitchFamily="34" charset="0"/>
                    <a:cs typeface="Arial" panose="020B0604020202020204" pitchFamily="34" charset="0"/>
                  </a:rPr>
                  <a:t> </a:t>
                </a:r>
                <a:endParaRPr lang="ru-RU" sz="3600" dirty="0">
                  <a:latin typeface="Arial" panose="020B0604020202020204" pitchFamily="34" charset="0"/>
                  <a:cs typeface="Arial" panose="020B0604020202020204" pitchFamily="34" charset="0"/>
                </a:endParaRPr>
              </a:p>
            </p:txBody>
          </p:sp>
        </mc:Choice>
        <mc:Fallback xmlns="">
          <p:sp>
            <p:nvSpPr>
              <p:cNvPr id="9" name="Объект 2">
                <a:extLst>
                  <a:ext uri="{FF2B5EF4-FFF2-40B4-BE49-F238E27FC236}">
                    <a16:creationId xmlns:a16="http://schemas.microsoft.com/office/drawing/2014/main" id="{0DAB9025-4EAD-4AE8-B117-F54E75EFF559}"/>
                  </a:ext>
                </a:extLst>
              </p:cNvPr>
              <p:cNvSpPr txBox="1">
                <a:spLocks noRot="1" noChangeAspect="1" noMove="1" noResize="1" noEditPoints="1" noAdjustHandles="1" noChangeArrowheads="1" noChangeShapeType="1" noTextEdit="1"/>
              </p:cNvSpPr>
              <p:nvPr/>
            </p:nvSpPr>
            <p:spPr>
              <a:xfrm>
                <a:off x="523459" y="3359428"/>
                <a:ext cx="11430001" cy="3498572"/>
              </a:xfrm>
              <a:prstGeom prst="rect">
                <a:avLst/>
              </a:prstGeom>
              <a:blipFill>
                <a:blip r:embed="rId4"/>
                <a:stretch>
                  <a:fillRect t="-523"/>
                </a:stretch>
              </a:blipFill>
            </p:spPr>
            <p:txBody>
              <a:bodyPr/>
              <a:lstStyle/>
              <a:p>
                <a:r>
                  <a:rPr lang="ru-RU">
                    <a:noFill/>
                  </a:rPr>
                  <a:t> </a:t>
                </a:r>
              </a:p>
            </p:txBody>
          </p:sp>
        </mc:Fallback>
      </mc:AlternateContent>
    </p:spTree>
    <p:extLst>
      <p:ext uri="{BB962C8B-B14F-4D97-AF65-F5344CB8AC3E}">
        <p14:creationId xmlns:p14="http://schemas.microsoft.com/office/powerpoint/2010/main" val="364708270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Effect transition="in" filter="fade">
                                      <p:cBhvr>
                                        <p:cTn id="35" dur="1000"/>
                                        <p:tgtEl>
                                          <p:spTgt spid="9">
                                            <p:txEl>
                                              <p:pRg st="0" end="0"/>
                                            </p:txEl>
                                          </p:spTgt>
                                        </p:tgtEl>
                                      </p:cBhvr>
                                    </p:animEffect>
                                    <p:anim calcmode="lin" valueType="num">
                                      <p:cBhvr>
                                        <p:cTn id="36"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xEl>
                                              <p:pRg st="1" end="1"/>
                                            </p:txEl>
                                          </p:spTgt>
                                        </p:tgtEl>
                                        <p:attrNameLst>
                                          <p:attrName>style.visibility</p:attrName>
                                        </p:attrNameLst>
                                      </p:cBhvr>
                                      <p:to>
                                        <p:strVal val="visible"/>
                                      </p:to>
                                    </p:set>
                                    <p:animEffect transition="in" filter="fade">
                                      <p:cBhvr>
                                        <p:cTn id="42" dur="1000"/>
                                        <p:tgtEl>
                                          <p:spTgt spid="9">
                                            <p:txEl>
                                              <p:pRg st="1" end="1"/>
                                            </p:txEl>
                                          </p:spTgt>
                                        </p:tgtEl>
                                      </p:cBhvr>
                                    </p:animEffect>
                                    <p:anim calcmode="lin" valueType="num">
                                      <p:cBhvr>
                                        <p:cTn id="4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44"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xEl>
                                              <p:pRg st="2" end="2"/>
                                            </p:txEl>
                                          </p:spTgt>
                                        </p:tgtEl>
                                        <p:attrNameLst>
                                          <p:attrName>style.visibility</p:attrName>
                                        </p:attrNameLst>
                                      </p:cBhvr>
                                      <p:to>
                                        <p:strVal val="visible"/>
                                      </p:to>
                                    </p:set>
                                    <p:animEffect transition="in" filter="fade">
                                      <p:cBhvr>
                                        <p:cTn id="49" dur="1000"/>
                                        <p:tgtEl>
                                          <p:spTgt spid="9">
                                            <p:txEl>
                                              <p:pRg st="2" end="2"/>
                                            </p:txEl>
                                          </p:spTgt>
                                        </p:tgtEl>
                                      </p:cBhvr>
                                    </p:animEffect>
                                    <p:anim calcmode="lin" valueType="num">
                                      <p:cBhvr>
                                        <p:cTn id="5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5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
                                            <p:txEl>
                                              <p:pRg st="3" end="3"/>
                                            </p:txEl>
                                          </p:spTgt>
                                        </p:tgtEl>
                                        <p:attrNameLst>
                                          <p:attrName>style.visibility</p:attrName>
                                        </p:attrNameLst>
                                      </p:cBhvr>
                                      <p:to>
                                        <p:strVal val="visible"/>
                                      </p:to>
                                    </p:set>
                                    <p:animEffect transition="in" filter="fade">
                                      <p:cBhvr>
                                        <p:cTn id="56" dur="1000"/>
                                        <p:tgtEl>
                                          <p:spTgt spid="9">
                                            <p:txEl>
                                              <p:pRg st="3" end="3"/>
                                            </p:txEl>
                                          </p:spTgt>
                                        </p:tgtEl>
                                      </p:cBhvr>
                                    </p:animEffect>
                                    <p:anim calcmode="lin" valueType="num">
                                      <p:cBhvr>
                                        <p:cTn id="57"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58"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F9AC0F-2A00-4818-9B59-D4B253D7837E}"/>
              </a:ext>
            </a:extLst>
          </p:cNvPr>
          <p:cNvSpPr>
            <a:spLocks noGrp="1"/>
          </p:cNvSpPr>
          <p:nvPr>
            <p:ph type="title"/>
          </p:nvPr>
        </p:nvSpPr>
        <p:spPr>
          <a:xfrm>
            <a:off x="0" y="1"/>
            <a:ext cx="12192000" cy="1099929"/>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uz-Latn-UZ" sz="4800" dirty="0">
                <a:latin typeface="Arial" panose="020B0604020202020204" pitchFamily="34" charset="0"/>
                <a:cs typeface="Arial" panose="020B0604020202020204" pitchFamily="34" charset="0"/>
              </a:rPr>
              <a:t>3-mashq </a:t>
            </a:r>
            <a:r>
              <a:rPr lang="en-US" sz="4800" dirty="0">
                <a:latin typeface="Arial" panose="020B0604020202020204" pitchFamily="34" charset="0"/>
                <a:cs typeface="Arial" panose="020B0604020202020204" pitchFamily="34" charset="0"/>
              </a:rPr>
              <a:t> </a:t>
            </a:r>
            <a:r>
              <a:rPr lang="uz-Latn-UZ" sz="4800" dirty="0">
                <a:latin typeface="Arial" panose="020B0604020202020204" pitchFamily="34" charset="0"/>
                <a:cs typeface="Arial" panose="020B0604020202020204" pitchFamily="34" charset="0"/>
              </a:rPr>
              <a:t>12-masala</a:t>
            </a:r>
            <a:r>
              <a:rPr lang="en-US" sz="4800" dirty="0">
                <a:latin typeface="Arial" panose="020B0604020202020204" pitchFamily="34" charset="0"/>
                <a:cs typeface="Arial" panose="020B0604020202020204" pitchFamily="34" charset="0"/>
              </a:rPr>
              <a:t> </a:t>
            </a:r>
            <a:endParaRPr lang="ru-RU" sz="48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1A0563FC-11D4-4B2D-8D2C-F33624EE81FA}"/>
                  </a:ext>
                </a:extLst>
              </p:cNvPr>
              <p:cNvSpPr>
                <a:spLocks noGrp="1"/>
              </p:cNvSpPr>
              <p:nvPr>
                <p:ph idx="1"/>
              </p:nvPr>
            </p:nvSpPr>
            <p:spPr>
              <a:xfrm>
                <a:off x="675861" y="1736035"/>
                <a:ext cx="10747513" cy="4440928"/>
              </a:xfrm>
            </p:spPr>
            <p:txBody>
              <a:bodyPr>
                <a:normAutofit/>
              </a:bodyPr>
              <a:lstStyle/>
              <a:p>
                <a:pPr marL="0" indent="0" algn="just">
                  <a:lnSpc>
                    <a:spcPct val="100000"/>
                  </a:lnSpc>
                  <a:buNone/>
                </a:pPr>
                <a:r>
                  <a:rPr lang="uz-Latn-UZ" sz="40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Suv keltirish tarmog‘</a:t>
                </a:r>
                <a:r>
                  <a:rPr lang="en-US" sz="3200">
                    <a:latin typeface="Arial" panose="020B0604020202020204" pitchFamily="34" charset="0"/>
                    <a:cs typeface="Arial" panose="020B0604020202020204" pitchFamily="34" charset="0"/>
                  </a:rPr>
                  <a:t>i</a:t>
                </a:r>
                <a:r>
                  <a:rPr lang="uz-Latn-UZ" sz="320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teshilib, undan tepaga suv otilib chiqa boshladi. Agar tirqish yuzasi 4 </a:t>
                </a:r>
                <a14:m>
                  <m:oMath xmlns:m="http://schemas.openxmlformats.org/officeDocument/2006/math">
                    <m:sSup>
                      <m:sSupPr>
                        <m:ctrlPr>
                          <a:rPr lang="uz-Latn-UZ" sz="3200" i="1" smtClean="0">
                            <a:latin typeface="Cambria Math" panose="02040503050406030204" pitchFamily="18" charset="0"/>
                            <a:cs typeface="Arial" panose="020B0604020202020204" pitchFamily="34" charset="0"/>
                          </a:rPr>
                        </m:ctrlPr>
                      </m:sSupPr>
                      <m:e>
                        <m:r>
                          <a:rPr lang="uz-Latn-UZ" sz="3200" b="0" i="1" smtClean="0">
                            <a:latin typeface="Cambria Math" panose="02040503050406030204" pitchFamily="18" charset="0"/>
                            <a:cs typeface="Arial" panose="020B0604020202020204" pitchFamily="34" charset="0"/>
                          </a:rPr>
                          <m:t>𝑚𝑚</m:t>
                        </m:r>
                      </m:e>
                      <m:sup>
                        <m:r>
                          <a:rPr lang="uz-Latn-UZ" sz="3200" b="0" i="1" smtClean="0">
                            <a:latin typeface="Cambria Math" panose="02040503050406030204" pitchFamily="18" charset="0"/>
                            <a:cs typeface="Arial" panose="020B0604020202020204" pitchFamily="34" charset="0"/>
                          </a:rPr>
                          <m:t>2</m:t>
                        </m:r>
                      </m:sup>
                    </m:sSup>
                  </m:oMath>
                </a14:m>
                <a:r>
                  <a:rPr lang="uz-Latn-UZ" sz="3200" dirty="0">
                    <a:latin typeface="Arial" panose="020B0604020202020204" pitchFamily="34" charset="0"/>
                    <a:cs typeface="Arial" panose="020B0604020202020204" pitchFamily="34" charset="0"/>
                  </a:rPr>
                  <a:t>, suvning otilib chiqish balandligi 80 </a:t>
                </a:r>
                <a14:m>
                  <m:oMath xmlns:m="http://schemas.openxmlformats.org/officeDocument/2006/math">
                    <m:r>
                      <a:rPr lang="uz-Latn-UZ" sz="3200" i="1" dirty="0" smtClean="0">
                        <a:latin typeface="Cambria Math" panose="02040503050406030204" pitchFamily="18" charset="0"/>
                        <a:cs typeface="Arial" panose="020B0604020202020204" pitchFamily="34" charset="0"/>
                      </a:rPr>
                      <m:t>𝑐𝑚</m:t>
                    </m:r>
                  </m:oMath>
                </a14:m>
                <a:r>
                  <a:rPr lang="uz-Latn-UZ" sz="3200" dirty="0">
                    <a:latin typeface="Arial" panose="020B0604020202020204" pitchFamily="34" charset="0"/>
                    <a:cs typeface="Arial" panose="020B0604020202020204" pitchFamily="34" charset="0"/>
                  </a:rPr>
                  <a:t> bo‘lsa, bir sutkada qancha suv isrof bo‘ladi?</a:t>
                </a:r>
                <a:endParaRPr lang="ru-RU" sz="3200" dirty="0">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1A0563FC-11D4-4B2D-8D2C-F33624EE81FA}"/>
                  </a:ext>
                </a:extLst>
              </p:cNvPr>
              <p:cNvSpPr>
                <a:spLocks noGrp="1" noRot="1" noChangeAspect="1" noMove="1" noResize="1" noEditPoints="1" noAdjustHandles="1" noChangeArrowheads="1" noChangeShapeType="1" noTextEdit="1"/>
              </p:cNvSpPr>
              <p:nvPr>
                <p:ph idx="1"/>
              </p:nvPr>
            </p:nvSpPr>
            <p:spPr>
              <a:xfrm>
                <a:off x="675861" y="1736035"/>
                <a:ext cx="10747513" cy="4440928"/>
              </a:xfrm>
              <a:blipFill>
                <a:blip r:embed="rId2"/>
                <a:stretch>
                  <a:fillRect l="-1475" r="-1418"/>
                </a:stretch>
              </a:blipFill>
            </p:spPr>
            <p:txBody>
              <a:bodyPr/>
              <a:lstStyle/>
              <a:p>
                <a:r>
                  <a:rPr lang="ru-RU">
                    <a:noFill/>
                  </a:rPr>
                  <a:t> </a:t>
                </a:r>
              </a:p>
            </p:txBody>
          </p:sp>
        </mc:Fallback>
      </mc:AlternateContent>
    </p:spTree>
    <p:extLst>
      <p:ext uri="{BB962C8B-B14F-4D97-AF65-F5344CB8AC3E}">
        <p14:creationId xmlns:p14="http://schemas.microsoft.com/office/powerpoint/2010/main" val="24714542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8" name="Текст 7">
                <a:extLst>
                  <a:ext uri="{FF2B5EF4-FFF2-40B4-BE49-F238E27FC236}">
                    <a16:creationId xmlns:a16="http://schemas.microsoft.com/office/drawing/2014/main" id="{A9941E72-F7BB-4003-A70A-F8AD012D167E}"/>
                  </a:ext>
                </a:extLst>
              </p:cNvPr>
              <p:cNvSpPr>
                <a:spLocks noGrp="1"/>
              </p:cNvSpPr>
              <p:nvPr>
                <p:ph type="body" sz="quarter" idx="14"/>
              </p:nvPr>
            </p:nvSpPr>
            <p:spPr>
              <a:xfrm>
                <a:off x="1060174" y="99390"/>
                <a:ext cx="5446643" cy="4035287"/>
              </a:xfrm>
            </p:spPr>
            <p:txBody>
              <a:bodyPr/>
              <a:lstStyle/>
              <a:p>
                <a:r>
                  <a:rPr lang="uz-Latn-UZ" sz="3600" dirty="0">
                    <a:latin typeface="Arial" panose="020B0604020202020204" pitchFamily="34" charset="0"/>
                    <a:cs typeface="Arial" panose="020B0604020202020204" pitchFamily="34" charset="0"/>
                  </a:rPr>
                  <a:t>   </a:t>
                </a:r>
                <a:r>
                  <a:rPr lang="uz-Latn-UZ" sz="3200" b="1" dirty="0">
                    <a:solidFill>
                      <a:schemeClr val="accent1"/>
                    </a:solidFill>
                    <a:latin typeface="Arial" panose="020B0604020202020204" pitchFamily="34" charset="0"/>
                    <a:cs typeface="Arial" panose="020B0604020202020204" pitchFamily="34" charset="0"/>
                  </a:rPr>
                  <a:t>Berilgan:</a:t>
                </a:r>
              </a:p>
              <a:p>
                <a14:m>
                  <m:oMath xmlns:m="http://schemas.openxmlformats.org/officeDocument/2006/math">
                    <m:r>
                      <a:rPr lang="uz-Latn-UZ" sz="3200" b="0" i="1" smtClean="0">
                        <a:latin typeface="Cambria Math" panose="02040503050406030204" pitchFamily="18" charset="0"/>
                        <a:cs typeface="Arial" panose="020B0604020202020204" pitchFamily="34" charset="0"/>
                      </a:rPr>
                      <m:t>𝑆</m:t>
                    </m:r>
                    <m:r>
                      <a:rPr lang="uz-Latn-UZ" sz="3200" b="0" i="1" smtClean="0">
                        <a:latin typeface="Cambria Math" panose="02040503050406030204" pitchFamily="18" charset="0"/>
                        <a:cs typeface="Arial" panose="020B0604020202020204" pitchFamily="34" charset="0"/>
                      </a:rPr>
                      <m:t>=4 </m:t>
                    </m:r>
                    <m:sSup>
                      <m:sSupPr>
                        <m:ctrlPr>
                          <a:rPr lang="uz-Latn-UZ" sz="3200" b="0" i="1" smtClean="0">
                            <a:latin typeface="Cambria Math" panose="02040503050406030204" pitchFamily="18" charset="0"/>
                            <a:cs typeface="Arial" panose="020B0604020202020204" pitchFamily="34" charset="0"/>
                          </a:rPr>
                        </m:ctrlPr>
                      </m:sSupPr>
                      <m:e>
                        <m:r>
                          <a:rPr lang="uz-Latn-UZ" sz="3200" b="0" i="1" smtClean="0">
                            <a:latin typeface="Cambria Math" panose="02040503050406030204" pitchFamily="18" charset="0"/>
                            <a:cs typeface="Arial" panose="020B0604020202020204" pitchFamily="34" charset="0"/>
                          </a:rPr>
                          <m:t>𝑚𝑚</m:t>
                        </m:r>
                      </m:e>
                      <m:sup>
                        <m:r>
                          <a:rPr lang="uz-Latn-UZ" sz="3200" b="0" i="1" smtClean="0">
                            <a:latin typeface="Cambria Math" panose="02040503050406030204" pitchFamily="18" charset="0"/>
                            <a:cs typeface="Arial" panose="020B0604020202020204" pitchFamily="34" charset="0"/>
                          </a:rPr>
                          <m:t>2</m:t>
                        </m:r>
                      </m:sup>
                    </m:sSup>
                    <m:r>
                      <a:rPr lang="uz-Latn-UZ" sz="3200" b="0" i="1" smtClean="0">
                        <a:latin typeface="Cambria Math" panose="02040503050406030204" pitchFamily="18" charset="0"/>
                        <a:cs typeface="Arial" panose="020B0604020202020204" pitchFamily="34" charset="0"/>
                      </a:rPr>
                      <m:t>=</m:t>
                    </m:r>
                    <m:r>
                      <a:rPr lang="en-US" sz="3200" b="0" i="1" smtClean="0">
                        <a:latin typeface="Cambria Math" panose="02040503050406030204" pitchFamily="18" charset="0"/>
                        <a:cs typeface="Arial" panose="020B0604020202020204" pitchFamily="34" charset="0"/>
                      </a:rPr>
                      <m:t>4</m:t>
                    </m:r>
                    <m:r>
                      <a:rPr lang="uz-Latn-UZ" sz="3200" b="0" i="1" smtClean="0">
                        <a:latin typeface="Cambria Math" panose="02040503050406030204" pitchFamily="18" charset="0"/>
                        <a:ea typeface="Cambria Math" panose="02040503050406030204" pitchFamily="18" charset="0"/>
                        <a:cs typeface="Arial" panose="020B0604020202020204" pitchFamily="34" charset="0"/>
                      </a:rPr>
                      <m:t>∙</m:t>
                    </m:r>
                    <m:sSup>
                      <m:sSupPr>
                        <m:ctrlPr>
                          <a:rPr lang="uz-Latn-UZ" sz="3200" b="0" i="1" smtClean="0">
                            <a:latin typeface="Cambria Math" panose="02040503050406030204" pitchFamily="18" charset="0"/>
                            <a:ea typeface="Cambria Math" panose="02040503050406030204" pitchFamily="18" charset="0"/>
                            <a:cs typeface="Arial" panose="020B0604020202020204" pitchFamily="34" charset="0"/>
                          </a:rPr>
                        </m:ctrlPr>
                      </m:sSupPr>
                      <m:e>
                        <m:r>
                          <a:rPr lang="uz-Latn-UZ" sz="3200" b="0" i="1" smtClean="0">
                            <a:latin typeface="Cambria Math" panose="02040503050406030204" pitchFamily="18" charset="0"/>
                            <a:ea typeface="Cambria Math" panose="02040503050406030204" pitchFamily="18" charset="0"/>
                            <a:cs typeface="Arial" panose="020B0604020202020204" pitchFamily="34" charset="0"/>
                          </a:rPr>
                          <m:t>10</m:t>
                        </m:r>
                      </m:e>
                      <m:sup>
                        <m:r>
                          <a:rPr lang="uz-Latn-UZ" sz="3200" b="0" i="1" smtClean="0">
                            <a:latin typeface="Cambria Math" panose="02040503050406030204" pitchFamily="18" charset="0"/>
                            <a:ea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6</m:t>
                        </m:r>
                      </m:sup>
                    </m:sSup>
                    <m:r>
                      <a:rPr lang="uz-Latn-UZ" sz="3200" b="0" i="1" smtClean="0">
                        <a:latin typeface="Cambria Math" panose="02040503050406030204" pitchFamily="18" charset="0"/>
                        <a:ea typeface="Cambria Math" panose="02040503050406030204" pitchFamily="18" charset="0"/>
                        <a:cs typeface="Arial" panose="020B0604020202020204" pitchFamily="34" charset="0"/>
                      </a:rPr>
                      <m:t> </m:t>
                    </m:r>
                    <m:sSup>
                      <m:sSupPr>
                        <m:ctrlPr>
                          <a:rPr lang="uz-Latn-UZ" sz="3200" b="0" i="1" smtClean="0">
                            <a:latin typeface="Cambria Math" panose="02040503050406030204" pitchFamily="18" charset="0"/>
                            <a:ea typeface="Cambria Math" panose="02040503050406030204" pitchFamily="18" charset="0"/>
                            <a:cs typeface="Arial" panose="020B0604020202020204" pitchFamily="34" charset="0"/>
                          </a:rPr>
                        </m:ctrlPr>
                      </m:sSupPr>
                      <m:e>
                        <m:r>
                          <a:rPr lang="uz-Latn-UZ" sz="3200" b="0" i="1" smtClean="0">
                            <a:latin typeface="Cambria Math" panose="02040503050406030204" pitchFamily="18" charset="0"/>
                            <a:ea typeface="Cambria Math" panose="02040503050406030204" pitchFamily="18" charset="0"/>
                            <a:cs typeface="Arial" panose="020B0604020202020204" pitchFamily="34" charset="0"/>
                          </a:rPr>
                          <m:t>𝑚</m:t>
                        </m:r>
                      </m:e>
                      <m:sup>
                        <m:r>
                          <a:rPr lang="uz-Latn-UZ" sz="3200" b="0" i="1" smtClean="0">
                            <a:latin typeface="Cambria Math" panose="02040503050406030204" pitchFamily="18" charset="0"/>
                            <a:ea typeface="Cambria Math" panose="02040503050406030204" pitchFamily="18" charset="0"/>
                            <a:cs typeface="Arial" panose="020B0604020202020204" pitchFamily="34" charset="0"/>
                          </a:rPr>
                          <m:t>2</m:t>
                        </m:r>
                      </m:sup>
                    </m:sSup>
                  </m:oMath>
                </a14:m>
                <a:r>
                  <a:rPr lang="uz-Latn-UZ" sz="3200" dirty="0">
                    <a:latin typeface="Arial" panose="020B0604020202020204" pitchFamily="34" charset="0"/>
                    <a:cs typeface="Arial" panose="020B0604020202020204" pitchFamily="34" charset="0"/>
                  </a:rPr>
                  <a:t> </a:t>
                </a:r>
              </a:p>
              <a:p>
                <a14:m>
                  <m:oMath xmlns:m="http://schemas.openxmlformats.org/officeDocument/2006/math">
                    <m:r>
                      <a:rPr lang="uz-Latn-UZ" sz="3200" b="0" i="1" smtClean="0">
                        <a:latin typeface="Cambria Math" panose="02040503050406030204" pitchFamily="18" charset="0"/>
                        <a:cs typeface="Arial" panose="020B0604020202020204" pitchFamily="34" charset="0"/>
                      </a:rPr>
                      <m:t>h</m:t>
                    </m:r>
                    <m:r>
                      <a:rPr lang="uz-Latn-UZ" sz="3200" b="0" i="1" smtClean="0">
                        <a:latin typeface="Cambria Math" panose="02040503050406030204" pitchFamily="18" charset="0"/>
                        <a:cs typeface="Arial" panose="020B0604020202020204" pitchFamily="34" charset="0"/>
                      </a:rPr>
                      <m:t>=80 </m:t>
                    </m:r>
                    <m:r>
                      <a:rPr lang="uz-Latn-UZ" sz="3200" b="0" i="1" smtClean="0">
                        <a:latin typeface="Cambria Math" panose="02040503050406030204" pitchFamily="18" charset="0"/>
                        <a:cs typeface="Arial" panose="020B0604020202020204" pitchFamily="34" charset="0"/>
                      </a:rPr>
                      <m:t>𝑐𝑚</m:t>
                    </m:r>
                    <m:r>
                      <a:rPr lang="uz-Latn-UZ" sz="3200" b="0" i="1" smtClean="0">
                        <a:latin typeface="Cambria Math" panose="02040503050406030204" pitchFamily="18" charset="0"/>
                        <a:cs typeface="Arial" panose="020B0604020202020204" pitchFamily="34" charset="0"/>
                      </a:rPr>
                      <m:t>=0,8 </m:t>
                    </m:r>
                    <m:r>
                      <a:rPr lang="uz-Latn-UZ" sz="3200" b="0" i="1" smtClean="0">
                        <a:latin typeface="Cambria Math" panose="02040503050406030204" pitchFamily="18" charset="0"/>
                        <a:cs typeface="Arial" panose="020B0604020202020204" pitchFamily="34" charset="0"/>
                      </a:rPr>
                      <m:t>𝑚</m:t>
                    </m:r>
                  </m:oMath>
                </a14:m>
                <a:r>
                  <a:rPr lang="uz-Latn-UZ" sz="3200" dirty="0">
                    <a:latin typeface="Arial" panose="020B0604020202020204" pitchFamily="34" charset="0"/>
                    <a:cs typeface="Arial" panose="020B0604020202020204" pitchFamily="34" charset="0"/>
                  </a:rPr>
                  <a:t> </a:t>
                </a:r>
              </a:p>
              <a:p>
                <a14:m>
                  <m:oMath xmlns:m="http://schemas.openxmlformats.org/officeDocument/2006/math">
                    <m:r>
                      <a:rPr lang="uz-Latn-UZ" sz="3200" b="0" i="1" smtClean="0">
                        <a:latin typeface="Cambria Math" panose="02040503050406030204" pitchFamily="18" charset="0"/>
                        <a:cs typeface="Arial" panose="020B0604020202020204" pitchFamily="34" charset="0"/>
                      </a:rPr>
                      <m:t>𝑡</m:t>
                    </m:r>
                    <m:r>
                      <a:rPr lang="uz-Latn-UZ" sz="3200" b="0" i="1" smtClean="0">
                        <a:latin typeface="Cambria Math" panose="02040503050406030204" pitchFamily="18" charset="0"/>
                        <a:cs typeface="Arial" panose="020B0604020202020204" pitchFamily="34" charset="0"/>
                      </a:rPr>
                      <m:t>=24 </m:t>
                    </m:r>
                    <m:r>
                      <a:rPr lang="uz-Latn-UZ" sz="3200" b="0" i="1" smtClean="0">
                        <a:latin typeface="Cambria Math" panose="02040503050406030204" pitchFamily="18" charset="0"/>
                        <a:cs typeface="Arial" panose="020B0604020202020204" pitchFamily="34" charset="0"/>
                      </a:rPr>
                      <m:t>h</m:t>
                    </m:r>
                    <m:r>
                      <a:rPr lang="en-US" sz="3200" b="0" i="1" smtClean="0">
                        <a:latin typeface="Cambria Math" panose="02040503050406030204" pitchFamily="18" charset="0"/>
                        <a:cs typeface="Arial" panose="020B0604020202020204" pitchFamily="34" charset="0"/>
                      </a:rPr>
                      <m:t>=86400</m:t>
                    </m:r>
                    <m:r>
                      <a:rPr lang="ru-RU" sz="3200" b="0" i="1" smtClean="0">
                        <a:latin typeface="Cambria Math" panose="02040503050406030204" pitchFamily="18" charset="0"/>
                        <a:cs typeface="Arial" panose="020B0604020202020204" pitchFamily="34" charset="0"/>
                      </a:rPr>
                      <m:t> </m:t>
                    </m:r>
                    <m:r>
                      <a:rPr lang="en-US" sz="3200" b="0" i="1" smtClean="0">
                        <a:latin typeface="Cambria Math" panose="02040503050406030204" pitchFamily="18" charset="0"/>
                        <a:cs typeface="Arial" panose="020B0604020202020204" pitchFamily="34" charset="0"/>
                      </a:rPr>
                      <m:t>𝑠</m:t>
                    </m:r>
                  </m:oMath>
                </a14:m>
                <a:r>
                  <a:rPr lang="en-US" sz="3200" dirty="0">
                    <a:latin typeface="Arial" panose="020B0604020202020204" pitchFamily="34" charset="0"/>
                    <a:cs typeface="Arial" panose="020B0604020202020204" pitchFamily="34" charset="0"/>
                  </a:rPr>
                  <a:t> </a:t>
                </a:r>
              </a:p>
              <a:p>
                <a14:m>
                  <m:oMath xmlns:m="http://schemas.openxmlformats.org/officeDocument/2006/math">
                    <m:r>
                      <a:rPr lang="en-US" sz="3200" b="0" i="1" smtClean="0">
                        <a:latin typeface="Cambria Math" panose="02040503050406030204" pitchFamily="18" charset="0"/>
                        <a:cs typeface="Arial" panose="020B0604020202020204" pitchFamily="34" charset="0"/>
                      </a:rPr>
                      <m:t>𝑔</m:t>
                    </m:r>
                    <m:r>
                      <a:rPr lang="en-US" sz="3200" b="0" i="1" smtClean="0">
                        <a:latin typeface="Cambria Math" panose="02040503050406030204" pitchFamily="18" charset="0"/>
                        <a:cs typeface="Arial" panose="020B0604020202020204" pitchFamily="34" charset="0"/>
                      </a:rPr>
                      <m:t>=10 </m:t>
                    </m:r>
                    <m:r>
                      <a:rPr lang="en-US" sz="3200" b="0" i="1" smtClean="0">
                        <a:latin typeface="Cambria Math" panose="02040503050406030204" pitchFamily="18" charset="0"/>
                        <a:cs typeface="Arial" panose="020B0604020202020204" pitchFamily="34" charset="0"/>
                      </a:rPr>
                      <m:t>𝑚</m:t>
                    </m:r>
                    <m:r>
                      <a:rPr lang="en-US" sz="3200" b="0" i="1" smtClean="0">
                        <a:latin typeface="Cambria Math" panose="02040503050406030204" pitchFamily="18" charset="0"/>
                        <a:cs typeface="Arial" panose="020B0604020202020204" pitchFamily="34" charset="0"/>
                      </a:rPr>
                      <m:t>/</m:t>
                    </m:r>
                    <m:sSup>
                      <m:sSupPr>
                        <m:ctrlPr>
                          <a:rPr lang="en-US" sz="3200" b="0" i="1" smtClean="0">
                            <a:latin typeface="Cambria Math" panose="02040503050406030204" pitchFamily="18" charset="0"/>
                            <a:cs typeface="Arial" panose="020B0604020202020204" pitchFamily="34" charset="0"/>
                          </a:rPr>
                        </m:ctrlPr>
                      </m:sSupPr>
                      <m:e>
                        <m:r>
                          <a:rPr lang="en-US" sz="3200" b="0" i="1" smtClean="0">
                            <a:latin typeface="Cambria Math" panose="02040503050406030204" pitchFamily="18" charset="0"/>
                            <a:cs typeface="Arial" panose="020B0604020202020204" pitchFamily="34" charset="0"/>
                          </a:rPr>
                          <m:t>𝑠</m:t>
                        </m:r>
                      </m:e>
                      <m:sup>
                        <m:r>
                          <a:rPr lang="en-US" sz="3200" b="0" i="1" smtClean="0">
                            <a:latin typeface="Cambria Math" panose="02040503050406030204" pitchFamily="18" charset="0"/>
                            <a:cs typeface="Arial" panose="020B0604020202020204" pitchFamily="34" charset="0"/>
                          </a:rPr>
                          <m:t>2</m:t>
                        </m:r>
                      </m:sup>
                    </m:sSup>
                  </m:oMath>
                </a14:m>
                <a:r>
                  <a:rPr lang="en-US" sz="3200" dirty="0">
                    <a:latin typeface="Arial" panose="020B0604020202020204" pitchFamily="34" charset="0"/>
                    <a:cs typeface="Arial" panose="020B0604020202020204" pitchFamily="34" charset="0"/>
                  </a:rPr>
                  <a:t> </a:t>
                </a:r>
              </a:p>
              <a:p>
                <a:r>
                  <a:rPr lang="en-US" sz="3200" b="1" dirty="0" err="1">
                    <a:solidFill>
                      <a:schemeClr val="accent1"/>
                    </a:solidFill>
                    <a:latin typeface="Arial" panose="020B0604020202020204" pitchFamily="34" charset="0"/>
                    <a:cs typeface="Arial" panose="020B0604020202020204" pitchFamily="34" charset="0"/>
                  </a:rPr>
                  <a:t>Topish</a:t>
                </a:r>
                <a:r>
                  <a:rPr lang="en-US" sz="3200" b="1" dirty="0">
                    <a:solidFill>
                      <a:schemeClr val="accent1"/>
                    </a:solidFill>
                    <a:latin typeface="Arial" panose="020B0604020202020204" pitchFamily="34" charset="0"/>
                    <a:cs typeface="Arial" panose="020B0604020202020204" pitchFamily="34" charset="0"/>
                  </a:rPr>
                  <a:t> </a:t>
                </a:r>
                <a:r>
                  <a:rPr lang="en-US" sz="3200" b="1" dirty="0" err="1">
                    <a:solidFill>
                      <a:schemeClr val="accent1"/>
                    </a:solidFill>
                    <a:latin typeface="Arial" panose="020B0604020202020204" pitchFamily="34" charset="0"/>
                    <a:cs typeface="Arial" panose="020B0604020202020204" pitchFamily="34" charset="0"/>
                  </a:rPr>
                  <a:t>kerak</a:t>
                </a:r>
                <a:r>
                  <a:rPr lang="en-US" sz="3200" b="1" dirty="0">
                    <a:solidFill>
                      <a:schemeClr val="accent1"/>
                    </a:solidFill>
                    <a:latin typeface="Arial" panose="020B0604020202020204" pitchFamily="34" charset="0"/>
                    <a:cs typeface="Arial" panose="020B0604020202020204" pitchFamily="34" charset="0"/>
                  </a:rPr>
                  <a:t>: </a:t>
                </a:r>
                <a:r>
                  <a:rPr lang="uz-Latn-UZ" sz="3200" b="1" dirty="0">
                    <a:solidFill>
                      <a:schemeClr val="accent1"/>
                    </a:solidFill>
                    <a:latin typeface="Arial" panose="020B0604020202020204" pitchFamily="34" charset="0"/>
                    <a:cs typeface="Arial" panose="020B0604020202020204" pitchFamily="34" charset="0"/>
                  </a:rPr>
                  <a:t> </a:t>
                </a:r>
                <a14:m>
                  <m:oMath xmlns:m="http://schemas.openxmlformats.org/officeDocument/2006/math">
                    <m:r>
                      <a:rPr lang="en-US" sz="3200" b="0" i="1" smtClean="0">
                        <a:latin typeface="Cambria Math" panose="02040503050406030204" pitchFamily="18" charset="0"/>
                        <a:cs typeface="Arial" panose="020B0604020202020204" pitchFamily="34" charset="0"/>
                      </a:rPr>
                      <m:t>𝑉</m:t>
                    </m:r>
                    <m:r>
                      <a:rPr lang="en-US" sz="3200" b="0" i="1" smtClean="0">
                        <a:latin typeface="Cambria Math" panose="02040503050406030204" pitchFamily="18" charset="0"/>
                        <a:cs typeface="Arial" panose="020B0604020202020204" pitchFamily="34" charset="0"/>
                      </a:rPr>
                      <m:t>−?</m:t>
                    </m:r>
                  </m:oMath>
                </a14:m>
                <a:r>
                  <a:rPr lang="en-US" sz="3200" dirty="0">
                    <a:latin typeface="Arial" panose="020B0604020202020204" pitchFamily="34" charset="0"/>
                    <a:cs typeface="Arial" panose="020B0604020202020204" pitchFamily="34" charset="0"/>
                  </a:rPr>
                  <a:t> </a:t>
                </a:r>
                <a:endParaRPr lang="uz-Latn-UZ" sz="3200" dirty="0">
                  <a:latin typeface="Arial" panose="020B0604020202020204" pitchFamily="34" charset="0"/>
                  <a:cs typeface="Arial" panose="020B0604020202020204" pitchFamily="34" charset="0"/>
                </a:endParaRPr>
              </a:p>
            </p:txBody>
          </p:sp>
        </mc:Choice>
        <mc:Fallback xmlns="">
          <p:sp>
            <p:nvSpPr>
              <p:cNvPr id="8" name="Текст 7">
                <a:extLst>
                  <a:ext uri="{FF2B5EF4-FFF2-40B4-BE49-F238E27FC236}">
                    <a16:creationId xmlns:a16="http://schemas.microsoft.com/office/drawing/2014/main" id="{A9941E72-F7BB-4003-A70A-F8AD012D167E}"/>
                  </a:ext>
                </a:extLst>
              </p:cNvPr>
              <p:cNvSpPr>
                <a:spLocks noGrp="1" noRot="1" noChangeAspect="1" noMove="1" noResize="1" noEditPoints="1" noAdjustHandles="1" noChangeArrowheads="1" noChangeShapeType="1" noTextEdit="1"/>
              </p:cNvSpPr>
              <p:nvPr>
                <p:ph type="body" sz="quarter" idx="14"/>
              </p:nvPr>
            </p:nvSpPr>
            <p:spPr>
              <a:xfrm>
                <a:off x="1060174" y="99390"/>
                <a:ext cx="5446643" cy="4035287"/>
              </a:xfrm>
              <a:blipFill>
                <a:blip r:embed="rId2"/>
                <a:stretch>
                  <a:fillRect l="-2912" t="-2115"/>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9" name="Текст 8">
                <a:extLst>
                  <a:ext uri="{FF2B5EF4-FFF2-40B4-BE49-F238E27FC236}">
                    <a16:creationId xmlns:a16="http://schemas.microsoft.com/office/drawing/2014/main" id="{00A0B306-3AAD-4674-8F20-7D8F4961C19D}"/>
                  </a:ext>
                </a:extLst>
              </p:cNvPr>
              <p:cNvSpPr>
                <a:spLocks noGrp="1"/>
              </p:cNvSpPr>
              <p:nvPr>
                <p:ph type="body" sz="quarter" idx="15"/>
              </p:nvPr>
            </p:nvSpPr>
            <p:spPr>
              <a:xfrm>
                <a:off x="6241773" y="99389"/>
                <a:ext cx="5114637" cy="4035287"/>
              </a:xfrm>
            </p:spPr>
            <p:txBody>
              <a:bodyPr/>
              <a:lstStyle/>
              <a:p>
                <a:pPr algn="ctr"/>
                <a:r>
                  <a:rPr lang="uz-Latn-UZ" sz="3600" b="1" dirty="0">
                    <a:solidFill>
                      <a:schemeClr val="accent1"/>
                    </a:solidFill>
                    <a:latin typeface="Arial" panose="020B0604020202020204" pitchFamily="34" charset="0"/>
                    <a:cs typeface="Arial" panose="020B0604020202020204" pitchFamily="34" charset="0"/>
                  </a:rPr>
                  <a:t>  </a:t>
                </a:r>
                <a:r>
                  <a:rPr lang="uz-Latn-UZ" sz="3200" b="1" dirty="0">
                    <a:solidFill>
                      <a:schemeClr val="accent1"/>
                    </a:solidFill>
                    <a:latin typeface="Arial" panose="020B0604020202020204" pitchFamily="34" charset="0"/>
                    <a:cs typeface="Arial" panose="020B0604020202020204" pitchFamily="34" charset="0"/>
                  </a:rPr>
                  <a:t>Formula:</a:t>
                </a:r>
                <a:endParaRPr lang="en-US" sz="3200" b="1" dirty="0">
                  <a:solidFill>
                    <a:schemeClr val="accent1"/>
                  </a:solidFill>
                  <a:latin typeface="Arial" panose="020B0604020202020204" pitchFamily="34" charset="0"/>
                  <a:cs typeface="Arial" panose="020B0604020202020204" pitchFamily="34" charset="0"/>
                </a:endParaRPr>
              </a:p>
              <a:p>
                <a:pPr algn="ctr"/>
                <a14:m>
                  <m:oMath xmlns:m="http://schemas.openxmlformats.org/officeDocument/2006/math">
                    <m:r>
                      <a:rPr lang="en-US" sz="3200" b="0" i="1" smtClean="0">
                        <a:latin typeface="Cambria Math" panose="02040503050406030204" pitchFamily="18" charset="0"/>
                        <a:cs typeface="Arial" panose="020B0604020202020204" pitchFamily="34" charset="0"/>
                      </a:rPr>
                      <m:t>𝑉</m:t>
                    </m:r>
                    <m:r>
                      <a:rPr lang="en-US" sz="3200" b="0" i="1" smtClean="0">
                        <a:latin typeface="Cambria Math" panose="02040503050406030204" pitchFamily="18" charset="0"/>
                        <a:cs typeface="Arial" panose="020B0604020202020204" pitchFamily="34" charset="0"/>
                      </a:rPr>
                      <m:t>=</m:t>
                    </m:r>
                    <m:r>
                      <a:rPr lang="en-US" sz="3200" b="0" i="1" smtClean="0">
                        <a:latin typeface="Cambria Math" panose="02040503050406030204" pitchFamily="18" charset="0"/>
                        <a:cs typeface="Arial" panose="020B0604020202020204" pitchFamily="34" charset="0"/>
                      </a:rPr>
                      <m:t>𝑆𝑙</m:t>
                    </m:r>
                  </m:oMath>
                </a14:m>
                <a:r>
                  <a:rPr lang="en-US" sz="3200" dirty="0">
                    <a:latin typeface="Arial" panose="020B0604020202020204" pitchFamily="34" charset="0"/>
                    <a:cs typeface="Arial" panose="020B0604020202020204" pitchFamily="34" charset="0"/>
                  </a:rPr>
                  <a:t> </a:t>
                </a:r>
              </a:p>
              <a:p>
                <a:pPr algn="ctr"/>
                <a14:m>
                  <m:oMath xmlns:m="http://schemas.openxmlformats.org/officeDocument/2006/math">
                    <m:r>
                      <a:rPr lang="en-US" sz="3200" b="0" i="1" smtClean="0">
                        <a:latin typeface="Cambria Math" panose="02040503050406030204" pitchFamily="18" charset="0"/>
                        <a:cs typeface="Arial" panose="020B0604020202020204" pitchFamily="34" charset="0"/>
                      </a:rPr>
                      <m:t>𝑙</m:t>
                    </m:r>
                    <m:r>
                      <a:rPr lang="en-US" sz="3200" b="0" i="1" smtClean="0">
                        <a:latin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𝜗</m:t>
                    </m:r>
                    <m:r>
                      <a:rPr lang="en-US" sz="3200" b="0" i="1" smtClean="0">
                        <a:latin typeface="Cambria Math" panose="02040503050406030204" pitchFamily="18" charset="0"/>
                        <a:ea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𝑡</m:t>
                    </m:r>
                    <m:r>
                      <a:rPr lang="en-US" sz="3200" b="0" i="1" smtClean="0">
                        <a:latin typeface="Cambria Math" panose="02040503050406030204" pitchFamily="18" charset="0"/>
                        <a:ea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𝑉</m:t>
                    </m:r>
                    <m:r>
                      <a:rPr lang="en-US" sz="3200" b="0" i="1" smtClean="0">
                        <a:latin typeface="Cambria Math" panose="02040503050406030204" pitchFamily="18" charset="0"/>
                        <a:ea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𝑆</m:t>
                    </m:r>
                    <m:r>
                      <a:rPr lang="en-US" sz="3200" b="0" i="1" smtClean="0">
                        <a:latin typeface="Cambria Math" panose="02040503050406030204" pitchFamily="18" charset="0"/>
                        <a:ea typeface="Cambria Math" panose="02040503050406030204" pitchFamily="18" charset="0"/>
                        <a:cs typeface="Arial" panose="020B0604020202020204" pitchFamily="34" charset="0"/>
                      </a:rPr>
                      <m:t>𝜗</m:t>
                    </m:r>
                    <m:r>
                      <a:rPr lang="en-US" sz="3200" b="0" i="1" smtClean="0">
                        <a:latin typeface="Cambria Math" panose="02040503050406030204" pitchFamily="18" charset="0"/>
                        <a:ea typeface="Cambria Math" panose="02040503050406030204" pitchFamily="18" charset="0"/>
                        <a:cs typeface="Arial" panose="020B0604020202020204" pitchFamily="34" charset="0"/>
                      </a:rPr>
                      <m:t>𝑡</m:t>
                    </m:r>
                  </m:oMath>
                </a14:m>
                <a:r>
                  <a:rPr lang="en-US" sz="3200" dirty="0">
                    <a:latin typeface="Arial" panose="020B0604020202020204" pitchFamily="34" charset="0"/>
                    <a:cs typeface="Arial" panose="020B0604020202020204" pitchFamily="34" charset="0"/>
                  </a:rPr>
                  <a:t>  </a:t>
                </a:r>
              </a:p>
              <a:p>
                <a:pPr algn="ctr"/>
                <a14:m>
                  <m:oMath xmlns:m="http://schemas.openxmlformats.org/officeDocument/2006/math">
                    <m:f>
                      <m:fPr>
                        <m:ctrlPr>
                          <a:rPr lang="en-US" sz="3200" i="1" smtClean="0">
                            <a:latin typeface="Cambria Math" panose="02040503050406030204" pitchFamily="18" charset="0"/>
                            <a:cs typeface="Arial" panose="020B0604020202020204" pitchFamily="34" charset="0"/>
                          </a:rPr>
                        </m:ctrlPr>
                      </m:fPr>
                      <m:num>
                        <m:r>
                          <a:rPr lang="en-US" sz="3200" b="0" i="1" smtClean="0">
                            <a:latin typeface="Cambria Math" panose="02040503050406030204" pitchFamily="18" charset="0"/>
                            <a:cs typeface="Arial" panose="020B0604020202020204" pitchFamily="34" charset="0"/>
                          </a:rPr>
                          <m:t>𝑚</m:t>
                        </m:r>
                        <m:sSup>
                          <m:sSupPr>
                            <m:ctrlPr>
                              <a:rPr lang="en-US" sz="3200" b="0" i="1" smtClean="0">
                                <a:latin typeface="Cambria Math" panose="02040503050406030204" pitchFamily="18" charset="0"/>
                                <a:cs typeface="Arial" panose="020B0604020202020204" pitchFamily="34" charset="0"/>
                              </a:rPr>
                            </m:ctrlPr>
                          </m:sSupPr>
                          <m:e>
                            <m:r>
                              <a:rPr lang="en-US" sz="3200" b="0" i="1" smtClean="0">
                                <a:latin typeface="Cambria Math" panose="02040503050406030204" pitchFamily="18" charset="0"/>
                                <a:ea typeface="Cambria Math" panose="02040503050406030204" pitchFamily="18" charset="0"/>
                                <a:cs typeface="Arial" panose="020B0604020202020204" pitchFamily="34" charset="0"/>
                              </a:rPr>
                              <m:t>𝜗</m:t>
                            </m:r>
                          </m:e>
                          <m:sup>
                            <m:r>
                              <a:rPr lang="en-US" sz="3200" b="0" i="1" smtClean="0">
                                <a:latin typeface="Cambria Math" panose="02040503050406030204" pitchFamily="18" charset="0"/>
                                <a:cs typeface="Arial" panose="020B0604020202020204" pitchFamily="34" charset="0"/>
                              </a:rPr>
                              <m:t>2</m:t>
                            </m:r>
                          </m:sup>
                        </m:sSup>
                      </m:num>
                      <m:den>
                        <m:r>
                          <a:rPr lang="en-US" sz="3200" b="0" i="1" smtClean="0">
                            <a:latin typeface="Cambria Math" panose="02040503050406030204" pitchFamily="18" charset="0"/>
                            <a:cs typeface="Arial" panose="020B0604020202020204" pitchFamily="34" charset="0"/>
                          </a:rPr>
                          <m:t>2</m:t>
                        </m:r>
                      </m:den>
                    </m:f>
                    <m:r>
                      <a:rPr lang="en-US" sz="3200" b="0" i="1" smtClean="0">
                        <a:latin typeface="Cambria Math" panose="02040503050406030204" pitchFamily="18" charset="0"/>
                        <a:cs typeface="Arial" panose="020B0604020202020204" pitchFamily="34" charset="0"/>
                      </a:rPr>
                      <m:t>=</m:t>
                    </m:r>
                    <m:r>
                      <a:rPr lang="en-US" sz="3200" b="0" i="1" smtClean="0">
                        <a:latin typeface="Cambria Math" panose="02040503050406030204" pitchFamily="18" charset="0"/>
                        <a:cs typeface="Arial" panose="020B0604020202020204" pitchFamily="34" charset="0"/>
                      </a:rPr>
                      <m:t>𝑚𝑔h</m:t>
                    </m:r>
                  </m:oMath>
                </a14:m>
                <a:r>
                  <a:rPr lang="en-US" sz="3200" dirty="0">
                    <a:latin typeface="Arial" panose="020B0604020202020204" pitchFamily="34" charset="0"/>
                    <a:cs typeface="Arial" panose="020B0604020202020204" pitchFamily="34" charset="0"/>
                  </a:rPr>
                  <a:t> </a:t>
                </a:r>
              </a:p>
              <a:p>
                <a:pPr algn="ctr"/>
                <a14:m>
                  <m:oMath xmlns:m="http://schemas.openxmlformats.org/officeDocument/2006/math">
                    <m:sSup>
                      <m:sSupPr>
                        <m:ctrlPr>
                          <a:rPr lang="en-US" sz="3200" i="1" smtClean="0">
                            <a:latin typeface="Cambria Math" panose="02040503050406030204" pitchFamily="18" charset="0"/>
                            <a:cs typeface="Arial" panose="020B0604020202020204" pitchFamily="34" charset="0"/>
                          </a:rPr>
                        </m:ctrlPr>
                      </m:sSupPr>
                      <m:e>
                        <m:r>
                          <a:rPr lang="en-US" sz="3200" i="1" smtClean="0">
                            <a:latin typeface="Cambria Math" panose="02040503050406030204" pitchFamily="18" charset="0"/>
                            <a:ea typeface="Cambria Math" panose="02040503050406030204" pitchFamily="18" charset="0"/>
                            <a:cs typeface="Arial" panose="020B0604020202020204" pitchFamily="34" charset="0"/>
                          </a:rPr>
                          <m:t>𝜗</m:t>
                        </m:r>
                      </m:e>
                      <m:sup>
                        <m:r>
                          <a:rPr lang="en-US" sz="3200" b="0" i="1" smtClean="0">
                            <a:latin typeface="Cambria Math" panose="02040503050406030204" pitchFamily="18" charset="0"/>
                            <a:cs typeface="Arial" panose="020B0604020202020204" pitchFamily="34" charset="0"/>
                          </a:rPr>
                          <m:t>2</m:t>
                        </m:r>
                      </m:sup>
                    </m:sSup>
                    <m:r>
                      <a:rPr lang="en-US" sz="3200" b="0" i="1" smtClean="0">
                        <a:latin typeface="Cambria Math" panose="02040503050406030204" pitchFamily="18" charset="0"/>
                        <a:cs typeface="Arial" panose="020B0604020202020204" pitchFamily="34" charset="0"/>
                      </a:rPr>
                      <m:t>=2</m:t>
                    </m:r>
                    <m:r>
                      <a:rPr lang="en-US" sz="3200" b="0" i="1" smtClean="0">
                        <a:latin typeface="Cambria Math" panose="02040503050406030204" pitchFamily="18" charset="0"/>
                        <a:cs typeface="Arial" panose="020B0604020202020204" pitchFamily="34" charset="0"/>
                      </a:rPr>
                      <m:t>𝑔h</m:t>
                    </m:r>
                    <m:r>
                      <a:rPr lang="en-US" sz="3200" b="0" i="0" smtClean="0">
                        <a:latin typeface="Cambria Math" panose="02040503050406030204" pitchFamily="18" charset="0"/>
                        <a:cs typeface="Arial" panose="020B0604020202020204" pitchFamily="34" charset="0"/>
                      </a:rPr>
                      <m:t>⇒</m:t>
                    </m:r>
                    <m:r>
                      <m:rPr>
                        <m:sty m:val="p"/>
                      </m:rPr>
                      <a:rPr lang="el-GR" sz="3200" b="0" i="1" smtClean="0">
                        <a:latin typeface="Cambria Math" panose="02040503050406030204" pitchFamily="18" charset="0"/>
                        <a:ea typeface="Cambria Math" panose="02040503050406030204" pitchFamily="18" charset="0"/>
                        <a:cs typeface="Arial" panose="020B0604020202020204" pitchFamily="34" charset="0"/>
                      </a:rPr>
                      <m:t>ϑ</m:t>
                    </m:r>
                    <m:r>
                      <a:rPr lang="en-US" sz="3200" b="0" i="1" smtClean="0">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en-US" sz="3200" b="0" i="1" smtClean="0">
                            <a:latin typeface="Cambria Math" panose="02040503050406030204" pitchFamily="18" charset="0"/>
                            <a:ea typeface="Cambria Math" panose="02040503050406030204" pitchFamily="18" charset="0"/>
                            <a:cs typeface="Arial" panose="020B0604020202020204" pitchFamily="34" charset="0"/>
                          </a:rPr>
                        </m:ctrlPr>
                      </m:radPr>
                      <m:deg/>
                      <m:e>
                        <m:r>
                          <a:rPr lang="en-US" sz="3200" b="0" i="1" smtClean="0">
                            <a:latin typeface="Cambria Math" panose="02040503050406030204" pitchFamily="18" charset="0"/>
                            <a:ea typeface="Cambria Math" panose="02040503050406030204" pitchFamily="18" charset="0"/>
                            <a:cs typeface="Arial" panose="020B0604020202020204" pitchFamily="34" charset="0"/>
                          </a:rPr>
                          <m:t>2</m:t>
                        </m:r>
                        <m:r>
                          <a:rPr lang="en-US" sz="3200" b="0" i="1" smtClean="0">
                            <a:latin typeface="Cambria Math" panose="02040503050406030204" pitchFamily="18" charset="0"/>
                            <a:ea typeface="Cambria Math" panose="02040503050406030204" pitchFamily="18" charset="0"/>
                            <a:cs typeface="Arial" panose="020B0604020202020204" pitchFamily="34" charset="0"/>
                          </a:rPr>
                          <m:t>𝑔h</m:t>
                        </m:r>
                      </m:e>
                    </m:rad>
                  </m:oMath>
                </a14:m>
                <a:r>
                  <a:rPr lang="en-US" sz="3200" dirty="0">
                    <a:latin typeface="Arial" panose="020B0604020202020204" pitchFamily="34" charset="0"/>
                    <a:cs typeface="Arial" panose="020B0604020202020204" pitchFamily="34" charset="0"/>
                  </a:rPr>
                  <a:t>   </a:t>
                </a:r>
                <a:endParaRPr lang="uz-Latn-UZ" sz="3200" dirty="0">
                  <a:latin typeface="Arial" panose="020B0604020202020204" pitchFamily="34" charset="0"/>
                  <a:cs typeface="Arial" panose="020B0604020202020204" pitchFamily="34" charset="0"/>
                </a:endParaRPr>
              </a:p>
              <a:p>
                <a:pPr algn="ctr"/>
                <a:r>
                  <a:rPr lang="en-US" sz="3600" dirty="0">
                    <a:latin typeface="Arial" panose="020B0604020202020204" pitchFamily="34" charset="0"/>
                    <a:ea typeface="Cambria Math" panose="02040503050406030204" pitchFamily="18" charset="0"/>
                    <a:cs typeface="Arial" panose="020B0604020202020204" pitchFamily="34" charset="0"/>
                  </a:rPr>
                  <a:t> </a:t>
                </a:r>
                <a14:m>
                  <m:oMath xmlns:m="http://schemas.openxmlformats.org/officeDocument/2006/math">
                    <m:r>
                      <a:rPr lang="en-US" sz="3600" i="1">
                        <a:latin typeface="Cambria Math" panose="02040503050406030204" pitchFamily="18" charset="0"/>
                        <a:ea typeface="Cambria Math" panose="02040503050406030204" pitchFamily="18" charset="0"/>
                        <a:cs typeface="Arial" panose="020B0604020202020204" pitchFamily="34" charset="0"/>
                      </a:rPr>
                      <m:t>𝑉</m:t>
                    </m:r>
                    <m:r>
                      <a:rPr lang="en-US" sz="3600" i="1">
                        <a:latin typeface="Cambria Math" panose="02040503050406030204" pitchFamily="18" charset="0"/>
                        <a:ea typeface="Cambria Math" panose="02040503050406030204" pitchFamily="18" charset="0"/>
                        <a:cs typeface="Arial" panose="020B0604020202020204" pitchFamily="34" charset="0"/>
                      </a:rPr>
                      <m:t>=</m:t>
                    </m:r>
                    <m:r>
                      <a:rPr lang="en-US" sz="3600" i="1">
                        <a:latin typeface="Cambria Math" panose="02040503050406030204" pitchFamily="18" charset="0"/>
                        <a:ea typeface="Cambria Math" panose="02040503050406030204" pitchFamily="18" charset="0"/>
                        <a:cs typeface="Arial" panose="020B0604020202020204" pitchFamily="34" charset="0"/>
                      </a:rPr>
                      <m:t>𝑆𝑡</m:t>
                    </m:r>
                    <m:rad>
                      <m:radPr>
                        <m:degHide m:val="on"/>
                        <m:ctrlPr>
                          <a:rPr lang="en-US" sz="3600" i="1">
                            <a:latin typeface="Cambria Math" panose="02040503050406030204" pitchFamily="18" charset="0"/>
                            <a:ea typeface="Cambria Math" panose="02040503050406030204" pitchFamily="18" charset="0"/>
                            <a:cs typeface="Arial" panose="020B0604020202020204" pitchFamily="34" charset="0"/>
                          </a:rPr>
                        </m:ctrlPr>
                      </m:radPr>
                      <m:deg/>
                      <m:e>
                        <m:r>
                          <a:rPr lang="en-US" sz="3600" i="1">
                            <a:latin typeface="Cambria Math" panose="02040503050406030204" pitchFamily="18" charset="0"/>
                            <a:ea typeface="Cambria Math" panose="02040503050406030204" pitchFamily="18" charset="0"/>
                            <a:cs typeface="Arial" panose="020B0604020202020204" pitchFamily="34" charset="0"/>
                          </a:rPr>
                          <m:t>2</m:t>
                        </m:r>
                        <m:r>
                          <a:rPr lang="en-US" sz="3600" i="1">
                            <a:latin typeface="Cambria Math" panose="02040503050406030204" pitchFamily="18" charset="0"/>
                            <a:ea typeface="Cambria Math" panose="02040503050406030204" pitchFamily="18" charset="0"/>
                            <a:cs typeface="Arial" panose="020B0604020202020204" pitchFamily="34" charset="0"/>
                          </a:rPr>
                          <m:t>𝑔h</m:t>
                        </m:r>
                      </m:e>
                    </m:rad>
                  </m:oMath>
                </a14:m>
                <a:r>
                  <a:rPr lang="en-US" sz="3600" dirty="0">
                    <a:solidFill>
                      <a:srgbClr val="0070C0"/>
                    </a:solidFill>
                    <a:latin typeface="Arial" panose="020B0604020202020204" pitchFamily="34" charset="0"/>
                    <a:cs typeface="Arial" panose="020B0604020202020204" pitchFamily="34" charset="0"/>
                  </a:rPr>
                  <a:t> </a:t>
                </a:r>
                <a:endParaRPr lang="uz-Latn-UZ" sz="4000" dirty="0">
                  <a:latin typeface="Arial" panose="020B0604020202020204" pitchFamily="34" charset="0"/>
                  <a:cs typeface="Arial" panose="020B0604020202020204" pitchFamily="34" charset="0"/>
                </a:endParaRPr>
              </a:p>
            </p:txBody>
          </p:sp>
        </mc:Choice>
        <mc:Fallback xmlns="">
          <p:sp>
            <p:nvSpPr>
              <p:cNvPr id="9" name="Текст 8">
                <a:extLst>
                  <a:ext uri="{FF2B5EF4-FFF2-40B4-BE49-F238E27FC236}">
                    <a16:creationId xmlns:a16="http://schemas.microsoft.com/office/drawing/2014/main" id="{00A0B306-3AAD-4674-8F20-7D8F4961C19D}"/>
                  </a:ext>
                </a:extLst>
              </p:cNvPr>
              <p:cNvSpPr>
                <a:spLocks noGrp="1" noRot="1" noChangeAspect="1" noMove="1" noResize="1" noEditPoints="1" noAdjustHandles="1" noChangeArrowheads="1" noChangeShapeType="1" noTextEdit="1"/>
              </p:cNvSpPr>
              <p:nvPr>
                <p:ph type="body" sz="quarter" idx="15"/>
              </p:nvPr>
            </p:nvSpPr>
            <p:spPr>
              <a:xfrm>
                <a:off x="6241773" y="99389"/>
                <a:ext cx="5114637" cy="4035287"/>
              </a:xfrm>
              <a:blipFill>
                <a:blip r:embed="rId3"/>
                <a:stretch>
                  <a:fillRect t="-2115"/>
                </a:stretch>
              </a:blipFill>
            </p:spPr>
            <p:txBody>
              <a:bodyPr/>
              <a:lstStyle/>
              <a:p>
                <a:r>
                  <a:rPr lang="ru-RU">
                    <a:noFill/>
                  </a:rPr>
                  <a:t> </a:t>
                </a:r>
              </a:p>
            </p:txBody>
          </p:sp>
        </mc:Fallback>
      </mc:AlternateContent>
      <p:cxnSp>
        <p:nvCxnSpPr>
          <p:cNvPr id="15" name="Прямая соединительная линия 14">
            <a:extLst>
              <a:ext uri="{FF2B5EF4-FFF2-40B4-BE49-F238E27FC236}">
                <a16:creationId xmlns:a16="http://schemas.microsoft.com/office/drawing/2014/main" id="{EBB494ED-E982-4FFD-92D6-05B811471AC6}"/>
              </a:ext>
            </a:extLst>
          </p:cNvPr>
          <p:cNvCxnSpPr>
            <a:cxnSpLocks/>
          </p:cNvCxnSpPr>
          <p:nvPr/>
        </p:nvCxnSpPr>
        <p:spPr>
          <a:xfrm>
            <a:off x="6241773" y="757390"/>
            <a:ext cx="0" cy="30062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a:extLst>
              <a:ext uri="{FF2B5EF4-FFF2-40B4-BE49-F238E27FC236}">
                <a16:creationId xmlns:a16="http://schemas.microsoft.com/office/drawing/2014/main" id="{1AA31EA8-E4F8-48A1-B32D-B34E40401B85}"/>
              </a:ext>
            </a:extLst>
          </p:cNvPr>
          <p:cNvCxnSpPr>
            <a:cxnSpLocks/>
          </p:cNvCxnSpPr>
          <p:nvPr/>
        </p:nvCxnSpPr>
        <p:spPr>
          <a:xfrm>
            <a:off x="1258957" y="2988365"/>
            <a:ext cx="4717773" cy="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Текст 8">
                <a:extLst>
                  <a:ext uri="{FF2B5EF4-FFF2-40B4-BE49-F238E27FC236}">
                    <a16:creationId xmlns:a16="http://schemas.microsoft.com/office/drawing/2014/main" id="{BFD3E70D-B3C1-4417-B987-133A28B5F260}"/>
                  </a:ext>
                </a:extLst>
              </p:cNvPr>
              <p:cNvSpPr txBox="1">
                <a:spLocks/>
              </p:cNvSpPr>
              <p:nvPr/>
            </p:nvSpPr>
            <p:spPr>
              <a:xfrm>
                <a:off x="835590" y="4059198"/>
                <a:ext cx="11092066" cy="228801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399" kern="1200">
                    <a:solidFill>
                      <a:schemeClr val="tx1"/>
                    </a:solidFill>
                    <a:latin typeface="+mn-lt"/>
                    <a:ea typeface="+mn-ea"/>
                    <a:cs typeface="+mn-cs"/>
                  </a:defRPr>
                </a:lvl1pPr>
                <a:lvl2pPr marL="152378" indent="-152378"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2pPr>
                <a:lvl3pPr marL="304757" indent="-152378"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3pPr>
                <a:lvl4pPr marL="533324" indent="-228567"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4pPr>
                <a:lvl5pPr marL="761891" indent="-228567"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600" b="1" dirty="0">
                    <a:solidFill>
                      <a:schemeClr val="accent1"/>
                    </a:solidFill>
                    <a:latin typeface="Arial" panose="020B0604020202020204" pitchFamily="34" charset="0"/>
                    <a:ea typeface="Cambria Math" panose="02040503050406030204" pitchFamily="18" charset="0"/>
                    <a:cs typeface="Arial" panose="020B0604020202020204" pitchFamily="34" charset="0"/>
                  </a:rPr>
                  <a:t>  </a:t>
                </a:r>
                <a:r>
                  <a:rPr lang="uz-Latn-UZ" sz="3600" b="1" dirty="0">
                    <a:solidFill>
                      <a:schemeClr val="accent1"/>
                    </a:solidFill>
                    <a:latin typeface="Arial" panose="020B0604020202020204" pitchFamily="34" charset="0"/>
                    <a:ea typeface="Cambria Math" panose="02040503050406030204" pitchFamily="18" charset="0"/>
                    <a:cs typeface="Arial" panose="020B0604020202020204" pitchFamily="34" charset="0"/>
                  </a:rPr>
                  <a:t>Yechish:</a:t>
                </a:r>
                <a:r>
                  <a:rPr lang="en-US" sz="3600" b="0" dirty="0">
                    <a:latin typeface="Arial" panose="020B0604020202020204" pitchFamily="34" charset="0"/>
                    <a:ea typeface="Cambria Math" panose="02040503050406030204" pitchFamily="18" charset="0"/>
                    <a:cs typeface="Arial" panose="020B0604020202020204" pitchFamily="34" charset="0"/>
                  </a:rPr>
                  <a:t> </a:t>
                </a:r>
                <a14:m>
                  <m:oMath xmlns:m="http://schemas.openxmlformats.org/officeDocument/2006/math">
                    <m:r>
                      <a:rPr lang="en-US" sz="3600" b="0" i="0" smtClean="0">
                        <a:latin typeface="Cambria Math" panose="02040503050406030204" pitchFamily="18" charset="0"/>
                        <a:ea typeface="Cambria Math" panose="02040503050406030204" pitchFamily="18" charset="0"/>
                        <a:cs typeface="Arial" panose="020B0604020202020204" pitchFamily="34" charset="0"/>
                      </a:rPr>
                      <m:t> </m:t>
                    </m:r>
                    <m:r>
                      <a:rPr lang="en-US" sz="3600" b="0" i="1" smtClean="0">
                        <a:latin typeface="Cambria Math" panose="02040503050406030204" pitchFamily="18" charset="0"/>
                        <a:ea typeface="Cambria Math" panose="02040503050406030204" pitchFamily="18" charset="0"/>
                        <a:cs typeface="Arial" panose="020B0604020202020204" pitchFamily="34" charset="0"/>
                      </a:rPr>
                      <m:t>𝑉</m:t>
                    </m:r>
                    <m:r>
                      <a:rPr lang="en-US" sz="3600" b="0" i="1" smtClean="0">
                        <a:latin typeface="Cambria Math" panose="02040503050406030204" pitchFamily="18" charset="0"/>
                        <a:ea typeface="Cambria Math" panose="02040503050406030204" pitchFamily="18" charset="0"/>
                        <a:cs typeface="Arial" panose="020B0604020202020204" pitchFamily="34" charset="0"/>
                      </a:rPr>
                      <m:t>=4∙</m:t>
                    </m:r>
                    <m:sSup>
                      <m:sSupPr>
                        <m:ctrlPr>
                          <a:rPr lang="uz-Latn-UZ" sz="3600" i="1">
                            <a:latin typeface="Cambria Math" panose="02040503050406030204" pitchFamily="18" charset="0"/>
                            <a:ea typeface="Cambria Math" panose="02040503050406030204" pitchFamily="18" charset="0"/>
                            <a:cs typeface="Arial" panose="020B0604020202020204" pitchFamily="34" charset="0"/>
                          </a:rPr>
                        </m:ctrlPr>
                      </m:sSupPr>
                      <m:e>
                        <m:r>
                          <a:rPr lang="uz-Latn-UZ" sz="3600" i="1">
                            <a:latin typeface="Cambria Math" panose="02040503050406030204" pitchFamily="18" charset="0"/>
                            <a:ea typeface="Cambria Math" panose="02040503050406030204" pitchFamily="18" charset="0"/>
                            <a:cs typeface="Arial" panose="020B0604020202020204" pitchFamily="34" charset="0"/>
                          </a:rPr>
                          <m:t>10</m:t>
                        </m:r>
                      </m:e>
                      <m:sup>
                        <m:r>
                          <a:rPr lang="uz-Latn-UZ" sz="3600" i="1">
                            <a:latin typeface="Cambria Math" panose="02040503050406030204" pitchFamily="18" charset="0"/>
                            <a:ea typeface="Cambria Math" panose="02040503050406030204" pitchFamily="18" charset="0"/>
                            <a:cs typeface="Arial" panose="020B0604020202020204" pitchFamily="34" charset="0"/>
                          </a:rPr>
                          <m:t>−</m:t>
                        </m:r>
                        <m:r>
                          <a:rPr lang="en-US" sz="3600" b="0" i="1" smtClean="0">
                            <a:latin typeface="Cambria Math" panose="02040503050406030204" pitchFamily="18" charset="0"/>
                            <a:ea typeface="Cambria Math" panose="02040503050406030204" pitchFamily="18" charset="0"/>
                            <a:cs typeface="Arial" panose="020B0604020202020204" pitchFamily="34" charset="0"/>
                          </a:rPr>
                          <m:t>6</m:t>
                        </m:r>
                      </m:sup>
                    </m:sSup>
                    <m:r>
                      <a:rPr lang="uz-Latn-UZ" sz="3600" i="1">
                        <a:latin typeface="Cambria Math" panose="02040503050406030204" pitchFamily="18" charset="0"/>
                        <a:ea typeface="Cambria Math" panose="02040503050406030204" pitchFamily="18" charset="0"/>
                        <a:cs typeface="Arial" panose="020B0604020202020204" pitchFamily="34" charset="0"/>
                      </a:rPr>
                      <m:t> </m:t>
                    </m:r>
                    <m:sSup>
                      <m:sSupPr>
                        <m:ctrlPr>
                          <a:rPr lang="uz-Latn-UZ" sz="3600" i="1">
                            <a:latin typeface="Cambria Math" panose="02040503050406030204" pitchFamily="18" charset="0"/>
                            <a:ea typeface="Cambria Math" panose="02040503050406030204" pitchFamily="18" charset="0"/>
                            <a:cs typeface="Arial" panose="020B0604020202020204" pitchFamily="34" charset="0"/>
                          </a:rPr>
                        </m:ctrlPr>
                      </m:sSupPr>
                      <m:e>
                        <m:r>
                          <a:rPr lang="uz-Latn-UZ" sz="3600" i="1">
                            <a:latin typeface="Cambria Math" panose="02040503050406030204" pitchFamily="18" charset="0"/>
                            <a:ea typeface="Cambria Math" panose="02040503050406030204" pitchFamily="18" charset="0"/>
                            <a:cs typeface="Arial" panose="020B0604020202020204" pitchFamily="34" charset="0"/>
                          </a:rPr>
                          <m:t>𝑚</m:t>
                        </m:r>
                      </m:e>
                      <m:sup>
                        <m:r>
                          <a:rPr lang="uz-Latn-UZ" sz="3600" i="1">
                            <a:latin typeface="Cambria Math" panose="02040503050406030204" pitchFamily="18" charset="0"/>
                            <a:ea typeface="Cambria Math" panose="02040503050406030204" pitchFamily="18" charset="0"/>
                            <a:cs typeface="Arial" panose="020B0604020202020204" pitchFamily="34" charset="0"/>
                          </a:rPr>
                          <m:t>2</m:t>
                        </m:r>
                      </m:sup>
                    </m:sSup>
                    <m:r>
                      <a:rPr lang="uz-Latn-UZ" sz="3600" i="1" smtClean="0">
                        <a:latin typeface="Cambria Math" panose="02040503050406030204" pitchFamily="18" charset="0"/>
                        <a:ea typeface="Cambria Math" panose="02040503050406030204" pitchFamily="18" charset="0"/>
                        <a:cs typeface="Arial" panose="020B0604020202020204" pitchFamily="34" charset="0"/>
                      </a:rPr>
                      <m:t>∙</m:t>
                    </m:r>
                    <m:r>
                      <a:rPr lang="en-US" sz="3600" b="0" i="1" smtClean="0">
                        <a:latin typeface="Cambria Math" panose="02040503050406030204" pitchFamily="18" charset="0"/>
                        <a:ea typeface="Cambria Math" panose="02040503050406030204" pitchFamily="18" charset="0"/>
                        <a:cs typeface="Arial" panose="020B0604020202020204" pitchFamily="34" charset="0"/>
                      </a:rPr>
                      <m:t>86400</m:t>
                    </m:r>
                    <m:r>
                      <a:rPr lang="ru-RU" sz="3600" i="1">
                        <a:latin typeface="Cambria Math" panose="02040503050406030204" pitchFamily="18" charset="0"/>
                        <a:cs typeface="Arial" panose="020B0604020202020204" pitchFamily="34" charset="0"/>
                      </a:rPr>
                      <m:t> </m:t>
                    </m:r>
                    <m:r>
                      <a:rPr lang="en-US" sz="3600" i="1">
                        <a:latin typeface="Cambria Math" panose="02040503050406030204" pitchFamily="18" charset="0"/>
                        <a:cs typeface="Arial" panose="020B0604020202020204" pitchFamily="34" charset="0"/>
                      </a:rPr>
                      <m:t>𝑠</m:t>
                    </m:r>
                    <m:r>
                      <a:rPr lang="en-US" sz="3600" i="1" smtClean="0">
                        <a:latin typeface="Cambria Math" panose="02040503050406030204" pitchFamily="18" charset="0"/>
                        <a:ea typeface="Cambria Math" panose="02040503050406030204" pitchFamily="18" charset="0"/>
                        <a:cs typeface="Arial" panose="020B0604020202020204" pitchFamily="34" charset="0"/>
                      </a:rPr>
                      <m:t>∙</m:t>
                    </m:r>
                  </m:oMath>
                </a14:m>
                <a:endParaRPr lang="en-US" sz="3600" i="1" dirty="0">
                  <a:latin typeface="Cambria Math" panose="02040503050406030204" pitchFamily="18" charset="0"/>
                  <a:ea typeface="Cambria Math" panose="02040503050406030204" pitchFamily="18" charset="0"/>
                  <a:cs typeface="Arial" panose="020B0604020202020204" pitchFamily="34" charset="0"/>
                </a:endParaRPr>
              </a:p>
              <a:p>
                <a14:m>
                  <m:oMath xmlns:m="http://schemas.openxmlformats.org/officeDocument/2006/math">
                    <m:r>
                      <a:rPr lang="en-US" sz="3600" i="1" smtClean="0">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en-US" sz="3600" i="1" smtClean="0">
                            <a:latin typeface="Cambria Math" panose="02040503050406030204" pitchFamily="18" charset="0"/>
                            <a:ea typeface="Cambria Math" panose="02040503050406030204" pitchFamily="18" charset="0"/>
                            <a:cs typeface="Arial" panose="020B0604020202020204" pitchFamily="34" charset="0"/>
                          </a:rPr>
                        </m:ctrlPr>
                      </m:radPr>
                      <m:deg/>
                      <m:e>
                        <m:r>
                          <a:rPr lang="en-US" sz="3600" b="0" i="1" smtClean="0">
                            <a:latin typeface="Cambria Math" panose="02040503050406030204" pitchFamily="18" charset="0"/>
                            <a:ea typeface="Cambria Math" panose="02040503050406030204" pitchFamily="18" charset="0"/>
                            <a:cs typeface="Arial" panose="020B0604020202020204" pitchFamily="34" charset="0"/>
                          </a:rPr>
                          <m:t>2∙10</m:t>
                        </m:r>
                        <m:f>
                          <m:f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ea typeface="Cambria Math" panose="02040503050406030204" pitchFamily="18" charset="0"/>
                                <a:cs typeface="Arial" panose="020B0604020202020204" pitchFamily="34" charset="0"/>
                              </a:rPr>
                              <m:t>𝑚</m:t>
                            </m:r>
                          </m:num>
                          <m:den>
                            <m:sSup>
                              <m:sSup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sSupPr>
                              <m:e>
                                <m:r>
                                  <a:rPr lang="en-US" sz="3600" b="0" i="1" smtClean="0">
                                    <a:latin typeface="Cambria Math" panose="02040503050406030204" pitchFamily="18" charset="0"/>
                                    <a:ea typeface="Cambria Math" panose="02040503050406030204" pitchFamily="18" charset="0"/>
                                    <a:cs typeface="Arial" panose="020B0604020202020204" pitchFamily="34" charset="0"/>
                                  </a:rPr>
                                  <m:t>𝑠</m:t>
                                </m:r>
                              </m:e>
                              <m:sup>
                                <m:r>
                                  <a:rPr lang="en-US" sz="3600" b="0" i="1" smtClean="0">
                                    <a:latin typeface="Cambria Math" panose="02040503050406030204" pitchFamily="18" charset="0"/>
                                    <a:ea typeface="Cambria Math" panose="02040503050406030204" pitchFamily="18" charset="0"/>
                                    <a:cs typeface="Arial" panose="020B0604020202020204" pitchFamily="34" charset="0"/>
                                  </a:rPr>
                                  <m:t>2</m:t>
                                </m:r>
                              </m:sup>
                            </m:sSup>
                          </m:den>
                        </m:f>
                        <m:r>
                          <a:rPr lang="en-US" sz="3600" i="1">
                            <a:latin typeface="Cambria Math" panose="02040503050406030204" pitchFamily="18" charset="0"/>
                            <a:ea typeface="Cambria Math" panose="02040503050406030204" pitchFamily="18" charset="0"/>
                            <a:cs typeface="Arial" panose="020B0604020202020204" pitchFamily="34" charset="0"/>
                          </a:rPr>
                          <m:t>∙</m:t>
                        </m:r>
                        <m:r>
                          <a:rPr lang="en-US" sz="3600" b="0" i="1" smtClean="0">
                            <a:latin typeface="Cambria Math" panose="02040503050406030204" pitchFamily="18" charset="0"/>
                            <a:ea typeface="Cambria Math" panose="02040503050406030204" pitchFamily="18" charset="0"/>
                            <a:cs typeface="Arial" panose="020B0604020202020204" pitchFamily="34" charset="0"/>
                          </a:rPr>
                          <m:t>0,8 </m:t>
                        </m:r>
                        <m:r>
                          <a:rPr lang="en-US" sz="3600" b="0" i="1" smtClean="0">
                            <a:latin typeface="Cambria Math" panose="02040503050406030204" pitchFamily="18" charset="0"/>
                            <a:ea typeface="Cambria Math" panose="02040503050406030204" pitchFamily="18" charset="0"/>
                            <a:cs typeface="Arial" panose="020B0604020202020204" pitchFamily="34" charset="0"/>
                          </a:rPr>
                          <m:t>𝑚</m:t>
                        </m:r>
                      </m:e>
                    </m:rad>
                    <m:r>
                      <a:rPr lang="en-US" sz="3600" b="0" i="1" smtClean="0">
                        <a:latin typeface="Cambria Math" panose="02040503050406030204" pitchFamily="18" charset="0"/>
                        <a:ea typeface="Cambria Math" panose="02040503050406030204" pitchFamily="18" charset="0"/>
                        <a:cs typeface="Arial" panose="020B0604020202020204" pitchFamily="34" charset="0"/>
                      </a:rPr>
                      <m:t>=1,3824 </m:t>
                    </m:r>
                    <m:sSup>
                      <m:sSup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sSupPr>
                      <m:e>
                        <m:r>
                          <a:rPr lang="en-US" sz="3600" b="0" i="1" smtClean="0">
                            <a:latin typeface="Cambria Math" panose="02040503050406030204" pitchFamily="18" charset="0"/>
                            <a:ea typeface="Cambria Math" panose="02040503050406030204" pitchFamily="18" charset="0"/>
                            <a:cs typeface="Arial" panose="020B0604020202020204" pitchFamily="34" charset="0"/>
                          </a:rPr>
                          <m:t>𝑚</m:t>
                        </m:r>
                      </m:e>
                      <m:sup>
                        <m:r>
                          <a:rPr lang="en-US" sz="3600" b="0" i="1" smtClean="0">
                            <a:latin typeface="Cambria Math" panose="02040503050406030204" pitchFamily="18" charset="0"/>
                            <a:ea typeface="Cambria Math" panose="02040503050406030204" pitchFamily="18" charset="0"/>
                            <a:cs typeface="Arial" panose="020B0604020202020204" pitchFamily="34" charset="0"/>
                          </a:rPr>
                          <m:t>3</m:t>
                        </m:r>
                      </m:sup>
                    </m:sSup>
                    <m:r>
                      <a:rPr lang="en-US" sz="3600" b="0" i="1" smtClean="0">
                        <a:latin typeface="Cambria Math" panose="02040503050406030204" pitchFamily="18" charset="0"/>
                        <a:ea typeface="Cambria Math" panose="02040503050406030204" pitchFamily="18" charset="0"/>
                        <a:cs typeface="Arial" panose="020B0604020202020204" pitchFamily="34" charset="0"/>
                      </a:rPr>
                      <m:t>=1382,4 </m:t>
                    </m:r>
                    <m:r>
                      <a:rPr lang="en-US" sz="3600" b="0" i="1" smtClean="0">
                        <a:latin typeface="Cambria Math" panose="02040503050406030204" pitchFamily="18" charset="0"/>
                        <a:ea typeface="Cambria Math" panose="02040503050406030204" pitchFamily="18" charset="0"/>
                        <a:cs typeface="Arial" panose="020B0604020202020204" pitchFamily="34" charset="0"/>
                      </a:rPr>
                      <m:t>𝑙</m:t>
                    </m:r>
                  </m:oMath>
                </a14:m>
                <a:r>
                  <a:rPr lang="en-US" sz="3600" dirty="0">
                    <a:solidFill>
                      <a:srgbClr val="0070C0"/>
                    </a:solidFill>
                    <a:latin typeface="Arial" panose="020B0604020202020204" pitchFamily="34" charset="0"/>
                    <a:cs typeface="Arial" panose="020B0604020202020204" pitchFamily="34" charset="0"/>
                  </a:rPr>
                  <a:t> </a:t>
                </a:r>
              </a:p>
              <a:p>
                <a:r>
                  <a:rPr lang="en-US" sz="3600" b="1" dirty="0">
                    <a:solidFill>
                      <a:schemeClr val="accent1"/>
                    </a:solidFill>
                    <a:latin typeface="Arial" panose="020B0604020202020204" pitchFamily="34" charset="0"/>
                    <a:cs typeface="Arial" panose="020B0604020202020204" pitchFamily="34" charset="0"/>
                  </a:rPr>
                  <a:t>Javob: </a:t>
                </a:r>
                <a14:m>
                  <m:oMath xmlns:m="http://schemas.openxmlformats.org/officeDocument/2006/math">
                    <m:r>
                      <a:rPr lang="en-US" sz="3600" b="1" i="1" smtClean="0">
                        <a:solidFill>
                          <a:schemeClr val="accent1"/>
                        </a:solidFill>
                        <a:latin typeface="Cambria Math" panose="02040503050406030204" pitchFamily="18" charset="0"/>
                        <a:cs typeface="Arial" panose="020B0604020202020204" pitchFamily="34" charset="0"/>
                      </a:rPr>
                      <m:t>𝑽</m:t>
                    </m:r>
                    <m:r>
                      <a:rPr lang="en-US" sz="3600" b="1" i="1" smtClean="0">
                        <a:solidFill>
                          <a:schemeClr val="accent1"/>
                        </a:solidFill>
                        <a:latin typeface="Cambria Math" panose="02040503050406030204" pitchFamily="18" charset="0"/>
                        <a:cs typeface="Arial" panose="020B0604020202020204" pitchFamily="34" charset="0"/>
                      </a:rPr>
                      <m:t>=</m:t>
                    </m:r>
                    <m:r>
                      <a:rPr lang="en-US" sz="3600" b="1" i="1" smtClean="0">
                        <a:solidFill>
                          <a:schemeClr val="accent1"/>
                        </a:solidFill>
                        <a:latin typeface="Cambria Math" panose="02040503050406030204" pitchFamily="18" charset="0"/>
                        <a:cs typeface="Arial" panose="020B0604020202020204" pitchFamily="34" charset="0"/>
                      </a:rPr>
                      <m:t>𝟏𝟑𝟖𝟐</m:t>
                    </m:r>
                    <m:r>
                      <a:rPr lang="en-US" sz="3600" b="1" i="1" smtClean="0">
                        <a:solidFill>
                          <a:schemeClr val="accent1"/>
                        </a:solidFill>
                        <a:latin typeface="Cambria Math" panose="02040503050406030204" pitchFamily="18" charset="0"/>
                        <a:cs typeface="Arial" panose="020B0604020202020204" pitchFamily="34" charset="0"/>
                      </a:rPr>
                      <m:t>,</m:t>
                    </m:r>
                    <m:r>
                      <a:rPr lang="en-US" sz="3600" b="1" i="1" smtClean="0">
                        <a:solidFill>
                          <a:schemeClr val="accent1"/>
                        </a:solidFill>
                        <a:latin typeface="Cambria Math" panose="02040503050406030204" pitchFamily="18" charset="0"/>
                        <a:cs typeface="Arial" panose="020B0604020202020204" pitchFamily="34" charset="0"/>
                      </a:rPr>
                      <m:t>𝟒</m:t>
                    </m:r>
                    <m:r>
                      <a:rPr lang="en-US" sz="3600" b="1" i="1" smtClean="0">
                        <a:solidFill>
                          <a:schemeClr val="accent1"/>
                        </a:solidFill>
                        <a:latin typeface="Cambria Math" panose="02040503050406030204" pitchFamily="18" charset="0"/>
                        <a:cs typeface="Arial" panose="020B0604020202020204" pitchFamily="34" charset="0"/>
                      </a:rPr>
                      <m:t> </m:t>
                    </m:r>
                    <m:r>
                      <a:rPr lang="en-US" sz="3600" b="1" i="1" smtClean="0">
                        <a:solidFill>
                          <a:schemeClr val="accent1"/>
                        </a:solidFill>
                        <a:latin typeface="Cambria Math" panose="02040503050406030204" pitchFamily="18" charset="0"/>
                        <a:cs typeface="Arial" panose="020B0604020202020204" pitchFamily="34" charset="0"/>
                      </a:rPr>
                      <m:t>𝒍</m:t>
                    </m:r>
                  </m:oMath>
                </a14:m>
                <a:r>
                  <a:rPr lang="en-US" sz="3600" b="1" dirty="0">
                    <a:solidFill>
                      <a:schemeClr val="accent1"/>
                    </a:solidFill>
                    <a:latin typeface="Arial" panose="020B0604020202020204" pitchFamily="34" charset="0"/>
                    <a:cs typeface="Arial" panose="020B0604020202020204" pitchFamily="34" charset="0"/>
                  </a:rPr>
                  <a:t>  </a:t>
                </a:r>
                <a:endParaRPr lang="uz-Latn-UZ" sz="3600" b="1" dirty="0">
                  <a:solidFill>
                    <a:schemeClr val="accent1"/>
                  </a:solidFill>
                  <a:latin typeface="Arial" panose="020B0604020202020204" pitchFamily="34" charset="0"/>
                  <a:cs typeface="Arial" panose="020B0604020202020204" pitchFamily="34" charset="0"/>
                </a:endParaRPr>
              </a:p>
            </p:txBody>
          </p:sp>
        </mc:Choice>
        <mc:Fallback xmlns="">
          <p:sp>
            <p:nvSpPr>
              <p:cNvPr id="7" name="Текст 8">
                <a:extLst>
                  <a:ext uri="{FF2B5EF4-FFF2-40B4-BE49-F238E27FC236}">
                    <a16:creationId xmlns:a16="http://schemas.microsoft.com/office/drawing/2014/main" id="{BFD3E70D-B3C1-4417-B987-133A28B5F260}"/>
                  </a:ext>
                </a:extLst>
              </p:cNvPr>
              <p:cNvSpPr txBox="1">
                <a:spLocks noRot="1" noChangeAspect="1" noMove="1" noResize="1" noEditPoints="1" noAdjustHandles="1" noChangeArrowheads="1" noChangeShapeType="1" noTextEdit="1"/>
              </p:cNvSpPr>
              <p:nvPr/>
            </p:nvSpPr>
            <p:spPr>
              <a:xfrm>
                <a:off x="835590" y="4059198"/>
                <a:ext cx="11092066" cy="2288011"/>
              </a:xfrm>
              <a:prstGeom prst="rect">
                <a:avLst/>
              </a:prstGeom>
              <a:blipFill>
                <a:blip r:embed="rId4"/>
                <a:stretch>
                  <a:fillRect l="-1648" t="-6667" b="-12267"/>
                </a:stretch>
              </a:blipFill>
            </p:spPr>
            <p:txBody>
              <a:bodyPr/>
              <a:lstStyle/>
              <a:p>
                <a:r>
                  <a:rPr lang="ru-RU">
                    <a:noFill/>
                  </a:rPr>
                  <a:t> </a:t>
                </a:r>
              </a:p>
            </p:txBody>
          </p:sp>
        </mc:Fallback>
      </mc:AlternateContent>
      <p:sp>
        <p:nvSpPr>
          <p:cNvPr id="4" name="TextBox 3">
            <a:extLst>
              <a:ext uri="{FF2B5EF4-FFF2-40B4-BE49-F238E27FC236}">
                <a16:creationId xmlns:a16="http://schemas.microsoft.com/office/drawing/2014/main" id="{733DB3A4-7A00-42BC-A572-452860A07F48}"/>
              </a:ext>
            </a:extLst>
          </p:cNvPr>
          <p:cNvSpPr txBox="1"/>
          <p:nvPr/>
        </p:nvSpPr>
        <p:spPr>
          <a:xfrm>
            <a:off x="5638800" y="2988365"/>
            <a:ext cx="65" cy="276999"/>
          </a:xfrm>
          <a:prstGeom prst="rect">
            <a:avLst/>
          </a:prstGeom>
          <a:noFill/>
        </p:spPr>
        <p:txBody>
          <a:bodyPr wrap="none" lIns="0" tIns="0" rIns="0" bIns="0" rtlCol="0">
            <a:spAutoFit/>
          </a:bodyPr>
          <a:lstStyle/>
          <a:p>
            <a:endParaRPr lang="ru-RU" dirty="0"/>
          </a:p>
        </p:txBody>
      </p:sp>
    </p:spTree>
    <p:extLst>
      <p:ext uri="{BB962C8B-B14F-4D97-AF65-F5344CB8AC3E}">
        <p14:creationId xmlns:p14="http://schemas.microsoft.com/office/powerpoint/2010/main" val="215731724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barn(inVertical)">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barn(inVertical)">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barn(inVertical)">
                                      <p:cBhvr>
                                        <p:cTn id="32" dur="500"/>
                                        <p:tgtEl>
                                          <p:spTgt spid="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fade">
                                      <p:cBhvr>
                                        <p:cTn id="37" dur="1000"/>
                                        <p:tgtEl>
                                          <p:spTgt spid="9">
                                            <p:txEl>
                                              <p:pRg st="0" end="0"/>
                                            </p:txEl>
                                          </p:spTgt>
                                        </p:tgtEl>
                                      </p:cBhvr>
                                    </p:animEffect>
                                    <p:anim calcmode="lin" valueType="num">
                                      <p:cBhvr>
                                        <p:cTn id="3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txEl>
                                              <p:pRg st="1" end="1"/>
                                            </p:txEl>
                                          </p:spTgt>
                                        </p:tgtEl>
                                        <p:attrNameLst>
                                          <p:attrName>style.visibility</p:attrName>
                                        </p:attrNameLst>
                                      </p:cBhvr>
                                      <p:to>
                                        <p:strVal val="visible"/>
                                      </p:to>
                                    </p:set>
                                    <p:animEffect transition="in" filter="fade">
                                      <p:cBhvr>
                                        <p:cTn id="44" dur="1000"/>
                                        <p:tgtEl>
                                          <p:spTgt spid="9">
                                            <p:txEl>
                                              <p:pRg st="1" end="1"/>
                                            </p:txEl>
                                          </p:spTgt>
                                        </p:tgtEl>
                                      </p:cBhvr>
                                    </p:animEffect>
                                    <p:anim calcmode="lin" valueType="num">
                                      <p:cBhvr>
                                        <p:cTn id="4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4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9">
                                            <p:txEl>
                                              <p:pRg st="2" end="2"/>
                                            </p:txEl>
                                          </p:spTgt>
                                        </p:tgtEl>
                                        <p:attrNameLst>
                                          <p:attrName>style.visibility</p:attrName>
                                        </p:attrNameLst>
                                      </p:cBhvr>
                                      <p:to>
                                        <p:strVal val="visible"/>
                                      </p:to>
                                    </p:set>
                                    <p:animEffect transition="in" filter="fade">
                                      <p:cBhvr>
                                        <p:cTn id="51" dur="1000"/>
                                        <p:tgtEl>
                                          <p:spTgt spid="9">
                                            <p:txEl>
                                              <p:pRg st="2" end="2"/>
                                            </p:txEl>
                                          </p:spTgt>
                                        </p:tgtEl>
                                      </p:cBhvr>
                                    </p:animEffect>
                                    <p:anim calcmode="lin" valueType="num">
                                      <p:cBhvr>
                                        <p:cTn id="5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5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9">
                                            <p:txEl>
                                              <p:pRg st="3" end="3"/>
                                            </p:txEl>
                                          </p:spTgt>
                                        </p:tgtEl>
                                        <p:attrNameLst>
                                          <p:attrName>style.visibility</p:attrName>
                                        </p:attrNameLst>
                                      </p:cBhvr>
                                      <p:to>
                                        <p:strVal val="visible"/>
                                      </p:to>
                                    </p:set>
                                    <p:animEffect transition="in" filter="fade">
                                      <p:cBhvr>
                                        <p:cTn id="58" dur="1000"/>
                                        <p:tgtEl>
                                          <p:spTgt spid="9">
                                            <p:txEl>
                                              <p:pRg st="3" end="3"/>
                                            </p:txEl>
                                          </p:spTgt>
                                        </p:tgtEl>
                                      </p:cBhvr>
                                    </p:animEffect>
                                    <p:anim calcmode="lin" valueType="num">
                                      <p:cBhvr>
                                        <p:cTn id="59"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60"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9">
                                            <p:txEl>
                                              <p:pRg st="4" end="4"/>
                                            </p:txEl>
                                          </p:spTgt>
                                        </p:tgtEl>
                                        <p:attrNameLst>
                                          <p:attrName>style.visibility</p:attrName>
                                        </p:attrNameLst>
                                      </p:cBhvr>
                                      <p:to>
                                        <p:strVal val="visible"/>
                                      </p:to>
                                    </p:set>
                                    <p:animEffect transition="in" filter="fade">
                                      <p:cBhvr>
                                        <p:cTn id="65" dur="1000"/>
                                        <p:tgtEl>
                                          <p:spTgt spid="9">
                                            <p:txEl>
                                              <p:pRg st="4" end="4"/>
                                            </p:txEl>
                                          </p:spTgt>
                                        </p:tgtEl>
                                      </p:cBhvr>
                                    </p:animEffect>
                                    <p:anim calcmode="lin" valueType="num">
                                      <p:cBhvr>
                                        <p:cTn id="66"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67"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9">
                                            <p:txEl>
                                              <p:pRg st="5" end="5"/>
                                            </p:txEl>
                                          </p:spTgt>
                                        </p:tgtEl>
                                        <p:attrNameLst>
                                          <p:attrName>style.visibility</p:attrName>
                                        </p:attrNameLst>
                                      </p:cBhvr>
                                      <p:to>
                                        <p:strVal val="visible"/>
                                      </p:to>
                                    </p:set>
                                    <p:animEffect transition="in" filter="fade">
                                      <p:cBhvr>
                                        <p:cTn id="72" dur="1000"/>
                                        <p:tgtEl>
                                          <p:spTgt spid="9">
                                            <p:txEl>
                                              <p:pRg st="5" end="5"/>
                                            </p:txEl>
                                          </p:spTgt>
                                        </p:tgtEl>
                                      </p:cBhvr>
                                    </p:animEffect>
                                    <p:anim calcmode="lin" valueType="num">
                                      <p:cBhvr>
                                        <p:cTn id="73"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74"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nodeType="clickEffect">
                                  <p:stCondLst>
                                    <p:cond delay="0"/>
                                  </p:stCondLst>
                                  <p:childTnLst>
                                    <p:set>
                                      <p:cBhvr>
                                        <p:cTn id="78" dur="1" fill="hold">
                                          <p:stCondLst>
                                            <p:cond delay="0"/>
                                          </p:stCondLst>
                                        </p:cTn>
                                        <p:tgtEl>
                                          <p:spTgt spid="7">
                                            <p:txEl>
                                              <p:pRg st="0" end="0"/>
                                            </p:txEl>
                                          </p:spTgt>
                                        </p:tgtEl>
                                        <p:attrNameLst>
                                          <p:attrName>style.visibility</p:attrName>
                                        </p:attrNameLst>
                                      </p:cBhvr>
                                      <p:to>
                                        <p:strVal val="visible"/>
                                      </p:to>
                                    </p:set>
                                    <p:animEffect transition="in" filter="barn(inVertical)">
                                      <p:cBhvr>
                                        <p:cTn id="79" dur="500"/>
                                        <p:tgtEl>
                                          <p:spTgt spid="7">
                                            <p:txEl>
                                              <p:pRg st="0" end="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nodeType="clickEffect">
                                  <p:stCondLst>
                                    <p:cond delay="0"/>
                                  </p:stCondLst>
                                  <p:childTnLst>
                                    <p:set>
                                      <p:cBhvr>
                                        <p:cTn id="83" dur="1" fill="hold">
                                          <p:stCondLst>
                                            <p:cond delay="0"/>
                                          </p:stCondLst>
                                        </p:cTn>
                                        <p:tgtEl>
                                          <p:spTgt spid="7">
                                            <p:txEl>
                                              <p:pRg st="1" end="1"/>
                                            </p:txEl>
                                          </p:spTgt>
                                        </p:tgtEl>
                                        <p:attrNameLst>
                                          <p:attrName>style.visibility</p:attrName>
                                        </p:attrNameLst>
                                      </p:cBhvr>
                                      <p:to>
                                        <p:strVal val="visible"/>
                                      </p:to>
                                    </p:set>
                                    <p:animEffect transition="in" filter="barn(inVertical)">
                                      <p:cBhvr>
                                        <p:cTn id="84" dur="500"/>
                                        <p:tgtEl>
                                          <p:spTgt spid="7">
                                            <p:txEl>
                                              <p:pRg st="1" end="1"/>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nodeType="clickEffect">
                                  <p:stCondLst>
                                    <p:cond delay="0"/>
                                  </p:stCondLst>
                                  <p:childTnLst>
                                    <p:set>
                                      <p:cBhvr>
                                        <p:cTn id="88" dur="1" fill="hold">
                                          <p:stCondLst>
                                            <p:cond delay="0"/>
                                          </p:stCondLst>
                                        </p:cTn>
                                        <p:tgtEl>
                                          <p:spTgt spid="7">
                                            <p:txEl>
                                              <p:pRg st="2" end="2"/>
                                            </p:txEl>
                                          </p:spTgt>
                                        </p:tgtEl>
                                        <p:attrNameLst>
                                          <p:attrName>style.visibility</p:attrName>
                                        </p:attrNameLst>
                                      </p:cBhvr>
                                      <p:to>
                                        <p:strVal val="visible"/>
                                      </p:to>
                                    </p:set>
                                    <p:animEffect transition="in" filter="barn(inVertical)">
                                      <p:cBhvr>
                                        <p:cTn id="89"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F9AC0F-2A00-4818-9B59-D4B253D7837E}"/>
              </a:ext>
            </a:extLst>
          </p:cNvPr>
          <p:cNvSpPr>
            <a:spLocks noGrp="1"/>
          </p:cNvSpPr>
          <p:nvPr>
            <p:ph type="title"/>
          </p:nvPr>
        </p:nvSpPr>
        <p:spPr>
          <a:xfrm>
            <a:off x="0" y="1"/>
            <a:ext cx="12192000" cy="1099929"/>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uz-Latn-UZ" sz="4800" dirty="0">
                <a:latin typeface="Arial" panose="020B0604020202020204" pitchFamily="34" charset="0"/>
                <a:cs typeface="Arial" panose="020B0604020202020204" pitchFamily="34" charset="0"/>
              </a:rPr>
              <a:t>3-mashq </a:t>
            </a:r>
            <a:r>
              <a:rPr lang="en-US" sz="4800" dirty="0">
                <a:latin typeface="Arial" panose="020B0604020202020204" pitchFamily="34" charset="0"/>
                <a:cs typeface="Arial" panose="020B0604020202020204" pitchFamily="34" charset="0"/>
              </a:rPr>
              <a:t> </a:t>
            </a:r>
            <a:r>
              <a:rPr lang="uz-Latn-UZ" sz="4800" dirty="0">
                <a:latin typeface="Arial" panose="020B0604020202020204" pitchFamily="34" charset="0"/>
                <a:cs typeface="Arial" panose="020B0604020202020204" pitchFamily="34" charset="0"/>
              </a:rPr>
              <a:t>1</a:t>
            </a:r>
            <a:r>
              <a:rPr lang="en-US" sz="4800" dirty="0">
                <a:latin typeface="Arial" panose="020B0604020202020204" pitchFamily="34" charset="0"/>
                <a:cs typeface="Arial" panose="020B0604020202020204" pitchFamily="34" charset="0"/>
              </a:rPr>
              <a:t>4</a:t>
            </a:r>
            <a:r>
              <a:rPr lang="uz-Latn-UZ" sz="4800" dirty="0">
                <a:latin typeface="Arial" panose="020B0604020202020204" pitchFamily="34" charset="0"/>
                <a:cs typeface="Arial" panose="020B0604020202020204" pitchFamily="34" charset="0"/>
              </a:rPr>
              <a:t>-masala</a:t>
            </a:r>
            <a:r>
              <a:rPr lang="en-US" sz="4800" dirty="0">
                <a:latin typeface="Arial" panose="020B0604020202020204" pitchFamily="34" charset="0"/>
                <a:cs typeface="Arial" panose="020B0604020202020204" pitchFamily="34" charset="0"/>
              </a:rPr>
              <a:t> </a:t>
            </a:r>
            <a:endParaRPr lang="ru-RU" sz="4800"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1A0563FC-11D4-4B2D-8D2C-F33624EE81FA}"/>
                  </a:ext>
                </a:extLst>
              </p:cNvPr>
              <p:cNvSpPr>
                <a:spLocks noGrp="1"/>
              </p:cNvSpPr>
              <p:nvPr>
                <p:ph idx="1"/>
              </p:nvPr>
            </p:nvSpPr>
            <p:spPr>
              <a:xfrm>
                <a:off x="675861" y="1895061"/>
                <a:ext cx="10747513" cy="4281902"/>
              </a:xfrm>
            </p:spPr>
            <p:txBody>
              <a:bodyPr>
                <a:normAutofit/>
              </a:bodyPr>
              <a:lstStyle/>
              <a:p>
                <a:pPr marL="0" indent="0" algn="just">
                  <a:lnSpc>
                    <a:spcPct val="100000"/>
                  </a:lnSpc>
                  <a:buNone/>
                </a:pPr>
                <a:r>
                  <a:rPr lang="uz-Latn-UZ" sz="40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O‘t o‘chirish uchun ishlatiladigan suv quvuridagi suv sarfi 60 </a:t>
                </a:r>
                <a14:m>
                  <m:oMath xmlns:m="http://schemas.openxmlformats.org/officeDocument/2006/math">
                    <m:f>
                      <m:fPr>
                        <m:ctrlPr>
                          <a:rPr lang="en-US" sz="3200" b="0" i="1" smtClean="0">
                            <a:latin typeface="Cambria Math" panose="02040503050406030204" pitchFamily="18" charset="0"/>
                            <a:cs typeface="Arial" panose="020B0604020202020204" pitchFamily="34" charset="0"/>
                          </a:rPr>
                        </m:ctrlPr>
                      </m:fPr>
                      <m:num>
                        <m:r>
                          <a:rPr lang="en-US" sz="3200" b="0" i="1" smtClean="0">
                            <a:latin typeface="Cambria Math" panose="02040503050406030204" pitchFamily="18" charset="0"/>
                            <a:cs typeface="Arial" panose="020B0604020202020204" pitchFamily="34" charset="0"/>
                          </a:rPr>
                          <m:t>𝑙</m:t>
                        </m:r>
                      </m:num>
                      <m:den>
                        <m:r>
                          <a:rPr lang="en-US" sz="3200" b="0" i="1" smtClean="0">
                            <a:latin typeface="Cambria Math" panose="02040503050406030204" pitchFamily="18" charset="0"/>
                            <a:cs typeface="Arial" panose="020B0604020202020204" pitchFamily="34" charset="0"/>
                          </a:rPr>
                          <m:t>𝑚𝑖𝑛</m:t>
                        </m:r>
                      </m:den>
                    </m:f>
                  </m:oMath>
                </a14:m>
                <a:r>
                  <a:rPr lang="uz-Latn-UZ" sz="3200" dirty="0">
                    <a:latin typeface="Arial" panose="020B0604020202020204" pitchFamily="34" charset="0"/>
                    <a:cs typeface="Arial" panose="020B0604020202020204" pitchFamily="34" charset="0"/>
                  </a:rPr>
                  <a:t>.</a:t>
                </a:r>
                <a:r>
                  <a:rPr lang="en-US" sz="32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Agar quvurdan chiqqan suv yuzasi 1,5 </a:t>
                </a:r>
                <a14:m>
                  <m:oMath xmlns:m="http://schemas.openxmlformats.org/officeDocument/2006/math">
                    <m:sSup>
                      <m:sSupPr>
                        <m:ctrlPr>
                          <a:rPr lang="uz-Latn-UZ" sz="3200" i="1" smtClean="0">
                            <a:latin typeface="Cambria Math" panose="02040503050406030204" pitchFamily="18" charset="0"/>
                            <a:cs typeface="Arial" panose="020B0604020202020204" pitchFamily="34" charset="0"/>
                          </a:rPr>
                        </m:ctrlPr>
                      </m:sSupPr>
                      <m:e>
                        <m:r>
                          <a:rPr lang="en-US" sz="3200" b="0" i="1" smtClean="0">
                            <a:latin typeface="Cambria Math" panose="02040503050406030204" pitchFamily="18" charset="0"/>
                            <a:cs typeface="Arial" panose="020B0604020202020204" pitchFamily="34" charset="0"/>
                          </a:rPr>
                          <m:t>𝑐𝑚</m:t>
                        </m:r>
                      </m:e>
                      <m:sup>
                        <m:r>
                          <a:rPr lang="en-US" sz="3200" b="0" i="1" smtClean="0">
                            <a:latin typeface="Cambria Math" panose="02040503050406030204" pitchFamily="18" charset="0"/>
                            <a:cs typeface="Arial" panose="020B0604020202020204" pitchFamily="34" charset="0"/>
                          </a:rPr>
                          <m:t>2</m:t>
                        </m:r>
                      </m:sup>
                    </m:sSup>
                  </m:oMath>
                </a14:m>
                <a:r>
                  <a:rPr lang="uz-Latn-UZ" sz="3200" dirty="0">
                    <a:latin typeface="Arial" panose="020B0604020202020204" pitchFamily="34" charset="0"/>
                    <a:cs typeface="Arial" panose="020B0604020202020204" pitchFamily="34" charset="0"/>
                  </a:rPr>
                  <a:t> bo‘lsa, 2 m balandlikda suv</a:t>
                </a:r>
                <a:r>
                  <a:rPr lang="en-US" sz="32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yuzasi qanchaga teng bo‘ladi</a:t>
                </a:r>
                <a:r>
                  <a:rPr lang="en-US" sz="3200" dirty="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1A0563FC-11D4-4B2D-8D2C-F33624EE81FA}"/>
                  </a:ext>
                </a:extLst>
              </p:cNvPr>
              <p:cNvSpPr>
                <a:spLocks noGrp="1" noRot="1" noChangeAspect="1" noMove="1" noResize="1" noEditPoints="1" noAdjustHandles="1" noChangeArrowheads="1" noChangeShapeType="1" noTextEdit="1"/>
              </p:cNvSpPr>
              <p:nvPr>
                <p:ph idx="1"/>
              </p:nvPr>
            </p:nvSpPr>
            <p:spPr>
              <a:xfrm>
                <a:off x="675861" y="1895061"/>
                <a:ext cx="10747513" cy="4281902"/>
              </a:xfrm>
              <a:blipFill>
                <a:blip r:embed="rId2"/>
                <a:stretch>
                  <a:fillRect l="-1475" r="-1418"/>
                </a:stretch>
              </a:blipFill>
            </p:spPr>
            <p:txBody>
              <a:bodyPr/>
              <a:lstStyle/>
              <a:p>
                <a:r>
                  <a:rPr lang="ru-RU">
                    <a:noFill/>
                  </a:rPr>
                  <a:t> </a:t>
                </a:r>
              </a:p>
            </p:txBody>
          </p:sp>
        </mc:Fallback>
      </mc:AlternateContent>
    </p:spTree>
    <p:extLst>
      <p:ext uri="{BB962C8B-B14F-4D97-AF65-F5344CB8AC3E}">
        <p14:creationId xmlns:p14="http://schemas.microsoft.com/office/powerpoint/2010/main" val="134880314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8" name="Текст 7">
                <a:extLst>
                  <a:ext uri="{FF2B5EF4-FFF2-40B4-BE49-F238E27FC236}">
                    <a16:creationId xmlns:a16="http://schemas.microsoft.com/office/drawing/2014/main" id="{A9941E72-F7BB-4003-A70A-F8AD012D167E}"/>
                  </a:ext>
                </a:extLst>
              </p:cNvPr>
              <p:cNvSpPr>
                <a:spLocks noGrp="1"/>
              </p:cNvSpPr>
              <p:nvPr>
                <p:ph type="body" sz="quarter" idx="14"/>
              </p:nvPr>
            </p:nvSpPr>
            <p:spPr>
              <a:xfrm>
                <a:off x="1060174" y="99390"/>
                <a:ext cx="5446643" cy="4035287"/>
              </a:xfrm>
            </p:spPr>
            <p:txBody>
              <a:bodyPr/>
              <a:lstStyle/>
              <a:p>
                <a:r>
                  <a:rPr lang="uz-Latn-UZ" sz="3600" dirty="0">
                    <a:latin typeface="Arial" panose="020B0604020202020204" pitchFamily="34" charset="0"/>
                    <a:cs typeface="Arial" panose="020B0604020202020204" pitchFamily="34" charset="0"/>
                  </a:rPr>
                  <a:t>   </a:t>
                </a:r>
                <a:r>
                  <a:rPr lang="uz-Latn-UZ" sz="3200" b="1" dirty="0">
                    <a:solidFill>
                      <a:schemeClr val="accent1"/>
                    </a:solidFill>
                    <a:latin typeface="Arial" panose="020B0604020202020204" pitchFamily="34" charset="0"/>
                    <a:cs typeface="Arial" panose="020B0604020202020204" pitchFamily="34" charset="0"/>
                  </a:rPr>
                  <a:t>Berilgan:</a:t>
                </a:r>
              </a:p>
              <a:p>
                <a14:m>
                  <m:oMath xmlns:m="http://schemas.openxmlformats.org/officeDocument/2006/math">
                    <m:f>
                      <m:fPr>
                        <m:ctrlPr>
                          <a:rPr lang="en-US" sz="3200" b="0" i="1" smtClean="0">
                            <a:latin typeface="Cambria Math" panose="02040503050406030204" pitchFamily="18" charset="0"/>
                            <a:cs typeface="Arial" panose="020B0604020202020204" pitchFamily="34" charset="0"/>
                          </a:rPr>
                        </m:ctrlPr>
                      </m:fPr>
                      <m:num>
                        <m:r>
                          <a:rPr lang="en-US" sz="3200" b="0" i="1" smtClean="0">
                            <a:latin typeface="Cambria Math" panose="02040503050406030204" pitchFamily="18" charset="0"/>
                            <a:cs typeface="Arial" panose="020B0604020202020204" pitchFamily="34" charset="0"/>
                          </a:rPr>
                          <m:t>𝑉</m:t>
                        </m:r>
                      </m:num>
                      <m:den>
                        <m:r>
                          <a:rPr lang="en-US" sz="3200" b="0" i="1" smtClean="0">
                            <a:latin typeface="Cambria Math" panose="02040503050406030204" pitchFamily="18" charset="0"/>
                            <a:cs typeface="Arial" panose="020B0604020202020204" pitchFamily="34" charset="0"/>
                          </a:rPr>
                          <m:t>𝑡</m:t>
                        </m:r>
                      </m:den>
                    </m:f>
                    <m:r>
                      <a:rPr lang="en-US" sz="3200" b="0" i="1" smtClean="0">
                        <a:latin typeface="Cambria Math" panose="02040503050406030204" pitchFamily="18" charset="0"/>
                        <a:cs typeface="Arial" panose="020B0604020202020204" pitchFamily="34" charset="0"/>
                      </a:rPr>
                      <m:t>=60</m:t>
                    </m:r>
                    <m:f>
                      <m:fPr>
                        <m:ctrlPr>
                          <a:rPr lang="en-US" sz="3200" b="0" i="1" smtClean="0">
                            <a:latin typeface="Cambria Math" panose="02040503050406030204" pitchFamily="18" charset="0"/>
                            <a:cs typeface="Arial" panose="020B0604020202020204" pitchFamily="34" charset="0"/>
                          </a:rPr>
                        </m:ctrlPr>
                      </m:fPr>
                      <m:num>
                        <m:r>
                          <a:rPr lang="en-US" sz="3200" b="0" i="1" smtClean="0">
                            <a:latin typeface="Cambria Math" panose="02040503050406030204" pitchFamily="18" charset="0"/>
                            <a:cs typeface="Arial" panose="020B0604020202020204" pitchFamily="34" charset="0"/>
                          </a:rPr>
                          <m:t>𝑙</m:t>
                        </m:r>
                      </m:num>
                      <m:den>
                        <m:r>
                          <a:rPr lang="en-US" sz="3200" b="0" i="1" smtClean="0">
                            <a:latin typeface="Cambria Math" panose="02040503050406030204" pitchFamily="18" charset="0"/>
                            <a:cs typeface="Arial" panose="020B0604020202020204" pitchFamily="34" charset="0"/>
                          </a:rPr>
                          <m:t>𝑚𝑖𝑛</m:t>
                        </m:r>
                      </m:den>
                    </m:f>
                    <m:r>
                      <a:rPr lang="en-US" sz="3200" b="0" i="1" smtClean="0">
                        <a:latin typeface="Cambria Math" panose="02040503050406030204" pitchFamily="18" charset="0"/>
                        <a:cs typeface="Arial" panose="020B0604020202020204" pitchFamily="34" charset="0"/>
                      </a:rPr>
                      <m:t>=</m:t>
                    </m:r>
                    <m:r>
                      <a:rPr lang="ru-RU" sz="3200" b="0" i="1" smtClean="0">
                        <a:latin typeface="Cambria Math" panose="02040503050406030204" pitchFamily="18" charset="0"/>
                        <a:cs typeface="Arial" panose="020B0604020202020204" pitchFamily="34" charset="0"/>
                      </a:rPr>
                      <m:t>0,001 </m:t>
                    </m:r>
                    <m:sSup>
                      <m:sSupPr>
                        <m:ctrlPr>
                          <a:rPr lang="ru-RU" sz="3200" b="0" i="1" smtClean="0">
                            <a:latin typeface="Cambria Math" panose="02040503050406030204" pitchFamily="18" charset="0"/>
                            <a:cs typeface="Arial" panose="020B0604020202020204" pitchFamily="34" charset="0"/>
                          </a:rPr>
                        </m:ctrlPr>
                      </m:sSupPr>
                      <m:e>
                        <m:r>
                          <a:rPr lang="en-US" sz="3200" b="0" i="1" smtClean="0">
                            <a:latin typeface="Cambria Math" panose="02040503050406030204" pitchFamily="18" charset="0"/>
                            <a:cs typeface="Arial" panose="020B0604020202020204" pitchFamily="34" charset="0"/>
                          </a:rPr>
                          <m:t>𝑚</m:t>
                        </m:r>
                      </m:e>
                      <m:sup>
                        <m:r>
                          <a:rPr lang="ru-RU" sz="3200" b="0" i="1" smtClean="0">
                            <a:latin typeface="Cambria Math" panose="02040503050406030204" pitchFamily="18" charset="0"/>
                            <a:cs typeface="Arial" panose="020B0604020202020204" pitchFamily="34" charset="0"/>
                          </a:rPr>
                          <m:t>3</m:t>
                        </m:r>
                      </m:sup>
                    </m:sSup>
                    <m:r>
                      <a:rPr lang="en-US" sz="3200" b="0" i="1" smtClean="0">
                        <a:latin typeface="Cambria Math" panose="02040503050406030204" pitchFamily="18" charset="0"/>
                        <a:cs typeface="Arial" panose="020B0604020202020204" pitchFamily="34" charset="0"/>
                      </a:rPr>
                      <m:t>/</m:t>
                    </m:r>
                    <m:r>
                      <a:rPr lang="en-US" sz="3200" b="0" i="1" smtClean="0">
                        <a:latin typeface="Cambria Math" panose="02040503050406030204" pitchFamily="18" charset="0"/>
                        <a:cs typeface="Arial" panose="020B0604020202020204" pitchFamily="34" charset="0"/>
                      </a:rPr>
                      <m:t>𝑠</m:t>
                    </m:r>
                  </m:oMath>
                </a14:m>
                <a:r>
                  <a:rPr lang="en-US" sz="3200" b="0" i="1" dirty="0">
                    <a:latin typeface="Cambria Math" panose="02040503050406030204" pitchFamily="18" charset="0"/>
                    <a:cs typeface="Arial" panose="020B0604020202020204" pitchFamily="34" charset="0"/>
                  </a:rPr>
                  <a:t> </a:t>
                </a:r>
              </a:p>
              <a:p>
                <a14:m>
                  <m:oMath xmlns:m="http://schemas.openxmlformats.org/officeDocument/2006/math">
                    <m:sSub>
                      <m:sSubPr>
                        <m:ctrlPr>
                          <a:rPr lang="en-US" sz="3200" i="1" smtClean="0">
                            <a:latin typeface="Cambria Math" panose="02040503050406030204" pitchFamily="18" charset="0"/>
                            <a:cs typeface="Arial" panose="020B0604020202020204" pitchFamily="34" charset="0"/>
                          </a:rPr>
                        </m:ctrlPr>
                      </m:sSubPr>
                      <m:e>
                        <m:r>
                          <a:rPr lang="en-US" sz="3200" b="0" i="1" smtClean="0">
                            <a:latin typeface="Cambria Math" panose="02040503050406030204" pitchFamily="18" charset="0"/>
                            <a:cs typeface="Arial" panose="020B0604020202020204" pitchFamily="34" charset="0"/>
                          </a:rPr>
                          <m:t>𝑆</m:t>
                        </m:r>
                      </m:e>
                      <m:sub>
                        <m:r>
                          <a:rPr lang="en-US" sz="3200" b="0" i="1" smtClean="0">
                            <a:latin typeface="Cambria Math" panose="02040503050406030204" pitchFamily="18" charset="0"/>
                            <a:cs typeface="Arial" panose="020B0604020202020204" pitchFamily="34" charset="0"/>
                          </a:rPr>
                          <m:t>1</m:t>
                        </m:r>
                      </m:sub>
                    </m:sSub>
                    <m:r>
                      <a:rPr lang="en-US" sz="3200" b="0" i="1" smtClean="0">
                        <a:latin typeface="Cambria Math" panose="02040503050406030204" pitchFamily="18" charset="0"/>
                        <a:cs typeface="Arial" panose="020B0604020202020204" pitchFamily="34" charset="0"/>
                      </a:rPr>
                      <m:t>=1,5 </m:t>
                    </m:r>
                    <m:sSup>
                      <m:sSupPr>
                        <m:ctrlPr>
                          <a:rPr lang="en-US" sz="3200" b="0" i="1" smtClean="0">
                            <a:latin typeface="Cambria Math" panose="02040503050406030204" pitchFamily="18" charset="0"/>
                            <a:cs typeface="Arial" panose="020B0604020202020204" pitchFamily="34" charset="0"/>
                          </a:rPr>
                        </m:ctrlPr>
                      </m:sSupPr>
                      <m:e>
                        <m:r>
                          <a:rPr lang="en-US" sz="3200" b="0" i="1" smtClean="0">
                            <a:latin typeface="Cambria Math" panose="02040503050406030204" pitchFamily="18" charset="0"/>
                            <a:cs typeface="Arial" panose="020B0604020202020204" pitchFamily="34" charset="0"/>
                          </a:rPr>
                          <m:t>𝑐𝑚</m:t>
                        </m:r>
                      </m:e>
                      <m:sup>
                        <m:r>
                          <a:rPr lang="en-US" sz="3200" b="0" i="1" smtClean="0">
                            <a:latin typeface="Cambria Math" panose="02040503050406030204" pitchFamily="18" charset="0"/>
                            <a:cs typeface="Arial" panose="020B0604020202020204" pitchFamily="34" charset="0"/>
                          </a:rPr>
                          <m:t>2</m:t>
                        </m:r>
                      </m:sup>
                    </m:sSup>
                  </m:oMath>
                </a14:m>
                <a:r>
                  <a:rPr lang="en-US" sz="3200" dirty="0">
                    <a:latin typeface="Arial" panose="020B0604020202020204" pitchFamily="34" charset="0"/>
                    <a:cs typeface="Arial" panose="020B0604020202020204" pitchFamily="34" charset="0"/>
                  </a:rPr>
                  <a:t> </a:t>
                </a:r>
              </a:p>
              <a:p>
                <a14:m>
                  <m:oMath xmlns:m="http://schemas.openxmlformats.org/officeDocument/2006/math">
                    <m:r>
                      <a:rPr lang="en-US" sz="3200" i="1">
                        <a:latin typeface="Cambria Math" panose="02040503050406030204" pitchFamily="18" charset="0"/>
                        <a:cs typeface="Arial" panose="020B0604020202020204" pitchFamily="34" charset="0"/>
                      </a:rPr>
                      <m:t>𝑔</m:t>
                    </m:r>
                    <m:r>
                      <a:rPr lang="en-US" sz="3200" i="1">
                        <a:latin typeface="Cambria Math" panose="02040503050406030204" pitchFamily="18" charset="0"/>
                        <a:cs typeface="Arial" panose="020B0604020202020204" pitchFamily="34" charset="0"/>
                      </a:rPr>
                      <m:t>=10 </m:t>
                    </m:r>
                    <m:r>
                      <a:rPr lang="en-US" sz="3200" i="1">
                        <a:latin typeface="Cambria Math" panose="02040503050406030204" pitchFamily="18" charset="0"/>
                        <a:cs typeface="Arial" panose="020B0604020202020204" pitchFamily="34" charset="0"/>
                      </a:rPr>
                      <m:t>𝑚</m:t>
                    </m:r>
                    <m:r>
                      <a:rPr lang="en-US" sz="3200" i="1">
                        <a:latin typeface="Cambria Math" panose="02040503050406030204" pitchFamily="18" charset="0"/>
                        <a:cs typeface="Arial" panose="020B0604020202020204" pitchFamily="34" charset="0"/>
                      </a:rPr>
                      <m:t>/</m:t>
                    </m:r>
                    <m:sSup>
                      <m:sSupPr>
                        <m:ctrlPr>
                          <a:rPr lang="en-US" sz="3200" i="1">
                            <a:latin typeface="Cambria Math" panose="02040503050406030204" pitchFamily="18" charset="0"/>
                            <a:cs typeface="Arial" panose="020B0604020202020204" pitchFamily="34" charset="0"/>
                          </a:rPr>
                        </m:ctrlPr>
                      </m:sSupPr>
                      <m:e>
                        <m:r>
                          <a:rPr lang="en-US" sz="3200" i="1">
                            <a:latin typeface="Cambria Math" panose="02040503050406030204" pitchFamily="18" charset="0"/>
                            <a:cs typeface="Arial" panose="020B0604020202020204" pitchFamily="34" charset="0"/>
                          </a:rPr>
                          <m:t>𝑠</m:t>
                        </m:r>
                      </m:e>
                      <m:sup>
                        <m:r>
                          <a:rPr lang="en-US" sz="3200" i="1">
                            <a:latin typeface="Cambria Math" panose="02040503050406030204" pitchFamily="18" charset="0"/>
                            <a:cs typeface="Arial" panose="020B0604020202020204" pitchFamily="34" charset="0"/>
                          </a:rPr>
                          <m:t>2</m:t>
                        </m:r>
                      </m:sup>
                    </m:sSup>
                  </m:oMath>
                </a14:m>
                <a:r>
                  <a:rPr lang="en-US" sz="3200" dirty="0">
                    <a:latin typeface="Arial" panose="020B0604020202020204" pitchFamily="34" charset="0"/>
                    <a:cs typeface="Arial" panose="020B0604020202020204" pitchFamily="34" charset="0"/>
                  </a:rPr>
                  <a:t> </a:t>
                </a:r>
              </a:p>
              <a:p>
                <a14:m>
                  <m:oMath xmlns:m="http://schemas.openxmlformats.org/officeDocument/2006/math">
                    <m:r>
                      <a:rPr lang="en-US" sz="3200" b="0" i="1" smtClean="0">
                        <a:latin typeface="Cambria Math" panose="02040503050406030204" pitchFamily="18" charset="0"/>
                        <a:cs typeface="Arial" panose="020B0604020202020204" pitchFamily="34" charset="0"/>
                      </a:rPr>
                      <m:t>h</m:t>
                    </m:r>
                    <m:r>
                      <a:rPr lang="en-US" sz="3200" b="0" i="1" smtClean="0">
                        <a:latin typeface="Cambria Math" panose="02040503050406030204" pitchFamily="18" charset="0"/>
                        <a:cs typeface="Arial" panose="020B0604020202020204" pitchFamily="34" charset="0"/>
                      </a:rPr>
                      <m:t>=2 </m:t>
                    </m:r>
                    <m:r>
                      <a:rPr lang="en-US" sz="3200" b="0" i="1" smtClean="0">
                        <a:latin typeface="Cambria Math" panose="02040503050406030204" pitchFamily="18" charset="0"/>
                        <a:cs typeface="Arial" panose="020B0604020202020204" pitchFamily="34" charset="0"/>
                      </a:rPr>
                      <m:t>𝑚</m:t>
                    </m:r>
                  </m:oMath>
                </a14:m>
                <a:r>
                  <a:rPr lang="en-US" sz="3200" dirty="0">
                    <a:latin typeface="Arial" panose="020B0604020202020204" pitchFamily="34" charset="0"/>
                    <a:cs typeface="Arial" panose="020B0604020202020204" pitchFamily="34" charset="0"/>
                  </a:rPr>
                  <a:t> </a:t>
                </a:r>
              </a:p>
              <a:p>
                <a:r>
                  <a:rPr lang="en-US" sz="3200" b="1" dirty="0" err="1">
                    <a:solidFill>
                      <a:schemeClr val="accent1"/>
                    </a:solidFill>
                    <a:latin typeface="Arial" panose="020B0604020202020204" pitchFamily="34" charset="0"/>
                    <a:cs typeface="Arial" panose="020B0604020202020204" pitchFamily="34" charset="0"/>
                  </a:rPr>
                  <a:t>Topish</a:t>
                </a:r>
                <a:r>
                  <a:rPr lang="en-US" sz="3200" b="1" dirty="0">
                    <a:solidFill>
                      <a:schemeClr val="accent1"/>
                    </a:solidFill>
                    <a:latin typeface="Arial" panose="020B0604020202020204" pitchFamily="34" charset="0"/>
                    <a:cs typeface="Arial" panose="020B0604020202020204" pitchFamily="34" charset="0"/>
                  </a:rPr>
                  <a:t> </a:t>
                </a:r>
                <a:r>
                  <a:rPr lang="en-US" sz="3200" b="1" dirty="0" err="1">
                    <a:solidFill>
                      <a:schemeClr val="accent1"/>
                    </a:solidFill>
                    <a:latin typeface="Arial" panose="020B0604020202020204" pitchFamily="34" charset="0"/>
                    <a:cs typeface="Arial" panose="020B0604020202020204" pitchFamily="34" charset="0"/>
                  </a:rPr>
                  <a:t>kerak</a:t>
                </a:r>
                <a:r>
                  <a:rPr lang="en-US" sz="3200" b="1" dirty="0">
                    <a:solidFill>
                      <a:schemeClr val="accent1"/>
                    </a:solidFill>
                    <a:latin typeface="Arial" panose="020B0604020202020204" pitchFamily="34" charset="0"/>
                    <a:cs typeface="Arial" panose="020B0604020202020204" pitchFamily="34" charset="0"/>
                  </a:rPr>
                  <a:t>: </a:t>
                </a:r>
                <a:r>
                  <a:rPr lang="uz-Latn-UZ" sz="3200" b="1" dirty="0">
                    <a:solidFill>
                      <a:schemeClr val="accent1"/>
                    </a:solidFill>
                    <a:latin typeface="Arial" panose="020B0604020202020204" pitchFamily="34" charset="0"/>
                    <a:cs typeface="Arial" panose="020B0604020202020204" pitchFamily="34" charset="0"/>
                  </a:rPr>
                  <a:t> </a:t>
                </a:r>
                <a14:m>
                  <m:oMath xmlns:m="http://schemas.openxmlformats.org/officeDocument/2006/math">
                    <m:sSub>
                      <m:sSubPr>
                        <m:ctrlPr>
                          <a:rPr lang="en-US" sz="3200" b="0" i="1" smtClean="0">
                            <a:latin typeface="Cambria Math" panose="02040503050406030204" pitchFamily="18" charset="0"/>
                            <a:cs typeface="Arial" panose="020B0604020202020204" pitchFamily="34" charset="0"/>
                          </a:rPr>
                        </m:ctrlPr>
                      </m:sSubPr>
                      <m:e>
                        <m:r>
                          <a:rPr lang="en-US" sz="3200" b="0" i="1" smtClean="0">
                            <a:latin typeface="Cambria Math" panose="02040503050406030204" pitchFamily="18" charset="0"/>
                            <a:cs typeface="Arial" panose="020B0604020202020204" pitchFamily="34" charset="0"/>
                          </a:rPr>
                          <m:t>𝑆</m:t>
                        </m:r>
                      </m:e>
                      <m:sub>
                        <m:r>
                          <a:rPr lang="en-US" sz="3200" b="0" i="1" smtClean="0">
                            <a:latin typeface="Cambria Math" panose="02040503050406030204" pitchFamily="18" charset="0"/>
                            <a:cs typeface="Arial" panose="020B0604020202020204" pitchFamily="34" charset="0"/>
                          </a:rPr>
                          <m:t>2</m:t>
                        </m:r>
                      </m:sub>
                    </m:sSub>
                    <m:r>
                      <a:rPr lang="en-US" sz="3200" b="0" i="1" smtClean="0">
                        <a:latin typeface="Cambria Math" panose="02040503050406030204" pitchFamily="18" charset="0"/>
                        <a:cs typeface="Arial" panose="020B0604020202020204" pitchFamily="34" charset="0"/>
                      </a:rPr>
                      <m:t>−?</m:t>
                    </m:r>
                  </m:oMath>
                </a14:m>
                <a:r>
                  <a:rPr lang="en-US" sz="3200" dirty="0">
                    <a:latin typeface="Arial" panose="020B0604020202020204" pitchFamily="34" charset="0"/>
                    <a:cs typeface="Arial" panose="020B0604020202020204" pitchFamily="34" charset="0"/>
                  </a:rPr>
                  <a:t>  </a:t>
                </a:r>
                <a:endParaRPr lang="uz-Latn-UZ" sz="3200" dirty="0">
                  <a:latin typeface="Arial" panose="020B0604020202020204" pitchFamily="34" charset="0"/>
                  <a:cs typeface="Arial" panose="020B0604020202020204" pitchFamily="34" charset="0"/>
                </a:endParaRPr>
              </a:p>
            </p:txBody>
          </p:sp>
        </mc:Choice>
        <mc:Fallback xmlns="">
          <p:sp>
            <p:nvSpPr>
              <p:cNvPr id="8" name="Текст 7">
                <a:extLst>
                  <a:ext uri="{FF2B5EF4-FFF2-40B4-BE49-F238E27FC236}">
                    <a16:creationId xmlns:a16="http://schemas.microsoft.com/office/drawing/2014/main" id="{A9941E72-F7BB-4003-A70A-F8AD012D167E}"/>
                  </a:ext>
                </a:extLst>
              </p:cNvPr>
              <p:cNvSpPr>
                <a:spLocks noGrp="1" noRot="1" noChangeAspect="1" noMove="1" noResize="1" noEditPoints="1" noAdjustHandles="1" noChangeArrowheads="1" noChangeShapeType="1" noTextEdit="1"/>
              </p:cNvSpPr>
              <p:nvPr>
                <p:ph type="body" sz="quarter" idx="14"/>
              </p:nvPr>
            </p:nvSpPr>
            <p:spPr>
              <a:xfrm>
                <a:off x="1060174" y="99390"/>
                <a:ext cx="5446643" cy="4035287"/>
              </a:xfrm>
              <a:blipFill>
                <a:blip r:embed="rId2"/>
                <a:stretch>
                  <a:fillRect l="-2912" t="-2115"/>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9" name="Текст 8">
                <a:extLst>
                  <a:ext uri="{FF2B5EF4-FFF2-40B4-BE49-F238E27FC236}">
                    <a16:creationId xmlns:a16="http://schemas.microsoft.com/office/drawing/2014/main" id="{00A0B306-3AAD-4674-8F20-7D8F4961C19D}"/>
                  </a:ext>
                </a:extLst>
              </p:cNvPr>
              <p:cNvSpPr>
                <a:spLocks noGrp="1"/>
              </p:cNvSpPr>
              <p:nvPr>
                <p:ph type="body" sz="quarter" idx="15"/>
              </p:nvPr>
            </p:nvSpPr>
            <p:spPr>
              <a:xfrm>
                <a:off x="6241773" y="99389"/>
                <a:ext cx="5114637" cy="4035287"/>
              </a:xfrm>
            </p:spPr>
            <p:txBody>
              <a:bodyPr/>
              <a:lstStyle/>
              <a:p>
                <a:pPr algn="ctr"/>
                <a:r>
                  <a:rPr lang="uz-Latn-UZ" sz="3600" dirty="0">
                    <a:latin typeface="Arial" panose="020B0604020202020204" pitchFamily="34" charset="0"/>
                    <a:cs typeface="Arial" panose="020B0604020202020204" pitchFamily="34" charset="0"/>
                  </a:rPr>
                  <a:t>  </a:t>
                </a:r>
                <a:r>
                  <a:rPr lang="uz-Latn-UZ" sz="3200" b="1" dirty="0">
                    <a:solidFill>
                      <a:schemeClr val="accent1"/>
                    </a:solidFill>
                    <a:latin typeface="Arial" panose="020B0604020202020204" pitchFamily="34" charset="0"/>
                    <a:cs typeface="Arial" panose="020B0604020202020204" pitchFamily="34" charset="0"/>
                  </a:rPr>
                  <a:t>Formula:</a:t>
                </a:r>
                <a:endParaRPr lang="en-US" sz="3200" b="1" dirty="0">
                  <a:solidFill>
                    <a:schemeClr val="accent1"/>
                  </a:solidFill>
                  <a:latin typeface="Arial" panose="020B0604020202020204" pitchFamily="34" charset="0"/>
                  <a:cs typeface="Arial" panose="020B0604020202020204" pitchFamily="34" charset="0"/>
                </a:endParaRPr>
              </a:p>
              <a:p>
                <a:pPr algn="ctr"/>
                <a14:m>
                  <m:oMath xmlns:m="http://schemas.openxmlformats.org/officeDocument/2006/math">
                    <m:r>
                      <a:rPr lang="en-US" sz="3200" b="0" i="1" smtClean="0">
                        <a:latin typeface="Cambria Math" panose="02040503050406030204" pitchFamily="18" charset="0"/>
                        <a:cs typeface="Arial" panose="020B0604020202020204" pitchFamily="34" charset="0"/>
                      </a:rPr>
                      <m:t>𝑉</m:t>
                    </m:r>
                    <m:r>
                      <a:rPr lang="en-US" sz="3200" b="0" i="1" smtClean="0">
                        <a:latin typeface="Cambria Math" panose="02040503050406030204" pitchFamily="18" charset="0"/>
                        <a:cs typeface="Arial" panose="020B0604020202020204" pitchFamily="34" charset="0"/>
                      </a:rPr>
                      <m:t>=</m:t>
                    </m:r>
                    <m:r>
                      <a:rPr lang="en-US" sz="3200" b="0" i="1" smtClean="0">
                        <a:latin typeface="Cambria Math" panose="02040503050406030204" pitchFamily="18" charset="0"/>
                        <a:cs typeface="Arial" panose="020B0604020202020204" pitchFamily="34" charset="0"/>
                      </a:rPr>
                      <m:t>𝑆𝑙</m:t>
                    </m:r>
                  </m:oMath>
                </a14:m>
                <a:r>
                  <a:rPr lang="en-US" sz="3200" dirty="0">
                    <a:latin typeface="Arial" panose="020B0604020202020204" pitchFamily="34" charset="0"/>
                    <a:cs typeface="Arial" panose="020B0604020202020204" pitchFamily="34" charset="0"/>
                  </a:rPr>
                  <a:t> </a:t>
                </a:r>
              </a:p>
              <a:p>
                <a:pPr algn="ctr"/>
                <a14:m>
                  <m:oMath xmlns:m="http://schemas.openxmlformats.org/officeDocument/2006/math">
                    <m:r>
                      <a:rPr lang="en-US" sz="3200" b="0" i="1" smtClean="0">
                        <a:latin typeface="Cambria Math" panose="02040503050406030204" pitchFamily="18" charset="0"/>
                        <a:cs typeface="Arial" panose="020B0604020202020204" pitchFamily="34" charset="0"/>
                      </a:rPr>
                      <m:t>𝑙</m:t>
                    </m:r>
                    <m:r>
                      <a:rPr lang="en-US" sz="3200" b="0" i="1" smtClean="0">
                        <a:latin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𝜗</m:t>
                    </m:r>
                    <m:r>
                      <a:rPr lang="en-US" sz="3200" b="0" i="1" smtClean="0">
                        <a:latin typeface="Cambria Math" panose="02040503050406030204" pitchFamily="18" charset="0"/>
                        <a:ea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𝑡</m:t>
                    </m:r>
                    <m:r>
                      <a:rPr lang="en-US" sz="3200" b="0" i="1" smtClean="0">
                        <a:latin typeface="Cambria Math" panose="02040503050406030204" pitchFamily="18" charset="0"/>
                        <a:ea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𝑉</m:t>
                    </m:r>
                    <m:r>
                      <a:rPr lang="en-US" sz="3200" b="0" i="1" smtClean="0">
                        <a:latin typeface="Cambria Math" panose="02040503050406030204" pitchFamily="18" charset="0"/>
                        <a:ea typeface="Cambria Math" panose="02040503050406030204" pitchFamily="18" charset="0"/>
                        <a:cs typeface="Arial" panose="020B0604020202020204" pitchFamily="34" charset="0"/>
                      </a:rPr>
                      <m:t>=</m:t>
                    </m:r>
                    <m:r>
                      <a:rPr lang="en-US" sz="3200" b="0" i="1" smtClean="0">
                        <a:latin typeface="Cambria Math" panose="02040503050406030204" pitchFamily="18" charset="0"/>
                        <a:ea typeface="Cambria Math" panose="02040503050406030204" pitchFamily="18" charset="0"/>
                        <a:cs typeface="Arial" panose="020B0604020202020204" pitchFamily="34" charset="0"/>
                      </a:rPr>
                      <m:t>𝑆</m:t>
                    </m:r>
                    <m:r>
                      <a:rPr lang="en-US" sz="3200" b="0" i="1" smtClean="0">
                        <a:latin typeface="Cambria Math" panose="02040503050406030204" pitchFamily="18" charset="0"/>
                        <a:ea typeface="Cambria Math" panose="02040503050406030204" pitchFamily="18" charset="0"/>
                        <a:cs typeface="Arial" panose="020B0604020202020204" pitchFamily="34" charset="0"/>
                      </a:rPr>
                      <m:t>𝜗</m:t>
                    </m:r>
                    <m:r>
                      <a:rPr lang="en-US" sz="3200" b="0" i="1" smtClean="0">
                        <a:latin typeface="Cambria Math" panose="02040503050406030204" pitchFamily="18" charset="0"/>
                        <a:ea typeface="Cambria Math" panose="02040503050406030204" pitchFamily="18" charset="0"/>
                        <a:cs typeface="Arial" panose="020B0604020202020204" pitchFamily="34" charset="0"/>
                      </a:rPr>
                      <m:t>𝑡</m:t>
                    </m:r>
                  </m:oMath>
                </a14:m>
                <a:r>
                  <a:rPr lang="en-US" sz="3200" dirty="0">
                    <a:latin typeface="Arial" panose="020B0604020202020204" pitchFamily="34" charset="0"/>
                    <a:cs typeface="Arial" panose="020B0604020202020204" pitchFamily="34" charset="0"/>
                  </a:rPr>
                  <a:t>  </a:t>
                </a:r>
              </a:p>
              <a:p>
                <a:pPr algn="ctr"/>
                <a14:m>
                  <m:oMath xmlns:m="http://schemas.openxmlformats.org/officeDocument/2006/math">
                    <m:r>
                      <a:rPr lang="en-US" sz="3600" i="1" smtClean="0">
                        <a:latin typeface="Cambria Math" panose="02040503050406030204" pitchFamily="18" charset="0"/>
                        <a:ea typeface="Cambria Math" panose="02040503050406030204" pitchFamily="18" charset="0"/>
                        <a:cs typeface="Arial" panose="020B0604020202020204" pitchFamily="34" charset="0"/>
                      </a:rPr>
                      <m:t>𝜗</m:t>
                    </m:r>
                    <m:r>
                      <a:rPr lang="en-US" sz="3600" b="0" i="1" smtClean="0">
                        <a:latin typeface="Cambria Math" panose="02040503050406030204" pitchFamily="18" charset="0"/>
                        <a:ea typeface="Cambria Math" panose="02040503050406030204" pitchFamily="18" charset="0"/>
                        <a:cs typeface="Arial" panose="020B0604020202020204" pitchFamily="34" charset="0"/>
                      </a:rPr>
                      <m:t>=</m:t>
                    </m:r>
                    <m:f>
                      <m:f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ea typeface="Cambria Math" panose="02040503050406030204" pitchFamily="18" charset="0"/>
                            <a:cs typeface="Arial" panose="020B0604020202020204" pitchFamily="34" charset="0"/>
                          </a:rPr>
                          <m:t>𝑉</m:t>
                        </m:r>
                      </m:num>
                      <m:den>
                        <m:r>
                          <a:rPr lang="en-US" sz="3600" b="0" i="1" smtClean="0">
                            <a:latin typeface="Cambria Math" panose="02040503050406030204" pitchFamily="18" charset="0"/>
                            <a:ea typeface="Cambria Math" panose="02040503050406030204" pitchFamily="18" charset="0"/>
                            <a:cs typeface="Arial" panose="020B0604020202020204" pitchFamily="34" charset="0"/>
                          </a:rPr>
                          <m:t>𝑆𝑡</m:t>
                        </m:r>
                      </m:den>
                    </m:f>
                    <m:r>
                      <a:rPr lang="en-US"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en-US"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1</m:t>
                        </m:r>
                      </m:sub>
                    </m:sSub>
                    <m:r>
                      <a:rPr lang="en-US" sz="3600" b="0" i="1" smtClean="0">
                        <a:latin typeface="Cambria Math" panose="02040503050406030204" pitchFamily="18" charset="0"/>
                        <a:ea typeface="Cambria Math" panose="02040503050406030204" pitchFamily="18" charset="0"/>
                        <a:cs typeface="Arial" panose="020B0604020202020204" pitchFamily="34" charset="0"/>
                      </a:rPr>
                      <m:t>=</m:t>
                    </m:r>
                    <m:f>
                      <m:f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ea typeface="Cambria Math" panose="02040503050406030204" pitchFamily="18" charset="0"/>
                            <a:cs typeface="Arial" panose="020B0604020202020204" pitchFamily="34" charset="0"/>
                          </a:rPr>
                          <m:t>𝑉</m:t>
                        </m:r>
                      </m:num>
                      <m:den>
                        <m:r>
                          <a:rPr lang="en-US" sz="3600" b="0" i="1" smtClean="0">
                            <a:latin typeface="Cambria Math" panose="02040503050406030204" pitchFamily="18" charset="0"/>
                            <a:ea typeface="Cambria Math" panose="02040503050406030204" pitchFamily="18" charset="0"/>
                            <a:cs typeface="Arial" panose="020B0604020202020204" pitchFamily="34" charset="0"/>
                          </a:rPr>
                          <m:t>𝑡</m:t>
                        </m:r>
                        <m:sSub>
                          <m:sSub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en-US" sz="3600" b="0" i="1" smtClean="0">
                                <a:latin typeface="Cambria Math" panose="02040503050406030204" pitchFamily="18" charset="0"/>
                                <a:ea typeface="Cambria Math" panose="02040503050406030204" pitchFamily="18" charset="0"/>
                                <a:cs typeface="Arial" panose="020B0604020202020204" pitchFamily="34" charset="0"/>
                              </a:rPr>
                              <m:t>𝑆</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1</m:t>
                            </m:r>
                          </m:sub>
                        </m:sSub>
                      </m:den>
                    </m:f>
                  </m:oMath>
                </a14:m>
                <a:r>
                  <a:rPr lang="en-US" sz="3200" dirty="0">
                    <a:latin typeface="Arial" panose="020B0604020202020204" pitchFamily="34" charset="0"/>
                    <a:cs typeface="Arial" panose="020B0604020202020204" pitchFamily="34" charset="0"/>
                  </a:rPr>
                  <a:t>  </a:t>
                </a:r>
              </a:p>
              <a:p>
                <a:pPr algn="ctr"/>
                <a14:m>
                  <m:oMath xmlns:m="http://schemas.openxmlformats.org/officeDocument/2006/math">
                    <m:f>
                      <m:fPr>
                        <m:ctrlPr>
                          <a:rPr lang="en-US" sz="3600" i="1" smtClean="0">
                            <a:latin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cs typeface="Arial" panose="020B0604020202020204" pitchFamily="34" charset="0"/>
                          </a:rPr>
                          <m:t>𝑚</m:t>
                        </m:r>
                        <m:sSubSup>
                          <m:sSubSupPr>
                            <m:ctrlPr>
                              <a:rPr lang="en-US" sz="3600" b="0" i="1" smtClean="0">
                                <a:latin typeface="Cambria Math" panose="02040503050406030204" pitchFamily="18" charset="0"/>
                                <a:cs typeface="Arial" panose="020B0604020202020204" pitchFamily="34" charset="0"/>
                              </a:rPr>
                            </m:ctrlPr>
                          </m:sSubSupPr>
                          <m:e>
                            <m:r>
                              <a:rPr lang="en-US"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en-US" sz="3600" b="0" i="1" smtClean="0">
                                <a:latin typeface="Cambria Math" panose="02040503050406030204" pitchFamily="18" charset="0"/>
                                <a:cs typeface="Arial" panose="020B0604020202020204" pitchFamily="34" charset="0"/>
                              </a:rPr>
                              <m:t>1</m:t>
                            </m:r>
                          </m:sub>
                          <m:sup>
                            <m:r>
                              <a:rPr lang="en-US" sz="3600" b="0" i="1" smtClean="0">
                                <a:latin typeface="Cambria Math" panose="02040503050406030204" pitchFamily="18" charset="0"/>
                                <a:cs typeface="Arial" panose="020B0604020202020204" pitchFamily="34" charset="0"/>
                              </a:rPr>
                              <m:t>2</m:t>
                            </m:r>
                          </m:sup>
                        </m:sSubSup>
                      </m:num>
                      <m:den>
                        <m:r>
                          <a:rPr lang="en-US" sz="3600" b="0" i="1" smtClean="0">
                            <a:latin typeface="Cambria Math" panose="02040503050406030204" pitchFamily="18" charset="0"/>
                            <a:cs typeface="Arial" panose="020B0604020202020204" pitchFamily="34" charset="0"/>
                          </a:rPr>
                          <m:t>2</m:t>
                        </m:r>
                      </m:den>
                    </m:f>
                    <m:r>
                      <a:rPr lang="en-US" sz="3600" b="0" i="1" smtClean="0">
                        <a:latin typeface="Cambria Math" panose="02040503050406030204" pitchFamily="18" charset="0"/>
                        <a:cs typeface="Arial" panose="020B0604020202020204" pitchFamily="34" charset="0"/>
                      </a:rPr>
                      <m:t>=</m:t>
                    </m:r>
                    <m:f>
                      <m:fPr>
                        <m:ctrlPr>
                          <a:rPr lang="en-US" sz="3600" b="0" i="1" smtClean="0">
                            <a:latin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cs typeface="Arial" panose="020B0604020202020204" pitchFamily="34" charset="0"/>
                          </a:rPr>
                          <m:t>𝑚</m:t>
                        </m:r>
                        <m:sSubSup>
                          <m:sSubSupPr>
                            <m:ctrlPr>
                              <a:rPr lang="en-US" sz="3600" b="0" i="1" smtClean="0">
                                <a:latin typeface="Cambria Math" panose="02040503050406030204" pitchFamily="18" charset="0"/>
                                <a:cs typeface="Arial" panose="020B0604020202020204" pitchFamily="34" charset="0"/>
                              </a:rPr>
                            </m:ctrlPr>
                          </m:sSubSupPr>
                          <m:e>
                            <m:r>
                              <a:rPr lang="en-US"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en-US" sz="3600" b="0" i="1" smtClean="0">
                                <a:latin typeface="Cambria Math" panose="02040503050406030204" pitchFamily="18" charset="0"/>
                                <a:cs typeface="Arial" panose="020B0604020202020204" pitchFamily="34" charset="0"/>
                              </a:rPr>
                              <m:t>2</m:t>
                            </m:r>
                          </m:sub>
                          <m:sup>
                            <m:r>
                              <a:rPr lang="en-US" sz="3600" b="0" i="1" smtClean="0">
                                <a:latin typeface="Cambria Math" panose="02040503050406030204" pitchFamily="18" charset="0"/>
                                <a:cs typeface="Arial" panose="020B0604020202020204" pitchFamily="34" charset="0"/>
                              </a:rPr>
                              <m:t>2</m:t>
                            </m:r>
                          </m:sup>
                        </m:sSubSup>
                      </m:num>
                      <m:den>
                        <m:r>
                          <a:rPr lang="en-US" sz="3600" b="0" i="1" smtClean="0">
                            <a:latin typeface="Cambria Math" panose="02040503050406030204" pitchFamily="18" charset="0"/>
                            <a:cs typeface="Arial" panose="020B0604020202020204" pitchFamily="34" charset="0"/>
                          </a:rPr>
                          <m:t>2</m:t>
                        </m:r>
                      </m:den>
                    </m:f>
                    <m:r>
                      <a:rPr lang="en-US" sz="3600" b="0" i="1" smtClean="0">
                        <a:latin typeface="Cambria Math" panose="02040503050406030204" pitchFamily="18" charset="0"/>
                        <a:cs typeface="Arial" panose="020B0604020202020204" pitchFamily="34" charset="0"/>
                      </a:rPr>
                      <m:t>+</m:t>
                    </m:r>
                    <m:r>
                      <a:rPr lang="en-US" sz="3600" b="0" i="1" smtClean="0">
                        <a:latin typeface="Cambria Math" panose="02040503050406030204" pitchFamily="18" charset="0"/>
                        <a:cs typeface="Arial" panose="020B0604020202020204" pitchFamily="34" charset="0"/>
                      </a:rPr>
                      <m:t>𝑚𝑔h</m:t>
                    </m:r>
                  </m:oMath>
                </a14:m>
                <a:r>
                  <a:rPr lang="en-US" sz="3200" dirty="0">
                    <a:latin typeface="Arial" panose="020B0604020202020204" pitchFamily="34" charset="0"/>
                    <a:cs typeface="Arial" panose="020B0604020202020204" pitchFamily="34" charset="0"/>
                  </a:rPr>
                  <a:t> </a:t>
                </a:r>
              </a:p>
            </p:txBody>
          </p:sp>
        </mc:Choice>
        <mc:Fallback xmlns="">
          <p:sp>
            <p:nvSpPr>
              <p:cNvPr id="9" name="Текст 8">
                <a:extLst>
                  <a:ext uri="{FF2B5EF4-FFF2-40B4-BE49-F238E27FC236}">
                    <a16:creationId xmlns:a16="http://schemas.microsoft.com/office/drawing/2014/main" id="{00A0B306-3AAD-4674-8F20-7D8F4961C19D}"/>
                  </a:ext>
                </a:extLst>
              </p:cNvPr>
              <p:cNvSpPr>
                <a:spLocks noGrp="1" noRot="1" noChangeAspect="1" noMove="1" noResize="1" noEditPoints="1" noAdjustHandles="1" noChangeArrowheads="1" noChangeShapeType="1" noTextEdit="1"/>
              </p:cNvSpPr>
              <p:nvPr>
                <p:ph type="body" sz="quarter" idx="15"/>
              </p:nvPr>
            </p:nvSpPr>
            <p:spPr>
              <a:xfrm>
                <a:off x="6241773" y="99389"/>
                <a:ext cx="5114637" cy="4035287"/>
              </a:xfrm>
              <a:blipFill>
                <a:blip r:embed="rId3"/>
                <a:stretch>
                  <a:fillRect t="-2115"/>
                </a:stretch>
              </a:blipFill>
            </p:spPr>
            <p:txBody>
              <a:bodyPr/>
              <a:lstStyle/>
              <a:p>
                <a:r>
                  <a:rPr lang="ru-RU">
                    <a:noFill/>
                  </a:rPr>
                  <a:t> </a:t>
                </a:r>
              </a:p>
            </p:txBody>
          </p:sp>
        </mc:Fallback>
      </mc:AlternateContent>
      <p:cxnSp>
        <p:nvCxnSpPr>
          <p:cNvPr id="15" name="Прямая соединительная линия 14">
            <a:extLst>
              <a:ext uri="{FF2B5EF4-FFF2-40B4-BE49-F238E27FC236}">
                <a16:creationId xmlns:a16="http://schemas.microsoft.com/office/drawing/2014/main" id="{EBB494ED-E982-4FFD-92D6-05B811471AC6}"/>
              </a:ext>
            </a:extLst>
          </p:cNvPr>
          <p:cNvCxnSpPr>
            <a:cxnSpLocks/>
          </p:cNvCxnSpPr>
          <p:nvPr/>
        </p:nvCxnSpPr>
        <p:spPr>
          <a:xfrm>
            <a:off x="6241773" y="757390"/>
            <a:ext cx="0" cy="30062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a:extLst>
              <a:ext uri="{FF2B5EF4-FFF2-40B4-BE49-F238E27FC236}">
                <a16:creationId xmlns:a16="http://schemas.microsoft.com/office/drawing/2014/main" id="{1AA31EA8-E4F8-48A1-B32D-B34E40401B85}"/>
              </a:ext>
            </a:extLst>
          </p:cNvPr>
          <p:cNvCxnSpPr>
            <a:cxnSpLocks/>
          </p:cNvCxnSpPr>
          <p:nvPr/>
        </p:nvCxnSpPr>
        <p:spPr>
          <a:xfrm>
            <a:off x="1060174" y="3147390"/>
            <a:ext cx="4837043" cy="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Текст 8">
                <a:extLst>
                  <a:ext uri="{FF2B5EF4-FFF2-40B4-BE49-F238E27FC236}">
                    <a16:creationId xmlns:a16="http://schemas.microsoft.com/office/drawing/2014/main" id="{BFD3E70D-B3C1-4417-B987-133A28B5F260}"/>
                  </a:ext>
                </a:extLst>
              </p:cNvPr>
              <p:cNvSpPr txBox="1">
                <a:spLocks/>
              </p:cNvSpPr>
              <p:nvPr/>
            </p:nvSpPr>
            <p:spPr>
              <a:xfrm>
                <a:off x="835590" y="4421620"/>
                <a:ext cx="11092066" cy="2204467"/>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399" kern="1200">
                    <a:solidFill>
                      <a:schemeClr val="tx1"/>
                    </a:solidFill>
                    <a:latin typeface="+mn-lt"/>
                    <a:ea typeface="+mn-ea"/>
                    <a:cs typeface="+mn-cs"/>
                  </a:defRPr>
                </a:lvl1pPr>
                <a:lvl2pPr marL="152378" indent="-152378"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2pPr>
                <a:lvl3pPr marL="304757" indent="-152378"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3pPr>
                <a:lvl4pPr marL="533324" indent="-228567"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4pPr>
                <a:lvl5pPr marL="761891" indent="-228567" algn="l" defTabSz="914400" rtl="0" eaLnBrk="1" latinLnBrk="0" hangingPunct="1">
                  <a:lnSpc>
                    <a:spcPct val="90000"/>
                  </a:lnSpc>
                  <a:spcBef>
                    <a:spcPts val="500"/>
                  </a:spcBef>
                  <a:buFont typeface="Arial" panose="020B0604020202020204" pitchFamily="34" charset="0"/>
                  <a:buChar char="•"/>
                  <a:defRPr sz="1399"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14:m>
                  <m:oMath xmlns:m="http://schemas.openxmlformats.org/officeDocument/2006/math">
                    <m:f>
                      <m:f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fPr>
                      <m:num>
                        <m:sSubSup>
                          <m:sSubSup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sSubSupPr>
                          <m:e>
                            <m:r>
                              <a:rPr lang="en-US"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2</m:t>
                            </m:r>
                          </m:sub>
                          <m:sup>
                            <m:r>
                              <a:rPr lang="en-US" sz="3600" b="0" i="1" smtClean="0">
                                <a:latin typeface="Cambria Math" panose="02040503050406030204" pitchFamily="18" charset="0"/>
                                <a:ea typeface="Cambria Math" panose="02040503050406030204" pitchFamily="18" charset="0"/>
                                <a:cs typeface="Arial" panose="020B0604020202020204" pitchFamily="34" charset="0"/>
                              </a:rPr>
                              <m:t>2</m:t>
                            </m:r>
                          </m:sup>
                        </m:sSubSup>
                      </m:num>
                      <m:den>
                        <m:r>
                          <a:rPr lang="en-US" sz="3600" b="0" i="1" smtClean="0">
                            <a:latin typeface="Cambria Math" panose="02040503050406030204" pitchFamily="18" charset="0"/>
                            <a:ea typeface="Cambria Math" panose="02040503050406030204" pitchFamily="18" charset="0"/>
                            <a:cs typeface="Arial" panose="020B0604020202020204" pitchFamily="34" charset="0"/>
                          </a:rPr>
                          <m:t>2</m:t>
                        </m:r>
                      </m:den>
                    </m:f>
                    <m:r>
                      <a:rPr lang="en-US" sz="3600" b="0" i="1" smtClean="0">
                        <a:latin typeface="Cambria Math" panose="02040503050406030204" pitchFamily="18" charset="0"/>
                        <a:ea typeface="Cambria Math" panose="02040503050406030204" pitchFamily="18" charset="0"/>
                        <a:cs typeface="Arial" panose="020B0604020202020204" pitchFamily="34" charset="0"/>
                      </a:rPr>
                      <m:t>=</m:t>
                    </m:r>
                    <m:f>
                      <m:f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fPr>
                      <m:num>
                        <m:sSubSup>
                          <m:sSubSup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sSubSupPr>
                          <m:e>
                            <m:r>
                              <a:rPr lang="en-US"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1</m:t>
                            </m:r>
                          </m:sub>
                          <m:sup>
                            <m:r>
                              <a:rPr lang="en-US" sz="3600" b="0" i="1" smtClean="0">
                                <a:latin typeface="Cambria Math" panose="02040503050406030204" pitchFamily="18" charset="0"/>
                                <a:ea typeface="Cambria Math" panose="02040503050406030204" pitchFamily="18" charset="0"/>
                                <a:cs typeface="Arial" panose="020B0604020202020204" pitchFamily="34" charset="0"/>
                              </a:rPr>
                              <m:t>2</m:t>
                            </m:r>
                          </m:sup>
                        </m:sSubSup>
                      </m:num>
                      <m:den>
                        <m:r>
                          <a:rPr lang="en-US" sz="3600" b="0" i="1" smtClean="0">
                            <a:latin typeface="Cambria Math" panose="02040503050406030204" pitchFamily="18" charset="0"/>
                            <a:ea typeface="Cambria Math" panose="02040503050406030204" pitchFamily="18" charset="0"/>
                            <a:cs typeface="Arial" panose="020B0604020202020204" pitchFamily="34" charset="0"/>
                          </a:rPr>
                          <m:t>2</m:t>
                        </m:r>
                      </m:den>
                    </m:f>
                    <m:r>
                      <a:rPr lang="en-US" sz="3600" b="0" i="1" smtClean="0">
                        <a:latin typeface="Cambria Math" panose="02040503050406030204" pitchFamily="18" charset="0"/>
                        <a:ea typeface="Cambria Math" panose="02040503050406030204" pitchFamily="18" charset="0"/>
                        <a:cs typeface="Arial" panose="020B0604020202020204" pitchFamily="34" charset="0"/>
                      </a:rPr>
                      <m:t>−</m:t>
                    </m:r>
                    <m:r>
                      <a:rPr lang="en-US" sz="3600" b="0" i="1" smtClean="0">
                        <a:latin typeface="Cambria Math" panose="02040503050406030204" pitchFamily="18" charset="0"/>
                        <a:ea typeface="Cambria Math" panose="02040503050406030204" pitchFamily="18" charset="0"/>
                        <a:cs typeface="Arial" panose="020B0604020202020204" pitchFamily="34" charset="0"/>
                      </a:rPr>
                      <m:t>𝑔h</m:t>
                    </m:r>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Sup>
                      <m:sSubSup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SupPr>
                      <m:e>
                        <m:r>
                          <a:rPr lang="en-US" sz="3600" b="0" i="1" smtClean="0">
                            <a:latin typeface="Cambria Math" panose="02040503050406030204" pitchFamily="18" charset="0"/>
                            <a:ea typeface="Cambria Math" panose="02040503050406030204" pitchFamily="18" charset="0"/>
                            <a:cs typeface="Arial" panose="020B0604020202020204" pitchFamily="34" charset="0"/>
                          </a:rPr>
                          <m:t>   </m:t>
                        </m:r>
                        <m:r>
                          <a:rPr lang="uz-Latn-UZ"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b>
                      <m:sup>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p>
                    </m:sSubSup>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Sup>
                      <m:sSubSup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Sup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1</m:t>
                        </m:r>
                      </m:sub>
                      <m:sup>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p>
                    </m:sSubSup>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r>
                      <a:rPr lang="uz-Latn-UZ" sz="3600" b="0" i="1" smtClean="0">
                        <a:latin typeface="Cambria Math" panose="02040503050406030204" pitchFamily="18" charset="0"/>
                        <a:ea typeface="Cambria Math" panose="02040503050406030204" pitchFamily="18" charset="0"/>
                        <a:cs typeface="Arial" panose="020B0604020202020204" pitchFamily="34" charset="0"/>
                      </a:rPr>
                      <m:t>𝑔h</m:t>
                    </m:r>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b>
                    </m:sSub>
                    <m:r>
                      <a:rPr lang="uz-Latn-UZ" sz="3600" b="0" i="1" smtClean="0">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radPr>
                      <m:deg/>
                      <m:e>
                        <m:sSubSup>
                          <m:sSubSupPr>
                            <m:ctrlPr>
                              <a:rPr lang="uz-Latn-UZ" sz="3600" b="0" i="1" smtClean="0">
                                <a:latin typeface="Cambria Math" panose="02040503050406030204" pitchFamily="18" charset="0"/>
                                <a:ea typeface="Cambria Math" panose="02040503050406030204" pitchFamily="18" charset="0"/>
                                <a:cs typeface="Arial" panose="020B0604020202020204" pitchFamily="34" charset="0"/>
                              </a:rPr>
                            </m:ctrlPr>
                          </m:sSubSupPr>
                          <m:e>
                            <m:r>
                              <a:rPr lang="uz-Latn-UZ" sz="3600" b="0" i="1" smtClean="0">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smtClean="0">
                                <a:latin typeface="Cambria Math" panose="02040503050406030204" pitchFamily="18" charset="0"/>
                                <a:ea typeface="Cambria Math" panose="02040503050406030204" pitchFamily="18" charset="0"/>
                                <a:cs typeface="Arial" panose="020B0604020202020204" pitchFamily="34" charset="0"/>
                              </a:rPr>
                              <m:t>1</m:t>
                            </m:r>
                          </m:sub>
                          <m:sup>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sup>
                        </m:sSubSup>
                        <m:r>
                          <a:rPr lang="uz-Latn-UZ" sz="3600" b="0" i="1" smtClean="0">
                            <a:latin typeface="Cambria Math" panose="02040503050406030204" pitchFamily="18" charset="0"/>
                            <a:ea typeface="Cambria Math" panose="02040503050406030204" pitchFamily="18" charset="0"/>
                            <a:cs typeface="Arial" panose="020B0604020202020204" pitchFamily="34" charset="0"/>
                          </a:rPr>
                          <m:t>−2</m:t>
                        </m:r>
                        <m:r>
                          <a:rPr lang="uz-Latn-UZ" sz="3600" b="0" i="1" smtClean="0">
                            <a:latin typeface="Cambria Math" panose="02040503050406030204" pitchFamily="18" charset="0"/>
                            <a:ea typeface="Cambria Math" panose="02040503050406030204" pitchFamily="18" charset="0"/>
                            <a:cs typeface="Arial" panose="020B0604020202020204" pitchFamily="34" charset="0"/>
                          </a:rPr>
                          <m:t>𝑔h</m:t>
                        </m:r>
                      </m:e>
                    </m:rad>
                  </m:oMath>
                </a14:m>
                <a:r>
                  <a:rPr lang="uz-Latn-UZ" sz="3600" dirty="0">
                    <a:solidFill>
                      <a:srgbClr val="0070C0"/>
                    </a:solidFill>
                    <a:latin typeface="Arial" panose="020B0604020202020204" pitchFamily="34" charset="0"/>
                    <a:cs typeface="Arial" panose="020B0604020202020204" pitchFamily="34" charset="0"/>
                  </a:rPr>
                  <a:t>   </a:t>
                </a:r>
              </a:p>
              <a:p>
                <a14:m>
                  <m:oMath xmlns:m="http://schemas.openxmlformats.org/officeDocument/2006/math">
                    <m:sSub>
                      <m:sSubPr>
                        <m:ctrlPr>
                          <a:rPr lang="uz-Latn-UZ" sz="3600" i="1" dirty="0" smtClean="0">
                            <a:solidFill>
                              <a:schemeClr val="tx1"/>
                            </a:solidFill>
                            <a:latin typeface="Cambria Math" panose="02040503050406030204" pitchFamily="18" charset="0"/>
                            <a:cs typeface="Arial" panose="020B0604020202020204" pitchFamily="34" charset="0"/>
                          </a:rPr>
                        </m:ctrlPr>
                      </m:sSubPr>
                      <m:e>
                        <m:r>
                          <a:rPr lang="uz-Latn-UZ" sz="3600" b="0" i="1" dirty="0" smtClean="0">
                            <a:solidFill>
                              <a:schemeClr val="tx1"/>
                            </a:solidFill>
                            <a:latin typeface="Cambria Math" panose="02040503050406030204" pitchFamily="18" charset="0"/>
                            <a:cs typeface="Arial" panose="020B0604020202020204" pitchFamily="34" charset="0"/>
                          </a:rPr>
                          <m:t>𝑆</m:t>
                        </m:r>
                      </m:e>
                      <m:sub>
                        <m:r>
                          <a:rPr lang="uz-Latn-UZ" sz="3600" b="0" i="1" dirty="0" smtClean="0">
                            <a:solidFill>
                              <a:schemeClr val="tx1"/>
                            </a:solidFill>
                            <a:latin typeface="Cambria Math" panose="02040503050406030204" pitchFamily="18" charset="0"/>
                            <a:cs typeface="Arial" panose="020B0604020202020204" pitchFamily="34" charset="0"/>
                          </a:rPr>
                          <m:t>1</m:t>
                        </m:r>
                      </m:sub>
                    </m:sSub>
                    <m:sSub>
                      <m:sSubPr>
                        <m:ctrlPr>
                          <a:rPr lang="uz-Latn-UZ" sz="3600" i="1" dirty="0" smtClean="0">
                            <a:solidFill>
                              <a:schemeClr val="tx1"/>
                            </a:solidFill>
                            <a:latin typeface="Cambria Math" panose="02040503050406030204" pitchFamily="18" charset="0"/>
                            <a:cs typeface="Arial" panose="020B0604020202020204" pitchFamily="34" charset="0"/>
                          </a:rPr>
                        </m:ctrlPr>
                      </m:sSubPr>
                      <m:e>
                        <m:r>
                          <a:rPr lang="uz-Latn-UZ" sz="3600" i="1" dirty="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solidFill>
                              <a:schemeClr val="tx1"/>
                            </a:solidFill>
                            <a:latin typeface="Cambria Math" panose="02040503050406030204" pitchFamily="18" charset="0"/>
                            <a:cs typeface="Arial" panose="020B0604020202020204" pitchFamily="34" charset="0"/>
                          </a:rPr>
                          <m:t>1</m:t>
                        </m:r>
                      </m:sub>
                    </m:sSub>
                    <m:r>
                      <a:rPr lang="uz-Latn-UZ" sz="3600" b="0" i="1" dirty="0" smtClean="0">
                        <a:solidFill>
                          <a:schemeClr val="tx1"/>
                        </a:solidFill>
                        <a:latin typeface="Cambria Math" panose="02040503050406030204" pitchFamily="18" charset="0"/>
                        <a:cs typeface="Arial" panose="020B0604020202020204" pitchFamily="34" charset="0"/>
                      </a:rPr>
                      <m:t>=</m:t>
                    </m:r>
                    <m:sSub>
                      <m:sSubPr>
                        <m:ctrlPr>
                          <a:rPr lang="uz-Latn-UZ" sz="3600" b="0" i="1" dirty="0" smtClean="0">
                            <a:solidFill>
                              <a:schemeClr val="tx1"/>
                            </a:solidFill>
                            <a:latin typeface="Cambria Math" panose="02040503050406030204" pitchFamily="18" charset="0"/>
                            <a:cs typeface="Arial" panose="020B0604020202020204" pitchFamily="34" charset="0"/>
                          </a:rPr>
                        </m:ctrlPr>
                      </m:sSubPr>
                      <m:e>
                        <m:r>
                          <a:rPr lang="uz-Latn-UZ" sz="3600" b="0" i="1" dirty="0" smtClean="0">
                            <a:solidFill>
                              <a:schemeClr val="tx1"/>
                            </a:solidFill>
                            <a:latin typeface="Cambria Math" panose="02040503050406030204" pitchFamily="18" charset="0"/>
                            <a:cs typeface="Arial" panose="020B0604020202020204" pitchFamily="34" charset="0"/>
                          </a:rPr>
                          <m:t>𝑆</m:t>
                        </m:r>
                      </m:e>
                      <m:sub>
                        <m:r>
                          <a:rPr lang="uz-Latn-UZ" sz="3600" b="0" i="1" dirty="0" smtClean="0">
                            <a:solidFill>
                              <a:schemeClr val="tx1"/>
                            </a:solidFill>
                            <a:latin typeface="Cambria Math" panose="02040503050406030204" pitchFamily="18" charset="0"/>
                            <a:cs typeface="Arial" panose="020B0604020202020204" pitchFamily="34" charset="0"/>
                          </a:rPr>
                          <m:t>2</m:t>
                        </m:r>
                      </m:sub>
                    </m:sSub>
                    <m:sSub>
                      <m:sSubPr>
                        <m:ctrlPr>
                          <a:rPr lang="uz-Latn-UZ" sz="3600" b="0" i="1" dirty="0" smtClean="0">
                            <a:solidFill>
                              <a:schemeClr val="tx1"/>
                            </a:solidFill>
                            <a:latin typeface="Cambria Math" panose="02040503050406030204" pitchFamily="18" charset="0"/>
                            <a:cs typeface="Arial" panose="020B0604020202020204" pitchFamily="34" charset="0"/>
                          </a:rPr>
                        </m:ctrlPr>
                      </m:sSubPr>
                      <m:e>
                        <m:r>
                          <a:rPr lang="uz-Latn-UZ" sz="3600" b="0" i="1" dirty="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solidFill>
                              <a:schemeClr val="tx1"/>
                            </a:solidFill>
                            <a:latin typeface="Cambria Math" panose="02040503050406030204" pitchFamily="18" charset="0"/>
                            <a:cs typeface="Arial" panose="020B0604020202020204" pitchFamily="34" charset="0"/>
                          </a:rPr>
                          <m:t>2</m:t>
                        </m:r>
                      </m:sub>
                    </m:sSub>
                    <m:r>
                      <a:rPr lang="en-US" sz="3600" b="0" i="1" dirty="0" smtClean="0">
                        <a:solidFill>
                          <a:schemeClr val="tx1"/>
                        </a:solidFill>
                        <a:latin typeface="Cambria Math" panose="02040503050406030204" pitchFamily="18" charset="0"/>
                        <a:cs typeface="Arial" panose="020B0604020202020204" pitchFamily="34" charset="0"/>
                      </a:rPr>
                      <m:t> </m:t>
                    </m:r>
                    <m:r>
                      <a:rPr lang="uz-Latn-UZ" sz="3600" b="0" i="1" dirty="0" smtClean="0">
                        <a:solidFill>
                          <a:schemeClr val="tx1"/>
                        </a:solidFill>
                        <a:latin typeface="Cambria Math" panose="02040503050406030204" pitchFamily="18" charset="0"/>
                        <a:cs typeface="Arial" panose="020B0604020202020204" pitchFamily="34" charset="0"/>
                      </a:rPr>
                      <m:t>⇒</m:t>
                    </m:r>
                    <m:sSub>
                      <m:sSubPr>
                        <m:ctrlPr>
                          <a:rPr lang="uz-Latn-UZ" sz="3600" b="0" i="1" dirty="0" smtClean="0">
                            <a:solidFill>
                              <a:schemeClr val="tx1"/>
                            </a:solidFill>
                            <a:latin typeface="Cambria Math" panose="02040503050406030204" pitchFamily="18" charset="0"/>
                            <a:cs typeface="Arial" panose="020B0604020202020204" pitchFamily="34" charset="0"/>
                          </a:rPr>
                        </m:ctrlPr>
                      </m:sSubPr>
                      <m:e>
                        <m:r>
                          <a:rPr lang="en-US" sz="3600" b="0" i="1" dirty="0" smtClean="0">
                            <a:solidFill>
                              <a:schemeClr val="tx1"/>
                            </a:solidFill>
                            <a:latin typeface="Cambria Math" panose="02040503050406030204" pitchFamily="18" charset="0"/>
                            <a:cs typeface="Arial" panose="020B0604020202020204" pitchFamily="34" charset="0"/>
                          </a:rPr>
                          <m:t>   </m:t>
                        </m:r>
                        <m:r>
                          <a:rPr lang="uz-Latn-UZ" sz="3600" b="0" i="1" dirty="0" smtClean="0">
                            <a:solidFill>
                              <a:schemeClr val="tx1"/>
                            </a:solidFill>
                            <a:latin typeface="Cambria Math" panose="02040503050406030204" pitchFamily="18" charset="0"/>
                            <a:cs typeface="Arial" panose="020B0604020202020204" pitchFamily="34" charset="0"/>
                          </a:rPr>
                          <m:t>𝑆</m:t>
                        </m:r>
                      </m:e>
                      <m:sub>
                        <m:r>
                          <a:rPr lang="uz-Latn-UZ" sz="3600" b="0" i="1" dirty="0" smtClean="0">
                            <a:solidFill>
                              <a:schemeClr val="tx1"/>
                            </a:solidFill>
                            <a:latin typeface="Cambria Math" panose="02040503050406030204" pitchFamily="18" charset="0"/>
                            <a:cs typeface="Arial" panose="020B0604020202020204" pitchFamily="34" charset="0"/>
                          </a:rPr>
                          <m:t>2</m:t>
                        </m:r>
                      </m:sub>
                    </m:sSub>
                    <m:r>
                      <a:rPr lang="uz-Latn-UZ" sz="3600" b="0" i="1" dirty="0" smtClean="0">
                        <a:solidFill>
                          <a:schemeClr val="tx1"/>
                        </a:solidFill>
                        <a:latin typeface="Cambria Math" panose="02040503050406030204" pitchFamily="18" charset="0"/>
                        <a:cs typeface="Arial" panose="020B0604020202020204" pitchFamily="34" charset="0"/>
                      </a:rPr>
                      <m:t>=</m:t>
                    </m:r>
                    <m:f>
                      <m:fPr>
                        <m:ctrlPr>
                          <a:rPr lang="uz-Latn-UZ" sz="3600" b="0" i="1" dirty="0" smtClean="0">
                            <a:solidFill>
                              <a:schemeClr val="tx1"/>
                            </a:solidFill>
                            <a:latin typeface="Cambria Math" panose="02040503050406030204" pitchFamily="18" charset="0"/>
                            <a:cs typeface="Arial" panose="020B0604020202020204" pitchFamily="34" charset="0"/>
                          </a:rPr>
                        </m:ctrlPr>
                      </m:fPr>
                      <m:num>
                        <m:sSub>
                          <m:sSubPr>
                            <m:ctrlPr>
                              <a:rPr lang="uz-Latn-UZ" sz="3600" b="0" i="1" dirty="0" smtClean="0">
                                <a:solidFill>
                                  <a:schemeClr val="tx1"/>
                                </a:solidFill>
                                <a:latin typeface="Cambria Math" panose="02040503050406030204" pitchFamily="18" charset="0"/>
                                <a:cs typeface="Arial" panose="020B0604020202020204" pitchFamily="34" charset="0"/>
                              </a:rPr>
                            </m:ctrlPr>
                          </m:sSubPr>
                          <m:e>
                            <m:r>
                              <a:rPr lang="uz-Latn-UZ" sz="3600" b="0" i="1" dirty="0" smtClean="0">
                                <a:solidFill>
                                  <a:schemeClr val="tx1"/>
                                </a:solidFill>
                                <a:latin typeface="Cambria Math" panose="02040503050406030204" pitchFamily="18" charset="0"/>
                                <a:cs typeface="Arial" panose="020B0604020202020204" pitchFamily="34" charset="0"/>
                              </a:rPr>
                              <m:t>𝑆</m:t>
                            </m:r>
                          </m:e>
                          <m:sub>
                            <m:r>
                              <a:rPr lang="uz-Latn-UZ" sz="3600" b="0" i="1" dirty="0" smtClean="0">
                                <a:solidFill>
                                  <a:schemeClr val="tx1"/>
                                </a:solidFill>
                                <a:latin typeface="Cambria Math" panose="02040503050406030204" pitchFamily="18" charset="0"/>
                                <a:cs typeface="Arial" panose="020B0604020202020204" pitchFamily="34" charset="0"/>
                              </a:rPr>
                              <m:t>1</m:t>
                            </m:r>
                          </m:sub>
                        </m:sSub>
                        <m:sSub>
                          <m:sSubPr>
                            <m:ctrlPr>
                              <a:rPr lang="uz-Latn-UZ" sz="3600" b="0" i="1" dirty="0" smtClean="0">
                                <a:solidFill>
                                  <a:schemeClr val="tx1"/>
                                </a:solidFill>
                                <a:latin typeface="Cambria Math" panose="02040503050406030204" pitchFamily="18" charset="0"/>
                                <a:cs typeface="Arial" panose="020B0604020202020204" pitchFamily="34" charset="0"/>
                              </a:rPr>
                            </m:ctrlPr>
                          </m:sSubPr>
                          <m:e>
                            <m:r>
                              <a:rPr lang="uz-Latn-UZ" sz="3600" b="0" i="1" dirty="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solidFill>
                                  <a:schemeClr val="tx1"/>
                                </a:solidFill>
                                <a:latin typeface="Cambria Math" panose="02040503050406030204" pitchFamily="18" charset="0"/>
                                <a:cs typeface="Arial" panose="020B0604020202020204" pitchFamily="34" charset="0"/>
                              </a:rPr>
                              <m:t>1</m:t>
                            </m:r>
                          </m:sub>
                        </m:sSub>
                      </m:num>
                      <m:den>
                        <m:sSub>
                          <m:sSubPr>
                            <m:ctrlPr>
                              <a:rPr lang="uz-Latn-UZ" sz="3600" b="0" i="1" dirty="0" smtClean="0">
                                <a:solidFill>
                                  <a:schemeClr val="tx1"/>
                                </a:solidFill>
                                <a:latin typeface="Cambria Math" panose="02040503050406030204" pitchFamily="18" charset="0"/>
                                <a:cs typeface="Arial" panose="020B0604020202020204" pitchFamily="34" charset="0"/>
                              </a:rPr>
                            </m:ctrlPr>
                          </m:sSubPr>
                          <m:e>
                            <m:r>
                              <a:rPr lang="uz-Latn-UZ" sz="3600" b="0" i="1" dirty="0"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𝜗</m:t>
                            </m:r>
                          </m:e>
                          <m:sub>
                            <m:r>
                              <a:rPr lang="uz-Latn-UZ" sz="3600" b="0" i="1" dirty="0" smtClean="0">
                                <a:solidFill>
                                  <a:schemeClr val="tx1"/>
                                </a:solidFill>
                                <a:latin typeface="Cambria Math" panose="02040503050406030204" pitchFamily="18" charset="0"/>
                                <a:cs typeface="Arial" panose="020B0604020202020204" pitchFamily="34" charset="0"/>
                              </a:rPr>
                              <m:t>2</m:t>
                            </m:r>
                          </m:sub>
                        </m:sSub>
                      </m:den>
                    </m:f>
                  </m:oMath>
                </a14:m>
                <a:r>
                  <a:rPr lang="uz-Latn-UZ" sz="3600" dirty="0">
                    <a:solidFill>
                      <a:srgbClr val="0070C0"/>
                    </a:solidFill>
                    <a:latin typeface="Arial" panose="020B0604020202020204" pitchFamily="34" charset="0"/>
                    <a:cs typeface="Arial" panose="020B0604020202020204" pitchFamily="34" charset="0"/>
                  </a:rPr>
                  <a:t>  </a:t>
                </a:r>
              </a:p>
            </p:txBody>
          </p:sp>
        </mc:Choice>
        <mc:Fallback xmlns="">
          <p:sp>
            <p:nvSpPr>
              <p:cNvPr id="7" name="Текст 8">
                <a:extLst>
                  <a:ext uri="{FF2B5EF4-FFF2-40B4-BE49-F238E27FC236}">
                    <a16:creationId xmlns:a16="http://schemas.microsoft.com/office/drawing/2014/main" id="{BFD3E70D-B3C1-4417-B987-133A28B5F260}"/>
                  </a:ext>
                </a:extLst>
              </p:cNvPr>
              <p:cNvSpPr txBox="1">
                <a:spLocks noRot="1" noChangeAspect="1" noMove="1" noResize="1" noEditPoints="1" noAdjustHandles="1" noChangeArrowheads="1" noChangeShapeType="1" noTextEdit="1"/>
              </p:cNvSpPr>
              <p:nvPr/>
            </p:nvSpPr>
            <p:spPr>
              <a:xfrm>
                <a:off x="835590" y="4421620"/>
                <a:ext cx="11092066" cy="2204467"/>
              </a:xfrm>
              <a:prstGeom prst="rect">
                <a:avLst/>
              </a:prstGeom>
              <a:blipFill>
                <a:blip r:embed="rId4"/>
                <a:stretch>
                  <a:fillRect/>
                </a:stretch>
              </a:blipFill>
            </p:spPr>
            <p:txBody>
              <a:bodyPr/>
              <a:lstStyle/>
              <a:p>
                <a:r>
                  <a:rPr lang="ru-RU">
                    <a:noFill/>
                  </a:rPr>
                  <a:t> </a:t>
                </a:r>
              </a:p>
            </p:txBody>
          </p:sp>
        </mc:Fallback>
      </mc:AlternateContent>
      <p:sp>
        <p:nvSpPr>
          <p:cNvPr id="4" name="TextBox 3">
            <a:extLst>
              <a:ext uri="{FF2B5EF4-FFF2-40B4-BE49-F238E27FC236}">
                <a16:creationId xmlns:a16="http://schemas.microsoft.com/office/drawing/2014/main" id="{733DB3A4-7A00-42BC-A572-452860A07F48}"/>
              </a:ext>
            </a:extLst>
          </p:cNvPr>
          <p:cNvSpPr txBox="1"/>
          <p:nvPr/>
        </p:nvSpPr>
        <p:spPr>
          <a:xfrm>
            <a:off x="5638800" y="2988365"/>
            <a:ext cx="65" cy="276999"/>
          </a:xfrm>
          <a:prstGeom prst="rect">
            <a:avLst/>
          </a:prstGeom>
          <a:noFill/>
        </p:spPr>
        <p:txBody>
          <a:bodyPr wrap="none" lIns="0" tIns="0" rIns="0" bIns="0" rtlCol="0">
            <a:spAutoFit/>
          </a:bodyPr>
          <a:lstStyle/>
          <a:p>
            <a:endParaRPr lang="ru-RU" dirty="0"/>
          </a:p>
        </p:txBody>
      </p:sp>
    </p:spTree>
    <p:extLst>
      <p:ext uri="{BB962C8B-B14F-4D97-AF65-F5344CB8AC3E}">
        <p14:creationId xmlns:p14="http://schemas.microsoft.com/office/powerpoint/2010/main" val="839366314"/>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arn(inVertic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barn(inVertical)">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arn(inVertic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barn(inVertical)">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barn(inVertical)">
                                      <p:cBhvr>
                                        <p:cTn id="32" dur="500"/>
                                        <p:tgtEl>
                                          <p:spTgt spid="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fade">
                                      <p:cBhvr>
                                        <p:cTn id="37" dur="1000"/>
                                        <p:tgtEl>
                                          <p:spTgt spid="9">
                                            <p:txEl>
                                              <p:pRg st="0" end="0"/>
                                            </p:txEl>
                                          </p:spTgt>
                                        </p:tgtEl>
                                      </p:cBhvr>
                                    </p:animEffect>
                                    <p:anim calcmode="lin" valueType="num">
                                      <p:cBhvr>
                                        <p:cTn id="3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txEl>
                                              <p:pRg st="1" end="1"/>
                                            </p:txEl>
                                          </p:spTgt>
                                        </p:tgtEl>
                                        <p:attrNameLst>
                                          <p:attrName>style.visibility</p:attrName>
                                        </p:attrNameLst>
                                      </p:cBhvr>
                                      <p:to>
                                        <p:strVal val="visible"/>
                                      </p:to>
                                    </p:set>
                                    <p:animEffect transition="in" filter="fade">
                                      <p:cBhvr>
                                        <p:cTn id="44" dur="1000"/>
                                        <p:tgtEl>
                                          <p:spTgt spid="9">
                                            <p:txEl>
                                              <p:pRg st="1" end="1"/>
                                            </p:txEl>
                                          </p:spTgt>
                                        </p:tgtEl>
                                      </p:cBhvr>
                                    </p:animEffect>
                                    <p:anim calcmode="lin" valueType="num">
                                      <p:cBhvr>
                                        <p:cTn id="45"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46"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9">
                                            <p:txEl>
                                              <p:pRg st="2" end="2"/>
                                            </p:txEl>
                                          </p:spTgt>
                                        </p:tgtEl>
                                        <p:attrNameLst>
                                          <p:attrName>style.visibility</p:attrName>
                                        </p:attrNameLst>
                                      </p:cBhvr>
                                      <p:to>
                                        <p:strVal val="visible"/>
                                      </p:to>
                                    </p:set>
                                    <p:animEffect transition="in" filter="fade">
                                      <p:cBhvr>
                                        <p:cTn id="51" dur="1000"/>
                                        <p:tgtEl>
                                          <p:spTgt spid="9">
                                            <p:txEl>
                                              <p:pRg st="2" end="2"/>
                                            </p:txEl>
                                          </p:spTgt>
                                        </p:tgtEl>
                                      </p:cBhvr>
                                    </p:animEffect>
                                    <p:anim calcmode="lin" valueType="num">
                                      <p:cBhvr>
                                        <p:cTn id="52"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53"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9">
                                            <p:txEl>
                                              <p:pRg st="3" end="3"/>
                                            </p:txEl>
                                          </p:spTgt>
                                        </p:tgtEl>
                                        <p:attrNameLst>
                                          <p:attrName>style.visibility</p:attrName>
                                        </p:attrNameLst>
                                      </p:cBhvr>
                                      <p:to>
                                        <p:strVal val="visible"/>
                                      </p:to>
                                    </p:set>
                                    <p:animEffect transition="in" filter="fade">
                                      <p:cBhvr>
                                        <p:cTn id="58" dur="1000"/>
                                        <p:tgtEl>
                                          <p:spTgt spid="9">
                                            <p:txEl>
                                              <p:pRg st="3" end="3"/>
                                            </p:txEl>
                                          </p:spTgt>
                                        </p:tgtEl>
                                      </p:cBhvr>
                                    </p:animEffect>
                                    <p:anim calcmode="lin" valueType="num">
                                      <p:cBhvr>
                                        <p:cTn id="59"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60"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9">
                                            <p:txEl>
                                              <p:pRg st="4" end="4"/>
                                            </p:txEl>
                                          </p:spTgt>
                                        </p:tgtEl>
                                        <p:attrNameLst>
                                          <p:attrName>style.visibility</p:attrName>
                                        </p:attrNameLst>
                                      </p:cBhvr>
                                      <p:to>
                                        <p:strVal val="visible"/>
                                      </p:to>
                                    </p:set>
                                    <p:animEffect transition="in" filter="fade">
                                      <p:cBhvr>
                                        <p:cTn id="65" dur="1000"/>
                                        <p:tgtEl>
                                          <p:spTgt spid="9">
                                            <p:txEl>
                                              <p:pRg st="4" end="4"/>
                                            </p:txEl>
                                          </p:spTgt>
                                        </p:tgtEl>
                                      </p:cBhvr>
                                    </p:animEffect>
                                    <p:anim calcmode="lin" valueType="num">
                                      <p:cBhvr>
                                        <p:cTn id="66"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67"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7">
                                            <p:txEl>
                                              <p:pRg st="0" end="0"/>
                                            </p:txEl>
                                          </p:spTgt>
                                        </p:tgtEl>
                                        <p:attrNameLst>
                                          <p:attrName>style.visibility</p:attrName>
                                        </p:attrNameLst>
                                      </p:cBhvr>
                                      <p:to>
                                        <p:strVal val="visible"/>
                                      </p:to>
                                    </p:set>
                                    <p:animEffect transition="in" filter="barn(inVertical)">
                                      <p:cBhvr>
                                        <p:cTn id="72" dur="500"/>
                                        <p:tgtEl>
                                          <p:spTgt spid="7">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7">
                                            <p:txEl>
                                              <p:pRg st="1" end="1"/>
                                            </p:txEl>
                                          </p:spTgt>
                                        </p:tgtEl>
                                        <p:attrNameLst>
                                          <p:attrName>style.visibility</p:attrName>
                                        </p:attrNameLst>
                                      </p:cBhvr>
                                      <p:to>
                                        <p:strVal val="visible"/>
                                      </p:to>
                                    </p:set>
                                    <p:animEffect transition="in" filter="barn(inVertical)">
                                      <p:cBhvr>
                                        <p:cTn id="7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566</TotalTime>
  <Words>272</Words>
  <Application>Microsoft Office PowerPoint</Application>
  <PresentationFormat>Широкоэкранный</PresentationFormat>
  <Paragraphs>67</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Cambria Math</vt:lpstr>
      <vt:lpstr>Тема Office</vt:lpstr>
      <vt:lpstr>Презентация PowerPoint</vt:lpstr>
      <vt:lpstr>Laminar (qatlamli) oqim </vt:lpstr>
      <vt:lpstr>Turbulent oqim</vt:lpstr>
      <vt:lpstr>Презентация PowerPoint</vt:lpstr>
      <vt:lpstr>Презентация PowerPoint</vt:lpstr>
      <vt:lpstr>3-mashq  12-masala </vt:lpstr>
      <vt:lpstr>Презентация PowerPoint</vt:lpstr>
      <vt:lpstr>3-mashq  14-masala </vt:lpstr>
      <vt:lpstr>Презентация PowerPoint</vt:lpstr>
      <vt:lpstr>Презентация PowerPoint</vt:lpstr>
      <vt:lpstr>Mustaqil bajarish uchun topshiriqlar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Davronbek Salimbekov</dc:creator>
  <cp:lastModifiedBy>hp</cp:lastModifiedBy>
  <cp:revision>42</cp:revision>
  <dcterms:created xsi:type="dcterms:W3CDTF">2020-11-29T08:10:13Z</dcterms:created>
  <dcterms:modified xsi:type="dcterms:W3CDTF">2021-02-23T06:44:51Z</dcterms:modified>
</cp:coreProperties>
</file>