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95" r:id="rId3"/>
    <p:sldId id="296" r:id="rId4"/>
    <p:sldId id="297" r:id="rId5"/>
    <p:sldId id="294" r:id="rId6"/>
    <p:sldId id="299" r:id="rId7"/>
    <p:sldId id="298" r:id="rId8"/>
    <p:sldId id="284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6" d="100"/>
          <a:sy n="76" d="100"/>
        </p:scale>
        <p:origin x="582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79C4A43-B88F-42FB-BCF3-33BBD99BBD4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FC3118F1-D87A-4BC5-8920-8BFA4E68ECB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4BAD88E-B104-4C25-8F7B-B01FD3AA63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B83B5-F71C-47D9-9A5D-2FF7DB5D5293}" type="datetimeFigureOut">
              <a:rPr lang="ru-RU" smtClean="0"/>
              <a:t>23.02.2021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A9B5246-D4BA-4230-A091-BB6CED85B7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CD8A248-D660-49EC-AB46-CBA0EDA452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60DED-5431-4A94-AA3C-5205327BF1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92430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21ECC6C-6E8E-4A39-9A4C-A31DE9060D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0F2158EA-FB0E-4D80-A5C2-3C571C75D5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0D756EF-463B-4EAA-B8C5-C52AAA50B5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B83B5-F71C-47D9-9A5D-2FF7DB5D5293}" type="datetimeFigureOut">
              <a:rPr lang="ru-RU" smtClean="0"/>
              <a:t>23.02.2021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6B0E604-2600-4FEA-8A71-64BD5FF5CC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7047793-6A99-4FEF-8D67-CDD97932FF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60DED-5431-4A94-AA3C-5205327BF1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67143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6B235D46-9C77-4C8F-A7FC-DF8AB865733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8CA08CE7-E3A8-4A60-A90F-50D81B2719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66F75E6-1230-4683-90C7-2B6A47A53D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B83B5-F71C-47D9-9A5D-2FF7DB5D5293}" type="datetimeFigureOut">
              <a:rPr lang="ru-RU" smtClean="0"/>
              <a:t>23.02.2021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143EE0C-498E-4A06-BD55-0B8E84B769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839C5F4-D51D-40E5-8339-E67A8124E7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60DED-5431-4A94-AA3C-5205327BF1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83338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4" y="279962"/>
            <a:ext cx="10363201" cy="81756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4401" y="1397001"/>
            <a:ext cx="3328416" cy="34074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39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431792" y="1397001"/>
            <a:ext cx="3328416" cy="34074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399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7949183" y="1397001"/>
            <a:ext cx="3328416" cy="34074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399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1" y="4980569"/>
            <a:ext cx="3328416" cy="958851"/>
          </a:xfrm>
        </p:spPr>
        <p:txBody>
          <a:bodyPr>
            <a:noAutofit/>
          </a:bodyPr>
          <a:lstStyle>
            <a:lvl1pPr marL="0" indent="0">
              <a:buNone/>
              <a:defRPr sz="1399"/>
            </a:lvl1pPr>
            <a:lvl2pPr marL="152378" indent="-152378">
              <a:buFont typeface="Arial" panose="020B0604020202020204" pitchFamily="34" charset="0"/>
              <a:buChar char="•"/>
              <a:defRPr sz="1399"/>
            </a:lvl2pPr>
            <a:lvl3pPr marL="304757" indent="-152378">
              <a:defRPr sz="1399"/>
            </a:lvl3pPr>
            <a:lvl4pPr marL="533324" indent="-228567">
              <a:defRPr sz="1399"/>
            </a:lvl4pPr>
            <a:lvl5pPr marL="761891" indent="-228567">
              <a:defRPr sz="139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4431792" y="4980569"/>
            <a:ext cx="3328416" cy="958851"/>
          </a:xfrm>
        </p:spPr>
        <p:txBody>
          <a:bodyPr>
            <a:noAutofit/>
          </a:bodyPr>
          <a:lstStyle>
            <a:lvl1pPr marL="0" indent="0">
              <a:buNone/>
              <a:defRPr sz="1399"/>
            </a:lvl1pPr>
            <a:lvl2pPr marL="152378" indent="-152378">
              <a:buFont typeface="Arial" panose="020B0604020202020204" pitchFamily="34" charset="0"/>
              <a:buChar char="•"/>
              <a:defRPr sz="1399"/>
            </a:lvl2pPr>
            <a:lvl3pPr marL="304757" indent="-152378">
              <a:defRPr sz="1399"/>
            </a:lvl3pPr>
            <a:lvl4pPr marL="533324" indent="-228567">
              <a:defRPr sz="1399"/>
            </a:lvl4pPr>
            <a:lvl5pPr marL="761891" indent="-228567">
              <a:defRPr sz="139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7949183" y="4980569"/>
            <a:ext cx="3328416" cy="958851"/>
          </a:xfrm>
        </p:spPr>
        <p:txBody>
          <a:bodyPr>
            <a:noAutofit/>
          </a:bodyPr>
          <a:lstStyle>
            <a:lvl1pPr marL="0" indent="0">
              <a:buNone/>
              <a:defRPr sz="1399"/>
            </a:lvl1pPr>
            <a:lvl2pPr marL="152378" indent="-152378">
              <a:buFont typeface="Arial" panose="020B0604020202020204" pitchFamily="34" charset="0"/>
              <a:buChar char="•"/>
              <a:defRPr sz="1399"/>
            </a:lvl2pPr>
            <a:lvl3pPr marL="304757" indent="-152378">
              <a:defRPr sz="1399"/>
            </a:lvl3pPr>
            <a:lvl4pPr marL="533324" indent="-228567">
              <a:defRPr sz="1399"/>
            </a:lvl4pPr>
            <a:lvl5pPr marL="761891" indent="-228567">
              <a:defRPr sz="139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914404" y="933453"/>
            <a:ext cx="10363201" cy="4064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79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5792512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E1A5125-41F8-43CB-96F1-DE54711238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C04F6EC-347B-44EA-A78F-FB1398296D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109E3CB-C308-4A9D-B4FC-FCBB7644D6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B83B5-F71C-47D9-9A5D-2FF7DB5D5293}" type="datetimeFigureOut">
              <a:rPr lang="ru-RU" smtClean="0"/>
              <a:t>23.02.2021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E453674-714F-404A-BBC8-D2D928B0D1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29EE7E3-19D7-42FF-97DF-8341E67BE2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60DED-5431-4A94-AA3C-5205327BF1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02842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0EE8497-3B02-47F2-988E-BCE751A7A5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D807440-7D82-4D06-9CB6-2FB36B6F2C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75EE7B8-7AB9-46CA-9590-E9708B2184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B83B5-F71C-47D9-9A5D-2FF7DB5D5293}" type="datetimeFigureOut">
              <a:rPr lang="ru-RU" smtClean="0"/>
              <a:t>23.02.2021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335731C-67F1-46C9-90E3-84F78BC82C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48EC7D1-3C10-4005-9D77-74F70212AE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60DED-5431-4A94-AA3C-5205327BF1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16075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12DFB10-6931-4BDC-B16C-EC3FC96636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0235EC2-617D-45B6-A81A-D9DDE0E510A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90754CF2-7CC9-4403-AABA-40818CAFCC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BD2F8543-0140-458B-BC16-037F454FF8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B83B5-F71C-47D9-9A5D-2FF7DB5D5293}" type="datetimeFigureOut">
              <a:rPr lang="ru-RU" smtClean="0"/>
              <a:t>23.02.2021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A01171A-3EAF-4A50-91AE-8E853B08AB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2992EBA-191B-49C8-97A6-11E565F3BF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60DED-5431-4A94-AA3C-5205327BF1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77142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87A6FDA-18BD-410F-84F8-797616724A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61FEF96-44CE-4901-8134-6A4C5E3E54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4BB0CBA5-7E16-4582-9A56-DC14E539F9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54059D00-8FD4-4FFE-9758-C4B2890B2D4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D552B0F3-13E8-4B33-A05C-66445494CC1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8C80AA1B-DA8F-4FB0-B72F-5BB9A35C5F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B83B5-F71C-47D9-9A5D-2FF7DB5D5293}" type="datetimeFigureOut">
              <a:rPr lang="ru-RU" smtClean="0"/>
              <a:t>23.02.2021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20D31EC4-44C3-4E37-9A1E-55C9BFC1C1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86BAAFF4-2F2F-46D3-96D6-92E45880DD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60DED-5431-4A94-AA3C-5205327BF1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30777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35B7FE6-F11B-4A8C-9CFF-1099E10756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7DC370B6-3F5A-4FAE-8D35-A64AA3605B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B83B5-F71C-47D9-9A5D-2FF7DB5D5293}" type="datetimeFigureOut">
              <a:rPr lang="ru-RU" smtClean="0"/>
              <a:t>23.02.2021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13D805B9-9D46-40C6-8479-4EAA993BEB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4BC13C02-C3A6-40EC-96B9-B7020FA2A7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60DED-5431-4A94-AA3C-5205327BF1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78643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91B97E9C-D46F-46B0-B842-1E9666F821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B83B5-F71C-47D9-9A5D-2FF7DB5D5293}" type="datetimeFigureOut">
              <a:rPr lang="ru-RU" smtClean="0"/>
              <a:t>23.02.2021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19D1E064-AAD7-400B-A50E-CC57B3E849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A3C9B068-EDB7-4A21-85B0-102EA3C2B6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60DED-5431-4A94-AA3C-5205327BF1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6549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7414165-DDAC-4B43-9D26-CF45A8CF8E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B13D1C7-026E-48AF-8430-3FC5B41BD6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749CAC59-C8B8-4FE0-824F-46D52CAEE8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05FCF13-A6DC-489A-8B50-88839371EF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B83B5-F71C-47D9-9A5D-2FF7DB5D5293}" type="datetimeFigureOut">
              <a:rPr lang="ru-RU" smtClean="0"/>
              <a:t>23.02.2021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B7F59E0-FEFC-4C0B-AE53-86C646A1F4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56FDEA75-7AD2-462B-AA40-71D7D02CD8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60DED-5431-4A94-AA3C-5205327BF1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12204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165114E-A5D8-4F4F-A5C1-453F04F45C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4C66E1EE-072B-4444-95C5-B0AB37D709D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F8B1DE38-2A5E-452E-9FAE-65121B93F2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612053C3-E7AF-41FE-9FF4-F1CDF6849F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B83B5-F71C-47D9-9A5D-2FF7DB5D5293}" type="datetimeFigureOut">
              <a:rPr lang="ru-RU" smtClean="0"/>
              <a:t>23.02.2021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D87B1B8D-F7F0-41D1-A711-0297209874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C62AEE0B-A098-4BC7-98C3-438EA81C13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60DED-5431-4A94-AA3C-5205327BF1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23821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E11A645-B606-4131-B4FE-DBDF298681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EC74A97F-3E3E-435D-905E-4AC3381DA9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CF1975E-7223-4624-811A-A5A90A028FA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2B83B5-F71C-47D9-9A5D-2FF7DB5D5293}" type="datetimeFigureOut">
              <a:rPr lang="ru-RU" smtClean="0"/>
              <a:t>23.02.2021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05898D3-BA13-4F28-BCFE-978E36B62C0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0A36D23-1457-4935-9CBC-5D751A1C54A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C60DED-5431-4A94-AA3C-5205327BF1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51290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2985" y="3247"/>
            <a:ext cx="12189015" cy="1799049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396"/>
          </a:p>
        </p:txBody>
      </p:sp>
      <p:sp>
        <p:nvSpPr>
          <p:cNvPr id="15" name="object 4">
            <a:extLst>
              <a:ext uri="{FF2B5EF4-FFF2-40B4-BE49-F238E27FC236}">
                <a16:creationId xmlns:a16="http://schemas.microsoft.com/office/drawing/2014/main" id="{96789AA7-9596-4F83-89FD-AEC28EE179F1}"/>
              </a:ext>
            </a:extLst>
          </p:cNvPr>
          <p:cNvSpPr txBox="1"/>
          <p:nvPr/>
        </p:nvSpPr>
        <p:spPr>
          <a:xfrm>
            <a:off x="1346200" y="2389218"/>
            <a:ext cx="9486900" cy="4528481"/>
          </a:xfrm>
          <a:prstGeom prst="rect">
            <a:avLst/>
          </a:prstGeom>
        </p:spPr>
        <p:txBody>
          <a:bodyPr vert="horz" wrap="square" lIns="0" tIns="29525" rIns="0" bIns="0" rtlCol="0">
            <a:spAutoFit/>
          </a:bodyPr>
          <a:lstStyle/>
          <a:p>
            <a:pPr marL="38918">
              <a:spcAft>
                <a:spcPts val="1200"/>
              </a:spcAft>
            </a:pPr>
            <a:r>
              <a:rPr lang="uz-Latn-UZ" sz="4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Mavzu:</a:t>
            </a:r>
            <a:r>
              <a:rPr lang="en-US" sz="4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marL="38918">
              <a:spcAft>
                <a:spcPts val="1200"/>
              </a:spcAft>
            </a:pPr>
            <a:r>
              <a:rPr lang="en-US" sz="48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Aylanma</a:t>
            </a:r>
            <a:r>
              <a:rPr lang="en-US" sz="48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harakat </a:t>
            </a:r>
            <a:r>
              <a:rPr lang="en-US" sz="48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dinamikasi</a:t>
            </a:r>
            <a:r>
              <a:rPr lang="en-US" sz="48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marL="38918">
              <a:spcBef>
                <a:spcPts val="233"/>
              </a:spcBef>
            </a:pPr>
            <a:endParaRPr lang="en-US" sz="2400" b="1" dirty="0">
              <a:solidFill>
                <a:srgbClr val="7030A0"/>
              </a:solidFill>
              <a:latin typeface="Arial"/>
              <a:cs typeface="Arial"/>
            </a:endParaRPr>
          </a:p>
          <a:p>
            <a:pPr marL="38918">
              <a:spcBef>
                <a:spcPts val="233"/>
              </a:spcBef>
            </a:pPr>
            <a:endParaRPr lang="en-US" sz="2400" b="1" dirty="0">
              <a:solidFill>
                <a:srgbClr val="7030A0"/>
              </a:solidFill>
              <a:latin typeface="Arial"/>
              <a:cs typeface="Arial"/>
            </a:endParaRPr>
          </a:p>
          <a:p>
            <a:pPr marL="38918">
              <a:spcBef>
                <a:spcPts val="233"/>
              </a:spcBef>
            </a:pPr>
            <a:r>
              <a:rPr lang="en-US" sz="2400" b="1" dirty="0" err="1">
                <a:solidFill>
                  <a:srgbClr val="7030A0"/>
                </a:solidFill>
                <a:latin typeface="Arial"/>
                <a:cs typeface="Arial"/>
              </a:rPr>
              <a:t>O‘qituvchi</a:t>
            </a:r>
            <a:r>
              <a:rPr lang="en-US" sz="2400" b="1" dirty="0">
                <a:solidFill>
                  <a:srgbClr val="7030A0"/>
                </a:solidFill>
                <a:latin typeface="Arial"/>
                <a:cs typeface="Arial"/>
              </a:rPr>
              <a:t>: </a:t>
            </a:r>
          </a:p>
          <a:p>
            <a:pPr marL="38918">
              <a:spcBef>
                <a:spcPts val="233"/>
              </a:spcBef>
            </a:pPr>
            <a:r>
              <a:rPr lang="en-US" sz="2400" dirty="0">
                <a:solidFill>
                  <a:srgbClr val="7030A0"/>
                </a:solidFill>
                <a:latin typeface="Arial"/>
                <a:cs typeface="Arial"/>
              </a:rPr>
              <a:t>Toshkent </a:t>
            </a:r>
            <a:r>
              <a:rPr lang="en-US" sz="2400" dirty="0" err="1">
                <a:solidFill>
                  <a:srgbClr val="7030A0"/>
                </a:solidFill>
                <a:latin typeface="Arial"/>
                <a:cs typeface="Arial"/>
              </a:rPr>
              <a:t>shahar</a:t>
            </a:r>
            <a:r>
              <a:rPr lang="en-US" sz="2400" dirty="0">
                <a:solidFill>
                  <a:srgbClr val="7030A0"/>
                </a:solidFill>
                <a:latin typeface="Arial"/>
                <a:cs typeface="Arial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Arial"/>
                <a:cs typeface="Arial"/>
              </a:rPr>
              <a:t>Uchtepa</a:t>
            </a:r>
            <a:r>
              <a:rPr lang="en-US" sz="2400" dirty="0">
                <a:solidFill>
                  <a:srgbClr val="7030A0"/>
                </a:solidFill>
                <a:latin typeface="Arial"/>
                <a:cs typeface="Arial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Arial"/>
                <a:cs typeface="Arial"/>
              </a:rPr>
              <a:t>tumani</a:t>
            </a:r>
            <a:r>
              <a:rPr lang="en-US" sz="2400" dirty="0">
                <a:solidFill>
                  <a:srgbClr val="7030A0"/>
                </a:solidFill>
                <a:latin typeface="Arial"/>
                <a:cs typeface="Arial"/>
              </a:rPr>
              <a:t> 287-maktab </a:t>
            </a:r>
            <a:r>
              <a:rPr lang="en-US" sz="2400" dirty="0" err="1">
                <a:solidFill>
                  <a:srgbClr val="7030A0"/>
                </a:solidFill>
                <a:latin typeface="Arial"/>
                <a:cs typeface="Arial"/>
              </a:rPr>
              <a:t>fizika</a:t>
            </a:r>
            <a:r>
              <a:rPr lang="en-US" sz="2400" dirty="0">
                <a:solidFill>
                  <a:srgbClr val="7030A0"/>
                </a:solidFill>
                <a:latin typeface="Arial"/>
                <a:cs typeface="Arial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Arial"/>
                <a:cs typeface="Arial"/>
              </a:rPr>
              <a:t>fani</a:t>
            </a:r>
            <a:r>
              <a:rPr lang="en-US" sz="2400" dirty="0">
                <a:solidFill>
                  <a:srgbClr val="7030A0"/>
                </a:solidFill>
                <a:latin typeface="Arial"/>
                <a:cs typeface="Arial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Arial"/>
                <a:cs typeface="Arial"/>
              </a:rPr>
              <a:t>o‘qituvchisi</a:t>
            </a:r>
            <a:endParaRPr lang="en-US" sz="2400" dirty="0">
              <a:solidFill>
                <a:srgbClr val="7030A0"/>
              </a:solidFill>
              <a:latin typeface="Arial"/>
              <a:cs typeface="Arial"/>
            </a:endParaRPr>
          </a:p>
          <a:p>
            <a:pPr marL="38918">
              <a:spcBef>
                <a:spcPts val="233"/>
              </a:spcBef>
            </a:pPr>
            <a:r>
              <a:rPr lang="en-US" sz="2400" b="1" dirty="0" err="1">
                <a:solidFill>
                  <a:srgbClr val="7030A0"/>
                </a:solidFill>
                <a:latin typeface="Arial"/>
                <a:cs typeface="Arial"/>
              </a:rPr>
              <a:t>Xodjayeva</a:t>
            </a:r>
            <a:r>
              <a:rPr lang="en-US" sz="2400" b="1" dirty="0">
                <a:solidFill>
                  <a:srgbClr val="7030A0"/>
                </a:solidFill>
                <a:latin typeface="Arial"/>
                <a:cs typeface="Arial"/>
              </a:rPr>
              <a:t> </a:t>
            </a:r>
            <a:r>
              <a:rPr lang="en-US" sz="2400" b="1" dirty="0" err="1">
                <a:solidFill>
                  <a:srgbClr val="7030A0"/>
                </a:solidFill>
                <a:latin typeface="Arial"/>
                <a:cs typeface="Arial"/>
              </a:rPr>
              <a:t>Maxtuma</a:t>
            </a:r>
            <a:r>
              <a:rPr lang="en-US" sz="2400" b="1" dirty="0">
                <a:solidFill>
                  <a:srgbClr val="7030A0"/>
                </a:solidFill>
                <a:latin typeface="Arial"/>
                <a:cs typeface="Arial"/>
              </a:rPr>
              <a:t> </a:t>
            </a:r>
            <a:r>
              <a:rPr lang="en-US" sz="2400" b="1" dirty="0" err="1">
                <a:solidFill>
                  <a:srgbClr val="7030A0"/>
                </a:solidFill>
                <a:latin typeface="Arial"/>
                <a:cs typeface="Arial"/>
              </a:rPr>
              <a:t>Ziyatovna</a:t>
            </a:r>
            <a:r>
              <a:rPr lang="en-US" sz="2400" b="1" dirty="0">
                <a:solidFill>
                  <a:srgbClr val="7030A0"/>
                </a:solidFill>
                <a:latin typeface="Arial"/>
                <a:cs typeface="Arial"/>
              </a:rPr>
              <a:t>. </a:t>
            </a:r>
          </a:p>
          <a:p>
            <a:pPr marL="38918">
              <a:spcAft>
                <a:spcPts val="1200"/>
              </a:spcAft>
            </a:pPr>
            <a:r>
              <a:rPr lang="uz-Latn-UZ" sz="4800" b="1" dirty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sz="4800" b="1" dirty="0">
              <a:solidFill>
                <a:srgbClr val="373435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object 5">
            <a:extLst>
              <a:ext uri="{FF2B5EF4-FFF2-40B4-BE49-F238E27FC236}">
                <a16:creationId xmlns:a16="http://schemas.microsoft.com/office/drawing/2014/main" id="{A8BAE388-D6D2-40E9-8208-E39C1E0E7029}"/>
              </a:ext>
            </a:extLst>
          </p:cNvPr>
          <p:cNvSpPr/>
          <p:nvPr/>
        </p:nvSpPr>
        <p:spPr>
          <a:xfrm>
            <a:off x="340021" y="2473447"/>
            <a:ext cx="727405" cy="1576800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396" dirty="0"/>
          </a:p>
        </p:txBody>
      </p:sp>
      <p:sp>
        <p:nvSpPr>
          <p:cNvPr id="20" name="object 9">
            <a:extLst>
              <a:ext uri="{FF2B5EF4-FFF2-40B4-BE49-F238E27FC236}">
                <a16:creationId xmlns:a16="http://schemas.microsoft.com/office/drawing/2014/main" id="{F294EAD7-CAB8-401C-B12D-6064AA1177E0}"/>
              </a:ext>
            </a:extLst>
          </p:cNvPr>
          <p:cNvSpPr/>
          <p:nvPr/>
        </p:nvSpPr>
        <p:spPr>
          <a:xfrm>
            <a:off x="9877852" y="297475"/>
            <a:ext cx="1996096" cy="1005347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603605" y="0"/>
                </a:moveTo>
                <a:lnTo>
                  <a:pt x="0" y="0"/>
                </a:lnTo>
                <a:lnTo>
                  <a:pt x="0" y="603618"/>
                </a:lnTo>
                <a:lnTo>
                  <a:pt x="603605" y="603618"/>
                </a:lnTo>
                <a:lnTo>
                  <a:pt x="603605" y="0"/>
                </a:lnTo>
                <a:close/>
              </a:path>
            </a:pathLst>
          </a:custGeom>
          <a:solidFill>
            <a:srgbClr val="00A859"/>
          </a:solidFill>
          <a:ln w="38100">
            <a:solidFill>
              <a:schemeClr val="bg1"/>
            </a:solidFill>
          </a:ln>
        </p:spPr>
        <p:txBody>
          <a:bodyPr wrap="square" lIns="0" tIns="0" rIns="0" bIns="0" rtlCol="0"/>
          <a:lstStyle/>
          <a:p>
            <a:endParaRPr sz="2396" dirty="0"/>
          </a:p>
        </p:txBody>
      </p:sp>
      <p:sp>
        <p:nvSpPr>
          <p:cNvPr id="22" name="object 12">
            <a:extLst>
              <a:ext uri="{FF2B5EF4-FFF2-40B4-BE49-F238E27FC236}">
                <a16:creationId xmlns:a16="http://schemas.microsoft.com/office/drawing/2014/main" id="{CAFE6579-511C-4CCB-9A5C-300ACC2F553A}"/>
              </a:ext>
            </a:extLst>
          </p:cNvPr>
          <p:cNvSpPr txBox="1"/>
          <p:nvPr/>
        </p:nvSpPr>
        <p:spPr>
          <a:xfrm>
            <a:off x="9853468" y="380073"/>
            <a:ext cx="1996096" cy="710988"/>
          </a:xfrm>
          <a:prstGeom prst="rect">
            <a:avLst/>
          </a:prstGeom>
        </p:spPr>
        <p:txBody>
          <a:bodyPr vert="horz" wrap="square" lIns="0" tIns="33552" rIns="0" bIns="0" rtlCol="0">
            <a:spAutoFit/>
          </a:bodyPr>
          <a:lstStyle/>
          <a:p>
            <a:pPr algn="ctr">
              <a:spcBef>
                <a:spcPts val="265"/>
              </a:spcBef>
            </a:pPr>
            <a:r>
              <a:rPr lang="en-US" sz="4400" b="1" spc="21" dirty="0">
                <a:solidFill>
                  <a:srgbClr val="FEFEFE"/>
                </a:solidFill>
                <a:latin typeface="Arial"/>
                <a:cs typeface="Arial"/>
              </a:rPr>
              <a:t>10-</a:t>
            </a:r>
            <a:r>
              <a:rPr lang="en-US" sz="4400" b="1" spc="-11" dirty="0">
                <a:solidFill>
                  <a:srgbClr val="FEFEFE"/>
                </a:solidFill>
                <a:latin typeface="Arial"/>
                <a:cs typeface="Arial"/>
              </a:rPr>
              <a:t>sinf</a:t>
            </a:r>
            <a:endParaRPr lang="en-US" sz="4400" b="1" dirty="0">
              <a:latin typeface="Arial"/>
              <a:cs typeface="Arial"/>
            </a:endParaRPr>
          </a:p>
        </p:txBody>
      </p:sp>
      <p:sp>
        <p:nvSpPr>
          <p:cNvPr id="26" name="object 2">
            <a:extLst>
              <a:ext uri="{FF2B5EF4-FFF2-40B4-BE49-F238E27FC236}">
                <a16:creationId xmlns:a16="http://schemas.microsoft.com/office/drawing/2014/main" id="{33B3743F-69E5-4A0A-9505-41E75798E9CF}"/>
              </a:ext>
            </a:extLst>
          </p:cNvPr>
          <p:cNvSpPr txBox="1">
            <a:spLocks/>
          </p:cNvSpPr>
          <p:nvPr/>
        </p:nvSpPr>
        <p:spPr>
          <a:xfrm>
            <a:off x="1914182" y="232919"/>
            <a:ext cx="7424708" cy="1138567"/>
          </a:xfrm>
          <a:prstGeom prst="rect">
            <a:avLst/>
          </a:prstGeom>
        </p:spPr>
        <p:txBody>
          <a:bodyPr vert="horz" wrap="square" lIns="0" tIns="30911" rIns="0" bIns="0" rtlCol="0">
            <a:spAutoFit/>
          </a:bodyPr>
          <a:lstStyle>
            <a:lvl1pPr>
              <a:defRPr sz="3400" b="1" i="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pPr marL="26881" algn="ctr" defTabSz="1935419">
              <a:spcBef>
                <a:spcPts val="241"/>
              </a:spcBef>
              <a:defRPr/>
            </a:pPr>
            <a:r>
              <a:rPr lang="en-US" sz="7196" kern="0" spc="11" dirty="0" err="1">
                <a:solidFill>
                  <a:sysClr val="window" lastClr="FFFFFF"/>
                </a:solidFill>
              </a:rPr>
              <a:t>Fizika</a:t>
            </a:r>
            <a:endParaRPr lang="en-US" sz="7196" kern="0" spc="11" dirty="0">
              <a:solidFill>
                <a:sysClr val="window" lastClr="FFFFFF"/>
              </a:solidFill>
            </a:endParaRPr>
          </a:p>
        </p:txBody>
      </p:sp>
      <p:sp>
        <p:nvSpPr>
          <p:cNvPr id="27" name="object 11">
            <a:extLst>
              <a:ext uri="{FF2B5EF4-FFF2-40B4-BE49-F238E27FC236}">
                <a16:creationId xmlns:a16="http://schemas.microsoft.com/office/drawing/2014/main" id="{CF4C4251-150C-409F-BB4F-13D887806802}"/>
              </a:ext>
            </a:extLst>
          </p:cNvPr>
          <p:cNvSpPr/>
          <p:nvPr/>
        </p:nvSpPr>
        <p:spPr>
          <a:xfrm>
            <a:off x="703724" y="430695"/>
            <a:ext cx="901290" cy="100534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1935419"/>
            <a:endParaRPr sz="381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0" name="object 6">
            <a:extLst>
              <a:ext uri="{FF2B5EF4-FFF2-40B4-BE49-F238E27FC236}">
                <a16:creationId xmlns:a16="http://schemas.microsoft.com/office/drawing/2014/main" id="{3F5C6D78-AE65-47B1-8399-835F80A37B86}"/>
              </a:ext>
            </a:extLst>
          </p:cNvPr>
          <p:cNvSpPr/>
          <p:nvPr/>
        </p:nvSpPr>
        <p:spPr>
          <a:xfrm>
            <a:off x="340020" y="4760843"/>
            <a:ext cx="727405" cy="1576801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57"/>
                </a:lnTo>
                <a:lnTo>
                  <a:pt x="343828" y="680457"/>
                </a:lnTo>
                <a:lnTo>
                  <a:pt x="343828" y="0"/>
                </a:lnTo>
                <a:close/>
              </a:path>
            </a:pathLst>
          </a:custGeom>
          <a:solidFill>
            <a:srgbClr val="96989A"/>
          </a:solidFill>
        </p:spPr>
        <p:txBody>
          <a:bodyPr wrap="square" lIns="0" tIns="0" rIns="0" bIns="0" rtlCol="0"/>
          <a:lstStyle/>
          <a:p>
            <a:endParaRPr sz="2396"/>
          </a:p>
        </p:txBody>
      </p:sp>
    </p:spTree>
    <p:extLst>
      <p:ext uri="{BB962C8B-B14F-4D97-AF65-F5344CB8AC3E}">
        <p14:creationId xmlns:p14="http://schemas.microsoft.com/office/powerpoint/2010/main" val="41971038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1F14CCD-49F5-447E-8015-39FEE9AC82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298712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/>
              <a:t>                      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Markazga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intilma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kuch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AC3D5F1B-EFEF-4F8E-AE3C-EAEAD04A6CC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715617" y="1616765"/>
                <a:ext cx="10641496" cy="4823792"/>
              </a:xfrm>
            </p:spPr>
            <p:txBody>
              <a:bodyPr/>
              <a:lstStyle/>
              <a:p>
                <a:pPr marL="0" indent="0" algn="just">
                  <a:lnSpc>
                    <a:spcPct val="100000"/>
                  </a:lnSpc>
                  <a:buNone/>
                </a:pPr>
                <a:r>
                  <a:rPr lang="en-US" dirty="0"/>
                  <a:t>      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Jismlar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aylana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bo‘ylab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tekis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harakatlanganda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unga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markazga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intilma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kuch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ta’sir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qiladi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</a:p>
              <a:p>
                <a:pPr marL="0" indent="0" algn="just">
                  <a:lnSpc>
                    <a:spcPct val="100000"/>
                  </a:lnSpc>
                  <a:buNone/>
                </a:pP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pPr marL="0" indent="0" algn="just">
                  <a:lnSpc>
                    <a:spcPct val="100000"/>
                  </a:lnSpc>
                  <a:buNone/>
                </a:pP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6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𝐹</m:t>
                        </m:r>
                      </m:e>
                      <m:sub>
                        <m:r>
                          <a:rPr lang="en-US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𝑚</m:t>
                        </m:r>
                        <m:r>
                          <a:rPr lang="en-US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.</m:t>
                        </m:r>
                        <m:r>
                          <a:rPr lang="en-US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𝑖</m:t>
                        </m:r>
                        <m:r>
                          <a:rPr lang="en-US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.</m:t>
                        </m:r>
                        <m:r>
                          <a:rPr lang="en-US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𝑘</m:t>
                        </m:r>
                        <m:r>
                          <a:rPr lang="en-US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.</m:t>
                        </m:r>
                      </m:sub>
                    </m:sSub>
                    <m:r>
                      <a:rPr lang="en-US" sz="3600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US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𝑚</m:t>
                        </m:r>
                        <m:sSup>
                          <m:sSupPr>
                            <m:ctrlPr>
                              <a:rPr lang="en-US" sz="36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en-US" sz="3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𝜗</m:t>
                            </m:r>
                          </m:e>
                          <m:sup>
                            <m:r>
                              <a:rPr lang="en-US" sz="36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US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𝑅</m:t>
                        </m:r>
                      </m:den>
                    </m:f>
                  </m:oMath>
                </a14:m>
                <a:r>
                  <a:rPr lang="en-US" sz="3600" dirty="0"/>
                  <a:t>   </a:t>
                </a:r>
              </a:p>
              <a:p>
                <a:pPr marL="0" indent="0" algn="just">
                  <a:lnSpc>
                    <a:spcPct val="100000"/>
                  </a:lnSpc>
                  <a:buNone/>
                </a:pPr>
                <a:endParaRPr lang="en-US" sz="3200" dirty="0"/>
              </a:p>
              <a:p>
                <a:pPr marL="0" indent="0" algn="just">
                  <a:lnSpc>
                    <a:spcPct val="100000"/>
                  </a:lnSpc>
                  <a:buNone/>
                </a:pPr>
                <a:r>
                  <a:rPr lang="en-US" sz="3200" dirty="0"/>
                  <a:t>       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6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.</m:t>
                        </m:r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.</m:t>
                        </m:r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.</m:t>
                        </m:r>
                      </m:sub>
                    </m:sSub>
                    <m:r>
                      <a:rPr lang="en-US" sz="3600" b="0" i="0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36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.</m:t>
                        </m:r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𝑞</m:t>
                        </m:r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.</m:t>
                        </m:r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.</m:t>
                        </m:r>
                      </m:sub>
                    </m:sSub>
                  </m:oMath>
                </a14:m>
                <a:endParaRPr lang="ru-RU" sz="3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AC3D5F1B-EFEF-4F8E-AE3C-EAEAD04A6CC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15617" y="1616765"/>
                <a:ext cx="10641496" cy="4823792"/>
              </a:xfrm>
              <a:blipFill>
                <a:blip r:embed="rId2"/>
                <a:stretch>
                  <a:fillRect l="-1432" t="-1641" r="-148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CD488B3E-DA89-4006-B9FB-3A458E1646A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7234" y="3061253"/>
            <a:ext cx="3202885" cy="29287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11656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D29FFB9D-C0A0-49F9-8346-15BDA3C409F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543339" y="636104"/>
                <a:ext cx="7222435" cy="5817705"/>
              </a:xfrm>
            </p:spPr>
            <p:txBody>
              <a:bodyPr/>
              <a:lstStyle/>
              <a:p>
                <a:pPr marL="0" indent="0" algn="just">
                  <a:lnSpc>
                    <a:spcPct val="100000"/>
                  </a:lnSpc>
                  <a:buNone/>
                </a:pP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</a:t>
                </a:r>
                <a:r>
                  <a:rPr lang="en-US" sz="3200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1-holda</a:t>
                </a:r>
                <a:r>
                  <a:rPr lang="en-US" sz="3200" dirty="0">
                    <a:solidFill>
                      <a:srgbClr val="FFFF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32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𝑭</m:t>
                        </m:r>
                      </m:e>
                      <m:sub>
                        <m:r>
                          <a:rPr lang="en-US" sz="32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𝒎</m:t>
                        </m:r>
                        <m:r>
                          <a:rPr lang="en-US" sz="32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.</m:t>
                        </m:r>
                        <m:r>
                          <a:rPr lang="en-US" sz="32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𝒒</m:t>
                        </m:r>
                        <m:r>
                          <a:rPr lang="en-US" sz="32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.</m:t>
                        </m:r>
                        <m:r>
                          <a:rPr lang="en-US" sz="32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𝒌</m:t>
                        </m:r>
                        <m:r>
                          <a:rPr lang="en-US" sz="32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.</m:t>
                        </m:r>
                      </m:sub>
                    </m:sSub>
                  </m:oMath>
                </a14:m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 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va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b="1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b="1" i="1" dirty="0" smtClean="0">
                            <a:latin typeface="Cambria Math" panose="02040503050406030204" pitchFamily="18" charset="0"/>
                          </a:rPr>
                          <m:t>𝑭</m:t>
                        </m:r>
                      </m:e>
                      <m:sub>
                        <m:r>
                          <a:rPr lang="en-US" sz="3200" b="1" i="1" dirty="0" smtClean="0">
                            <a:latin typeface="Cambria Math" panose="02040503050406030204" pitchFamily="18" charset="0"/>
                          </a:rPr>
                          <m:t>𝒐𝒈</m:t>
                        </m:r>
                        <m:r>
                          <a:rPr lang="en-US" sz="3200" b="1" i="1" dirty="0" smtClean="0">
                            <a:latin typeface="Cambria Math" panose="02040503050406030204" pitchFamily="18" charset="0"/>
                          </a:rPr>
                          <m:t>‘</m:t>
                        </m:r>
                      </m:sub>
                    </m:sSub>
                  </m:oMath>
                </a14:m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 qarama-qarshi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yo‘nalgan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</a:p>
              <a:p>
                <a:pPr marL="0" indent="0" algn="just">
                  <a:lnSpc>
                    <a:spcPct val="100000"/>
                  </a:lnSpc>
                  <a:buNone/>
                </a:pP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  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32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𝑷</m:t>
                        </m:r>
                      </m:e>
                      <m:sub>
                        <m:r>
                          <a:rPr lang="en-US" sz="32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𝟏</m:t>
                        </m:r>
                      </m:sub>
                    </m:sSub>
                    <m:r>
                      <a:rPr lang="en-US" sz="3200" b="1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US" sz="3200" b="1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𝐦𝐠</m:t>
                    </m:r>
                    <m:r>
                      <a:rPr lang="en-US" sz="3200" b="1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</m:t>
                    </m:r>
                    <m:f>
                      <m:fPr>
                        <m:ctrlPr>
                          <a:rPr lang="en-US" sz="32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32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𝒎</m:t>
                        </m:r>
                        <m:sSup>
                          <m:sSupPr>
                            <m:ctrlPr>
                              <a:rPr lang="en-US" sz="3200" b="1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en-US" sz="3200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𝝑</m:t>
                            </m:r>
                          </m:e>
                          <m:sup>
                            <m:r>
                              <a:rPr lang="en-US" sz="3200" b="1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𝟐</m:t>
                            </m:r>
                          </m:sup>
                        </m:sSup>
                      </m:num>
                      <m:den>
                        <m:r>
                          <a:rPr lang="en-US" sz="32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𝑹</m:t>
                        </m:r>
                      </m:den>
                    </m:f>
                  </m:oMath>
                </a14:m>
                <a:endParaRPr lang="en-US" sz="32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 algn="just">
                  <a:lnSpc>
                    <a:spcPct val="100000"/>
                  </a:lnSpc>
                  <a:buNone/>
                </a:pP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Bunda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jismning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og‘irligi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kamayadi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</a:p>
              <a:p>
                <a:pPr marL="0" indent="0" algn="just">
                  <a:lnSpc>
                    <a:spcPct val="100000"/>
                  </a:lnSpc>
                  <a:buNone/>
                </a:pP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  </a:t>
                </a:r>
                <a:r>
                  <a:rPr lang="en-US" sz="3200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3-holda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32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𝑭</m:t>
                        </m:r>
                      </m:e>
                      <m:sub>
                        <m:r>
                          <a:rPr lang="en-US" sz="32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𝒎</m:t>
                        </m:r>
                        <m:r>
                          <a:rPr lang="en-US" sz="32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.</m:t>
                        </m:r>
                        <m:r>
                          <a:rPr lang="en-US" sz="32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𝒒</m:t>
                        </m:r>
                        <m:r>
                          <a:rPr lang="en-US" sz="32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.</m:t>
                        </m:r>
                        <m:r>
                          <a:rPr lang="en-US" sz="32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𝒌</m:t>
                        </m:r>
                        <m:r>
                          <a:rPr lang="en-US" sz="32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.</m:t>
                        </m:r>
                      </m:sub>
                    </m:sSub>
                  </m:oMath>
                </a14:m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va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b="1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b="1" i="1" dirty="0">
                            <a:latin typeface="Cambria Math" panose="02040503050406030204" pitchFamily="18" charset="0"/>
                          </a:rPr>
                          <m:t>𝑭</m:t>
                        </m:r>
                      </m:e>
                      <m:sub>
                        <m:r>
                          <a:rPr lang="en-US" sz="3200" b="1" i="1" dirty="0">
                            <a:latin typeface="Cambria Math" panose="02040503050406030204" pitchFamily="18" charset="0"/>
                          </a:rPr>
                          <m:t>𝒐𝒈</m:t>
                        </m:r>
                        <m:r>
                          <a:rPr lang="en-US" sz="3200" b="1" i="1" dirty="0">
                            <a:latin typeface="Cambria Math" panose="02040503050406030204" pitchFamily="18" charset="0"/>
                          </a:rPr>
                          <m:t>‘</m:t>
                        </m:r>
                      </m:sub>
                    </m:sSub>
                    <m:r>
                      <a:rPr lang="en-US" sz="3200" i="1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bir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tomonga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yo</a:t>
                </a:r>
                <a:r>
                  <a:rPr lang="ru-RU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‘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nalgan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</a:p>
              <a:p>
                <a:pPr marL="0" indent="0" algn="just">
                  <a:lnSpc>
                    <a:spcPct val="100000"/>
                  </a:lnSpc>
                  <a:buNone/>
                </a:pP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  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32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𝑷</m:t>
                        </m:r>
                      </m:e>
                      <m:sub>
                        <m:r>
                          <a:rPr lang="en-US" sz="32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𝟐</m:t>
                        </m:r>
                      </m:sub>
                    </m:sSub>
                    <m:r>
                      <a:rPr lang="en-US" sz="3200" b="1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US" sz="3200" b="1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𝐦𝐠</m:t>
                    </m:r>
                    <m:r>
                      <a:rPr lang="en-US" sz="3200" b="1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</m:t>
                    </m:r>
                    <m:f>
                      <m:fPr>
                        <m:ctrlPr>
                          <a:rPr lang="en-US" sz="32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32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𝒎</m:t>
                        </m:r>
                        <m:sSup>
                          <m:sSupPr>
                            <m:ctrlPr>
                              <a:rPr lang="en-US" sz="3200" b="1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en-US" sz="3200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𝝑</m:t>
                            </m:r>
                          </m:e>
                          <m:sup>
                            <m:r>
                              <a:rPr lang="en-US" sz="3200" b="1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𝟐</m:t>
                            </m:r>
                          </m:sup>
                        </m:sSup>
                      </m:num>
                      <m:den>
                        <m:r>
                          <a:rPr lang="en-US" sz="32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𝑹</m:t>
                        </m:r>
                      </m:den>
                    </m:f>
                  </m:oMath>
                </a14:m>
                <a:endParaRPr lang="en-US" sz="32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 algn="just">
                  <a:lnSpc>
                    <a:spcPct val="100000"/>
                  </a:lnSpc>
                  <a:buNone/>
                </a:pP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Bunda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jismning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og</a:t>
                </a:r>
                <a:r>
                  <a:rPr lang="ru-RU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‘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irligi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ortadi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  <a:endParaRPr lang="ru-RU" sz="3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D29FFB9D-C0A0-49F9-8346-15BDA3C409F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43339" y="636104"/>
                <a:ext cx="7222435" cy="5817705"/>
              </a:xfrm>
              <a:blipFill>
                <a:blip r:embed="rId2"/>
                <a:stretch>
                  <a:fillRect l="-2110" t="-1466" r="-219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00D04D3B-B6A7-4636-9847-79CF4CB8F49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45776" y="2093845"/>
            <a:ext cx="3202885" cy="29287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10572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05A4E5B-99C0-489F-A73F-3397280E04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205947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/>
              <a:t>                                     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Masala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D4C29C6-8B04-409C-84FB-9798AD3954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8139" y="1974574"/>
            <a:ext cx="10614991" cy="4558747"/>
          </a:xfrm>
        </p:spPr>
        <p:txBody>
          <a:bodyPr/>
          <a:lstStyle/>
          <a:p>
            <a:pPr marL="0" indent="536575" algn="just">
              <a:lnSpc>
                <a:spcPct val="100000"/>
              </a:lnSpc>
              <a:buNone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50 kg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massali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bola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uzunligi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5 m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bo‘lgan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arg‘imchoqda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uchmoqda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marL="0" indent="536575" algn="just">
              <a:lnSpc>
                <a:spcPct val="100000"/>
              </a:lnSpc>
              <a:buNone/>
            </a:pP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Muvozanat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vaziyatidan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5 m/s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tezlik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o‘tayotganda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, u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o‘rindiqqa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qanday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(N)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kuch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ta’sir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qiladi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004104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8" name="Текст 7">
                <a:extLst>
                  <a:ext uri="{FF2B5EF4-FFF2-40B4-BE49-F238E27FC236}">
                    <a16:creationId xmlns:a16="http://schemas.microsoft.com/office/drawing/2014/main" id="{A9941E72-F7BB-4003-A70A-F8AD012D167E}"/>
                  </a:ext>
                </a:extLst>
              </p:cNvPr>
              <p:cNvSpPr>
                <a:spLocks noGrp="1"/>
              </p:cNvSpPr>
              <p:nvPr>
                <p:ph type="body" sz="quarter" idx="14"/>
              </p:nvPr>
            </p:nvSpPr>
            <p:spPr>
              <a:xfrm>
                <a:off x="835591" y="263032"/>
                <a:ext cx="5048374" cy="3871645"/>
              </a:xfrm>
            </p:spPr>
            <p:txBody>
              <a:bodyPr/>
              <a:lstStyle/>
              <a:p>
                <a:r>
                  <a:rPr lang="uz-Latn-UZ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:r>
                  <a:rPr lang="uz-Latn-UZ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uz-Latn-UZ" sz="36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Berilgan:</a:t>
                </a:r>
                <a:endParaRPr lang="en-US" sz="3600" b="1" dirty="0">
                  <a:solidFill>
                    <a:schemeClr val="accent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14:m>
                  <m:oMath xmlns:m="http://schemas.openxmlformats.org/officeDocument/2006/math">
                    <m:r>
                      <a:rPr lang="en-US" sz="3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𝑚</m:t>
                    </m:r>
                    <m:r>
                      <a:rPr lang="en-US" sz="3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=50 </m:t>
                    </m:r>
                    <m:r>
                      <a:rPr lang="en-US" sz="3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𝑘𝑔</m:t>
                    </m:r>
                  </m:oMath>
                </a14:m>
                <a:r>
                  <a:rPr lang="en-US" sz="32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14:m>
                  <m:oMath xmlns:m="http://schemas.openxmlformats.org/officeDocument/2006/math">
                    <m:r>
                      <a:rPr lang="en-US" sz="3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𝑅</m:t>
                    </m:r>
                    <m:r>
                      <a:rPr lang="en-US" sz="3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=5 </m:t>
                    </m:r>
                    <m:r>
                      <a:rPr lang="en-US" sz="3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𝑚</m:t>
                    </m:r>
                  </m:oMath>
                </a14:m>
                <a:r>
                  <a:rPr lang="en-US" sz="32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14:m>
                  <m:oMath xmlns:m="http://schemas.openxmlformats.org/officeDocument/2006/math">
                    <m:r>
                      <a:rPr lang="uz-Latn-UZ" sz="3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𝜗</m:t>
                    </m:r>
                    <m:r>
                      <a:rPr lang="en-US" sz="3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=5 </m:t>
                    </m:r>
                    <m:r>
                      <a:rPr lang="en-US" sz="3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𝑚</m:t>
                    </m:r>
                    <m:r>
                      <a:rPr lang="en-US" sz="3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/</m:t>
                    </m:r>
                    <m:r>
                      <a:rPr lang="en-US" sz="3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𝑠</m:t>
                    </m:r>
                  </m:oMath>
                </a14:m>
                <a:r>
                  <a:rPr lang="en-US" sz="32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14:m>
                  <m:oMath xmlns:m="http://schemas.openxmlformats.org/officeDocument/2006/math">
                    <m:r>
                      <a:rPr lang="en-US" sz="3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𝑔</m:t>
                    </m:r>
                    <m:r>
                      <a:rPr lang="en-US" sz="3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=10 </m:t>
                    </m:r>
                    <m:r>
                      <a:rPr lang="en-US" sz="3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𝑚</m:t>
                    </m:r>
                    <m:r>
                      <a:rPr lang="en-US" sz="3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/</m:t>
                    </m:r>
                    <m:r>
                      <a:rPr lang="en-US" sz="3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𝑠</m:t>
                    </m:r>
                  </m:oMath>
                </a14:m>
                <a:r>
                  <a:rPr lang="en-US" sz="32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uz-Latn-UZ" sz="32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uz-Latn-UZ" sz="32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</a:t>
                </a:r>
                <a:r>
                  <a:rPr lang="en-US" sz="3200" b="1" dirty="0" err="1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opish</a:t>
                </a:r>
                <a:r>
                  <a:rPr lang="en-US" sz="32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b="1" dirty="0" err="1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kerak</a:t>
                </a:r>
                <a:r>
                  <a:rPr lang="uz-Latn-UZ" sz="32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</a:t>
                </a:r>
                <a:r>
                  <a:rPr lang="en-US" sz="32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𝐹</m:t>
                    </m:r>
                    <m:r>
                      <a:rPr lang="en-US" sz="3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−?</m:t>
                    </m:r>
                  </m:oMath>
                </a14:m>
                <a:endParaRPr lang="uz-Latn-UZ" sz="3200" i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8" name="Текст 7">
                <a:extLst>
                  <a:ext uri="{FF2B5EF4-FFF2-40B4-BE49-F238E27FC236}">
                    <a16:creationId xmlns:a16="http://schemas.microsoft.com/office/drawing/2014/main" id="{A9941E72-F7BB-4003-A70A-F8AD012D167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4"/>
              </p:nvPr>
            </p:nvSpPr>
            <p:spPr>
              <a:xfrm>
                <a:off x="835591" y="263032"/>
                <a:ext cx="5048374" cy="3871645"/>
              </a:xfrm>
              <a:blipFill>
                <a:blip r:embed="rId2"/>
                <a:stretch>
                  <a:fillRect l="-3019" t="-267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Текст 8">
                <a:extLst>
                  <a:ext uri="{FF2B5EF4-FFF2-40B4-BE49-F238E27FC236}">
                    <a16:creationId xmlns:a16="http://schemas.microsoft.com/office/drawing/2014/main" id="{00A0B306-3AAD-4674-8F20-7D8F4961C19D}"/>
                  </a:ext>
                </a:extLst>
              </p:cNvPr>
              <p:cNvSpPr>
                <a:spLocks noGrp="1"/>
              </p:cNvSpPr>
              <p:nvPr>
                <p:ph type="body" sz="quarter" idx="15"/>
              </p:nvPr>
            </p:nvSpPr>
            <p:spPr>
              <a:xfrm>
                <a:off x="5526157" y="263031"/>
                <a:ext cx="5830253" cy="3165969"/>
              </a:xfrm>
            </p:spPr>
            <p:txBody>
              <a:bodyPr/>
              <a:lstStyle/>
              <a:p>
                <a:pPr algn="ctr"/>
                <a:r>
                  <a:rPr lang="uz-Latn-UZ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:r>
                  <a:rPr lang="uz-Latn-UZ" sz="36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Formula:</a:t>
                </a:r>
                <a:endParaRPr lang="en-US" sz="3600" b="1" dirty="0">
                  <a:solidFill>
                    <a:schemeClr val="accent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𝐹</m:t>
                      </m:r>
                      <m:r>
                        <a:rPr lang="en-US" sz="3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r>
                        <a:rPr lang="en-US" sz="3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𝑃</m:t>
                      </m:r>
                      <m:r>
                        <a:rPr lang="en-US" sz="3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+</m:t>
                      </m:r>
                      <m:sSub>
                        <m:sSubPr>
                          <m:ctrlPr>
                            <a:rPr lang="en-US" sz="32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en-US" sz="3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𝐹</m:t>
                          </m:r>
                        </m:e>
                        <m:sub>
                          <m:r>
                            <a:rPr lang="en-US" sz="3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𝑚</m:t>
                          </m:r>
                          <m:r>
                            <a:rPr lang="en-US" sz="3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.</m:t>
                          </m:r>
                          <m:r>
                            <a:rPr lang="en-US" sz="3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𝑞</m:t>
                          </m:r>
                          <m:r>
                            <a:rPr lang="en-US" sz="3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.</m:t>
                          </m:r>
                          <m:r>
                            <a:rPr lang="en-US" sz="3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𝑘</m:t>
                          </m:r>
                          <m:r>
                            <a:rPr lang="en-US" sz="3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.</m:t>
                          </m:r>
                        </m:sub>
                      </m:sSub>
                    </m:oMath>
                  </m:oMathPara>
                </a14:m>
                <a:endParaRPr lang="uz-Latn-UZ" sz="3200" dirty="0">
                  <a:solidFill>
                    <a:schemeClr val="accent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14:m>
                  <m:oMath xmlns:m="http://schemas.openxmlformats.org/officeDocument/2006/math"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𝐹</m:t>
                    </m:r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𝑚𝑔</m:t>
                    </m:r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US" sz="36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  <m:sSup>
                          <m:sSupPr>
                            <m:ctrlPr>
                              <a:rPr lang="en-US" sz="36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3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𝜗</m:t>
                            </m:r>
                          </m:e>
                          <m:sup>
                            <m:r>
                              <a:rPr lang="en-US" sz="36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den>
                    </m:f>
                  </m:oMath>
                </a14:m>
                <a:r>
                  <a:rPr lang="uz-Latn-UZ" sz="3200" dirty="0"/>
                  <a:t> </a:t>
                </a:r>
                <a:endParaRPr lang="ru-RU" sz="3200" dirty="0"/>
              </a:p>
              <a:p>
                <a:pPr algn="ctr"/>
                <a14:m>
                  <m:oMath xmlns:m="http://schemas.openxmlformats.org/officeDocument/2006/math">
                    <m:r>
                      <a:rPr lang="en-US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𝐹</m:t>
                    </m:r>
                    <m:r>
                      <a:rPr lang="en-US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US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𝑚</m:t>
                    </m:r>
                    <m:r>
                      <a:rPr lang="en-US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(</m:t>
                    </m:r>
                    <m:r>
                      <a:rPr lang="en-US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𝑔</m:t>
                    </m:r>
                    <m:r>
                      <a:rPr lang="en-US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</m:t>
                    </m:r>
                    <m:f>
                      <m:fPr>
                        <m:ctrlPr>
                          <a:rPr lang="en-US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36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en-US" sz="3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𝜗</m:t>
                            </m:r>
                          </m:e>
                          <m:sup>
                            <m:r>
                              <a:rPr lang="en-US" sz="36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US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𝑅</m:t>
                        </m:r>
                      </m:den>
                    </m:f>
                    <m:r>
                      <a:rPr lang="uz-Latn-UZ" sz="3600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)</m:t>
                    </m:r>
                  </m:oMath>
                </a14:m>
                <a:r>
                  <a:rPr lang="uz-Latn-UZ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</p:txBody>
          </p:sp>
        </mc:Choice>
        <mc:Fallback xmlns="">
          <p:sp>
            <p:nvSpPr>
              <p:cNvPr id="9" name="Текст 8">
                <a:extLst>
                  <a:ext uri="{FF2B5EF4-FFF2-40B4-BE49-F238E27FC236}">
                    <a16:creationId xmlns:a16="http://schemas.microsoft.com/office/drawing/2014/main" id="{00A0B306-3AAD-4674-8F20-7D8F4961C19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5"/>
              </p:nvPr>
            </p:nvSpPr>
            <p:spPr>
              <a:xfrm>
                <a:off x="5526157" y="263031"/>
                <a:ext cx="5830253" cy="3165969"/>
              </a:xfrm>
              <a:blipFill>
                <a:blip r:embed="rId3"/>
                <a:stretch>
                  <a:fillRect t="-326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5" name="Прямая соединительная линия 14">
            <a:extLst>
              <a:ext uri="{FF2B5EF4-FFF2-40B4-BE49-F238E27FC236}">
                <a16:creationId xmlns:a16="http://schemas.microsoft.com/office/drawing/2014/main" id="{EBB494ED-E982-4FFD-92D6-05B811471AC6}"/>
              </a:ext>
            </a:extLst>
          </p:cNvPr>
          <p:cNvCxnSpPr>
            <a:cxnSpLocks/>
          </p:cNvCxnSpPr>
          <p:nvPr/>
        </p:nvCxnSpPr>
        <p:spPr>
          <a:xfrm>
            <a:off x="5261113" y="742129"/>
            <a:ext cx="0" cy="303474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>
            <a:extLst>
              <a:ext uri="{FF2B5EF4-FFF2-40B4-BE49-F238E27FC236}">
                <a16:creationId xmlns:a16="http://schemas.microsoft.com/office/drawing/2014/main" id="{1AA31EA8-E4F8-48A1-B32D-B34E40401B85}"/>
              </a:ext>
            </a:extLst>
          </p:cNvPr>
          <p:cNvCxnSpPr>
            <a:cxnSpLocks/>
          </p:cNvCxnSpPr>
          <p:nvPr/>
        </p:nvCxnSpPr>
        <p:spPr>
          <a:xfrm>
            <a:off x="981365" y="3137451"/>
            <a:ext cx="406841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Текст 8">
                <a:extLst>
                  <a:ext uri="{FF2B5EF4-FFF2-40B4-BE49-F238E27FC236}">
                    <a16:creationId xmlns:a16="http://schemas.microsoft.com/office/drawing/2014/main" id="{BFD3E70D-B3C1-4417-B987-133A28B5F260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835591" y="4134676"/>
                <a:ext cx="11316649" cy="2460291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0" indent="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None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52378" indent="-15237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304757" indent="-15237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533324" indent="-228567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761891" indent="-228567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uz-Latn-UZ" sz="4000" b="1" dirty="0">
                    <a:solidFill>
                      <a:schemeClr val="accent1"/>
                    </a:solidFill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Yechish:</a:t>
                </a:r>
                <a:r>
                  <a:rPr lang="en-US" sz="4000" b="1" dirty="0">
                    <a:solidFill>
                      <a:schemeClr val="accent1"/>
                    </a:solidFill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 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𝐹</m:t>
                    </m:r>
                    <m:r>
                      <a:rPr lang="en-US" sz="3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=50 </m:t>
                    </m:r>
                    <m:r>
                      <a:rPr lang="en-US" sz="3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𝑘𝑔</m:t>
                    </m:r>
                    <m:r>
                      <a:rPr lang="en-US" sz="3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∙(10</m:t>
                    </m:r>
                    <m:f>
                      <m:fPr>
                        <m:ctrlPr>
                          <a:rPr lang="en-US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𝑚</m:t>
                        </m:r>
                      </m:num>
                      <m:den>
                        <m:sSup>
                          <m:sSupPr>
                            <m:ctrlPr>
                              <a:rPr lang="en-US" sz="320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en-US" sz="32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𝑠</m:t>
                            </m:r>
                          </m:e>
                          <m:sup>
                            <m:r>
                              <a:rPr lang="en-US" sz="32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en-US" sz="3200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+</m:t>
                    </m:r>
                    <m:f>
                      <m:fPr>
                        <m:ctrlPr>
                          <a:rPr lang="en-US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32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en-US" sz="32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(5</m:t>
                            </m:r>
                            <m:f>
                              <m:fPr>
                                <m:ctrlPr>
                                  <a:rPr lang="en-US" sz="32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</m:ctrlPr>
                              </m:fPr>
                              <m:num>
                                <m:r>
                                  <a:rPr lang="en-US" sz="32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𝑚</m:t>
                                </m:r>
                              </m:num>
                              <m:den>
                                <m:r>
                                  <a:rPr lang="en-US" sz="32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𝑠</m:t>
                                </m:r>
                              </m:den>
                            </m:f>
                            <m:r>
                              <a:rPr lang="en-US" sz="32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)</m:t>
                            </m:r>
                          </m:e>
                          <m:sup>
                            <m:r>
                              <a:rPr lang="en-US" sz="32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US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5 </m:t>
                        </m:r>
                        <m:r>
                          <a:rPr lang="en-US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𝑚</m:t>
                        </m:r>
                      </m:den>
                    </m:f>
                  </m:oMath>
                </a14:m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)</a:t>
                </a:r>
                <a14:m>
                  <m:oMath xmlns:m="http://schemas.openxmlformats.org/officeDocument/2006/math">
                    <m:r>
                      <a:rPr lang="en-US" sz="32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US" sz="32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750 </m:t>
                    </m:r>
                    <m:r>
                      <a:rPr lang="en-US" sz="32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𝑁</m:t>
                    </m:r>
                  </m:oMath>
                </a14:m>
                <a:r>
                  <a:rPr lang="uz-Latn-UZ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r>
                  <a:rPr lang="en-US" sz="40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Javob: </a:t>
                </a:r>
                <a14:m>
                  <m:oMath xmlns:m="http://schemas.openxmlformats.org/officeDocument/2006/math">
                    <m:r>
                      <a:rPr lang="en-US" sz="4000" b="1" i="1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𝑭</m:t>
                    </m:r>
                    <m:r>
                      <a:rPr lang="en-US" sz="4000" b="1" i="1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US" sz="4000" b="1" i="1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𝟕𝟓𝟎</m:t>
                    </m:r>
                    <m:r>
                      <a:rPr lang="en-US" sz="4000" b="1" i="1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r>
                      <a:rPr lang="en-US" sz="4000" b="1" i="1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𝑵</m:t>
                    </m:r>
                  </m:oMath>
                </a14:m>
                <a:r>
                  <a:rPr lang="en-US" sz="40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                                           </a:t>
                </a:r>
                <a:endParaRPr lang="uz-Latn-UZ" sz="4000" b="1" dirty="0">
                  <a:solidFill>
                    <a:schemeClr val="accent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uz-Latn-UZ" sz="3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7" name="Текст 8">
                <a:extLst>
                  <a:ext uri="{FF2B5EF4-FFF2-40B4-BE49-F238E27FC236}">
                    <a16:creationId xmlns:a16="http://schemas.microsoft.com/office/drawing/2014/main" id="{BFD3E70D-B3C1-4417-B987-133A28B5F26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5591" y="4134676"/>
                <a:ext cx="11316649" cy="2460291"/>
              </a:xfrm>
              <a:prstGeom prst="rect">
                <a:avLst/>
              </a:prstGeom>
              <a:blipFill>
                <a:blip r:embed="rId4"/>
                <a:stretch>
                  <a:fillRect l="-1886" t="-49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252301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5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0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9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5382076-2A5A-4431-994F-E9129D1BCC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241945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/>
              <a:t>                                      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Masala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BAFC60C-54DB-47F8-9A03-CF941CA22D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4334"/>
            <a:ext cx="10515600" cy="4449170"/>
          </a:xfrm>
        </p:spPr>
        <p:txBody>
          <a:bodyPr/>
          <a:lstStyle/>
          <a:p>
            <a:pPr marL="0" indent="536575" algn="just">
              <a:lnSpc>
                <a:spcPct val="100000"/>
              </a:lnSpc>
              <a:buNone/>
            </a:pPr>
            <a:r>
              <a:rPr lang="en-US" dirty="0"/>
              <a:t>        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Egrilik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radiusi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40 m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bo‘lgan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qavariq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ko‘prikdan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o‘tayotgan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mototsiklning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tezligi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kamida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qanday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(m/s)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bo‘lganda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uning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eng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yuqori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nuqtada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vazni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bo‘lmaydi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074806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8" name="Текст 7">
                <a:extLst>
                  <a:ext uri="{FF2B5EF4-FFF2-40B4-BE49-F238E27FC236}">
                    <a16:creationId xmlns:a16="http://schemas.microsoft.com/office/drawing/2014/main" id="{A9941E72-F7BB-4003-A70A-F8AD012D167E}"/>
                  </a:ext>
                </a:extLst>
              </p:cNvPr>
              <p:cNvSpPr>
                <a:spLocks noGrp="1"/>
              </p:cNvSpPr>
              <p:nvPr>
                <p:ph type="body" sz="quarter" idx="14"/>
              </p:nvPr>
            </p:nvSpPr>
            <p:spPr>
              <a:xfrm>
                <a:off x="835591" y="263032"/>
                <a:ext cx="5048374" cy="3871645"/>
              </a:xfrm>
            </p:spPr>
            <p:txBody>
              <a:bodyPr/>
              <a:lstStyle/>
              <a:p>
                <a:r>
                  <a:rPr lang="uz-Latn-UZ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:r>
                  <a:rPr lang="uz-Latn-UZ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uz-Latn-UZ" sz="32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Berilgan:</a:t>
                </a:r>
                <a:endParaRPr lang="en-US" sz="3200" b="1" dirty="0">
                  <a:solidFill>
                    <a:schemeClr val="accent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14:m>
                  <m:oMath xmlns:m="http://schemas.openxmlformats.org/officeDocument/2006/math">
                    <m:r>
                      <a:rPr lang="en-US" sz="3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𝑅</m:t>
                    </m:r>
                    <m:r>
                      <a:rPr lang="en-US" sz="3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=40 </m:t>
                    </m:r>
                    <m:r>
                      <a:rPr lang="en-US" sz="3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𝑚</m:t>
                    </m:r>
                  </m:oMath>
                </a14:m>
                <a:r>
                  <a:rPr lang="en-US" sz="32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320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g</m:t>
                    </m:r>
                    <m:r>
                      <a:rPr lang="en-US" sz="3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=10 </m:t>
                    </m:r>
                    <m:r>
                      <a:rPr lang="en-US" sz="3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𝑚</m:t>
                    </m:r>
                    <m:r>
                      <a:rPr lang="en-US" sz="3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/</m:t>
                    </m:r>
                    <m:r>
                      <a:rPr lang="en-US" sz="3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𝑠</m:t>
                    </m:r>
                  </m:oMath>
                </a14:m>
                <a:r>
                  <a:rPr lang="en-US" sz="32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uz-Latn-UZ" sz="32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uz-Latn-UZ" sz="32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</a:t>
                </a:r>
                <a:r>
                  <a:rPr lang="en-US" sz="3200" b="1" dirty="0" err="1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opish</a:t>
                </a:r>
                <a:r>
                  <a:rPr lang="en-US" sz="32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b="1" dirty="0" err="1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kerak</a:t>
                </a:r>
                <a:r>
                  <a:rPr lang="uz-Latn-UZ" sz="32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</a:t>
                </a:r>
                <a:r>
                  <a:rPr lang="en-US" sz="32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𝜗</m:t>
                    </m:r>
                    <m:r>
                      <a:rPr lang="en-US" sz="3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−?</m:t>
                    </m:r>
                  </m:oMath>
                </a14:m>
                <a:endParaRPr lang="uz-Latn-UZ" sz="3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8" name="Текст 7">
                <a:extLst>
                  <a:ext uri="{FF2B5EF4-FFF2-40B4-BE49-F238E27FC236}">
                    <a16:creationId xmlns:a16="http://schemas.microsoft.com/office/drawing/2014/main" id="{A9941E72-F7BB-4003-A70A-F8AD012D167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4"/>
              </p:nvPr>
            </p:nvSpPr>
            <p:spPr>
              <a:xfrm>
                <a:off x="835591" y="263032"/>
                <a:ext cx="5048374" cy="3871645"/>
              </a:xfrm>
              <a:blipFill>
                <a:blip r:embed="rId2"/>
                <a:stretch>
                  <a:fillRect l="-3019" t="-110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Текст 8">
                <a:extLst>
                  <a:ext uri="{FF2B5EF4-FFF2-40B4-BE49-F238E27FC236}">
                    <a16:creationId xmlns:a16="http://schemas.microsoft.com/office/drawing/2014/main" id="{00A0B306-3AAD-4674-8F20-7D8F4961C19D}"/>
                  </a:ext>
                </a:extLst>
              </p:cNvPr>
              <p:cNvSpPr>
                <a:spLocks noGrp="1"/>
              </p:cNvSpPr>
              <p:nvPr>
                <p:ph type="body" sz="quarter" idx="15"/>
              </p:nvPr>
            </p:nvSpPr>
            <p:spPr>
              <a:xfrm>
                <a:off x="5526157" y="263032"/>
                <a:ext cx="5830253" cy="3640228"/>
              </a:xfrm>
            </p:spPr>
            <p:txBody>
              <a:bodyPr/>
              <a:lstStyle/>
              <a:p>
                <a:pPr algn="ctr"/>
                <a:r>
                  <a:rPr lang="uz-Latn-UZ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:r>
                  <a:rPr lang="uz-Latn-UZ" sz="32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Formula:</a:t>
                </a: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3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𝐹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.</m:t>
                          </m:r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𝑞</m:t>
                          </m:r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.</m:t>
                          </m:r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.</m:t>
                          </m:r>
                        </m:sub>
                      </m:sSub>
                      <m:r>
                        <a:rPr lang="en-US" sz="3200" b="0" i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sz="3200" b="0" i="0" smtClean="0">
                          <a:latin typeface="Cambria Math" panose="02040503050406030204" pitchFamily="18" charset="0"/>
                        </a:rPr>
                        <m:t>P</m:t>
                      </m:r>
                    </m:oMath>
                  </m:oMathPara>
                </a14:m>
                <a:endParaRPr lang="en-US" sz="3200" dirty="0"/>
              </a:p>
              <a:p>
                <a:pPr algn="ctr">
                  <a:lnSpc>
                    <a:spcPct val="10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3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  <m:sSup>
                            <m:sSupPr>
                              <m:ctrlP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𝜗</m:t>
                              </m:r>
                            </m:e>
                            <m:sup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den>
                      </m:f>
                      <m:r>
                        <a:rPr lang="en-US" sz="3200" b="0" i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sz="3200" b="0" i="0" smtClean="0">
                          <a:latin typeface="Cambria Math" panose="02040503050406030204" pitchFamily="18" charset="0"/>
                        </a:rPr>
                        <m:t>mg</m:t>
                      </m:r>
                    </m:oMath>
                  </m:oMathPara>
                </a14:m>
                <a:endParaRPr lang="ru-RU" sz="3200" dirty="0"/>
              </a:p>
              <a:p>
                <a:pPr algn="ctr">
                  <a:lnSpc>
                    <a:spcPct val="100000"/>
                  </a:lnSpc>
                </a:pPr>
                <a:r>
                  <a:rPr lang="en-US" sz="3200" dirty="0">
                    <a:cs typeface="Arial" panose="020B0604020202020204" pitchFamily="34" charset="0"/>
                  </a:rPr>
                  <a:t>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uz-Latn-UZ" sz="32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uz-Latn-UZ" sz="320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uz-Latn-UZ" sz="32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𝜗</m:t>
                            </m:r>
                          </m:e>
                          <m:sup>
                            <m:r>
                              <a:rPr lang="en-US" sz="32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US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𝑅</m:t>
                        </m:r>
                      </m:den>
                    </m:f>
                    <m:r>
                      <a:rPr lang="en-US" sz="3200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m:rPr>
                        <m:sty m:val="p"/>
                      </m:rPr>
                      <a:rPr lang="en-US" sz="3200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g</m:t>
                    </m:r>
                  </m:oMath>
                </a14:m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   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320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𝜗</m:t>
                        </m:r>
                      </m:e>
                      <m:sup>
                        <m:r>
                          <a:rPr lang="en-US" sz="3200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p>
                    </m:sSup>
                    <m:r>
                      <a:rPr lang="en-US" sz="3200" b="0" i="0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m:rPr>
                        <m:sty m:val="p"/>
                      </m:rPr>
                      <a:rPr lang="en-US" sz="3200" b="0" i="0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gR</m:t>
                    </m:r>
                  </m:oMath>
                </a14:m>
                <a:endParaRPr lang="en-US" sz="3200" b="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>
                  <a:lnSpc>
                    <a:spcPct val="10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uz-Latn-UZ" sz="32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𝜗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radPr>
                        <m:deg/>
                        <m:e>
                          <m:r>
                            <m:rPr>
                              <m:sty m:val="p"/>
                            </m:rPr>
                            <a:rPr lang="en-US" sz="3200" dirty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g</m:t>
                          </m:r>
                          <m:r>
                            <a:rPr lang="en-US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𝑅</m:t>
                          </m:r>
                        </m:e>
                      </m:rad>
                    </m:oMath>
                  </m:oMathPara>
                </a14:m>
                <a:endParaRPr lang="en-US" sz="3200" b="1" dirty="0">
                  <a:solidFill>
                    <a:schemeClr val="accent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9" name="Текст 8">
                <a:extLst>
                  <a:ext uri="{FF2B5EF4-FFF2-40B4-BE49-F238E27FC236}">
                    <a16:creationId xmlns:a16="http://schemas.microsoft.com/office/drawing/2014/main" id="{00A0B306-3AAD-4674-8F20-7D8F4961C19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5"/>
              </p:nvPr>
            </p:nvSpPr>
            <p:spPr>
              <a:xfrm>
                <a:off x="5526157" y="263032"/>
                <a:ext cx="5830253" cy="3640228"/>
              </a:xfrm>
              <a:blipFill>
                <a:blip r:embed="rId3"/>
                <a:stretch>
                  <a:fillRect t="-234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5" name="Прямая соединительная линия 14">
            <a:extLst>
              <a:ext uri="{FF2B5EF4-FFF2-40B4-BE49-F238E27FC236}">
                <a16:creationId xmlns:a16="http://schemas.microsoft.com/office/drawing/2014/main" id="{EBB494ED-E982-4FFD-92D6-05B811471AC6}"/>
              </a:ext>
            </a:extLst>
          </p:cNvPr>
          <p:cNvCxnSpPr>
            <a:cxnSpLocks/>
          </p:cNvCxnSpPr>
          <p:nvPr/>
        </p:nvCxnSpPr>
        <p:spPr>
          <a:xfrm>
            <a:off x="5314122" y="647052"/>
            <a:ext cx="0" cy="246058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>
            <a:extLst>
              <a:ext uri="{FF2B5EF4-FFF2-40B4-BE49-F238E27FC236}">
                <a16:creationId xmlns:a16="http://schemas.microsoft.com/office/drawing/2014/main" id="{1AA31EA8-E4F8-48A1-B32D-B34E40401B85}"/>
              </a:ext>
            </a:extLst>
          </p:cNvPr>
          <p:cNvCxnSpPr>
            <a:cxnSpLocks/>
          </p:cNvCxnSpPr>
          <p:nvPr/>
        </p:nvCxnSpPr>
        <p:spPr>
          <a:xfrm>
            <a:off x="968113" y="2037521"/>
            <a:ext cx="406841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Текст 8">
                <a:extLst>
                  <a:ext uri="{FF2B5EF4-FFF2-40B4-BE49-F238E27FC236}">
                    <a16:creationId xmlns:a16="http://schemas.microsoft.com/office/drawing/2014/main" id="{BFD3E70D-B3C1-4417-B987-133A28B5F260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835592" y="3820654"/>
                <a:ext cx="9434777" cy="2774313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0" indent="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None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52378" indent="-15237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304757" indent="-15237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533324" indent="-228567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761891" indent="-228567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sz="3200" b="1" dirty="0">
                    <a:solidFill>
                      <a:schemeClr val="accent1"/>
                    </a:solidFill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          </a:t>
                </a:r>
                <a:r>
                  <a:rPr lang="uz-Latn-UZ" sz="3200" b="1" dirty="0">
                    <a:solidFill>
                      <a:schemeClr val="accent1"/>
                    </a:solidFill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Yechish:</a:t>
                </a:r>
                <a:r>
                  <a:rPr lang="en-US" sz="3200" b="1" dirty="0">
                    <a:solidFill>
                      <a:schemeClr val="accent1"/>
                    </a:solidFill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 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𝜗</m:t>
                    </m:r>
                    <m:r>
                      <a:rPr lang="en-US" sz="3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sz="32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radPr>
                      <m:deg/>
                      <m:e>
                        <m:r>
                          <a:rPr lang="en-US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10</m:t>
                        </m:r>
                        <m:f>
                          <m:fPr>
                            <m:ctrlPr>
                              <a:rPr lang="en-US" sz="320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fPr>
                          <m:num>
                            <m:r>
                              <a:rPr lang="en-US" sz="32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𝑚</m:t>
                            </m:r>
                          </m:num>
                          <m:den>
                            <m:sSup>
                              <m:sSupPr>
                                <m:ctrlPr>
                                  <a:rPr lang="en-US" sz="320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</m:ctrlPr>
                              </m:sSupPr>
                              <m:e>
                                <m:r>
                                  <a:rPr lang="en-US" sz="32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𝑠</m:t>
                                </m:r>
                              </m:e>
                              <m:sup>
                                <m:r>
                                  <a:rPr lang="en-US" sz="32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2</m:t>
                                </m:r>
                              </m:sup>
                            </m:sSup>
                          </m:den>
                        </m:f>
                        <m:r>
                          <a:rPr lang="en-US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∙40</m:t>
                        </m:r>
                        <m:r>
                          <a:rPr lang="en-US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𝑚</m:t>
                        </m:r>
                      </m:e>
                    </m:rad>
                    <m:r>
                      <a:rPr lang="uz-Latn-UZ" sz="3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=20 </m:t>
                    </m:r>
                    <m:r>
                      <a:rPr lang="uz-Latn-UZ" sz="3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𝑚</m:t>
                    </m:r>
                    <m:r>
                      <a:rPr lang="uz-Latn-UZ" sz="3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/</m:t>
                    </m:r>
                    <m:r>
                      <a:rPr lang="uz-Latn-UZ" sz="3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𝑠</m:t>
                    </m:r>
                  </m:oMath>
                </a14:m>
                <a:r>
                  <a:rPr lang="uz-Latn-UZ" sz="3200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r>
                  <a:rPr lang="en-US" sz="32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Javob: </a:t>
                </a:r>
                <a14:m>
                  <m:oMath xmlns:m="http://schemas.openxmlformats.org/officeDocument/2006/math">
                    <m:r>
                      <a:rPr lang="en-US" sz="3200" b="1" i="1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𝝑</m:t>
                    </m:r>
                    <m:r>
                      <a:rPr lang="en-US" sz="3200" b="1" i="1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US" sz="3200" b="1" i="1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𝟐𝟎</m:t>
                    </m:r>
                    <m:r>
                      <a:rPr lang="en-US" sz="3200" b="1" i="1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r>
                      <a:rPr lang="en-US" sz="3200" b="1" i="1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𝒎</m:t>
                    </m:r>
                    <m:r>
                      <a:rPr lang="en-US" sz="3200" b="1" i="1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/</m:t>
                    </m:r>
                    <m:r>
                      <a:rPr lang="en-US" sz="3200" b="1" i="1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𝒔</m:t>
                    </m:r>
                  </m:oMath>
                </a14:m>
                <a:endParaRPr lang="uz-Latn-UZ" sz="3200" dirty="0">
                  <a:solidFill>
                    <a:schemeClr val="accent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7" name="Текст 8">
                <a:extLst>
                  <a:ext uri="{FF2B5EF4-FFF2-40B4-BE49-F238E27FC236}">
                    <a16:creationId xmlns:a16="http://schemas.microsoft.com/office/drawing/2014/main" id="{BFD3E70D-B3C1-4417-B987-133A28B5F26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5592" y="3820654"/>
                <a:ext cx="9434777" cy="2774313"/>
              </a:xfrm>
              <a:prstGeom prst="rect">
                <a:avLst/>
              </a:prstGeom>
              <a:blipFill>
                <a:blip r:embed="rId4"/>
                <a:stretch>
                  <a:fillRect l="-161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>
            <a:extLst>
              <a:ext uri="{FF2B5EF4-FFF2-40B4-BE49-F238E27FC236}">
                <a16:creationId xmlns:a16="http://schemas.microsoft.com/office/drawing/2014/main" id="{733DB3A4-7A00-42BC-A572-452860A07F48}"/>
              </a:ext>
            </a:extLst>
          </p:cNvPr>
          <p:cNvSpPr txBox="1"/>
          <p:nvPr/>
        </p:nvSpPr>
        <p:spPr>
          <a:xfrm>
            <a:off x="5638800" y="2988365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006246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9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9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BF9AC0F-2A00-4818-9B59-D4B253D783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099929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uz-Latn-UZ" sz="4800" dirty="0">
                <a:latin typeface="Arial" panose="020B0604020202020204" pitchFamily="34" charset="0"/>
                <a:cs typeface="Arial" panose="020B0604020202020204" pitchFamily="34" charset="0"/>
              </a:rPr>
              <a:t>Mustaqil bajarish uchun topshiriqlar</a:t>
            </a:r>
            <a:r>
              <a:rPr lang="uz-Latn-UZ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A0563FC-11D4-4B2D-8D2C-F33624EE81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8971" y="1908313"/>
            <a:ext cx="11117943" cy="4571999"/>
          </a:xfrm>
        </p:spPr>
        <p:txBody>
          <a:bodyPr>
            <a:normAutofit/>
          </a:bodyPr>
          <a:lstStyle/>
          <a:p>
            <a:pPr marL="1074738" indent="-450850" defTabSz="1160463">
              <a:lnSpc>
                <a:spcPct val="100000"/>
              </a:lnSpc>
              <a:buNone/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Markazdan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qochma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kuch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qanday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aniqlanadi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marL="1074738" indent="-450850" defTabSz="1160463">
              <a:lnSpc>
                <a:spcPct val="100000"/>
              </a:lnSpc>
              <a:buNone/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Yo‘lning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burilish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qismlarida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nima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sababdan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avtomobillarning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tezligini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kamaytirish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kerak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marL="1074738" indent="-450850" defTabSz="1160463">
              <a:lnSpc>
                <a:spcPct val="100000"/>
              </a:lnSpc>
              <a:buNone/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Qanday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harakatlarda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markazdan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qochma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kuchni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hisobga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olish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kerak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marL="0" indent="623888" algn="just" defTabSz="1160463">
              <a:lnSpc>
                <a:spcPct val="100000"/>
              </a:lnSpc>
              <a:buNone/>
            </a:pP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6441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349</TotalTime>
  <Words>352</Words>
  <Application>Microsoft Office PowerPoint</Application>
  <PresentationFormat>Широкоэкранный</PresentationFormat>
  <Paragraphs>54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Cambria Math</vt:lpstr>
      <vt:lpstr>Тема Office</vt:lpstr>
      <vt:lpstr>Презентация PowerPoint</vt:lpstr>
      <vt:lpstr>                       Markazga intilma kuch</vt:lpstr>
      <vt:lpstr>Презентация PowerPoint</vt:lpstr>
      <vt:lpstr>                                     Masala</vt:lpstr>
      <vt:lpstr>Презентация PowerPoint</vt:lpstr>
      <vt:lpstr>                                       Masala</vt:lpstr>
      <vt:lpstr>Презентация PowerPoint</vt:lpstr>
      <vt:lpstr>Mustaqil bajarish uchun topshiriqlar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Davronbek Salimbekov</dc:creator>
  <cp:lastModifiedBy>hp</cp:lastModifiedBy>
  <cp:revision>55</cp:revision>
  <dcterms:created xsi:type="dcterms:W3CDTF">2020-11-13T17:09:42Z</dcterms:created>
  <dcterms:modified xsi:type="dcterms:W3CDTF">2021-02-23T06:40:21Z</dcterms:modified>
</cp:coreProperties>
</file>