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5" r:id="rId3"/>
    <p:sldId id="296" r:id="rId4"/>
    <p:sldId id="297" r:id="rId5"/>
    <p:sldId id="294" r:id="rId6"/>
    <p:sldId id="299" r:id="rId7"/>
    <p:sldId id="298" r:id="rId8"/>
    <p:sldId id="28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9C4A43-B88F-42FB-BCF3-33BBD99BBD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C3118F1-D87A-4BC5-8920-8BFA4E68EC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BAD88E-B104-4C25-8F7B-B01FD3AA6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9B5246-D4BA-4230-A091-BB6CED85B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D8A248-D660-49EC-AB46-CBA0EDA45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243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1ECC6C-6E8E-4A39-9A4C-A31DE9060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F2158EA-FB0E-4D80-A5C2-3C571C75D5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D756EF-463B-4EAA-B8C5-C52AAA50B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B0E604-2600-4FEA-8A71-64BD5FF5C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047793-6A99-4FEF-8D67-CDD97932F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71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B235D46-9C77-4C8F-A7FC-DF8AB86573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CA08CE7-E3A8-4A60-A90F-50D81B271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6F75E6-1230-4683-90C7-2B6A47A53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43EE0C-498E-4A06-BD55-0B8E84B76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39C5F4-D51D-40E5-8339-E67A8124E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333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7925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1A5125-41F8-43CB-96F1-DE5471123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04F6EC-347B-44EA-A78F-FB1398296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09E3CB-C308-4A9D-B4FC-FCBB7644D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453674-714F-404A-BBC8-D2D928B0D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9EE7E3-19D7-42FF-97DF-8341E67BE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284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EE8497-3B02-47F2-988E-BCE751A7A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807440-7D82-4D06-9CB6-2FB36B6F2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5EE7B8-7AB9-46CA-9590-E9708B218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35731C-67F1-46C9-90E3-84F78BC82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8EC7D1-3C10-4005-9D77-74F70212A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607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2DFB10-6931-4BDC-B16C-EC3FC9663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235EC2-617D-45B6-A81A-D9DDE0E510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754CF2-7CC9-4403-AABA-40818CAFC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D2F8543-0140-458B-BC16-037F454FF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A01171A-3EAF-4A50-91AE-8E853B08A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2992EBA-191B-49C8-97A6-11E565F3B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714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7A6FDA-18BD-410F-84F8-797616724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61FEF96-44CE-4901-8134-6A4C5E3E54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BB0CBA5-7E16-4582-9A56-DC14E539F9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4059D00-8FD4-4FFE-9758-C4B2890B2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552B0F3-13E8-4B33-A05C-66445494CC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C80AA1B-DA8F-4FB0-B72F-5BB9A35C5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0D31EC4-44C3-4E37-9A1E-55C9BFC1C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6BAAFF4-2F2F-46D3-96D6-92E45880D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077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5B7FE6-F11B-4A8C-9CFF-1099E1075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DC370B6-3F5A-4FAE-8D35-A64AA3605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3D805B9-9D46-40C6-8479-4EAA993BE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BC13C02-C3A6-40EC-96B9-B7020FA2A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864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1B97E9C-D46F-46B0-B842-1E9666F82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9D1E064-AAD7-400B-A50E-CC57B3E84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3C9B068-EDB7-4A21-85B0-102EA3C2B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54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414165-DDAC-4B43-9D26-CF45A8CF8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13D1C7-026E-48AF-8430-3FC5B41BD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49CAC59-C8B8-4FE0-824F-46D52CAEE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05FCF13-A6DC-489A-8B50-88839371E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B7F59E0-FEFC-4C0B-AE53-86C646A1F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FDEA75-7AD2-462B-AA40-71D7D02CD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220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65114E-A5D8-4F4F-A5C1-453F04F45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C66E1EE-072B-4444-95C5-B0AB37D709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8B1DE38-2A5E-452E-9FAE-65121B93F2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12053C3-E7AF-41FE-9FF4-F1CDF6849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87B1B8D-F7F0-41D1-A711-029720987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62AEE0B-A098-4BC7-98C3-438EA81C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38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11A645-B606-4131-B4FE-DBDF29868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C74A97F-3E3E-435D-905E-4AC3381DA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F1975E-7223-4624-811A-A5A90A028F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5898D3-BA13-4F28-BCFE-978E36B62C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A36D23-1457-4935-9CBC-5D751A1C5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512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46200" y="2389218"/>
            <a:ext cx="9486900" cy="4528481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Aft>
                <a:spcPts val="1200"/>
              </a:spcAft>
            </a:pPr>
            <a:r>
              <a:rPr lang="uz-Latn-UZ" sz="4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Mavzu:</a:t>
            </a:r>
            <a:r>
              <a:rPr lang="en-US" sz="4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8918">
              <a:spcAft>
                <a:spcPts val="1200"/>
              </a:spcAft>
            </a:pPr>
            <a:r>
              <a:rPr lang="en-US" sz="4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Aylanma</a:t>
            </a:r>
            <a:r>
              <a:rPr lang="en-US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harakat </a:t>
            </a:r>
            <a:r>
              <a:rPr lang="en-US" sz="4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dinamikasi</a:t>
            </a:r>
            <a:r>
              <a:rPr lang="en-US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</a:p>
          <a:p>
            <a:pPr marL="38918">
              <a:spcAft>
                <a:spcPts val="1200"/>
              </a:spcAft>
            </a:pPr>
            <a:r>
              <a:rPr lang="uz-Latn-UZ" sz="48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800" b="1" dirty="0">
              <a:solidFill>
                <a:srgbClr val="3734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40021" y="2473447"/>
            <a:ext cx="727405" cy="15768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877852" y="297475"/>
            <a:ext cx="199609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853468" y="380073"/>
            <a:ext cx="1996096" cy="71098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400" b="1" spc="21" dirty="0">
                <a:solidFill>
                  <a:srgbClr val="FEFEFE"/>
                </a:solidFill>
                <a:latin typeface="Arial"/>
                <a:cs typeface="Arial"/>
              </a:rPr>
              <a:t>10-</a:t>
            </a:r>
            <a:r>
              <a:rPr lang="en-US" sz="44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400" b="1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914182" y="23291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3F5C6D78-AE65-47B1-8399-835F80A37B86}"/>
              </a:ext>
            </a:extLst>
          </p:cNvPr>
          <p:cNvSpPr/>
          <p:nvPr/>
        </p:nvSpPr>
        <p:spPr>
          <a:xfrm>
            <a:off x="340020" y="4760843"/>
            <a:ext cx="727405" cy="157680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F14CCD-49F5-447E-8015-39FEE9AC8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9871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Markazga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intilma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C3D5F1B-EFEF-4F8E-AE3C-EAEAD04A6CC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5617" y="1616765"/>
                <a:ext cx="10641496" cy="4823792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Jismlar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aylana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bo‘ylab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tekis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harakatlanganda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markazga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intilma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ta’sir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.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.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.</m:t>
                        </m:r>
                      </m:sub>
                    </m:sSub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den>
                    </m:f>
                  </m:oMath>
                </a14:m>
                <a:r>
                  <a:rPr lang="en-US" sz="3600" dirty="0"/>
                  <a:t>  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sz="3200" dirty="0"/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/>
                  <a:t>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.</m:t>
                        </m:r>
                      </m:sub>
                    </m:sSub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.</m:t>
                        </m:r>
                      </m:sub>
                    </m:sSub>
                  </m:oMath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C3D5F1B-EFEF-4F8E-AE3C-EAEAD04A6CC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5617" y="1616765"/>
                <a:ext cx="10641496" cy="4823792"/>
              </a:xfrm>
              <a:blipFill>
                <a:blip r:embed="rId2"/>
                <a:stretch>
                  <a:fillRect l="-1432" t="-1641" r="-14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D488B3E-DA89-4006-B9FB-3A458E1646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7234" y="3061253"/>
            <a:ext cx="3202885" cy="2928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165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29FFB9D-C0A0-49F9-8346-15BDA3C409F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3339" y="636104"/>
                <a:ext cx="7222435" cy="5817705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1-holda</a:t>
                </a:r>
                <a:r>
                  <a:rPr lang="en-US" sz="3200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𝑭</m:t>
                        </m:r>
                      </m:e>
                      <m:sub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.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𝒒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.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𝒌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.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dirty="0" smtClean="0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en-US" sz="3200" b="1" i="1" dirty="0" smtClean="0">
                            <a:latin typeface="Cambria Math" panose="02040503050406030204" pitchFamily="18" charset="0"/>
                          </a:rPr>
                          <m:t>𝒐𝒈</m:t>
                        </m:r>
                        <m:r>
                          <a:rPr lang="en-US" sz="3200" b="1" i="1" dirty="0" smtClean="0">
                            <a:latin typeface="Cambria Math" panose="02040503050406030204" pitchFamily="18" charset="0"/>
                          </a:rPr>
                          <m:t>‘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qarama-qarshi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yo‘nalgan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𝑷</m:t>
                        </m:r>
                      </m:e>
                      <m:sub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𝐦𝐠</m:t>
                    </m:r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  <m:sSup>
                          <m:sSup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𝝑</m:t>
                            </m:r>
                          </m:e>
                          <m:sup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𝑹</m:t>
                        </m:r>
                      </m:den>
                    </m:f>
                  </m:oMath>
                </a14:m>
                <a:endParaRPr lang="en-US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Bunda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jismning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og‘irligi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kamayadi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3-holda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𝑭</m:t>
                        </m:r>
                      </m:e>
                      <m:sub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.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𝒒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.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𝒌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.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va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dirty="0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en-US" sz="3200" b="1" i="1" dirty="0">
                            <a:latin typeface="Cambria Math" panose="02040503050406030204" pitchFamily="18" charset="0"/>
                          </a:rPr>
                          <m:t>𝒐𝒈</m:t>
                        </m:r>
                        <m:r>
                          <a:rPr lang="en-US" sz="3200" b="1" i="1" dirty="0">
                            <a:latin typeface="Cambria Math" panose="02040503050406030204" pitchFamily="18" charset="0"/>
                          </a:rPr>
                          <m:t>‘</m:t>
                        </m:r>
                      </m:sub>
                    </m:sSub>
                    <m:r>
                      <a:rPr lang="en-US" sz="32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tomonga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𝑷</m:t>
                        </m:r>
                      </m:e>
                      <m:sub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𝐦𝐠</m:t>
                    </m:r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  <m:sSup>
                          <m:sSup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𝝑</m:t>
                            </m:r>
                          </m:e>
                          <m:sup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𝑹</m:t>
                        </m:r>
                      </m:den>
                    </m:f>
                  </m:oMath>
                </a14:m>
                <a:endParaRPr lang="en-US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Bunda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jismning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og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irligi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ortadi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29FFB9D-C0A0-49F9-8346-15BDA3C409F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3339" y="636104"/>
                <a:ext cx="7222435" cy="5817705"/>
              </a:xfrm>
              <a:blipFill>
                <a:blip r:embed="rId2"/>
                <a:stretch>
                  <a:fillRect l="-2110" t="-1466" r="-21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D04D3B-B6A7-4636-9847-79CF4CB8F4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5776" y="2093845"/>
            <a:ext cx="3202885" cy="2928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057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5A4E5B-99C0-489F-A73F-3397280E0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0594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4C29C6-8B04-409C-84FB-9798AD395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139" y="1974574"/>
            <a:ext cx="10614991" cy="4558747"/>
          </a:xfrm>
        </p:spPr>
        <p:txBody>
          <a:bodyPr/>
          <a:lstStyle/>
          <a:p>
            <a:pPr marL="0" indent="536575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50 kg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massali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bola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5 m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arg‘imchoqda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uchmoqda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536575" algn="just">
              <a:lnSpc>
                <a:spcPct val="100000"/>
              </a:lnSpc>
              <a:buNone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Muvozanat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vaziyatidan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5 m/s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o‘tayotganda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o‘rindiqqa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(N)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0410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835591" y="263032"/>
                <a:ext cx="5048374" cy="3871645"/>
              </a:xfrm>
            </p:spPr>
            <p:txBody>
              <a:bodyPr/>
              <a:lstStyle/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endParaRPr lang="en-US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=50 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en-US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 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=5 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uz-Latn-UZ" sz="32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835591" y="263032"/>
                <a:ext cx="5048374" cy="3871645"/>
              </a:xfrm>
              <a:blipFill>
                <a:blip r:embed="rId2"/>
                <a:stretch>
                  <a:fillRect l="-3019" t="-26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00A0B306-3AAD-4674-8F20-7D8F4961C19D}"/>
                  </a:ext>
                </a:extLst>
              </p:cNvPr>
              <p:cNvSpPr>
                <a:spLocks noGrp="1"/>
              </p:cNvSpPr>
              <p:nvPr>
                <p:ph type="body" sz="quarter" idx="15"/>
              </p:nvPr>
            </p:nvSpPr>
            <p:spPr>
              <a:xfrm>
                <a:off x="5526157" y="263031"/>
                <a:ext cx="5830253" cy="3165969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endParaRPr lang="en-US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𝐹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𝐹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.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𝑞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.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.</m:t>
                          </m:r>
                        </m:sub>
                      </m:sSub>
                    </m:oMath>
                  </m:oMathPara>
                </a14:m>
                <a:endParaRPr lang="uz-Latn-UZ" sz="32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𝑚𝑔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</m:oMath>
                </a14:m>
                <a:r>
                  <a:rPr lang="uz-Latn-UZ" sz="3200" dirty="0"/>
                  <a:t> </a:t>
                </a:r>
                <a:endParaRPr lang="ru-RU" sz="32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den>
                    </m:f>
                    <m:r>
                      <a:rPr lang="uz-Latn-UZ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00A0B306-3AAD-4674-8F20-7D8F4961C1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5"/>
              </p:nvPr>
            </p:nvSpPr>
            <p:spPr>
              <a:xfrm>
                <a:off x="5526157" y="263031"/>
                <a:ext cx="5830253" cy="3165969"/>
              </a:xfrm>
              <a:blipFill>
                <a:blip r:embed="rId3"/>
                <a:stretch>
                  <a:fillRect t="-32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5261113" y="742129"/>
            <a:ext cx="0" cy="3034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981365" y="3137451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5591" y="4134676"/>
                <a:ext cx="11316649" cy="246029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Yechish: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=50 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∙(10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2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(5</m:t>
                            </m:r>
                            <m:f>
                              <m:fPr>
                                <m:ctrlPr>
                                  <a:rPr lang="en-US" sz="3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num>
                              <m:den>
                                <m:r>
                                  <a:rPr lang="en-US" sz="3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</m:t>
                                </m:r>
                              </m:den>
                            </m:f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5 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750 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𝑭</m:t>
                    </m:r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𝟕𝟓𝟎</m:t>
                    </m:r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𝑵</m:t>
                    </m:r>
                  </m:oMath>
                </a14:m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</a:t>
                </a:r>
                <a:endParaRPr lang="uz-Latn-UZ" sz="4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591" y="4134676"/>
                <a:ext cx="11316649" cy="2460291"/>
              </a:xfrm>
              <a:prstGeom prst="rect">
                <a:avLst/>
              </a:prstGeom>
              <a:blipFill>
                <a:blip r:embed="rId4"/>
                <a:stretch>
                  <a:fillRect l="-1886" t="-4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523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382076-2A5A-4431-994F-E9129D1BC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4194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AFC60C-54DB-47F8-9A03-CF941CA22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4334"/>
            <a:ext cx="10515600" cy="4449170"/>
          </a:xfrm>
        </p:spPr>
        <p:txBody>
          <a:bodyPr/>
          <a:lstStyle/>
          <a:p>
            <a:pPr marL="0" indent="536575" algn="just">
              <a:lnSpc>
                <a:spcPct val="100000"/>
              </a:lnSpc>
              <a:buNone/>
            </a:pPr>
            <a:r>
              <a:rPr lang="en-US" dirty="0"/>
              <a:t>    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Egrilik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radiusi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40 m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qavariq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ko‘prikdan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o‘tayotgan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mototsiklning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kamida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(m/s)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vazni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7480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835591" y="263032"/>
                <a:ext cx="5048374" cy="3871645"/>
              </a:xfrm>
            </p:spPr>
            <p:txBody>
              <a:bodyPr/>
              <a:lstStyle/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endParaRPr lang="en-US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=40 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835591" y="263032"/>
                <a:ext cx="5048374" cy="3871645"/>
              </a:xfrm>
              <a:blipFill>
                <a:blip r:embed="rId2"/>
                <a:stretch>
                  <a:fillRect l="-3019" t="-11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00A0B306-3AAD-4674-8F20-7D8F4961C19D}"/>
                  </a:ext>
                </a:extLst>
              </p:cNvPr>
              <p:cNvSpPr>
                <a:spLocks noGrp="1"/>
              </p:cNvSpPr>
              <p:nvPr>
                <p:ph type="body" sz="quarter" idx="15"/>
              </p:nvPr>
            </p:nvSpPr>
            <p:spPr>
              <a:xfrm>
                <a:off x="5526157" y="263032"/>
                <a:ext cx="5830253" cy="3640228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P</m:t>
                      </m:r>
                    </m:oMath>
                  </m:oMathPara>
                </a14:m>
                <a:endParaRPr lang="en-US" sz="3200" dirty="0"/>
              </a:p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𝜗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mg</m:t>
                      </m:r>
                    </m:oMath>
                  </m:oMathPara>
                </a14:m>
                <a:endParaRPr lang="ru-RU" sz="3200" dirty="0"/>
              </a:p>
              <a:p>
                <a:pPr algn="ctr">
                  <a:lnSpc>
                    <a:spcPct val="100000"/>
                  </a:lnSpc>
                </a:pPr>
                <a:r>
                  <a:rPr lang="en-US" sz="3200" dirty="0"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uz-Latn-UZ" sz="32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p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32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2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gR</m:t>
                    </m:r>
                  </m:oMath>
                </a14:m>
                <a:endParaRPr lang="en-US" sz="32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sty m:val="p"/>
                            </m:rPr>
                            <a:rPr lang="en-US" sz="3200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g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</m:rad>
                    </m:oMath>
                  </m:oMathPara>
                </a14:m>
                <a:endParaRPr lang="en-US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00A0B306-3AAD-4674-8F20-7D8F4961C1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5"/>
              </p:nvPr>
            </p:nvSpPr>
            <p:spPr>
              <a:xfrm>
                <a:off x="5526157" y="263032"/>
                <a:ext cx="5830253" cy="3640228"/>
              </a:xfrm>
              <a:blipFill>
                <a:blip r:embed="rId3"/>
                <a:stretch>
                  <a:fillRect t="-23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5314122" y="647052"/>
            <a:ext cx="0" cy="24605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968113" y="2037521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5592" y="3820654"/>
                <a:ext cx="9434777" cy="277431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  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Yechish: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  <m:f>
                          <m:fPr>
                            <m:ctrlPr>
                              <a:rPr lang="en-US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32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∙40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</m:rad>
                    <m:r>
                      <a:rPr lang="uz-Latn-UZ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=20 </m:t>
                    </m:r>
                    <m:r>
                      <a:rPr lang="uz-Latn-UZ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3200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𝝑</m:t>
                    </m:r>
                    <m:r>
                      <a:rPr lang="en-US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𝟐𝟎</m:t>
                    </m:r>
                    <m:r>
                      <a:rPr lang="en-US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  <m:r>
                      <a:rPr lang="en-US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𝒔</m:t>
                    </m:r>
                  </m:oMath>
                </a14:m>
                <a:endParaRPr lang="uz-Latn-UZ" sz="32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592" y="3820654"/>
                <a:ext cx="9434777" cy="2774313"/>
              </a:xfrm>
              <a:prstGeom prst="rect">
                <a:avLst/>
              </a:prstGeom>
              <a:blipFill>
                <a:blip r:embed="rId4"/>
                <a:stretch>
                  <a:fillRect l="-16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733DB3A4-7A00-42BC-A572-452860A07F48}"/>
              </a:ext>
            </a:extLst>
          </p:cNvPr>
          <p:cNvSpPr txBox="1"/>
          <p:nvPr/>
        </p:nvSpPr>
        <p:spPr>
          <a:xfrm>
            <a:off x="5638800" y="2988365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624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F9AC0F-2A00-4818-9B59-D4B253D78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999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0563FC-11D4-4B2D-8D2C-F33624EE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971" y="1908313"/>
            <a:ext cx="11117943" cy="4571999"/>
          </a:xfrm>
        </p:spPr>
        <p:txBody>
          <a:bodyPr>
            <a:normAutofit/>
          </a:bodyPr>
          <a:lstStyle/>
          <a:p>
            <a:pPr marL="1074738" indent="-450850" defTabSz="1160463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Markazdan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qochma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aniqlanadi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1074738" indent="-450850" defTabSz="1160463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Yo‘lning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burilish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qismlarida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sababdan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avtomobillarning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tezligini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kamaytirish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1074738" indent="-450850" defTabSz="1160463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harakatlarda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markazdan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qochma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hisobga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623888" algn="just" defTabSz="1160463">
              <a:lnSpc>
                <a:spcPct val="100000"/>
              </a:lnSpc>
              <a:buNone/>
            </a:pP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441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352</Words>
  <Application>Microsoft Office PowerPoint</Application>
  <PresentationFormat>Широкоэкранный</PresentationFormat>
  <Paragraphs>54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                    Markazga intilma kuch</vt:lpstr>
      <vt:lpstr>Презентация PowerPoint</vt:lpstr>
      <vt:lpstr>                                     Masala</vt:lpstr>
      <vt:lpstr>Презентация PowerPoint</vt:lpstr>
      <vt:lpstr>                                       Masala</vt:lpstr>
      <vt:lpstr>Презентация PowerPoint</vt:lpstr>
      <vt:lpstr>Mustaqil bajarish uchun topshiriqlar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55</cp:revision>
  <dcterms:created xsi:type="dcterms:W3CDTF">2020-11-13T17:09:42Z</dcterms:created>
  <dcterms:modified xsi:type="dcterms:W3CDTF">2021-02-23T06:40:21Z</dcterms:modified>
</cp:coreProperties>
</file>