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85" r:id="rId3"/>
    <p:sldId id="286" r:id="rId4"/>
    <p:sldId id="287" r:id="rId5"/>
    <p:sldId id="288" r:id="rId6"/>
    <p:sldId id="289" r:id="rId7"/>
    <p:sldId id="291" r:id="rId8"/>
    <p:sldId id="290" r:id="rId9"/>
    <p:sldId id="292" r:id="rId10"/>
    <p:sldId id="293" r:id="rId11"/>
    <p:sldId id="295" r:id="rId12"/>
    <p:sldId id="296" r:id="rId13"/>
    <p:sldId id="284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8100"/>
    <a:srgbClr val="D3E8FE"/>
    <a:srgbClr val="0298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76" d="100"/>
          <a:sy n="76" d="100"/>
        </p:scale>
        <p:origin x="582" y="84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79C4A43-B88F-42FB-BCF3-33BBD99BBD4E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>
            <a:extLst>
              <a:ext uri="{FF2B5EF4-FFF2-40B4-BE49-F238E27FC236}">
                <a16:creationId xmlns:a16="http://schemas.microsoft.com/office/drawing/2014/main" id="{FC3118F1-D87A-4BC5-8920-8BFA4E68ECB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54BAD88E-B104-4C25-8F7B-B01FD3AA63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A9B5246-D4BA-4230-A091-BB6CED85B7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8CD8A248-D660-49EC-AB46-CBA0EDA452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2924305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21ECC6C-6E8E-4A39-9A4C-A31DE9060D7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0F2158EA-FB0E-4D80-A5C2-3C571C75D51F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10D756EF-463B-4EAA-B8C5-C52AAA50B53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36B0E604-2600-4FEA-8A71-64BD5FF5CCE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7047793-6A99-4FEF-8D67-CDD97932FF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67143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>
            <a:extLst>
              <a:ext uri="{FF2B5EF4-FFF2-40B4-BE49-F238E27FC236}">
                <a16:creationId xmlns:a16="http://schemas.microsoft.com/office/drawing/2014/main" id="{6B235D46-9C77-4C8F-A7FC-DF8AB8657333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>
            <a:extLst>
              <a:ext uri="{FF2B5EF4-FFF2-40B4-BE49-F238E27FC236}">
                <a16:creationId xmlns:a16="http://schemas.microsoft.com/office/drawing/2014/main" id="{8CA08CE7-E3A8-4A60-A90F-50D81B271919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066F75E6-1230-4683-90C7-2B6A47A53D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8143EE0C-498E-4A06-BD55-0B8E84B7699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6839C5F4-D51D-40E5-8339-E67A8124E74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4833381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4404" y="279962"/>
            <a:ext cx="10363201" cy="81756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914401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4431792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7949183" y="1397001"/>
            <a:ext cx="3328416" cy="3407438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399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914401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4431792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7949183" y="4980569"/>
            <a:ext cx="3328416" cy="958851"/>
          </a:xfrm>
        </p:spPr>
        <p:txBody>
          <a:bodyPr>
            <a:noAutofit/>
          </a:bodyPr>
          <a:lstStyle>
            <a:lvl1pPr marL="0" indent="0">
              <a:buNone/>
              <a:defRPr sz="1399"/>
            </a:lvl1pPr>
            <a:lvl2pPr marL="152378" indent="-152378">
              <a:buFont typeface="Arial" panose="020B0604020202020204" pitchFamily="34" charset="0"/>
              <a:buChar char="•"/>
              <a:defRPr sz="1399"/>
            </a:lvl2pPr>
            <a:lvl3pPr marL="304757" indent="-152378">
              <a:defRPr sz="1399"/>
            </a:lvl3pPr>
            <a:lvl4pPr marL="533324" indent="-228567">
              <a:defRPr sz="1399"/>
            </a:lvl4pPr>
            <a:lvl5pPr marL="761891" indent="-228567">
              <a:defRPr sz="1399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914404" y="933453"/>
            <a:ext cx="10363201" cy="4064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799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57925124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5E1A5125-41F8-43CB-96F1-DE547112384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DC04F6EC-347B-44EA-A78F-FB1398296D7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9109E3CB-C308-4A9D-B4FC-FCBB7644D66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2E453674-714F-404A-BBC8-D2D928B0D11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C29EE7E3-19D7-42FF-97DF-8341E67BE23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028428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0EE8497-3B02-47F2-988E-BCE751A7A5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2D807440-7D82-4D06-9CB6-2FB36B6F2C9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75EE7B8-7AB9-46CA-9590-E9708B2184C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335731C-67F1-46C9-90E3-84F78BC82C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E48EC7D1-3C10-4005-9D77-74F70212AED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1160750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612DFB10-6931-4BDC-B16C-EC3FC966365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90235EC2-617D-45B6-A81A-D9DDE0E510A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90754CF2-7CC9-4403-AABA-40818CAFCCC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BD2F8543-0140-458B-BC16-037F454FF8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1A01171A-3EAF-4A50-91AE-8E853B08ABC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82992EBA-191B-49C8-97A6-11E565F3BFB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771422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87A6FDA-18BD-410F-84F8-797616724A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C61FEF96-44CE-4901-8134-6A4C5E3E546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>
            <a:extLst>
              <a:ext uri="{FF2B5EF4-FFF2-40B4-BE49-F238E27FC236}">
                <a16:creationId xmlns:a16="http://schemas.microsoft.com/office/drawing/2014/main" id="{4BB0CBA5-7E16-4582-9A56-DC14E539F91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>
            <a:extLst>
              <a:ext uri="{FF2B5EF4-FFF2-40B4-BE49-F238E27FC236}">
                <a16:creationId xmlns:a16="http://schemas.microsoft.com/office/drawing/2014/main" id="{54059D00-8FD4-4FFE-9758-C4B2890B2D43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>
            <a:extLst>
              <a:ext uri="{FF2B5EF4-FFF2-40B4-BE49-F238E27FC236}">
                <a16:creationId xmlns:a16="http://schemas.microsoft.com/office/drawing/2014/main" id="{D552B0F3-13E8-4B33-A05C-66445494CC1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>
            <a:extLst>
              <a:ext uri="{FF2B5EF4-FFF2-40B4-BE49-F238E27FC236}">
                <a16:creationId xmlns:a16="http://schemas.microsoft.com/office/drawing/2014/main" id="{8C80AA1B-DA8F-4FB0-B72F-5BB9A35C5F6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8" name="Нижний колонтитул 7">
            <a:extLst>
              <a:ext uri="{FF2B5EF4-FFF2-40B4-BE49-F238E27FC236}">
                <a16:creationId xmlns:a16="http://schemas.microsoft.com/office/drawing/2014/main" id="{20D31EC4-44C3-4E37-9A1E-55C9BFC1C1C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>
            <a:extLst>
              <a:ext uri="{FF2B5EF4-FFF2-40B4-BE49-F238E27FC236}">
                <a16:creationId xmlns:a16="http://schemas.microsoft.com/office/drawing/2014/main" id="{86BAAFF4-2F2F-46D3-96D6-92E45880DD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307777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D35B7FE6-F11B-4A8C-9CFF-1099E107560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>
            <a:extLst>
              <a:ext uri="{FF2B5EF4-FFF2-40B4-BE49-F238E27FC236}">
                <a16:creationId xmlns:a16="http://schemas.microsoft.com/office/drawing/2014/main" id="{7DC370B6-3F5A-4FAE-8D35-A64AA3605B2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4" name="Нижний колонтитул 3">
            <a:extLst>
              <a:ext uri="{FF2B5EF4-FFF2-40B4-BE49-F238E27FC236}">
                <a16:creationId xmlns:a16="http://schemas.microsoft.com/office/drawing/2014/main" id="{13D805B9-9D46-40C6-8479-4EAA993BEB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>
            <a:extLst>
              <a:ext uri="{FF2B5EF4-FFF2-40B4-BE49-F238E27FC236}">
                <a16:creationId xmlns:a16="http://schemas.microsoft.com/office/drawing/2014/main" id="{4BC13C02-C3A6-40EC-96B9-B7020FA2A7F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78643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>
            <a:extLst>
              <a:ext uri="{FF2B5EF4-FFF2-40B4-BE49-F238E27FC236}">
                <a16:creationId xmlns:a16="http://schemas.microsoft.com/office/drawing/2014/main" id="{91B97E9C-D46F-46B0-B842-1E9666F821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3" name="Нижний колонтитул 2">
            <a:extLst>
              <a:ext uri="{FF2B5EF4-FFF2-40B4-BE49-F238E27FC236}">
                <a16:creationId xmlns:a16="http://schemas.microsoft.com/office/drawing/2014/main" id="{19D1E064-AAD7-400B-A50E-CC57B3E849F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>
            <a:extLst>
              <a:ext uri="{FF2B5EF4-FFF2-40B4-BE49-F238E27FC236}">
                <a16:creationId xmlns:a16="http://schemas.microsoft.com/office/drawing/2014/main" id="{A3C9B068-EDB7-4A21-85B0-102EA3C2B6C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6549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87414165-DDAC-4B43-9D26-CF45A8CF8E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6B13D1C7-026E-48AF-8430-3FC5B41BD6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749CAC59-C8B8-4FE0-824F-46D52CAEE82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E05FCF13-A6DC-489A-8B50-88839371EF9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9B7F59E0-FEFC-4C0B-AE53-86C646A1F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56FDEA75-7AD2-462B-AA40-71D7D02CD8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0122049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F165114E-A5D8-4F4F-A5C1-453F04F45C7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>
            <a:extLst>
              <a:ext uri="{FF2B5EF4-FFF2-40B4-BE49-F238E27FC236}">
                <a16:creationId xmlns:a16="http://schemas.microsoft.com/office/drawing/2014/main" id="{4C66E1EE-072B-4444-95C5-B0AB37D709DF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>
            <a:extLst>
              <a:ext uri="{FF2B5EF4-FFF2-40B4-BE49-F238E27FC236}">
                <a16:creationId xmlns:a16="http://schemas.microsoft.com/office/drawing/2014/main" id="{F8B1DE38-2A5E-452E-9FAE-65121B93F20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>
            <a:extLst>
              <a:ext uri="{FF2B5EF4-FFF2-40B4-BE49-F238E27FC236}">
                <a16:creationId xmlns:a16="http://schemas.microsoft.com/office/drawing/2014/main" id="{612053C3-E7AF-41FE-9FF4-F1CDF6849F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6" name="Нижний колонтитул 5">
            <a:extLst>
              <a:ext uri="{FF2B5EF4-FFF2-40B4-BE49-F238E27FC236}">
                <a16:creationId xmlns:a16="http://schemas.microsoft.com/office/drawing/2014/main" id="{D87B1B8D-F7F0-41D1-A711-0297209874A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>
            <a:extLst>
              <a:ext uri="{FF2B5EF4-FFF2-40B4-BE49-F238E27FC236}">
                <a16:creationId xmlns:a16="http://schemas.microsoft.com/office/drawing/2014/main" id="{C62AEE0B-A098-4BC7-98C3-438EA81C13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66238215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E11A645-B606-4131-B4FE-DBDF298681A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>
            <a:extLst>
              <a:ext uri="{FF2B5EF4-FFF2-40B4-BE49-F238E27FC236}">
                <a16:creationId xmlns:a16="http://schemas.microsoft.com/office/drawing/2014/main" id="{EC74A97F-3E3E-435D-905E-4AC3381DA95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>
            <a:extLst>
              <a:ext uri="{FF2B5EF4-FFF2-40B4-BE49-F238E27FC236}">
                <a16:creationId xmlns:a16="http://schemas.microsoft.com/office/drawing/2014/main" id="{7CF1975E-7223-4624-811A-A5A90A028FA0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42B83B5-F71C-47D9-9A5D-2FF7DB5D5293}" type="datetimeFigureOut">
              <a:rPr lang="ru-RU" smtClean="0"/>
              <a:t>23.02.2021</a:t>
            </a:fld>
            <a:endParaRPr lang="ru-RU"/>
          </a:p>
        </p:txBody>
      </p:sp>
      <p:sp>
        <p:nvSpPr>
          <p:cNvPr id="5" name="Нижний колонтитул 4">
            <a:extLst>
              <a:ext uri="{FF2B5EF4-FFF2-40B4-BE49-F238E27FC236}">
                <a16:creationId xmlns:a16="http://schemas.microsoft.com/office/drawing/2014/main" id="{405898D3-BA13-4F28-BCFE-978E36B62C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>
            <a:extLst>
              <a:ext uri="{FF2B5EF4-FFF2-40B4-BE49-F238E27FC236}">
                <a16:creationId xmlns:a16="http://schemas.microsoft.com/office/drawing/2014/main" id="{20A36D23-1457-4935-9CBC-5D751A1C5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C60DED-5431-4A94-AA3C-5205327BF1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5512906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microsoft.com/office/2007/relationships/hdphoto" Target="../media/hdphoto1.wdp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3.mp4"/><Relationship Id="rId1" Type="http://schemas.microsoft.com/office/2007/relationships/media" Target="../media/media3.mp4"/><Relationship Id="rId4" Type="http://schemas.openxmlformats.org/officeDocument/2006/relationships/image" Target="../media/image1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12.xml"/><Relationship Id="rId6" Type="http://schemas.microsoft.com/office/2007/relationships/hdphoto" Target="../media/hdphoto7.wdp"/><Relationship Id="rId5" Type="http://schemas.openxmlformats.org/officeDocument/2006/relationships/image" Target="../media/image19.png"/><Relationship Id="rId4" Type="http://schemas.openxmlformats.org/officeDocument/2006/relationships/image" Target="../media/image18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microsoft.com/office/2007/relationships/hdphoto" Target="../media/hdphoto3.wdp"/><Relationship Id="rId5" Type="http://schemas.openxmlformats.org/officeDocument/2006/relationships/image" Target="../media/image5.png"/><Relationship Id="rId4" Type="http://schemas.microsoft.com/office/2007/relationships/hdphoto" Target="../media/hdphoto2.wdp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2.xml"/><Relationship Id="rId4" Type="http://schemas.microsoft.com/office/2007/relationships/hdphoto" Target="../media/hdphoto4.wdp"/></Relationships>
</file>

<file path=ppt/slides/_rels/slide4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microsoft.com/office/2007/relationships/hdphoto" Target="../media/hdphoto5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microsoft.com/office/2007/relationships/hdphoto" Target="../media/hdphoto6.wdp"/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9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2.mp4"/><Relationship Id="rId1" Type="http://schemas.microsoft.com/office/2007/relationships/media" Target="../media/media2.mp4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2985" y="3247"/>
            <a:ext cx="12189015" cy="1799049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282700" y="2744208"/>
            <a:ext cx="9245599" cy="5023488"/>
          </a:xfrm>
          <a:prstGeom prst="rect">
            <a:avLst/>
          </a:prstGeom>
        </p:spPr>
        <p:txBody>
          <a:bodyPr vert="horz" wrap="square" lIns="0" tIns="29525" rIns="0" bIns="0" rtlCol="0">
            <a:spAutoFit/>
          </a:bodyPr>
          <a:lstStyle/>
          <a:p>
            <a:pPr marL="38918">
              <a:spcAft>
                <a:spcPts val="1200"/>
              </a:spcAft>
            </a:pPr>
            <a:r>
              <a:rPr lang="uz-Latn-UZ" sz="4400" dirty="0">
                <a:solidFill>
                  <a:srgbClr val="2365C7"/>
                </a:solidFill>
                <a:latin typeface="Arial"/>
                <a:cs typeface="Arial"/>
              </a:rPr>
              <a:t>Mavzu:</a:t>
            </a:r>
            <a:r>
              <a:rPr lang="en-US" sz="4400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</a:p>
          <a:p>
            <a:pPr marL="38918"/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Jismlarning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muvozanatda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bo</a:t>
            </a:r>
            <a:r>
              <a:rPr lang="uz-Latn-UZ" sz="4400" b="1" dirty="0">
                <a:solidFill>
                  <a:srgbClr val="2365C7"/>
                </a:solidFill>
                <a:latin typeface="Arial"/>
                <a:cs typeface="Arial"/>
              </a:rPr>
              <a:t>‘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lish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 </a:t>
            </a:r>
            <a:r>
              <a:rPr lang="en-US" sz="4400" b="1" dirty="0" err="1">
                <a:solidFill>
                  <a:srgbClr val="2365C7"/>
                </a:solidFill>
                <a:latin typeface="Arial"/>
                <a:cs typeface="Arial"/>
              </a:rPr>
              <a:t>shartlari</a:t>
            </a:r>
            <a:r>
              <a:rPr lang="en-US" sz="4400" b="1" dirty="0">
                <a:solidFill>
                  <a:srgbClr val="2365C7"/>
                </a:solidFill>
                <a:latin typeface="Arial"/>
                <a:cs typeface="Arial"/>
              </a:rPr>
              <a:t>.</a:t>
            </a:r>
          </a:p>
          <a:p>
            <a:pPr marL="38918">
              <a:spcBef>
                <a:spcPts val="233"/>
              </a:spcBef>
            </a:pPr>
            <a:endParaRPr lang="en-US" sz="2400" b="1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O‘qituvchi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: </a:t>
            </a: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Toshkent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shahar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Uchtepa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tumani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287-maktab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fizika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fani</a:t>
            </a: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dirty="0" err="1">
                <a:solidFill>
                  <a:srgbClr val="7030A0"/>
                </a:solidFill>
                <a:latin typeface="Arial"/>
                <a:cs typeface="Arial"/>
              </a:rPr>
              <a:t>o‘qituvchisi</a:t>
            </a:r>
            <a:endParaRPr lang="en-US" sz="2400" dirty="0">
              <a:solidFill>
                <a:srgbClr val="7030A0"/>
              </a:solidFill>
              <a:latin typeface="Arial"/>
              <a:cs typeface="Arial"/>
            </a:endParaRPr>
          </a:p>
          <a:p>
            <a:pPr marL="38918">
              <a:spcBef>
                <a:spcPts val="233"/>
              </a:spcBef>
            </a:pPr>
            <a:r>
              <a:rPr lang="en-US" sz="2400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Xodjayeva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Maxtuma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 </a:t>
            </a:r>
            <a:r>
              <a:rPr lang="en-US" sz="2400" b="1" dirty="0" err="1">
                <a:solidFill>
                  <a:srgbClr val="7030A0"/>
                </a:solidFill>
                <a:latin typeface="Arial"/>
                <a:cs typeface="Arial"/>
              </a:rPr>
              <a:t>Ziyatovna</a:t>
            </a:r>
            <a:r>
              <a:rPr lang="en-US" sz="2400" b="1" dirty="0">
                <a:solidFill>
                  <a:srgbClr val="7030A0"/>
                </a:solidFill>
                <a:latin typeface="Arial"/>
                <a:cs typeface="Arial"/>
              </a:rPr>
              <a:t>. </a:t>
            </a:r>
          </a:p>
          <a:p>
            <a:pPr marL="38918">
              <a:lnSpc>
                <a:spcPts val="4132"/>
              </a:lnSpc>
              <a:spcBef>
                <a:spcPts val="233"/>
              </a:spcBef>
            </a:pPr>
            <a:r>
              <a:rPr lang="uz-Latn-UZ" sz="8000" dirty="0">
                <a:solidFill>
                  <a:srgbClr val="2365C7"/>
                </a:solidFill>
                <a:latin typeface="Arial"/>
                <a:cs typeface="Arial"/>
              </a:rPr>
              <a:t>   </a:t>
            </a:r>
            <a:endParaRPr lang="uz-Latn-UZ" sz="8000" dirty="0"/>
          </a:p>
          <a:p>
            <a:pPr marL="38918"/>
            <a:endParaRPr lang="en-US" sz="4400" b="1" dirty="0">
              <a:solidFill>
                <a:srgbClr val="373435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340021" y="2473447"/>
            <a:ext cx="727405" cy="15844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9877852" y="297475"/>
            <a:ext cx="1996096" cy="1005347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  <a:ln w="38100">
            <a:solidFill>
              <a:schemeClr val="bg1"/>
            </a:solidFill>
          </a:ln>
        </p:spPr>
        <p:txBody>
          <a:bodyPr wrap="square" lIns="0" tIns="0" rIns="0" bIns="0" rtlCol="0"/>
          <a:lstStyle/>
          <a:p>
            <a:endParaRPr sz="2396" dirty="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9853468" y="405711"/>
            <a:ext cx="1996096" cy="587877"/>
          </a:xfrm>
          <a:prstGeom prst="rect">
            <a:avLst/>
          </a:prstGeom>
        </p:spPr>
        <p:txBody>
          <a:bodyPr vert="horz" wrap="square" lIns="0" tIns="33552" rIns="0" bIns="0" rtlCol="0">
            <a:spAutoFit/>
          </a:bodyPr>
          <a:lstStyle/>
          <a:p>
            <a:pPr algn="ctr">
              <a:spcBef>
                <a:spcPts val="265"/>
              </a:spcBef>
            </a:pPr>
            <a:r>
              <a:rPr lang="en-US" sz="3600" b="1" spc="21" dirty="0">
                <a:solidFill>
                  <a:srgbClr val="FEFEFE"/>
                </a:solidFill>
                <a:latin typeface="Arial"/>
                <a:cs typeface="Arial"/>
              </a:rPr>
              <a:t>10-</a:t>
            </a:r>
            <a:r>
              <a:rPr lang="en-US" sz="3600" b="1" spc="-11" dirty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lang="en-US" sz="3600" b="1" dirty="0">
              <a:latin typeface="Arial"/>
              <a:cs typeface="Arial"/>
            </a:endParaRPr>
          </a:p>
        </p:txBody>
      </p:sp>
      <p:sp>
        <p:nvSpPr>
          <p:cNvPr id="26" name="object 2">
            <a:extLst>
              <a:ext uri="{FF2B5EF4-FFF2-40B4-BE49-F238E27FC236}">
                <a16:creationId xmlns:a16="http://schemas.microsoft.com/office/drawing/2014/main" id="{33B3743F-69E5-4A0A-9505-41E75798E9CF}"/>
              </a:ext>
            </a:extLst>
          </p:cNvPr>
          <p:cNvSpPr txBox="1">
            <a:spLocks/>
          </p:cNvSpPr>
          <p:nvPr/>
        </p:nvSpPr>
        <p:spPr>
          <a:xfrm>
            <a:off x="1914182" y="232919"/>
            <a:ext cx="7424708" cy="1138567"/>
          </a:xfrm>
          <a:prstGeom prst="rect">
            <a:avLst/>
          </a:prstGeom>
        </p:spPr>
        <p:txBody>
          <a:bodyPr vert="horz" wrap="square" lIns="0" tIns="30911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6881" algn="ctr" defTabSz="1935419">
              <a:spcBef>
                <a:spcPts val="241"/>
              </a:spcBef>
              <a:defRPr/>
            </a:pPr>
            <a:r>
              <a:rPr lang="en-US" sz="7196" kern="0" spc="11" dirty="0" err="1">
                <a:solidFill>
                  <a:sysClr val="window" lastClr="FFFFFF"/>
                </a:solidFill>
              </a:rPr>
              <a:t>Fizika</a:t>
            </a:r>
            <a:endParaRPr lang="en-US" sz="7196" kern="0" spc="11" dirty="0">
              <a:solidFill>
                <a:sysClr val="window" lastClr="FFFFFF"/>
              </a:solidFill>
            </a:endParaRPr>
          </a:p>
        </p:txBody>
      </p:sp>
      <p:sp>
        <p:nvSpPr>
          <p:cNvPr id="27" name="object 11">
            <a:extLst>
              <a:ext uri="{FF2B5EF4-FFF2-40B4-BE49-F238E27FC236}">
                <a16:creationId xmlns:a16="http://schemas.microsoft.com/office/drawing/2014/main" id="{CF4C4251-150C-409F-BB4F-13D887806802}"/>
              </a:ext>
            </a:extLst>
          </p:cNvPr>
          <p:cNvSpPr/>
          <p:nvPr/>
        </p:nvSpPr>
        <p:spPr>
          <a:xfrm>
            <a:off x="703724" y="430695"/>
            <a:ext cx="901290" cy="1005347"/>
          </a:xfrm>
          <a:prstGeom prst="rect">
            <a:avLst/>
          </a:prstGeom>
          <a:blipFill>
            <a:blip r:embed="rId2" cstate="print"/>
            <a:stretch>
              <a:fillRect/>
            </a:stretch>
          </a:blipFill>
        </p:spPr>
        <p:txBody>
          <a:bodyPr wrap="square" lIns="0" tIns="0" rIns="0" bIns="0" rtlCol="0"/>
          <a:lstStyle/>
          <a:p>
            <a:pPr defTabSz="1935419"/>
            <a:endParaRPr sz="381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0" name="object 6">
            <a:extLst>
              <a:ext uri="{FF2B5EF4-FFF2-40B4-BE49-F238E27FC236}">
                <a16:creationId xmlns:a16="http://schemas.microsoft.com/office/drawing/2014/main" id="{3F5C6D78-AE65-47B1-8399-835F80A37B86}"/>
              </a:ext>
            </a:extLst>
          </p:cNvPr>
          <p:cNvSpPr/>
          <p:nvPr/>
        </p:nvSpPr>
        <p:spPr>
          <a:xfrm>
            <a:off x="340021" y="4842845"/>
            <a:ext cx="727405" cy="1584460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396"/>
          </a:p>
        </p:txBody>
      </p:sp>
      <p:pic>
        <p:nvPicPr>
          <p:cNvPr id="3" name="Рисунок 2">
            <a:extLst>
              <a:ext uri="{FF2B5EF4-FFF2-40B4-BE49-F238E27FC236}">
                <a16:creationId xmlns:a16="http://schemas.microsoft.com/office/drawing/2014/main" id="{BE44140C-DD75-4A67-A146-3ACF3419744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032368" y="1935500"/>
            <a:ext cx="2010528" cy="16835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71038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split orient="vert"/>
      </p:transition>
    </mc:Choice>
    <mc:Fallback xmlns="">
      <p:transition spd="slow">
        <p:split orient="vert"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vozanat2">
            <a:hlinkClick r:id="" action="ppaction://media"/>
            <a:extLst>
              <a:ext uri="{FF2B5EF4-FFF2-40B4-BE49-F238E27FC236}">
                <a16:creationId xmlns:a16="http://schemas.microsoft.com/office/drawing/2014/main" id="{4F412953-142C-4BA7-BD3D-C58A8F28AC69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463827" y="192223"/>
            <a:ext cx="11516138" cy="6526629"/>
          </a:xfrm>
        </p:spPr>
      </p:pic>
      <p:sp>
        <p:nvSpPr>
          <p:cNvPr id="2" name="Прямоугольник 1"/>
          <p:cNvSpPr/>
          <p:nvPr/>
        </p:nvSpPr>
        <p:spPr>
          <a:xfrm>
            <a:off x="3170489" y="5084748"/>
            <a:ext cx="1401510" cy="350377"/>
          </a:xfrm>
          <a:prstGeom prst="rect">
            <a:avLst/>
          </a:prstGeom>
          <a:solidFill>
            <a:srgbClr val="D3E8FE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189035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929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2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13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4" fill="hold">
                      <p:stCondLst>
                        <p:cond delay="0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7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2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09AF11-CCF8-4192-A66D-CD61E189525B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1" y="2239617"/>
                <a:ext cx="7563678" cy="3937346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buNone/>
                </a:pPr>
                <a:r>
                  <a:rPr lang="en-US" sz="40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Jism vagon devorlariga rasmda ko‘rsatilgandek bog‘langan 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dirty="0">
                    <a:cs typeface="Arial" panose="020B0604020202020204" pitchFamily="34" charset="0"/>
                  </a:rPr>
                  <a:t>  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  <m:r>
                      <a:rPr lang="uz-Latn-UZ" sz="36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endParaRPr lang="en-US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buNone/>
                </a:pP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en-US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</m:t>
                        </m:r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 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,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 </m:t>
                    </m:r>
                    <m:r>
                      <a:rPr lang="uz-Latn-UZ" sz="3600" b="0" i="1" dirty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</a:t>
                </a:r>
              </a:p>
              <a:p>
                <a:pPr marL="0" indent="0" algn="just">
                  <a:buNone/>
                </a:pP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bo‘lsa, vagon tezlanishini toping.  </a:t>
                </a:r>
                <a:endParaRPr lang="ru-RU" sz="36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6209AF11-CCF8-4192-A66D-CD61E189525B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1" y="2239617"/>
                <a:ext cx="7563678" cy="3937346"/>
              </a:xfrm>
              <a:blipFill>
                <a:blip r:embed="rId2"/>
                <a:stretch>
                  <a:fillRect l="-2500" t="-2632" r="-2500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4" name="Заголовок 1">
            <a:extLst>
              <a:ext uri="{FF2B5EF4-FFF2-40B4-BE49-F238E27FC236}">
                <a16:creationId xmlns:a16="http://schemas.microsoft.com/office/drawing/2014/main" id="{3A5F02DE-ACEB-4127-8B3F-94DC8B9F80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Masala</a:t>
            </a:r>
            <a:endParaRPr lang="ru-RU" sz="4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3C66C541-8B58-418F-AD6D-A7DFCA2F905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6957" t="35548" r="16413" b="41010"/>
          <a:stretch/>
        </p:blipFill>
        <p:spPr>
          <a:xfrm>
            <a:off x="8560903" y="2239617"/>
            <a:ext cx="3205594" cy="25403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807995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/>
              </p:cNvSpPr>
              <p:nvPr>
                <p:ph type="body" sz="quarter" idx="14"/>
              </p:nvPr>
            </p:nvSpPr>
            <p:spPr>
              <a:xfrm>
                <a:off x="636103" y="344557"/>
                <a:ext cx="3776869" cy="3962397"/>
              </a:xfrm>
            </p:spPr>
            <p:txBody>
              <a:bodyPr/>
              <a:lstStyle/>
              <a:p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Berilgan: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=15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=7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=1,6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=0,6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𝑁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=10 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</a:t>
                </a:r>
              </a:p>
              <a:p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T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opish</a:t>
                </a:r>
                <a:r>
                  <a:rPr lang="en-US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b="1" dirty="0" err="1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uz-Latn-UZ" sz="32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: </a:t>
                </a:r>
                <a14:m>
                  <m:oMath xmlns:m="http://schemas.openxmlformats.org/officeDocument/2006/math"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−?</m:t>
                    </m:r>
                  </m:oMath>
                </a14:m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8" name="Текст 7">
                <a:extLst>
                  <a:ext uri="{FF2B5EF4-FFF2-40B4-BE49-F238E27FC236}">
                    <a16:creationId xmlns:a16="http://schemas.microsoft.com/office/drawing/2014/main" id="{A9941E72-F7BB-4003-A70A-F8AD012D167E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4"/>
              </p:nvPr>
            </p:nvSpPr>
            <p:spPr>
              <a:xfrm>
                <a:off x="636103" y="344557"/>
                <a:ext cx="3776869" cy="3962397"/>
              </a:xfrm>
              <a:blipFill>
                <a:blip r:embed="rId2"/>
                <a:stretch>
                  <a:fillRect l="-4032" t="-3846" b="-5538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mc:AlternateContent xmlns:mc="http://schemas.openxmlformats.org/markup-compatibility/2006" xmlns:a14="http://schemas.microsoft.com/office/drawing/2010/main">
        <mc:Choice Requires="a14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/>
              </p:cNvSpPr>
              <p:nvPr>
                <p:ph type="body" sz="quarter" idx="15"/>
              </p:nvPr>
            </p:nvSpPr>
            <p:spPr>
              <a:xfrm>
                <a:off x="4585252" y="344557"/>
                <a:ext cx="7275443" cy="4187686"/>
              </a:xfrm>
            </p:spPr>
            <p:txBody>
              <a:bodyPr/>
              <a:lstStyle/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Formula:</a:t>
                </a:r>
                <a:r>
                  <a:rPr lang="uz-Latn-UZ" sz="28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endParaRPr lang="uz-Latn-UZ" sz="3200" b="1" dirty="0">
                  <a:solidFill>
                    <a:schemeClr val="accent1"/>
                  </a:solidFill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𝑚𝑔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sSub>
                      <m:sSubPr>
                        <m:ctrlPr>
                          <a:rPr lang="uz-Latn-UZ" sz="36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3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−</m:t>
                    </m:r>
                    <m:sSub>
                      <m:sSubPr>
                        <m:ctrlP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bPr>
                      <m:e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𝑇</m:t>
                        </m:r>
                      </m:e>
                      <m:sub>
                        <m:r>
                          <a:rPr lang="uz-Latn-UZ" sz="36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4</m:t>
                        </m:r>
                      </m:sub>
                    </m:sSub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𝑚𝑎</m:t>
                    </m:r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f>
                      <m:fPr>
                        <m:ctrlPr>
                          <a:rPr lang="uz-Latn-UZ" sz="44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4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4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den>
                    </m:f>
                    <m:r>
                      <a:rPr lang="uz-Latn-UZ" sz="44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𝑔</m:t>
                        </m:r>
                      </m:num>
                      <m:den>
                        <m:r>
                          <a:rPr lang="uz-Latn-UZ" sz="44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𝑎</m:t>
                        </m:r>
                      </m:den>
                    </m:f>
                  </m:oMath>
                </a14:m>
                <a:r>
                  <a:rPr lang="uz-Latn-UZ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4</m:t>
                            </m:r>
                          </m:sub>
                        </m:sSub>
                      </m:num>
                      <m:den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</m:t>
                        </m:r>
                        <m:sSub>
                          <m:sSub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𝑇</m:t>
                            </m:r>
                          </m:e>
                          <m:sub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𝑔</m:t>
                    </m:r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endParaRPr lang="uz-Latn-UZ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</p:txBody>
          </p:sp>
        </mc:Choice>
        <mc:Fallback xmlns="">
          <p:sp>
            <p:nvSpPr>
              <p:cNvPr id="9" name="Текст 8">
                <a:extLst>
                  <a:ext uri="{FF2B5EF4-FFF2-40B4-BE49-F238E27FC236}">
                    <a16:creationId xmlns:a16="http://schemas.microsoft.com/office/drawing/2014/main" id="{00A0B306-3AAD-4674-8F20-7D8F4961C19D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body" sz="quarter" idx="15"/>
              </p:nvPr>
            </p:nvSpPr>
            <p:spPr>
              <a:xfrm>
                <a:off x="4585252" y="344557"/>
                <a:ext cx="7275443" cy="4187686"/>
              </a:xfrm>
              <a:blipFill>
                <a:blip r:embed="rId3"/>
                <a:stretch>
                  <a:fillRect t="-3644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5" name="Прямая соединительная линия 14">
            <a:extLst>
              <a:ext uri="{FF2B5EF4-FFF2-40B4-BE49-F238E27FC236}">
                <a16:creationId xmlns:a16="http://schemas.microsoft.com/office/drawing/2014/main" id="{EBB494ED-E982-4FFD-92D6-05B811471AC6}"/>
              </a:ext>
            </a:extLst>
          </p:cNvPr>
          <p:cNvCxnSpPr>
            <a:cxnSpLocks/>
          </p:cNvCxnSpPr>
          <p:nvPr/>
        </p:nvCxnSpPr>
        <p:spPr>
          <a:xfrm>
            <a:off x="4412972" y="887894"/>
            <a:ext cx="0" cy="341906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 xmlns:a14="http://schemas.microsoft.com/office/drawing/2010/main">
        <mc:Choice Requires="a14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636104" y="4532242"/>
                <a:ext cx="10535478" cy="2179983"/>
              </a:xfrm>
              <a:prstGeom prst="rect">
                <a:avLst/>
              </a:prstGeom>
            </p:spPr>
            <p:txBody>
              <a:bodyPr vert="horz" lIns="91440" tIns="45720" rIns="91440" bIns="45720" rtlCol="0">
                <a:noAutofit/>
              </a:bodyPr>
              <a:lstStyle>
                <a:lvl1pPr marL="0" indent="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None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152378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304757" indent="-152378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533324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761891" indent="-228567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399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Yechish:</a:t>
                </a:r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14:m>
                  <m:oMath xmlns:m="http://schemas.openxmlformats.org/officeDocument/2006/math"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𝑎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1,6 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−0,6 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num>
                      <m:den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15 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 −7 </m:t>
                        </m:r>
                        <m:r>
                          <a:rPr lang="uz-Latn-UZ" sz="40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𝑁</m:t>
                        </m:r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∙10</m:t>
                    </m:r>
                    <m:f>
                      <m:f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fPr>
                      <m:num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𝑚</m:t>
                        </m:r>
                      </m:num>
                      <m:den>
                        <m:sSup>
                          <m:sSupPr>
                            <m:ctrlP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pPr>
                          <m:e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𝑠</m:t>
                            </m:r>
                          </m:e>
                          <m:sup>
                            <m:r>
                              <a:rPr lang="uz-Latn-UZ" sz="4000" b="0" i="1" smtClean="0">
                                <a:latin typeface="Cambria Math" panose="02040503050406030204" pitchFamily="18" charset="0"/>
                                <a:ea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p>
                        </m:sSup>
                      </m:den>
                    </m:f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=1,25 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𝑚</m:t>
                    </m:r>
                    <m:r>
                      <a:rPr lang="uz-Latn-UZ" sz="4000" b="0" i="1" smtClean="0">
                        <a:latin typeface="Cambria Math" panose="02040503050406030204" pitchFamily="18" charset="0"/>
                        <a:ea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𝑠</m:t>
                        </m:r>
                      </m:e>
                      <m:sup>
                        <m:r>
                          <a:rPr lang="uz-Latn-UZ" sz="4000" b="0" i="1" smtClean="0">
                            <a:latin typeface="Cambria Math" panose="02040503050406030204" pitchFamily="18" charset="0"/>
                            <a:ea typeface="Cambria Math" panose="02040503050406030204" pitchFamily="18" charset="0"/>
                            <a:cs typeface="Arial" panose="020B0604020202020204" pitchFamily="34" charset="0"/>
                          </a:rPr>
                          <m:t>2</m:t>
                        </m:r>
                      </m:sup>
                    </m:sSup>
                  </m:oMath>
                </a14:m>
                <a:r>
                  <a:rPr lang="uz-Latn-UZ" sz="36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</a:p>
              <a:p>
                <a:pPr algn="ctr"/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Javob: </a:t>
                </a:r>
                <a14:m>
                  <m:oMath xmlns:m="http://schemas.openxmlformats.org/officeDocument/2006/math"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𝒂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𝟏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,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𝟐𝟓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 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𝒎</m:t>
                    </m:r>
                    <m:r>
                      <a:rPr lang="uz-Latn-UZ" sz="3600" b="1" i="1" smtClean="0">
                        <a:solidFill>
                          <a:schemeClr val="accent1"/>
                        </a:solidFill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/</m:t>
                    </m:r>
                    <m:sSup>
                      <m:sSupPr>
                        <m:ctrlP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sSupPr>
                      <m:e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𝒔</m:t>
                        </m:r>
                      </m:e>
                      <m:sup>
                        <m:r>
                          <a:rPr lang="uz-Latn-UZ" sz="3600" b="1" i="1" smtClean="0">
                            <a:solidFill>
                              <a:schemeClr val="accent1"/>
                            </a:solidFill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𝟐</m:t>
                        </m:r>
                      </m:sup>
                    </m:sSup>
                  </m:oMath>
                </a14:m>
                <a:r>
                  <a:rPr lang="uz-Latn-UZ" sz="3600" b="1" dirty="0">
                    <a:solidFill>
                      <a:schemeClr val="accent1"/>
                    </a:solidFill>
                    <a:latin typeface="Arial" panose="020B0604020202020204" pitchFamily="34" charset="0"/>
                    <a:cs typeface="Arial" panose="020B0604020202020204" pitchFamily="34" charset="0"/>
                  </a:rPr>
                  <a:t>  </a:t>
                </a:r>
              </a:p>
            </p:txBody>
          </p:sp>
        </mc:Choice>
        <mc:Fallback xmlns="">
          <p:sp>
            <p:nvSpPr>
              <p:cNvPr id="7" name="Текст 8">
                <a:extLst>
                  <a:ext uri="{FF2B5EF4-FFF2-40B4-BE49-F238E27FC236}">
                    <a16:creationId xmlns:a16="http://schemas.microsoft.com/office/drawing/2014/main" id="{BFD3E70D-B3C1-4417-B987-133A28B5F260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636104" y="4532242"/>
                <a:ext cx="10535478" cy="2179983"/>
              </a:xfrm>
              <a:prstGeom prst="rect">
                <a:avLst/>
              </a:prstGeom>
              <a:blipFill>
                <a:blip r:embed="rId4"/>
                <a:stretch>
                  <a:fillRect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10" name="Рисунок 9">
            <a:extLst>
              <a:ext uri="{FF2B5EF4-FFF2-40B4-BE49-F238E27FC236}">
                <a16:creationId xmlns:a16="http://schemas.microsoft.com/office/drawing/2014/main" id="{3D9D2CCD-129E-4031-933F-F98402CA8BEF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</a:extLst>
          </a:blip>
          <a:srcRect l="66957" t="35548" r="16413" b="41010"/>
          <a:stretch/>
        </p:blipFill>
        <p:spPr>
          <a:xfrm>
            <a:off x="8222973" y="1274227"/>
            <a:ext cx="3205594" cy="2540379"/>
          </a:xfrm>
          <a:prstGeom prst="rect">
            <a:avLst/>
          </a:prstGeom>
        </p:spPr>
      </p:pic>
      <p:cxnSp>
        <p:nvCxnSpPr>
          <p:cNvPr id="3" name="Прямая соединительная линия 2">
            <a:extLst>
              <a:ext uri="{FF2B5EF4-FFF2-40B4-BE49-F238E27FC236}">
                <a16:creationId xmlns:a16="http://schemas.microsoft.com/office/drawing/2014/main" id="{4B2101C0-FFE0-49BD-9BED-85DAD7B1E99E}"/>
              </a:ext>
            </a:extLst>
          </p:cNvPr>
          <p:cNvCxnSpPr/>
          <p:nvPr/>
        </p:nvCxnSpPr>
        <p:spPr>
          <a:xfrm>
            <a:off x="636103" y="3719821"/>
            <a:ext cx="3617845" cy="0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00391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9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9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9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9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84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5" dur="500" fill="hold"/>
                                        <p:tgtEl>
                                          <p:spTgt spid="7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build="p"/>
      <p:bldP spid="9" grpId="0" build="p"/>
      <p:bldP spid="7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1BF9AC0F-2A00-4818-9B59-D4B253D783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0999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pPr algn="ctr"/>
            <a:r>
              <a:rPr lang="uz-Latn-UZ" sz="4800" dirty="0">
                <a:latin typeface="Arial" panose="020B0604020202020204" pitchFamily="34" charset="0"/>
                <a:cs typeface="Arial" panose="020B0604020202020204" pitchFamily="34" charset="0"/>
              </a:rPr>
              <a:t>Mustaqil bajarish uchun topshiriqlar</a:t>
            </a:r>
            <a:r>
              <a:rPr lang="uz-Latn-UZ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A0563FC-11D4-4B2D-8D2C-F33624EE81F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30" y="1921565"/>
            <a:ext cx="11262758" cy="4545496"/>
          </a:xfrm>
        </p:spPr>
        <p:txBody>
          <a:bodyPr>
            <a:normAutofit/>
          </a:bodyPr>
          <a:lstStyle/>
          <a:p>
            <a:pPr marL="623888" indent="-623888" algn="just">
              <a:lnSpc>
                <a:spcPct val="100000"/>
              </a:lnSpc>
              <a:buAutoNum type="arabicPeriod"/>
              <a:tabLst>
                <a:tab pos="538163" algn="l"/>
              </a:tabLst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massa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deb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nimaga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aytiladi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623888" indent="-623888" algn="just">
              <a:lnSpc>
                <a:spcPct val="100000"/>
              </a:lnSpc>
              <a:buAutoNum type="arabicPeriod"/>
              <a:tabLst>
                <a:tab pos="538163" algn="l"/>
              </a:tabLst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bo‘lish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shartlari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623888" indent="-623888" algn="just">
              <a:lnSpc>
                <a:spcPct val="100000"/>
              </a:lnSpc>
              <a:buAutoNum type="arabicPeriod"/>
              <a:tabLst>
                <a:tab pos="538163" algn="l"/>
              </a:tabLst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turlari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623888" indent="-623888" algn="just">
              <a:lnSpc>
                <a:spcPct val="100000"/>
              </a:lnSpc>
              <a:buAutoNum type="arabicPeriod"/>
              <a:tabLst>
                <a:tab pos="538163" algn="l"/>
              </a:tabLst>
            </a:pP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turlariga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turmushda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texnikada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misollar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keltiring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sz="32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364410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635F75-3FE6-45DD-9E40-0A9F412A545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311964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   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Massa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markazi</a:t>
            </a:r>
            <a:endParaRPr lang="ru-RU" sz="4800" dirty="0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2742087-7146-4C2A-8F09-BC7119F3B53F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503582" y="1563756"/>
                <a:ext cx="11118575" cy="5009321"/>
              </a:xfrm>
            </p:spPr>
            <p:txBody>
              <a:bodyPr>
                <a:normAutofit/>
              </a:bodyPr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Massa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markazi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deyilganda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barcha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massasi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mujassam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nuqta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tushuniladi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𝐹</m:t>
                        </m:r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  <m:t>𝑃</m:t>
                        </m:r>
                      </m:e>
                    </m:acc>
                  </m:oMath>
                </a14:m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i="1" dirty="0" smtClean="0">
                            <a:latin typeface="Cambria Math" panose="02040503050406030204" pitchFamily="18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i="1" dirty="0" smtClean="0">
                                <a:latin typeface="Cambria Math" panose="02040503050406030204" pitchFamily="18" charset="0"/>
                              </a:rPr>
                            </m:ctrlPr>
                          </m:sSubPr>
                          <m:e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b="0" i="1" dirty="0" smtClean="0">
                                <a:latin typeface="Cambria Math" panose="02040503050406030204" pitchFamily="18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b="0" i="0" dirty="0" smtClean="0">
                        <a:latin typeface="Cambria Math" panose="02040503050406030204" pitchFamily="18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0" i="1" dirty="0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𝑁</m:t>
                            </m:r>
                          </m:e>
                          <m:sub>
                            <m:r>
                              <a:rPr lang="en-US" sz="3200" b="0" i="1" dirty="0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2742087-7146-4C2A-8F09-BC7119F3B53F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503582" y="1563756"/>
                <a:ext cx="11118575" cy="5009321"/>
              </a:xfrm>
              <a:blipFill>
                <a:blip r:embed="rId2"/>
                <a:stretch>
                  <a:fillRect l="-1425" t="-1583" r="-1371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AC7CC30C-A2EE-40D1-B4D8-C35D28E9FDB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70314" y="2892284"/>
            <a:ext cx="1958202" cy="2508658"/>
          </a:xfrm>
          <a:prstGeom prst="rect">
            <a:avLst/>
          </a:prstGeom>
        </p:spPr>
      </p:pic>
      <p:pic>
        <p:nvPicPr>
          <p:cNvPr id="6" name="Рисунок 5">
            <a:extLst>
              <a:ext uri="{FF2B5EF4-FFF2-40B4-BE49-F238E27FC236}">
                <a16:creationId xmlns:a16="http://schemas.microsoft.com/office/drawing/2014/main" id="{693BB015-3492-47E5-8BAA-92456D70AAD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18851" y="2892284"/>
            <a:ext cx="3296819" cy="2508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9922881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mc:AlternateContent xmlns:mc="http://schemas.openxmlformats.org/markup-compatibility/2006" xmlns:a14="http://schemas.microsoft.com/office/drawing/2010/main">
        <mc:Choice Requires="a14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7FCA69B-AF7F-4071-BE44-74145DC1ED55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463827" y="728870"/>
                <a:ext cx="11317356" cy="5791200"/>
              </a:xfrm>
            </p:spPr>
            <p:txBody>
              <a:bodyPr/>
              <a:lstStyle/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dirty="0"/>
                  <a:t>       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Aylana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o‘qiga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bo‘lmagan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jism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yoki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jismlar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sistemasi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muvozanatda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qolishi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uchun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unga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ta’sir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etayotgan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kuchlarning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vektor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yig‘indisi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nolga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teng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bo‘lishi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</a:t>
                </a:r>
                <a:r>
                  <a:rPr lang="en-US" sz="3200" dirty="0" err="1">
                    <a:latin typeface="Arial" panose="020B0604020202020204" pitchFamily="34" charset="0"/>
                    <a:cs typeface="Arial" panose="020B0604020202020204" pitchFamily="34" charset="0"/>
                  </a:rPr>
                  <a:t>kerak</a:t>
                </a: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.</a:t>
                </a: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endParaRPr lang="en-US" sz="3200" dirty="0">
                  <a:latin typeface="Arial" panose="020B0604020202020204" pitchFamily="34" charset="0"/>
                  <a:cs typeface="Arial" panose="020B0604020202020204" pitchFamily="34" charset="0"/>
                </a:endParaRPr>
              </a:p>
              <a:p>
                <a:pPr marL="0" indent="0" algn="just">
                  <a:lnSpc>
                    <a:spcPct val="100000"/>
                  </a:lnSpc>
                  <a:buNone/>
                </a:pPr>
                <a:r>
                  <a:rPr lang="en-US" sz="3200" dirty="0">
                    <a:latin typeface="Arial" panose="020B0604020202020204" pitchFamily="34" charset="0"/>
                    <a:cs typeface="Arial" panose="020B0604020202020204" pitchFamily="34" charset="0"/>
                  </a:rPr>
                  <a:t>                              </a:t>
                </a:r>
                <a14:m>
                  <m:oMath xmlns:m="http://schemas.openxmlformats.org/officeDocument/2006/math">
                    <m:acc>
                      <m:accPr>
                        <m:chr m:val="⃗"/>
                        <m:ctrlPr>
                          <a:rPr lang="en-US" sz="320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1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2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3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+</m:t>
                    </m:r>
                    <m:r>
                      <a:rPr lang="en-US" sz="3200" b="0" i="1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∙∙∙+</m:t>
                    </m:r>
                    <m:acc>
                      <m:accPr>
                        <m:chr m:val="⃗"/>
                        <m:ctrlPr>
                          <a:rPr lang="en-US" sz="3200" b="0" i="1" smtClean="0">
                            <a:latin typeface="Cambria Math" panose="02040503050406030204" pitchFamily="18" charset="0"/>
                            <a:cs typeface="Arial" panose="020B0604020202020204" pitchFamily="34" charset="0"/>
                          </a:rPr>
                        </m:ctrlPr>
                      </m:accPr>
                      <m:e>
                        <m:sSub>
                          <m:sSubPr>
                            <m:ctrlP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</m:ctrlPr>
                          </m:sSubPr>
                          <m:e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𝐹</m:t>
                            </m:r>
                          </m:e>
                          <m:sub>
                            <m:r>
                              <a:rPr lang="en-US" sz="3200" b="0" i="1" smtClean="0">
                                <a:latin typeface="Cambria Math" panose="02040503050406030204" pitchFamily="18" charset="0"/>
                                <a:cs typeface="Arial" panose="020B0604020202020204" pitchFamily="34" charset="0"/>
                              </a:rPr>
                              <m:t>𝑛</m:t>
                            </m:r>
                          </m:sub>
                        </m:sSub>
                      </m:e>
                    </m:acc>
                    <m:r>
                      <a:rPr lang="en-US" sz="3200" b="0" i="0" smtClean="0">
                        <a:latin typeface="Cambria Math" panose="02040503050406030204" pitchFamily="18" charset="0"/>
                        <a:cs typeface="Arial" panose="020B0604020202020204" pitchFamily="34" charset="0"/>
                      </a:rPr>
                      <m:t>=0</m:t>
                    </m:r>
                  </m:oMath>
                </a14:m>
                <a:endParaRPr lang="ru-RU" dirty="0"/>
              </a:p>
            </p:txBody>
          </p:sp>
        </mc:Choice>
        <mc:Fallback xmlns="">
          <p:sp>
            <p:nvSpPr>
              <p:cNvPr id="3" name="Объект 2">
                <a:extLst>
                  <a:ext uri="{FF2B5EF4-FFF2-40B4-BE49-F238E27FC236}">
                    <a16:creationId xmlns:a16="http://schemas.microsoft.com/office/drawing/2014/main" id="{E7FCA69B-AF7F-4071-BE44-74145DC1ED55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463827" y="728870"/>
                <a:ext cx="11317356" cy="5791200"/>
              </a:xfrm>
              <a:blipFill>
                <a:blip r:embed="rId2"/>
                <a:stretch>
                  <a:fillRect l="-1346" t="-1368" r="-1346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4FDC9B94-221E-4C56-9ACB-30757D369946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0678" y="3050850"/>
            <a:ext cx="6467061" cy="16934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0977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72F5BBAE-65B5-424A-8D6F-512455967BE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45703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/>
              <a:t>                           </a:t>
            </a:r>
            <a:r>
              <a:rPr lang="en-US" sz="4800">
                <a:latin typeface="Arial" panose="020B0604020202020204" pitchFamily="34" charset="0"/>
                <a:cs typeface="Arial" panose="020B0604020202020204" pitchFamily="34" charset="0"/>
              </a:rPr>
              <a:t>Muvozanat  turlarli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19F0BEAE-F645-41A4-AB8D-846F099B062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90330" y="1510748"/>
            <a:ext cx="11370366" cy="5009322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/>
              <a:t>                                        </a:t>
            </a:r>
            <a:r>
              <a:rPr lang="en-US" sz="3200" b="1">
                <a:solidFill>
                  <a:schemeClr val="accent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Turg‘un muvozanat.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      Jismni muvozanat holatidan chetga chiqarilganda uni dastlabki vaziyatga qaytaruvchi kuch hosil bo‘ladigan muvozanatga </a:t>
            </a:r>
            <a:r>
              <a:rPr lang="en-US" sz="3200" b="1" i="1">
                <a:latin typeface="Arial" panose="020B0604020202020204" pitchFamily="34" charset="0"/>
                <a:cs typeface="Arial" panose="020B0604020202020204" pitchFamily="34" charset="0"/>
              </a:rPr>
              <a:t>turg‘un muvozanat </a:t>
            </a:r>
            <a:r>
              <a:rPr lang="en-US" sz="3200">
                <a:latin typeface="Arial" panose="020B0604020202020204" pitchFamily="34" charset="0"/>
                <a:cs typeface="Arial" panose="020B0604020202020204" pitchFamily="34" charset="0"/>
              </a:rPr>
              <a:t>deyiladi.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75CC1555-DF65-4D4B-89A9-7B05DC469895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97224" y="3881645"/>
            <a:ext cx="2828925" cy="26384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261657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EAF87BD3-051B-40B7-B86F-2BDC08E7FE7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58956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Turg‘unmas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205698BE-AD99-4311-A6F3-2FF5DB4EBBD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56591" y="1643270"/>
            <a:ext cx="11158331" cy="4784034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dastlabki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vaziyatidan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uzoqlashtiruvchi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turg‘unmas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6D538B3E-0B59-402A-9FE4-E9A8AF84C9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286250" y="3429000"/>
            <a:ext cx="3009900" cy="2819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1262096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47CEF73D-F400-4EE4-BFB3-1EF2E9D2BB3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298712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r>
              <a:rPr lang="en-US" dirty="0"/>
              <a:t>                          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Farqsiz</a:t>
            </a:r>
            <a:r>
              <a:rPr lang="en-US" sz="48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48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endParaRPr lang="ru-RU" dirty="0"/>
          </a:p>
        </p:txBody>
      </p:sp>
      <p:sp>
        <p:nvSpPr>
          <p:cNvPr id="3" name="Объект 2">
            <a:extLst>
              <a:ext uri="{FF2B5EF4-FFF2-40B4-BE49-F238E27FC236}">
                <a16:creationId xmlns:a16="http://schemas.microsoft.com/office/drawing/2014/main" id="{FC14F5CE-B6D5-42DB-8F8B-6EC59C95387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5374" y="1722782"/>
            <a:ext cx="10800522" cy="4850295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muvozanat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vaziyatidan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chetga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chiqarilganda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uning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holatini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o‘zgartiradigan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hech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qanday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hosil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bo‘lmasa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farqsiz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i="1" dirty="0" err="1">
                <a:latin typeface="Arial" panose="020B0604020202020204" pitchFamily="34" charset="0"/>
                <a:cs typeface="Arial" panose="020B0604020202020204" pitchFamily="34" charset="0"/>
              </a:rPr>
              <a:t>muvoznat</a:t>
            </a:r>
            <a:r>
              <a:rPr lang="en-US" sz="3200" b="1" i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deyiladi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1043F97A-602E-45A0-837F-40F8B35AE99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18990" y="3551583"/>
            <a:ext cx="2835967" cy="2690191"/>
          </a:xfrm>
          <a:prstGeom prst="rect">
            <a:avLst/>
          </a:prstGeom>
        </p:spPr>
      </p:pic>
      <p:sp>
        <p:nvSpPr>
          <p:cNvPr id="9" name="Прямоугольник 8">
            <a:extLst>
              <a:ext uri="{FF2B5EF4-FFF2-40B4-BE49-F238E27FC236}">
                <a16:creationId xmlns:a16="http://schemas.microsoft.com/office/drawing/2014/main" id="{EA79DADF-692C-4000-9060-6D6C3D30BC20}"/>
              </a:ext>
            </a:extLst>
          </p:cNvPr>
          <p:cNvSpPr/>
          <p:nvPr/>
        </p:nvSpPr>
        <p:spPr>
          <a:xfrm>
            <a:off x="7063409" y="5512905"/>
            <a:ext cx="291548" cy="596347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89861307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vozanat turlari+">
            <a:hlinkClick r:id="" action="ppaction://media"/>
            <a:extLst>
              <a:ext uri="{FF2B5EF4-FFF2-40B4-BE49-F238E27FC236}">
                <a16:creationId xmlns:a16="http://schemas.microsoft.com/office/drawing/2014/main" id="{74521248-82DF-44B8-AD3C-EA5E00850A80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311129" y="178904"/>
            <a:ext cx="11774853" cy="6500191"/>
          </a:xfrm>
        </p:spPr>
      </p:pic>
      <p:sp>
        <p:nvSpPr>
          <p:cNvPr id="2" name="Прямоугольник: скругленные углы 1">
            <a:extLst>
              <a:ext uri="{FF2B5EF4-FFF2-40B4-BE49-F238E27FC236}">
                <a16:creationId xmlns:a16="http://schemas.microsoft.com/office/drawing/2014/main" id="{FBE12797-D316-404A-9304-682790C963A3}"/>
              </a:ext>
            </a:extLst>
          </p:cNvPr>
          <p:cNvSpPr/>
          <p:nvPr/>
        </p:nvSpPr>
        <p:spPr>
          <a:xfrm>
            <a:off x="649357" y="3127513"/>
            <a:ext cx="2928730" cy="543339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Turg‘un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Прямоугольник: скругленные углы 2">
            <a:extLst>
              <a:ext uri="{FF2B5EF4-FFF2-40B4-BE49-F238E27FC236}">
                <a16:creationId xmlns:a16="http://schemas.microsoft.com/office/drawing/2014/main" id="{AA26ACCF-1D89-448F-AA7D-19CE4FC640DA}"/>
              </a:ext>
            </a:extLst>
          </p:cNvPr>
          <p:cNvSpPr/>
          <p:nvPr/>
        </p:nvSpPr>
        <p:spPr>
          <a:xfrm>
            <a:off x="4459357" y="3127514"/>
            <a:ext cx="3273286" cy="5433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Farqsiz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: скругленные углы 4">
            <a:extLst>
              <a:ext uri="{FF2B5EF4-FFF2-40B4-BE49-F238E27FC236}">
                <a16:creationId xmlns:a16="http://schemas.microsoft.com/office/drawing/2014/main" id="{4D56CDEF-51AA-4D23-BAE6-20BC46B385F5}"/>
              </a:ext>
            </a:extLst>
          </p:cNvPr>
          <p:cNvSpPr/>
          <p:nvPr/>
        </p:nvSpPr>
        <p:spPr>
          <a:xfrm>
            <a:off x="8613913" y="3127513"/>
            <a:ext cx="3266958" cy="54333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>
                <a:latin typeface="Arial" panose="020B0604020202020204" pitchFamily="34" charset="0"/>
                <a:cs typeface="Arial" panose="020B0604020202020204" pitchFamily="34" charset="0"/>
              </a:rPr>
              <a:t>Turg‘unmas</a:t>
            </a:r>
            <a:endParaRPr lang="ru-RU" sz="24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6181B924-9842-4576-A239-DA19D99E136C}"/>
              </a:ext>
            </a:extLst>
          </p:cNvPr>
          <p:cNvSpPr/>
          <p:nvPr/>
        </p:nvSpPr>
        <p:spPr>
          <a:xfrm>
            <a:off x="3856383" y="5943600"/>
            <a:ext cx="4585252" cy="258417"/>
          </a:xfrm>
          <a:prstGeom prst="rect">
            <a:avLst/>
          </a:prstGeom>
          <a:solidFill>
            <a:srgbClr val="008100"/>
          </a:solidFill>
          <a:ln>
            <a:noFill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9551305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694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>
            <a:extLst>
              <a:ext uri="{FF2B5EF4-FFF2-40B4-BE49-F238E27FC236}">
                <a16:creationId xmlns:a16="http://schemas.microsoft.com/office/drawing/2014/main" id="{B91E00ED-9FDC-48AF-BA4E-056C8274107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62609" y="384312"/>
            <a:ext cx="10800521" cy="6135757"/>
          </a:xfrm>
        </p:spPr>
        <p:txBody>
          <a:bodyPr/>
          <a:lstStyle/>
          <a:p>
            <a:pPr marL="0" indent="0" algn="just">
              <a:lnSpc>
                <a:spcPct val="100000"/>
              </a:lnSpc>
              <a:buNone/>
            </a:pPr>
            <a:r>
              <a:rPr lang="en-US" dirty="0"/>
              <a:t>       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Jismlarning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turg‘unligi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quyidagilarga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b="1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b="1" dirty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1)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jism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og‘irligiga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 algn="just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2) jism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asosi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yuzining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kattaligiga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;</a:t>
            </a:r>
          </a:p>
          <a:p>
            <a:pPr marL="0" indent="0">
              <a:lnSpc>
                <a:spcPct val="100000"/>
              </a:lnSpc>
              <a:buNone/>
            </a:pP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 3)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ag‘dariluvchi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kuchning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og‘irlik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markazidan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qanchalik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quyida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qo‘yilganligiga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en-US" sz="3200" dirty="0" err="1">
                <a:latin typeface="Arial" panose="020B0604020202020204" pitchFamily="34" charset="0"/>
                <a:cs typeface="Arial" panose="020B0604020202020204" pitchFamily="34" charset="0"/>
              </a:rPr>
              <a:t>bog‘liq</a:t>
            </a:r>
            <a:r>
              <a:rPr lang="en-US" sz="3200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endParaRPr lang="ru-RU" dirty="0"/>
          </a:p>
        </p:txBody>
      </p:sp>
      <p:pic>
        <p:nvPicPr>
          <p:cNvPr id="4" name="Рисунок 3">
            <a:extLst>
              <a:ext uri="{FF2B5EF4-FFF2-40B4-BE49-F238E27FC236}">
                <a16:creationId xmlns:a16="http://schemas.microsoft.com/office/drawing/2014/main" id="{FA78C4E8-10CF-40A0-BE59-B0E20FAAB21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92348" y="3783494"/>
            <a:ext cx="3988904" cy="2736575"/>
          </a:xfrm>
          <a:prstGeom prst="rect">
            <a:avLst/>
          </a:prstGeom>
        </p:spPr>
      </p:pic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0F4697DE-FE0E-4FF5-926D-2A40C804D505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5704" y="3624467"/>
            <a:ext cx="4399723" cy="2736575"/>
          </a:xfrm>
          <a:prstGeom prst="rect">
            <a:avLst/>
          </a:prstGeom>
        </p:spPr>
      </p:pic>
      <p:sp>
        <p:nvSpPr>
          <p:cNvPr id="6" name="Прямоугольник 5">
            <a:extLst>
              <a:ext uri="{FF2B5EF4-FFF2-40B4-BE49-F238E27FC236}">
                <a16:creationId xmlns:a16="http://schemas.microsoft.com/office/drawing/2014/main" id="{5158CDA9-C990-447D-937E-D440710CAEF1}"/>
              </a:ext>
            </a:extLst>
          </p:cNvPr>
          <p:cNvSpPr/>
          <p:nvPr/>
        </p:nvSpPr>
        <p:spPr>
          <a:xfrm>
            <a:off x="3644349" y="4147931"/>
            <a:ext cx="331304" cy="132522"/>
          </a:xfrm>
          <a:prstGeom prst="rect">
            <a:avLst/>
          </a:prstGeom>
          <a:ln>
            <a:solidFill>
              <a:schemeClr val="accent1"/>
            </a:solidFill>
          </a:ln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6835389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muvozanat">
            <a:hlinkClick r:id="" action="ppaction://media"/>
            <a:extLst>
              <a:ext uri="{FF2B5EF4-FFF2-40B4-BE49-F238E27FC236}">
                <a16:creationId xmlns:a16="http://schemas.microsoft.com/office/drawing/2014/main" id="{89FB6FD7-0DB9-4B4E-94DE-380DFB3E21A1}"/>
              </a:ext>
            </a:extLst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515793" y="357808"/>
            <a:ext cx="11450919" cy="6374295"/>
          </a:xfrm>
        </p:spPr>
      </p:pic>
      <p:sp>
        <p:nvSpPr>
          <p:cNvPr id="2" name="Прямоугольник 1"/>
          <p:cNvSpPr/>
          <p:nvPr/>
        </p:nvSpPr>
        <p:spPr>
          <a:xfrm>
            <a:off x="6742632" y="6375162"/>
            <a:ext cx="5232626" cy="322757"/>
          </a:xfrm>
          <a:prstGeom prst="rect">
            <a:avLst/>
          </a:prstGeom>
          <a:solidFill>
            <a:srgbClr val="0298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175843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998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375</TotalTime>
  <Words>391</Words>
  <Application>Microsoft Office PowerPoint</Application>
  <PresentationFormat>Широкоэкранный</PresentationFormat>
  <Paragraphs>62</Paragraphs>
  <Slides>13</Slides>
  <Notes>0</Notes>
  <HiddenSlides>0</HiddenSlides>
  <MMClips>3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8" baseType="lpstr">
      <vt:lpstr>Arial</vt:lpstr>
      <vt:lpstr>Calibri</vt:lpstr>
      <vt:lpstr>Calibri Light</vt:lpstr>
      <vt:lpstr>Cambria Math</vt:lpstr>
      <vt:lpstr>Тема Office</vt:lpstr>
      <vt:lpstr>Презентация PowerPoint</vt:lpstr>
      <vt:lpstr>                              Massa markazi</vt:lpstr>
      <vt:lpstr>Презентация PowerPoint</vt:lpstr>
      <vt:lpstr>                           Muvozanat  turlarli</vt:lpstr>
      <vt:lpstr>                     Turg‘unmas muvozanat</vt:lpstr>
      <vt:lpstr>                           Farqsiz muvozanat</vt:lpstr>
      <vt:lpstr>Презентация PowerPoint</vt:lpstr>
      <vt:lpstr>Презентация PowerPoint</vt:lpstr>
      <vt:lpstr>Презентация PowerPoint</vt:lpstr>
      <vt:lpstr>Презентация PowerPoint</vt:lpstr>
      <vt:lpstr>Masala</vt:lpstr>
      <vt:lpstr>Презентация PowerPoint</vt:lpstr>
      <vt:lpstr>Mustaqil bajarish uchun topshiriqlar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Davronbek Salimbekov</dc:creator>
  <cp:lastModifiedBy>hp</cp:lastModifiedBy>
  <cp:revision>69</cp:revision>
  <dcterms:created xsi:type="dcterms:W3CDTF">2020-11-13T17:09:42Z</dcterms:created>
  <dcterms:modified xsi:type="dcterms:W3CDTF">2021-02-23T06:37:07Z</dcterms:modified>
</cp:coreProperties>
</file>