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80" r:id="rId4"/>
    <p:sldId id="285" r:id="rId5"/>
    <p:sldId id="281" r:id="rId6"/>
    <p:sldId id="277" r:id="rId7"/>
    <p:sldId id="286" r:id="rId8"/>
    <p:sldId id="288" r:id="rId9"/>
    <p:sldId id="287" r:id="rId10"/>
    <p:sldId id="282" r:id="rId11"/>
    <p:sldId id="283" r:id="rId12"/>
    <p:sldId id="28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288C4-9B67-42D3-97F1-C47315B65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F0A137-221E-4119-8E49-EB9CD156E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4C4D06-4DC9-4177-AC07-67FE2986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8D3-2784-4BA2-81D6-83B663655E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891661-F821-45A3-A95C-D88D4F8C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D0788E-4371-462D-89FC-00928E70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16ED-2D42-4402-923B-BBACF507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9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D3212-CCF6-43C8-8D18-28020A74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3A6BBC-CB86-42A2-995A-164C903AB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3A7FE5-7DC1-410E-8365-E96ADCED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8D3-2784-4BA2-81D6-83B663655E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73578D-2181-41B1-A10A-C7EC19AF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CC4B6-13D3-493E-AEAF-546E4AA7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16ED-2D42-4402-923B-BBACF507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1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73811A-3F0E-46E8-A25C-3F47FB826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EB08A0-E2D3-4D50-BB44-929ECFEC9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E4CBD0-F412-4300-BE78-13B6DFCB5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8D3-2784-4BA2-81D6-83B663655E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552D39-63E2-46D1-A30A-310A8CBB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4205C-EC65-4BE8-AB44-AB70AF24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16ED-2D42-4402-923B-BBACF507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980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592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8F7CB-D758-4A80-8AC6-2AE34052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38688-3EB5-4404-A52D-0ED116587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7E61B6-FDAC-45C8-857F-A5988036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8D3-2784-4BA2-81D6-83B663655E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6AD3B0-A13E-4C89-9EEC-7FC8AE7B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E40BA0-E480-4FEF-93CE-BCC8DC12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16ED-2D42-4402-923B-BBACF507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07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BF7BC-A941-4A22-B967-125CCFA25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E4BE8B-E87F-4202-A5D3-9E9E889DF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B513EB-8254-44F7-83C6-43871349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8D3-2784-4BA2-81D6-83B663655E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90A41C-DB66-4D67-AD49-57D5C0E7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1A705D-2AFB-4402-A64D-DD59DF64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16ED-2D42-4402-923B-BBACF507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71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DF671-BBF3-4DD7-A96D-CA585966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C28F40-77EC-4B7E-A287-541B67A81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3D750D-2FE1-4F47-9111-211965A90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BDD09A-F189-4361-844B-34CB31C9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8D3-2784-4BA2-81D6-83B663655E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5734D0-ABA9-4E70-AD24-F6B2E40B6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989855-293A-4281-B691-F0B54C75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16ED-2D42-4402-923B-BBACF507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9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22C11-C630-4FF8-9401-366A41BF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9E240-008A-4DA3-A9A0-79C849916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3E3D84-B262-4AA2-B9DC-C84AB39FD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C88F6C-D622-4815-B8DA-27710A90AD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1949F6-39F5-4EAE-B250-51AD478FF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5BF58B-8C9F-4EE2-B773-BD6B17A0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8D3-2784-4BA2-81D6-83B663655E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EE39AE-AA13-4E92-91E3-698E6381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8D338E-898A-44B9-9FD9-C06C4F3A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16ED-2D42-4402-923B-BBACF507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2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4F99F-5EE3-4F7E-9589-FC30DDBA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AF6922-D4DF-40BA-BEFB-0F56B75C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8D3-2784-4BA2-81D6-83B663655E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50AFD7-3176-4A01-BF0A-71CEE706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9D05BE-9815-47DB-98A8-8A69D052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16ED-2D42-4402-923B-BBACF507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5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A64A4B-9A3D-469A-A0B6-0B290DF2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8D3-2784-4BA2-81D6-83B663655E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D84672-0DB4-4AFD-80D0-6853CAF8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6407FE-3A52-469E-B2CE-6DD24F9A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16ED-2D42-4402-923B-BBACF507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6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92A21-B717-483E-87D2-B5C70DCD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BA12BA-5232-47B4-A070-FECCBA424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E6D75D-F6B6-435F-9C44-8686F4B32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9EE93C-BD45-496F-81F4-848C6A845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8D3-2784-4BA2-81D6-83B663655E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22AD84-CC8F-4685-AC86-A5E5E541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508332-B6A6-4B5B-A6D9-A3A50F82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16ED-2D42-4402-923B-BBACF507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F733B9-E887-4F28-8C46-DB4E2AA1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36A658-0C89-4913-9D34-ED72C5D6B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03CC3F-4775-4B34-957D-7ADE528A7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4A26DD-B48D-4C74-9019-41D38BFB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8D3-2784-4BA2-81D6-83B663655E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473D06-5EF4-44DC-9A09-C43FD8FC0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A3CB55-C383-4909-B4C3-33BD15ED7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16ED-2D42-4402-923B-BBACF507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26277-EADA-4160-A1B3-121FA46A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EF8F94-0BC7-427D-8F02-F9254C15B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C6E106-8737-419C-9DE0-DDA021698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628D3-2784-4BA2-81D6-83B663655E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56489-6EFC-4AC3-BA5F-706D29ACD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B3DF7-714C-4C6D-BE7D-59B1681C4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816ED-2D42-4402-923B-BBACF507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6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31128" y="1889346"/>
            <a:ext cx="10420851" cy="513178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uz-Latn-UZ" sz="66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en-US" sz="66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66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uz-Latn-UZ" sz="6600" b="1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r>
              <a:rPr lang="uz-Latn-UZ" sz="4800" dirty="0">
                <a:solidFill>
                  <a:srgbClr val="002060"/>
                </a:solidFill>
                <a:latin typeface="Arial"/>
                <a:cs typeface="Arial"/>
              </a:rPr>
              <a:t>Jismlarning absolyut</a:t>
            </a:r>
            <a:r>
              <a:rPr lang="en-US" sz="4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/>
                <a:cs typeface="Arial"/>
              </a:rPr>
              <a:t>elastik</a:t>
            </a:r>
            <a:r>
              <a:rPr lang="uz-Latn-UZ" sz="4800" dirty="0">
                <a:solidFill>
                  <a:srgbClr val="002060"/>
                </a:solidFill>
                <a:latin typeface="Arial"/>
                <a:cs typeface="Arial"/>
              </a:rPr>
              <a:t> va noelastik to‘qnash</a:t>
            </a:r>
            <a:r>
              <a:rPr lang="en-US" sz="4800" dirty="0" err="1">
                <a:solidFill>
                  <a:srgbClr val="002060"/>
                </a:solidFill>
                <a:latin typeface="Arial"/>
                <a:cs typeface="Arial"/>
              </a:rPr>
              <a:t>ishi</a:t>
            </a:r>
            <a:r>
              <a:rPr lang="uz-Latn-UZ" sz="4800" dirty="0">
                <a:solidFill>
                  <a:srgbClr val="002060"/>
                </a:solidFill>
                <a:latin typeface="Arial"/>
                <a:cs typeface="Arial"/>
              </a:rPr>
              <a:t>i.</a:t>
            </a:r>
            <a:endParaRPr lang="en-US" sz="48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uz-Latn-UZ" sz="4800" dirty="0">
                <a:solidFill>
                  <a:srgbClr val="2365C7"/>
                </a:solidFill>
                <a:latin typeface="Arial"/>
                <a:cs typeface="Arial"/>
              </a:rPr>
              <a:t>   </a:t>
            </a:r>
            <a:endParaRPr lang="uz-Latn-UZ" sz="4800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88566" y="2592245"/>
            <a:ext cx="727405" cy="157411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724031" y="195132"/>
            <a:ext cx="1986067" cy="134712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695330" y="230537"/>
            <a:ext cx="201476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772015" y="423360"/>
            <a:ext cx="1890098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800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342222" y="987550"/>
            <a:ext cx="570413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endParaRPr sz="274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02F23249-4612-450F-B264-62EFDA3AD179}"/>
              </a:ext>
            </a:extLst>
          </p:cNvPr>
          <p:cNvSpPr/>
          <p:nvPr/>
        </p:nvSpPr>
        <p:spPr>
          <a:xfrm>
            <a:off x="388566" y="4956313"/>
            <a:ext cx="727405" cy="157411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9AC0F-2A00-4818-9B59-D4B253D7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563FC-11D4-4B2D-8D2C-F33624EE8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8" y="1484243"/>
            <a:ext cx="10522226" cy="46927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6 m/s tezlikka ega 2 kg massali shar massasi 1 kg bo‘lgan harakatsiz turgan shar bilan to‘qnashadi. Urilish markaziy va absolyut elastik deb hisoblab, ikkinchi sharning to‘qnashuvdan keyingi tezligini toping.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060173" y="99390"/>
                <a:ext cx="4174306" cy="4035287"/>
              </a:xfrm>
            </p:spPr>
            <p:txBody>
              <a:bodyPr/>
              <a:lstStyle/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uz-Latn-UZ" sz="3600" b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060173" y="99390"/>
                <a:ext cx="4174306" cy="4035287"/>
              </a:xfrm>
              <a:blipFill>
                <a:blip r:embed="rId2"/>
                <a:stretch>
                  <a:fillRect l="-4526" t="-2568" b="-39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5115339" y="99390"/>
                <a:ext cx="6241072" cy="3329610"/>
              </a:xfrm>
            </p:spPr>
            <p:txBody>
              <a:bodyPr/>
              <a:lstStyle/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ru-R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𝜗</m:t>
                          </m:r>
                        </m:e>
                        <m:sub>
                          <m:r>
                            <a:rPr lang="uz-Latn-UZ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uz-Latn-UZ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uz-Latn-UZ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uz-Latn-UZ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+(</m:t>
                          </m:r>
                          <m:sSub>
                            <m:sSubPr>
                              <m:ctrlP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uz-Latn-UZ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uz-Latn-UZ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uz-Latn-UZ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uz-Latn-UZ" sz="3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5115339" y="99390"/>
                <a:ext cx="6241072" cy="3329610"/>
              </a:xfrm>
              <a:blipFill>
                <a:blip r:embed="rId3"/>
                <a:stretch>
                  <a:fillRect t="-3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260983" y="386329"/>
            <a:ext cx="0" cy="3205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1232452" y="3270693"/>
            <a:ext cx="2809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2452" y="3732505"/>
                <a:ext cx="11092066" cy="2421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uz-Latn-UZ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∙2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∙6</m:t>
                        </m:r>
                        <m:f>
                          <m:f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den>
                        </m:f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+(1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)∙0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  <m:sup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</m:oMath>
                </a14:m>
                <a:endParaRPr lang="uz-Latn-UZ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452" y="3732505"/>
                <a:ext cx="11092066" cy="2421834"/>
              </a:xfrm>
              <a:prstGeom prst="rect">
                <a:avLst/>
              </a:prstGeom>
              <a:blipFill>
                <a:blip r:embed="rId4"/>
                <a:stretch>
                  <a:fillRect l="-1923" b="-13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33DB3A4-7A00-42BC-A572-452860A07F48}"/>
              </a:ext>
            </a:extLst>
          </p:cNvPr>
          <p:cNvSpPr txBox="1"/>
          <p:nvPr/>
        </p:nvSpPr>
        <p:spPr>
          <a:xfrm>
            <a:off x="5638800" y="298836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88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9AC0F-2A00-4818-9B59-D4B253D7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563FC-11D4-4B2D-8D2C-F33624EE8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8" y="1881809"/>
            <a:ext cx="10522226" cy="429515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1. Mavzuni o‘qi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mazvuga doir savollarga javob yozish (54-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bet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2. 3-mashq 5-va 8-masalalarni yechish (55-56-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betlar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4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0987E-4CD0-4C45-BA19-BB38C2DB2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594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To‘qnashish nima?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57BA6-3AE1-4346-ABBC-40A5695E5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2" y="1881808"/>
            <a:ext cx="10479157" cy="4545495"/>
          </a:xfrm>
        </p:spPr>
        <p:txBody>
          <a:bodyPr/>
          <a:lstStyle/>
          <a:p>
            <a:pPr marL="0" indent="0" algn="just"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	To‘qnashish deb, ikki yoki undan ko‘p jismlarning juda qisqa vaqt davomidagi ta’sirlashuviga aytiladi.</a:t>
            </a:r>
          </a:p>
          <a:p>
            <a:pPr marL="0" indent="0" algn="just"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	To‘qnashish natijasida jismlarning deformatsiyalanishiga qarab ular ikki </a:t>
            </a:r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turga: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absolyut elastik </a:t>
            </a:r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va </a:t>
            </a:r>
            <a:r>
              <a:rPr lang="sv-SE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absolyut noelastik</a:t>
            </a:r>
            <a:r>
              <a:rPr lang="uz-Latn-UZ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to‘qnashishlarga bo‘linadi.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0987E-4CD0-4C45-BA19-BB38C2DB2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594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Absolyut noelastik to‘qnashish.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0957BA6-3AE1-4346-ABBC-40A5695E57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4642" y="1510748"/>
                <a:ext cx="10479157" cy="466621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z-Latn-UZ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Absolyut noelastik to‘qnashish deb, ikkita deformatsiyalanadigan sharlarning to‘qnashib, birga yoki bir xil tezlik bilan harakatlanishiga aytiladi</a:t>
                </a:r>
                <a:r>
                  <a:rPr lang="uz-Latn-UZ" b="1" dirty="0"/>
                  <a:t>.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Bunda kinetik energiyaning ma’lum qismi issiqlikka aylanadi.</a:t>
                </a:r>
                <a:endParaRPr lang="uz-Latn-UZ" b="1" dirty="0"/>
              </a:p>
              <a:p>
                <a:pPr marL="0" indent="0" algn="just">
                  <a:buNone/>
                </a:pPr>
                <a:r>
                  <a:rPr lang="uz-Latn-UZ" sz="3600" dirty="0"/>
                  <a:t>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uz-Latn-UZ" sz="3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uz-Latn-UZ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</m:acc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</m:acc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uz-Latn-UZ" sz="3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</m:acc>
                  </m:oMath>
                </a14:m>
                <a:r>
                  <a:rPr lang="uz-Latn-UZ" dirty="0"/>
                  <a:t> </a:t>
                </a:r>
              </a:p>
              <a:p>
                <a:pPr marL="0" indent="0" algn="just">
                  <a:buNone/>
                </a:pPr>
                <a:r>
                  <a:rPr lang="uz-Latn-UZ" dirty="0"/>
                  <a:t>                   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z-Latn-UZ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z-Latn-UZ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</m:acc>
                    <m:r>
                      <a:rPr lang="uz-Latn-UZ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𝜗</m:t>
                                </m:r>
                              </m:e>
                            </m:acc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𝜗</m:t>
                                </m:r>
                              </m:e>
                            </m:acc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uz-Latn-UZ" dirty="0"/>
              </a:p>
              <a:p>
                <a:pPr marL="0" indent="0" algn="just">
                  <a:buNone/>
                </a:pPr>
                <a:endParaRPr lang="uz-Latn-UZ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0957BA6-3AE1-4346-ABBC-40A5695E57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4642" y="1510748"/>
                <a:ext cx="10479157" cy="4666215"/>
              </a:xfrm>
              <a:blipFill>
                <a:blip r:embed="rId2"/>
                <a:stretch>
                  <a:fillRect l="-1454" t="-2745" r="-15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AE712C-970C-4B1E-A08F-810ECD914A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70" t="41929" r="56848" b="19212"/>
          <a:stretch/>
        </p:blipFill>
        <p:spPr>
          <a:xfrm>
            <a:off x="838201" y="3843855"/>
            <a:ext cx="4068417" cy="286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7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oelastik 2">
            <a:hlinkClick r:id="" action="ppaction://media"/>
            <a:extLst>
              <a:ext uri="{FF2B5EF4-FFF2-40B4-BE49-F238E27FC236}">
                <a16:creationId xmlns:a16="http://schemas.microsoft.com/office/drawing/2014/main" id="{36D8EBF0-AA7A-4A94-8B93-EB97FFAD13A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6104" y="145774"/>
            <a:ext cx="11264347" cy="6480313"/>
          </a:xfrm>
        </p:spPr>
      </p:pic>
    </p:spTree>
    <p:extLst>
      <p:ext uri="{BB962C8B-B14F-4D97-AF65-F5344CB8AC3E}">
        <p14:creationId xmlns:p14="http://schemas.microsoft.com/office/powerpoint/2010/main" val="25966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0987E-4CD0-4C45-BA19-BB38C2DB2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613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Absolyut elastik to‘qnash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0957BA6-3AE1-4346-ABBC-40A5695E57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4642" y="1007166"/>
                <a:ext cx="10479157" cy="516979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Absolyut elastik to‘qnashish deb, ikkita deformatsiyalanmaydigan  sharlarning to‘qnashishiga aytiladi. Bunda sharlarning to‘qnashishdan oldingi kinetik energiyalari, to‘qnashishdan keyin ham to‘laligicha kinetik energiyaga aylanadi. </a:t>
                </a:r>
              </a:p>
              <a:p>
                <a:pPr marL="0" indent="0" algn="just">
                  <a:buNone/>
                </a:pPr>
                <a:r>
                  <a:rPr lang="uz-Latn-UZ" sz="4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z-Latn-UZ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uz-Latn-UZ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uz-Latn-UZ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</m:acc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</m:acc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</m:acc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endParaRPr lang="uz-Latn-UZ" sz="4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Sup>
                          <m:sSubSupPr>
                            <m:ctrlPr>
                              <a:rPr lang="uz-Latn-UZ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Sup>
                          <m:sSubSup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′2</m:t>
                            </m:r>
                          </m:sup>
                        </m:sSubSup>
                      </m:num>
                      <m:den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′2</m:t>
                            </m:r>
                          </m:sup>
                        </m:sSubSup>
                      </m:num>
                      <m:den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0957BA6-3AE1-4346-ABBC-40A5695E57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4642" y="1007166"/>
                <a:ext cx="10479157" cy="5169798"/>
              </a:xfrm>
              <a:blipFill>
                <a:blip r:embed="rId2"/>
                <a:stretch>
                  <a:fillRect l="-1454" t="-2476" r="-15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CEB36D-29E1-4C6A-A492-509F15607A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43" t="30909" r="17826" b="31004"/>
          <a:stretch/>
        </p:blipFill>
        <p:spPr>
          <a:xfrm>
            <a:off x="636104" y="3490496"/>
            <a:ext cx="3790122" cy="23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0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A0563FC-11D4-4B2D-8D2C-F33624EE81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20348" y="1219200"/>
                <a:ext cx="9183756" cy="495776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z-Latn-UZ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uz-Latn-UZ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uz-Latn-UZ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b>
                          <m:sSub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+(</m:t>
                        </m:r>
                        <m:sSub>
                          <m:sSub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  <m:sSub>
                          <m:sSub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 algn="just">
                  <a:buNone/>
                </a:pPr>
                <a:r>
                  <a:rPr lang="uz-Latn-UZ" sz="4400" dirty="0">
                    <a:cs typeface="Arial" panose="020B0604020202020204" pitchFamily="34" charset="0"/>
                  </a:rPr>
                  <a:t>        </a:t>
                </a:r>
                <a:endParaRPr lang="en-US" sz="4400" dirty="0"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4400" dirty="0">
                    <a:cs typeface="Arial" panose="020B0604020202020204" pitchFamily="34" charset="0"/>
                  </a:rPr>
                  <a:t>       </a:t>
                </a:r>
                <a:r>
                  <a:rPr lang="uz-Latn-UZ" sz="4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+(</m:t>
                        </m:r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A0563FC-11D4-4B2D-8D2C-F33624EE81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0348" y="1219200"/>
                <a:ext cx="9183756" cy="49577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48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astik 1">
            <a:hlinkClick r:id="" action="ppaction://media"/>
            <a:extLst>
              <a:ext uri="{FF2B5EF4-FFF2-40B4-BE49-F238E27FC236}">
                <a16:creationId xmlns:a16="http://schemas.microsoft.com/office/drawing/2014/main" id="{8E445CAF-A579-4D88-BD40-A5D18443FE1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89" y="0"/>
            <a:ext cx="12182111" cy="6858000"/>
          </a:xfrm>
        </p:spPr>
      </p:pic>
    </p:spTree>
    <p:extLst>
      <p:ext uri="{BB962C8B-B14F-4D97-AF65-F5344CB8AC3E}">
        <p14:creationId xmlns:p14="http://schemas.microsoft.com/office/powerpoint/2010/main" val="29162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9AC0F-2A00-4818-9B59-D4B253D7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3-mashq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1-msala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(55-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bet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563FC-11D4-4B2D-8D2C-F33624EE8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1643269"/>
            <a:ext cx="10747513" cy="453369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0,3 m/s tezlik bilan harakatlanayotgan 20 t massali vagon 0,2 m/s tezlik bilan harakatlanayotgan 30 t massali vagonni quvib yetadi. Agar to‘qnashish noelastik bo‘lsa, ular o‘zaro urilgandan keyin vagonlarning tezligi qanday bo‘ladi?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54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060174" y="99390"/>
                <a:ext cx="4068420" cy="4035287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=0,3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=0,2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l-GR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uz-Latn-UZ" sz="36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060174" y="99390"/>
                <a:ext cx="4068420" cy="4035287"/>
              </a:xfrm>
              <a:blipFill>
                <a:blip r:embed="rId2"/>
                <a:stretch>
                  <a:fillRect l="-4648" t="-25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4863547" y="99390"/>
                <a:ext cx="6492863" cy="3329610"/>
              </a:xfrm>
            </p:spPr>
            <p:txBody>
              <a:bodyPr/>
              <a:lstStyle/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uz-Latn-UZ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</m:acc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z-Latn-UZ" sz="3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uz-Latn-UZ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</m:acc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uz-Latn-UZ" sz="360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z-Latn-UZ" sz="3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uz-Latn-UZ" sz="3600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uz-Latn-UZ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</m:acc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uz-Latn-UZ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4863547" y="99390"/>
                <a:ext cx="6492863" cy="3329610"/>
              </a:xfrm>
              <a:blipFill>
                <a:blip r:embed="rId3"/>
                <a:stretch>
                  <a:fillRect t="-3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128594" y="223990"/>
            <a:ext cx="0" cy="3205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1232452" y="3265364"/>
            <a:ext cx="2809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9934" y="3763626"/>
                <a:ext cx="11092066" cy="28313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Yechish:</a:t>
                </a:r>
                <a:r>
                  <a:rPr lang="uz-Latn-UZ" sz="40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20 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∙0,3</m:t>
                        </m:r>
                        <m:f>
                          <m:f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den>
                        </m:f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+30 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∙0,2</m:t>
                        </m:r>
                        <m:f>
                          <m:f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den>
                        </m:f>
                      </m:num>
                      <m:den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20 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+30 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=0,24 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𝟐𝟒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</m:oMath>
                </a14:m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34" y="3763626"/>
                <a:ext cx="11092066" cy="2831348"/>
              </a:xfrm>
              <a:prstGeom prst="rect">
                <a:avLst/>
              </a:prstGeom>
              <a:blipFill>
                <a:blip r:embed="rId4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33DB3A4-7A00-42BC-A572-452860A07F48}"/>
              </a:ext>
            </a:extLst>
          </p:cNvPr>
          <p:cNvSpPr txBox="1"/>
          <p:nvPr/>
        </p:nvSpPr>
        <p:spPr>
          <a:xfrm>
            <a:off x="5638800" y="298836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31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212</Words>
  <Application>Microsoft Office PowerPoint</Application>
  <PresentationFormat>Широкоэкранный</PresentationFormat>
  <Paragraphs>64</Paragraphs>
  <Slides>12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To‘qnashish nima? </vt:lpstr>
      <vt:lpstr>Absolyut noelastik to‘qnashish.</vt:lpstr>
      <vt:lpstr>Презентация PowerPoint</vt:lpstr>
      <vt:lpstr>Absolyut elastik to‘qnashish</vt:lpstr>
      <vt:lpstr>Презентация PowerPoint</vt:lpstr>
      <vt:lpstr>Презентация PowerPoint</vt:lpstr>
      <vt:lpstr>3-mashq  1-msala  (55-bet) </vt:lpstr>
      <vt:lpstr>Презентация PowerPoint</vt:lpstr>
      <vt:lpstr>Masala </vt:lpstr>
      <vt:lpstr>Презентация PowerPoint</vt:lpstr>
      <vt:lpstr>Mustaqil bajarish uchun topshiriqlar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34</cp:revision>
  <dcterms:created xsi:type="dcterms:W3CDTF">2020-11-02T15:22:01Z</dcterms:created>
  <dcterms:modified xsi:type="dcterms:W3CDTF">2021-02-23T06:27:43Z</dcterms:modified>
</cp:coreProperties>
</file>