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73" r:id="rId2"/>
    <p:sldId id="274" r:id="rId3"/>
    <p:sldId id="282" r:id="rId4"/>
    <p:sldId id="275" r:id="rId5"/>
    <p:sldId id="279" r:id="rId6"/>
    <p:sldId id="276" r:id="rId7"/>
    <p:sldId id="278" r:id="rId8"/>
    <p:sldId id="269" r:id="rId9"/>
    <p:sldId id="280" r:id="rId10"/>
    <p:sldId id="271" r:id="rId11"/>
    <p:sldId id="259" r:id="rId12"/>
    <p:sldId id="277" r:id="rId13"/>
    <p:sldId id="257" r:id="rId14"/>
  </p:sldIdLst>
  <p:sldSz cx="12479338" cy="70199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58" y="84"/>
      </p:cViewPr>
      <p:guideLst>
        <p:guide orient="horz" pos="2211"/>
        <p:guide pos="3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59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10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11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7" y="286574"/>
            <a:ext cx="10607440" cy="6824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8" y="3057406"/>
            <a:ext cx="3406858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538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6" y="3057406"/>
            <a:ext cx="3406858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538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33" y="3057406"/>
            <a:ext cx="3406858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538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8" y="5098168"/>
            <a:ext cx="3406858" cy="981491"/>
          </a:xfrm>
        </p:spPr>
        <p:txBody>
          <a:bodyPr>
            <a:noAutofit/>
          </a:bodyPr>
          <a:lstStyle>
            <a:lvl1pPr marL="0" indent="0">
              <a:buNone/>
              <a:defRPr sz="1538"/>
            </a:lvl1pPr>
            <a:lvl2pPr marL="157314" indent="-157314">
              <a:buFont typeface="Arial" panose="020B0604020202020204" pitchFamily="34" charset="0"/>
              <a:buChar char="•"/>
              <a:defRPr sz="1538"/>
            </a:lvl2pPr>
            <a:lvl3pPr marL="314627" indent="-157314">
              <a:defRPr sz="1538"/>
            </a:lvl3pPr>
            <a:lvl4pPr marL="550595" indent="-235970">
              <a:defRPr sz="1538"/>
            </a:lvl4pPr>
            <a:lvl5pPr marL="786564" indent="-235970">
              <a:defRPr sz="153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6" y="5098168"/>
            <a:ext cx="3406858" cy="981491"/>
          </a:xfrm>
        </p:spPr>
        <p:txBody>
          <a:bodyPr>
            <a:noAutofit/>
          </a:bodyPr>
          <a:lstStyle>
            <a:lvl1pPr marL="0" indent="0">
              <a:buNone/>
              <a:defRPr sz="1538"/>
            </a:lvl1pPr>
            <a:lvl2pPr marL="157314" indent="-157314">
              <a:buFont typeface="Arial" panose="020B0604020202020204" pitchFamily="34" charset="0"/>
              <a:buChar char="•"/>
              <a:defRPr sz="1538"/>
            </a:lvl2pPr>
            <a:lvl3pPr marL="314627" indent="-157314">
              <a:defRPr sz="1538"/>
            </a:lvl3pPr>
            <a:lvl4pPr marL="550595" indent="-235970">
              <a:defRPr sz="1538"/>
            </a:lvl4pPr>
            <a:lvl5pPr marL="786564" indent="-235970">
              <a:defRPr sz="153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33" y="5098168"/>
            <a:ext cx="3406858" cy="981491"/>
          </a:xfrm>
        </p:spPr>
        <p:txBody>
          <a:bodyPr>
            <a:noAutofit/>
          </a:bodyPr>
          <a:lstStyle>
            <a:lvl1pPr marL="0" indent="0">
              <a:buNone/>
              <a:defRPr sz="1538"/>
            </a:lvl1pPr>
            <a:lvl2pPr marL="157314" indent="-157314">
              <a:buFont typeface="Arial" panose="020B0604020202020204" pitchFamily="34" charset="0"/>
              <a:buChar char="•"/>
              <a:defRPr sz="1538"/>
            </a:lvl2pPr>
            <a:lvl3pPr marL="314627" indent="-157314">
              <a:defRPr sz="1538"/>
            </a:lvl3pPr>
            <a:lvl4pPr marL="550595" indent="-235970">
              <a:defRPr sz="1538"/>
            </a:lvl4pPr>
            <a:lvl5pPr marL="786564" indent="-235970">
              <a:defRPr sz="153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35957" y="955500"/>
            <a:ext cx="10607440" cy="22902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44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2487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4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4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041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374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3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16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38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96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7E552-1A65-4393-9752-25F949840E5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18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2166" y="-86420"/>
            <a:ext cx="12462006" cy="2264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846"/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36762" y="5336490"/>
            <a:ext cx="7090929" cy="736903"/>
          </a:xfrm>
          <a:prstGeom prst="rect">
            <a:avLst/>
          </a:prstGeom>
        </p:spPr>
        <p:txBody>
          <a:bodyPr wrap="square" lIns="0" tIns="30478" rIns="0" bIns="0">
            <a:spAutoFit/>
          </a:bodyPr>
          <a:lstStyle/>
          <a:p>
            <a:pPr marL="27708" defTabSz="1258347">
              <a:lnSpc>
                <a:spcPts val="6102"/>
              </a:lnSpc>
              <a:defRPr/>
            </a:pPr>
            <a:endParaRPr sz="3487" b="1" dirty="0">
              <a:latin typeface="Arial"/>
              <a:cs typeface="Arial"/>
            </a:endParaRPr>
          </a:p>
        </p:txBody>
      </p:sp>
      <p:sp>
        <p:nvSpPr>
          <p:cNvPr id="18436" name="object 5"/>
          <p:cNvSpPr>
            <a:spLocks/>
          </p:cNvSpPr>
          <p:nvPr/>
        </p:nvSpPr>
        <p:spPr bwMode="auto">
          <a:xfrm>
            <a:off x="448478" y="2683367"/>
            <a:ext cx="743129" cy="1511549"/>
          </a:xfrm>
          <a:custGeom>
            <a:avLst/>
            <a:gdLst>
              <a:gd name="T0" fmla="*/ 1361585 w 344170"/>
              <a:gd name="T1" fmla="*/ 0 h 680719"/>
              <a:gd name="T2" fmla="*/ 0 w 344170"/>
              <a:gd name="T3" fmla="*/ 0 h 680719"/>
              <a:gd name="T4" fmla="*/ 0 w 344170"/>
              <a:gd name="T5" fmla="*/ 6439712 h 680719"/>
              <a:gd name="T6" fmla="*/ 1361585 w 344170"/>
              <a:gd name="T7" fmla="*/ 6439712 h 680719"/>
              <a:gd name="T8" fmla="*/ 1361585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846"/>
          </a:p>
        </p:txBody>
      </p:sp>
      <p:sp>
        <p:nvSpPr>
          <p:cNvPr id="18437" name="object 6"/>
          <p:cNvSpPr>
            <a:spLocks/>
          </p:cNvSpPr>
          <p:nvPr/>
        </p:nvSpPr>
        <p:spPr bwMode="auto">
          <a:xfrm>
            <a:off x="448478" y="5148221"/>
            <a:ext cx="743129" cy="1509880"/>
          </a:xfrm>
          <a:custGeom>
            <a:avLst/>
            <a:gdLst>
              <a:gd name="T0" fmla="*/ 1361593 w 344170"/>
              <a:gd name="T1" fmla="*/ 0 h 680719"/>
              <a:gd name="T2" fmla="*/ 0 w 344170"/>
              <a:gd name="T3" fmla="*/ 0 h 680719"/>
              <a:gd name="T4" fmla="*/ 0 w 344170"/>
              <a:gd name="T5" fmla="*/ 6418341 h 680719"/>
              <a:gd name="T6" fmla="*/ 1361593 w 344170"/>
              <a:gd name="T7" fmla="*/ 6418341 h 680719"/>
              <a:gd name="T8" fmla="*/ 1361593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846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176300" y="416879"/>
            <a:ext cx="1306431" cy="1339895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846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176300" y="416879"/>
            <a:ext cx="1306431" cy="1339895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1846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38993" y="463541"/>
            <a:ext cx="876086" cy="795682"/>
          </a:xfrm>
          <a:prstGeom prst="rect">
            <a:avLst/>
          </a:prstGeom>
        </p:spPr>
        <p:txBody>
          <a:bodyPr wrap="square" lIns="0" tIns="34636" rIns="0" bIns="0">
            <a:spAutoFit/>
          </a:bodyPr>
          <a:lstStyle/>
          <a:p>
            <a:pPr defTabSz="1258347">
              <a:spcBef>
                <a:spcPts val="273"/>
              </a:spcBef>
              <a:defRPr/>
            </a:pPr>
            <a:r>
              <a:rPr lang="en-US" sz="4820" b="1" spc="22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820" b="1" spc="22" dirty="0">
                <a:solidFill>
                  <a:srgbClr val="FEFEFE"/>
                </a:solidFill>
                <a:latin typeface="Arial"/>
                <a:cs typeface="Arial"/>
              </a:rPr>
              <a:t>0</a:t>
            </a:r>
            <a:endParaRPr sz="482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540275" y="1113490"/>
            <a:ext cx="942450" cy="479861"/>
          </a:xfrm>
          <a:prstGeom prst="rect">
            <a:avLst/>
          </a:prstGeom>
        </p:spPr>
        <p:txBody>
          <a:bodyPr lIns="0" tIns="26322" rIns="0" bIns="0">
            <a:spAutoFit/>
          </a:bodyPr>
          <a:lstStyle/>
          <a:p>
            <a:pPr defTabSz="1258347">
              <a:spcBef>
                <a:spcPts val="207"/>
              </a:spcBef>
              <a:defRPr/>
            </a:pPr>
            <a:r>
              <a:rPr sz="2872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72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3327830" y="641862"/>
            <a:ext cx="2901013" cy="1197616"/>
          </a:xfrm>
          <a:prstGeom prst="rect">
            <a:avLst/>
          </a:prstGeom>
        </p:spPr>
        <p:txBody>
          <a:bodyPr lIns="0" tIns="31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751" defTabSz="1997992">
              <a:spcBef>
                <a:spcPts val="249"/>
              </a:spcBef>
              <a:defRPr/>
            </a:pPr>
            <a:r>
              <a:rPr lang="en-US" sz="7384" kern="0" spc="11" dirty="0" err="1">
                <a:solidFill>
                  <a:sysClr val="window" lastClr="FFFFFF"/>
                </a:solidFill>
              </a:rPr>
              <a:t>Fizika</a:t>
            </a:r>
            <a:endParaRPr lang="en-US" sz="7384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65816" y="463538"/>
            <a:ext cx="1642245" cy="144655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97845"/>
            <a:endParaRPr lang="ru-RU" sz="1846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36762" y="2906683"/>
            <a:ext cx="10145963" cy="461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478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lnSpc>
                <a:spcPts val="4270"/>
              </a:lnSpc>
              <a:spcBef>
                <a:spcPts val="247"/>
              </a:spcBef>
            </a:pPr>
            <a:r>
              <a:rPr lang="uz-Latn-UZ" sz="5538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MAVZU</a:t>
            </a:r>
            <a:r>
              <a:rPr lang="en-US" sz="5538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uz-Latn-UZ" sz="4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Mexanik harakat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uz-Latn-UZ" sz="4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turlari. 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</a:t>
            </a:r>
            <a:r>
              <a:rPr lang="uz-Latn-UZ" sz="4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Harakatlarning mustaqillik prinsipi.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algn="just" eaLnBrk="1" hangingPunct="1">
              <a:lnSpc>
                <a:spcPts val="4270"/>
              </a:lnSpc>
              <a:spcBef>
                <a:spcPts val="247"/>
              </a:spcBef>
            </a:pPr>
            <a:endParaRPr lang="en-US" sz="5538" b="1" dirty="0">
              <a:solidFill>
                <a:srgbClr val="37343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10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E52BAB-9186-4B53-8C41-933AE71C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9752"/>
            <a:ext cx="12479338" cy="9256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 prinsipi</a:t>
            </a:r>
            <a:endParaRPr lang="ru-RU" sz="553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64776" y="1021976"/>
                <a:ext cx="11255190" cy="5770149"/>
              </a:xfrm>
            </p:spPr>
            <p:txBody>
              <a:bodyPr>
                <a:noAutofit/>
              </a:bodyPr>
              <a:lstStyle/>
              <a:p>
                <a:pPr marL="0" indent="556824" algn="just">
                  <a:lnSpc>
                    <a:spcPct val="100000"/>
                  </a:lnSpc>
                  <a:buNone/>
                </a:pPr>
                <a:r>
                  <a:rPr lang="uz-Latn-UZ" sz="492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qatnashayotgan harakatlar mustaqil bo‘lib, ularning harakat tezligi (tezlanishi) bir-biriga bog‘liq emas. Bunga harakatning mustaqillik prinsipi deyiladi.</a:t>
                </a:r>
              </a:p>
              <a:p>
                <a:pPr marL="0" indent="556824" algn="just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𝑢𝑚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.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56824" algn="just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𝑢𝑚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.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56824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𝑢𝑚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.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556824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𝑢𝑚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.</m:t>
                            </m:r>
                          </m:sub>
                        </m:sSub>
                      </m:e>
                    </m:acc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4776" y="1021976"/>
                <a:ext cx="11255190" cy="5770149"/>
              </a:xfrm>
              <a:blipFill>
                <a:blip r:embed="rId2"/>
                <a:stretch>
                  <a:fillRect l="-1679" r="-1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3903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05FF9F5-714F-4E09-8A2B-D57F1F38E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9752"/>
            <a:ext cx="12479338" cy="145716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r>
              <a:rPr lang="en-US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1-masala</a:t>
            </a:r>
            <a:endParaRPr lang="ru-RU" sz="553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76" y="1669774"/>
            <a:ext cx="11389659" cy="523777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4513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451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4923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Motorli qayiq daryoda manzilga yetib borish uchun 1,8 soat, qaytib kelish uchun esa 2,4 soat vaqt sarfladi. Agar 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jo‘natilsa, manzilga qancha vaqtda yetib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boradi?</a:t>
            </a:r>
            <a:b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317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6411" y="40094"/>
                <a:ext cx="12147882" cy="693958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Formula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=1,8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soat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2,4 soat            </a:t>
                </a:r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1,8=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∙2,4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3600" dirty="0"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1,8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+1,8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2,4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−2,4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4,2</m:t>
                        </m:r>
                        <m:r>
                          <a:rPr lang="ru-RU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)∙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d>
                        <m:dPr>
                          <m:ctrlP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uz-Latn-UZ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  <m:sSub>
                            <m:sSubPr>
                              <m:ctrlPr>
                                <a:rPr lang="uz-Latn-UZ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uz-Latn-UZ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36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∙1,8</m:t>
                      </m:r>
                      <m:r>
                        <a:rPr lang="uz-Latn-UZ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uz-Latn-UZ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a:rPr lang="uz-Latn-UZ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m:rPr>
                          <m:sty m:val="p"/>
                        </m:rPr>
                        <a:rPr lang="uz-Latn-UZ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a:rPr lang="uz-Latn-UZ" sz="36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=14,4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14,4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=14,4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soat.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avob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14,4 soat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411" y="40094"/>
                <a:ext cx="12147882" cy="6939586"/>
              </a:xfrm>
              <a:blipFill>
                <a:blip r:embed="rId2"/>
                <a:stretch>
                  <a:fillRect l="-1556" t="-2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4314366" y="517456"/>
            <a:ext cx="43283" cy="3101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16411" y="2364238"/>
            <a:ext cx="328945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927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1775012"/>
            <a:ext cx="11650620" cy="49305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4513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1. Mexanik harakatning qanday turlari mavjud?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2. Harakatlarning mustaqillik prinsipi nimadan iborat?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3. 1 – mashq, 2 – masala.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0"/>
            <a:ext cx="12479338" cy="1082056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00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8565" y="1519518"/>
                <a:ext cx="11134164" cy="5402452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513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To‘g‘ri chiziqli tekis harakat bo‘lishi 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ikkita shart bajarilishi kerak: 1.Jismning harakat troyektoriyasi to‘g‘ri chiziqdan iborat bo‘ladi. 2.Harakat tezligining kattaligi va yo‘nalishi o‘zgarmaydi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8565" y="1519518"/>
                <a:ext cx="11134164" cy="5402452"/>
              </a:xfrm>
              <a:blipFill>
                <a:blip r:embed="rId2"/>
                <a:stretch>
                  <a:fillRect l="-1916" t="-903" r="-1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/>
          <p:cNvSpPr>
            <a:spLocks/>
          </p:cNvSpPr>
          <p:nvPr/>
        </p:nvSpPr>
        <p:spPr bwMode="auto">
          <a:xfrm>
            <a:off x="0" y="0"/>
            <a:ext cx="12479338" cy="97990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uz-Latn-UZ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chiziqli tekis harakat</a:t>
            </a:r>
          </a:p>
        </p:txBody>
      </p:sp>
    </p:spTree>
    <p:extLst>
      <p:ext uri="{BB962C8B-B14F-4D97-AF65-F5344CB8AC3E}">
        <p14:creationId xmlns:p14="http://schemas.microsoft.com/office/powerpoint/2010/main" val="2877516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rim_20200810_16200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165" y="67585"/>
            <a:ext cx="12245008" cy="6884753"/>
          </a:xfrm>
        </p:spPr>
      </p:pic>
    </p:spTree>
    <p:extLst>
      <p:ext uri="{BB962C8B-B14F-4D97-AF65-F5344CB8AC3E}">
        <p14:creationId xmlns:p14="http://schemas.microsoft.com/office/powerpoint/2010/main" val="15732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C94CD-8DE9-4C4A-913F-8B38B2A2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89752"/>
            <a:ext cx="12479337" cy="135617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chiziqli notekis harakat</a:t>
            </a:r>
            <a:endParaRPr lang="ru-RU" sz="553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C7D567-7E30-4721-A108-2D00C53F14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0271" y="1640541"/>
                <a:ext cx="10919012" cy="5180438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51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Bunday harakatda jismning harakat troyektoriyasi  to‘g‘ri chiziqdan iborat bo‘ladi. Harakat tezligining kattaligi o‘zgaradi, lekin yo‘nalishi o‘zgarmaydi.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l-GR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𝑟𝑡</m:t>
                        </m:r>
                      </m:sub>
                    </m:sSub>
                    <m:r>
                      <a:rPr lang="ru-RU" sz="3600" b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𝑟𝑡</m:t>
                        </m:r>
                      </m:sub>
                    </m:sSub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𝑟𝑡</m:t>
                            </m:r>
                          </m:sub>
                        </m:sSub>
                      </m:den>
                    </m:f>
                  </m:oMath>
                </a14:m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𝑟𝑡</m:t>
                        </m:r>
                      </m:sub>
                    </m:sSub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jismning o‘rtacha tezligi.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C7D567-7E30-4721-A108-2D00C53F14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0271" y="1640541"/>
                <a:ext cx="10919012" cy="5180438"/>
              </a:xfrm>
              <a:blipFill>
                <a:blip r:embed="rId2"/>
                <a:stretch>
                  <a:fillRect l="-1731" r="-1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69147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" y="866692"/>
            <a:ext cx="4923332" cy="52717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286" y="588396"/>
            <a:ext cx="4754504" cy="555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5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-89751"/>
                <a:ext cx="12479338" cy="1082055"/>
              </a:xfrm>
              <a:solidFill>
                <a:srgbClr val="0070C0"/>
              </a:solidFill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uz-Latn-UZ" sz="3692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5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Egri chiziqli tekis harakat</a:t>
                </a:r>
                <a:br>
                  <a:rPr lang="uz-Latn-UZ" sz="3692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692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uz-Latn-UZ" sz="4102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News706 BT" panose="02040804060705020204" pitchFamily="18" charset="0"/>
                  </a:rPr>
                  <a:t>   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jismning troyektoriyasi egri chiziqdan iborat bo‘lib, uning oniy tezligi vaqt o‘tishi bilan o‘zgarmasa,bunday harakat egri chiziqli tekis harakat deyiladi. Bunday harakatga aylana bo‘ylab tekis harakat misol bo‘ladi.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– aylanish davri,  </a:t>
                </a:r>
                <a14:m>
                  <m:oMath xmlns:m="http://schemas.openxmlformats.org/officeDocument/2006/math">
                    <m:r>
                      <a:rPr lang="uz-Latn-UZ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uz-Latn-UZ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aylanish chastotasi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burchak tezlik,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𝒚𝒐𝒚</m:t>
                        </m:r>
                      </m:sub>
                    </m:sSub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yoy uzunligi</a:t>
                </a:r>
              </a:p>
              <a:p>
                <a:pPr marL="0" indent="0">
                  <a:buNone/>
                </a:pPr>
                <a:endParaRPr lang="uz-Latn-UZ" sz="3282" b="1" dirty="0">
                  <a:latin typeface="News706 BT" panose="020408040607050202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-89751"/>
                <a:ext cx="12479338" cy="1082055"/>
              </a:xfrm>
              <a:blipFill>
                <a:blip r:embed="rId2"/>
                <a:stretch>
                  <a:fillRect l="-1466" t="-23034" r="-1466" b="-382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44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9753"/>
            <a:ext cx="12479337" cy="719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5632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C94CD-8DE9-4C4A-913F-8B38B2A2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9751"/>
            <a:ext cx="12479338" cy="159419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z-Latn-UZ" sz="553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chiziqli tekis o‘zgaruvchan harakat</a:t>
            </a:r>
            <a:endParaRPr lang="ru-RU" sz="553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C7D567-7E30-4721-A108-2D00C53F14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9587" y="1842247"/>
                <a:ext cx="10838331" cy="526743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z-Latn-UZ" sz="451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jismning harakat troyektoriyasi to‘g‘ri chiziqdan iborat bo‘lib, tezligi teng vaqtlar ichida teng kattalikka o‘zgarsa, bunday harakat to‘g‘ri chiziqli tekis o‘zgaruvchan harakat deyiladi.</a:t>
                </a:r>
              </a:p>
              <a:p>
                <a:pPr marL="0" indent="0" algn="just">
                  <a:buNone/>
                </a:pPr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uz-Latn-UZ" sz="3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C7D567-7E30-4721-A108-2D00C53F14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9587" y="1842247"/>
                <a:ext cx="10838331" cy="5267431"/>
              </a:xfrm>
              <a:blipFill>
                <a:blip r:embed="rId2"/>
                <a:stretch>
                  <a:fillRect l="-1687" t="-926" r="-1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51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223" y="1828800"/>
            <a:ext cx="6710083" cy="361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933</TotalTime>
  <Words>449</Words>
  <Application>Microsoft Office PowerPoint</Application>
  <PresentationFormat>Произвольный</PresentationFormat>
  <Paragraphs>46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News706 BT</vt:lpstr>
      <vt:lpstr>Тема Office</vt:lpstr>
      <vt:lpstr>Презентация PowerPoint</vt:lpstr>
      <vt:lpstr>Презентация PowerPoint</vt:lpstr>
      <vt:lpstr>Презентация PowerPoint</vt:lpstr>
      <vt:lpstr>To‘g‘ri chiziqli notekis harakat</vt:lpstr>
      <vt:lpstr>Презентация PowerPoint</vt:lpstr>
      <vt:lpstr>Презентация PowerPoint</vt:lpstr>
      <vt:lpstr>Презентация PowerPoint</vt:lpstr>
      <vt:lpstr>To‘g‘ri chiziqli tekis o‘zgaruvchan harakat</vt:lpstr>
      <vt:lpstr>Презентация PowerPoint</vt:lpstr>
      <vt:lpstr>Mustaqillik prinsipi</vt:lpstr>
      <vt:lpstr>1-mashq  1-masala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Radioaktiv nurlanishni va zarralarni qayd qilish usullari</dc:title>
  <dc:creator>User</dc:creator>
  <cp:lastModifiedBy>hp</cp:lastModifiedBy>
  <cp:revision>124</cp:revision>
  <dcterms:created xsi:type="dcterms:W3CDTF">2020-04-14T16:11:15Z</dcterms:created>
  <dcterms:modified xsi:type="dcterms:W3CDTF">2021-02-23T04:41:49Z</dcterms:modified>
</cp:coreProperties>
</file>