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73" r:id="rId2"/>
    <p:sldId id="274" r:id="rId3"/>
    <p:sldId id="282" r:id="rId4"/>
    <p:sldId id="275" r:id="rId5"/>
    <p:sldId id="279" r:id="rId6"/>
    <p:sldId id="276" r:id="rId7"/>
    <p:sldId id="278" r:id="rId8"/>
    <p:sldId id="269" r:id="rId9"/>
    <p:sldId id="280" r:id="rId10"/>
    <p:sldId id="271" r:id="rId11"/>
    <p:sldId id="259" r:id="rId12"/>
    <p:sldId id="277" r:id="rId13"/>
    <p:sldId id="257" r:id="rId14"/>
  </p:sldIdLst>
  <p:sldSz cx="12479338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84"/>
      </p:cViewPr>
      <p:guideLst>
        <p:guide orient="horz" pos="2211"/>
        <p:guide pos="39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917" y="1148863"/>
            <a:ext cx="9359504" cy="2443974"/>
          </a:xfrm>
        </p:spPr>
        <p:txBody>
          <a:bodyPr anchor="b"/>
          <a:lstStyle>
            <a:lvl1pPr algn="ctr">
              <a:defRPr sz="614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917" y="3687086"/>
            <a:ext cx="9359504" cy="1694856"/>
          </a:xfrm>
        </p:spPr>
        <p:txBody>
          <a:bodyPr/>
          <a:lstStyle>
            <a:lvl1pPr marL="0" indent="0" algn="ctr">
              <a:buNone/>
              <a:defRPr sz="2457"/>
            </a:lvl1pPr>
            <a:lvl2pPr marL="467990" indent="0" algn="ctr">
              <a:buNone/>
              <a:defRPr sz="2047"/>
            </a:lvl2pPr>
            <a:lvl3pPr marL="935980" indent="0" algn="ctr">
              <a:buNone/>
              <a:defRPr sz="1842"/>
            </a:lvl3pPr>
            <a:lvl4pPr marL="1403970" indent="0" algn="ctr">
              <a:buNone/>
              <a:defRPr sz="1638"/>
            </a:lvl4pPr>
            <a:lvl5pPr marL="1871960" indent="0" algn="ctr">
              <a:buNone/>
              <a:defRPr sz="1638"/>
            </a:lvl5pPr>
            <a:lvl6pPr marL="2339950" indent="0" algn="ctr">
              <a:buNone/>
              <a:defRPr sz="1638"/>
            </a:lvl6pPr>
            <a:lvl7pPr marL="2807940" indent="0" algn="ctr">
              <a:buNone/>
              <a:defRPr sz="1638"/>
            </a:lvl7pPr>
            <a:lvl8pPr marL="3275929" indent="0" algn="ctr">
              <a:buNone/>
              <a:defRPr sz="1638"/>
            </a:lvl8pPr>
            <a:lvl9pPr marL="3743919" indent="0" algn="ctr">
              <a:buNone/>
              <a:defRPr sz="16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9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10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0526" y="373746"/>
            <a:ext cx="2690857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955" y="373746"/>
            <a:ext cx="7916580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11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57" y="286574"/>
            <a:ext cx="10607440" cy="6824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35958" y="3057406"/>
            <a:ext cx="3406858" cy="23304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538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36246" y="3057406"/>
            <a:ext cx="3406858" cy="23304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538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36533" y="3057406"/>
            <a:ext cx="3406858" cy="23304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538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35958" y="5098168"/>
            <a:ext cx="3406858" cy="981491"/>
          </a:xfrm>
        </p:spPr>
        <p:txBody>
          <a:bodyPr>
            <a:noAutofit/>
          </a:bodyPr>
          <a:lstStyle>
            <a:lvl1pPr marL="0" indent="0">
              <a:buNone/>
              <a:defRPr sz="1538"/>
            </a:lvl1pPr>
            <a:lvl2pPr marL="157314" indent="-157314">
              <a:buFont typeface="Arial" panose="020B0604020202020204" pitchFamily="34" charset="0"/>
              <a:buChar char="•"/>
              <a:defRPr sz="1538"/>
            </a:lvl2pPr>
            <a:lvl3pPr marL="314627" indent="-157314">
              <a:defRPr sz="1538"/>
            </a:lvl3pPr>
            <a:lvl4pPr marL="550595" indent="-235970">
              <a:defRPr sz="1538"/>
            </a:lvl4pPr>
            <a:lvl5pPr marL="786564" indent="-235970">
              <a:defRPr sz="153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36246" y="5098168"/>
            <a:ext cx="3406858" cy="981491"/>
          </a:xfrm>
        </p:spPr>
        <p:txBody>
          <a:bodyPr>
            <a:noAutofit/>
          </a:bodyPr>
          <a:lstStyle>
            <a:lvl1pPr marL="0" indent="0">
              <a:buNone/>
              <a:defRPr sz="1538"/>
            </a:lvl1pPr>
            <a:lvl2pPr marL="157314" indent="-157314">
              <a:buFont typeface="Arial" panose="020B0604020202020204" pitchFamily="34" charset="0"/>
              <a:buChar char="•"/>
              <a:defRPr sz="1538"/>
            </a:lvl2pPr>
            <a:lvl3pPr marL="314627" indent="-157314">
              <a:defRPr sz="1538"/>
            </a:lvl3pPr>
            <a:lvl4pPr marL="550595" indent="-235970">
              <a:defRPr sz="1538"/>
            </a:lvl4pPr>
            <a:lvl5pPr marL="786564" indent="-235970">
              <a:defRPr sz="153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36533" y="5098168"/>
            <a:ext cx="3406858" cy="981491"/>
          </a:xfrm>
        </p:spPr>
        <p:txBody>
          <a:bodyPr>
            <a:noAutofit/>
          </a:bodyPr>
          <a:lstStyle>
            <a:lvl1pPr marL="0" indent="0">
              <a:buNone/>
              <a:defRPr sz="1538"/>
            </a:lvl1pPr>
            <a:lvl2pPr marL="157314" indent="-157314">
              <a:buFont typeface="Arial" panose="020B0604020202020204" pitchFamily="34" charset="0"/>
              <a:buChar char="•"/>
              <a:defRPr sz="1538"/>
            </a:lvl2pPr>
            <a:lvl3pPr marL="314627" indent="-157314">
              <a:defRPr sz="1538"/>
            </a:lvl3pPr>
            <a:lvl4pPr marL="550595" indent="-235970">
              <a:defRPr sz="1538"/>
            </a:lvl4pPr>
            <a:lvl5pPr marL="786564" indent="-235970">
              <a:defRPr sz="153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35957" y="955500"/>
            <a:ext cx="10607440" cy="22902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44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487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4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55" y="1750107"/>
            <a:ext cx="10763429" cy="2920093"/>
          </a:xfrm>
        </p:spPr>
        <p:txBody>
          <a:bodyPr anchor="b"/>
          <a:lstStyle>
            <a:lvl1pPr>
              <a:defRPr sz="614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1455" y="4697826"/>
            <a:ext cx="10763429" cy="1535608"/>
          </a:xfrm>
        </p:spPr>
        <p:txBody>
          <a:bodyPr/>
          <a:lstStyle>
            <a:lvl1pPr marL="0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954" y="1868730"/>
            <a:ext cx="5303719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7665" y="1868730"/>
            <a:ext cx="5303719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4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80" y="373747"/>
            <a:ext cx="10763429" cy="13568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581" y="1720857"/>
            <a:ext cx="5279344" cy="843365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9581" y="2564223"/>
            <a:ext cx="5279344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665" y="1720857"/>
            <a:ext cx="5305344" cy="843365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7665" y="2564223"/>
            <a:ext cx="5305344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7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3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6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80" y="467995"/>
            <a:ext cx="4024911" cy="163798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5344" y="1010740"/>
            <a:ext cx="6317665" cy="4988697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580" y="2105977"/>
            <a:ext cx="4024911" cy="3901584"/>
          </a:xfrm>
        </p:spPr>
        <p:txBody>
          <a:bodyPr/>
          <a:lstStyle>
            <a:lvl1pPr marL="0" indent="0">
              <a:buNone/>
              <a:defRPr sz="1638"/>
            </a:lvl1pPr>
            <a:lvl2pPr marL="467990" indent="0">
              <a:buNone/>
              <a:defRPr sz="1433"/>
            </a:lvl2pPr>
            <a:lvl3pPr marL="935980" indent="0">
              <a:buNone/>
              <a:defRPr sz="1228"/>
            </a:lvl3pPr>
            <a:lvl4pPr marL="1403970" indent="0">
              <a:buNone/>
              <a:defRPr sz="1024"/>
            </a:lvl4pPr>
            <a:lvl5pPr marL="1871960" indent="0">
              <a:buNone/>
              <a:defRPr sz="1024"/>
            </a:lvl5pPr>
            <a:lvl6pPr marL="2339950" indent="0">
              <a:buNone/>
              <a:defRPr sz="1024"/>
            </a:lvl6pPr>
            <a:lvl7pPr marL="2807940" indent="0">
              <a:buNone/>
              <a:defRPr sz="1024"/>
            </a:lvl7pPr>
            <a:lvl8pPr marL="3275929" indent="0">
              <a:buNone/>
              <a:defRPr sz="1024"/>
            </a:lvl8pPr>
            <a:lvl9pPr marL="3743919" indent="0">
              <a:buNone/>
              <a:defRPr sz="102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3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80" y="467995"/>
            <a:ext cx="4024911" cy="163798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05344" y="1010740"/>
            <a:ext cx="6317665" cy="4988697"/>
          </a:xfrm>
        </p:spPr>
        <p:txBody>
          <a:bodyPr anchor="t"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580" y="2105977"/>
            <a:ext cx="4024911" cy="3901584"/>
          </a:xfrm>
        </p:spPr>
        <p:txBody>
          <a:bodyPr/>
          <a:lstStyle>
            <a:lvl1pPr marL="0" indent="0">
              <a:buNone/>
              <a:defRPr sz="1638"/>
            </a:lvl1pPr>
            <a:lvl2pPr marL="467990" indent="0">
              <a:buNone/>
              <a:defRPr sz="1433"/>
            </a:lvl2pPr>
            <a:lvl3pPr marL="935980" indent="0">
              <a:buNone/>
              <a:defRPr sz="1228"/>
            </a:lvl3pPr>
            <a:lvl4pPr marL="1403970" indent="0">
              <a:buNone/>
              <a:defRPr sz="1024"/>
            </a:lvl4pPr>
            <a:lvl5pPr marL="1871960" indent="0">
              <a:buNone/>
              <a:defRPr sz="1024"/>
            </a:lvl5pPr>
            <a:lvl6pPr marL="2339950" indent="0">
              <a:buNone/>
              <a:defRPr sz="1024"/>
            </a:lvl6pPr>
            <a:lvl7pPr marL="2807940" indent="0">
              <a:buNone/>
              <a:defRPr sz="1024"/>
            </a:lvl7pPr>
            <a:lvl8pPr marL="3275929" indent="0">
              <a:buNone/>
              <a:defRPr sz="1024"/>
            </a:lvl8pPr>
            <a:lvl9pPr marL="3743919" indent="0">
              <a:buNone/>
              <a:defRPr sz="102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6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955" y="373747"/>
            <a:ext cx="10763429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955" y="1868730"/>
            <a:ext cx="10763429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955" y="6506431"/>
            <a:ext cx="280785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7E552-1A65-4393-9752-25F949840E5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33781" y="6506431"/>
            <a:ext cx="421177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3532" y="6506431"/>
            <a:ext cx="280785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70C27-5507-4CC7-AEDE-92B8507E4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1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35980" rtl="0" eaLnBrk="1" latinLnBrk="0" hangingPunct="1">
        <a:lnSpc>
          <a:spcPct val="90000"/>
        </a:lnSpc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995" indent="-233995" algn="l" defTabSz="935980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6" kern="1200">
          <a:solidFill>
            <a:schemeClr val="tx1"/>
          </a:solidFill>
          <a:latin typeface="+mn-lt"/>
          <a:ea typeface="+mn-ea"/>
          <a:cs typeface="+mn-cs"/>
        </a:defRPr>
      </a:lvl1pPr>
      <a:lvl2pPr marL="70198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2166" y="-86420"/>
            <a:ext cx="12462006" cy="2264821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846"/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336762" y="5336490"/>
            <a:ext cx="7090929" cy="736903"/>
          </a:xfrm>
          <a:prstGeom prst="rect">
            <a:avLst/>
          </a:prstGeom>
        </p:spPr>
        <p:txBody>
          <a:bodyPr wrap="square" lIns="0" tIns="30478" rIns="0" bIns="0">
            <a:spAutoFit/>
          </a:bodyPr>
          <a:lstStyle/>
          <a:p>
            <a:pPr marL="27708" defTabSz="1258347">
              <a:lnSpc>
                <a:spcPts val="6102"/>
              </a:lnSpc>
              <a:defRPr/>
            </a:pPr>
            <a:endParaRPr sz="3487" b="1" dirty="0">
              <a:latin typeface="Arial"/>
              <a:cs typeface="Arial"/>
            </a:endParaRPr>
          </a:p>
        </p:txBody>
      </p:sp>
      <p:sp>
        <p:nvSpPr>
          <p:cNvPr id="18436" name="object 5"/>
          <p:cNvSpPr>
            <a:spLocks/>
          </p:cNvSpPr>
          <p:nvPr/>
        </p:nvSpPr>
        <p:spPr bwMode="auto">
          <a:xfrm>
            <a:off x="448478" y="2683367"/>
            <a:ext cx="743129" cy="1511549"/>
          </a:xfrm>
          <a:custGeom>
            <a:avLst/>
            <a:gdLst>
              <a:gd name="T0" fmla="*/ 1361585 w 344170"/>
              <a:gd name="T1" fmla="*/ 0 h 680719"/>
              <a:gd name="T2" fmla="*/ 0 w 344170"/>
              <a:gd name="T3" fmla="*/ 0 h 680719"/>
              <a:gd name="T4" fmla="*/ 0 w 344170"/>
              <a:gd name="T5" fmla="*/ 6439712 h 680719"/>
              <a:gd name="T6" fmla="*/ 1361585 w 344170"/>
              <a:gd name="T7" fmla="*/ 6439712 h 680719"/>
              <a:gd name="T8" fmla="*/ 1361585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846"/>
          </a:p>
        </p:txBody>
      </p:sp>
      <p:sp>
        <p:nvSpPr>
          <p:cNvPr id="18437" name="object 6"/>
          <p:cNvSpPr>
            <a:spLocks/>
          </p:cNvSpPr>
          <p:nvPr/>
        </p:nvSpPr>
        <p:spPr bwMode="auto">
          <a:xfrm>
            <a:off x="448478" y="5148221"/>
            <a:ext cx="743129" cy="1509880"/>
          </a:xfrm>
          <a:custGeom>
            <a:avLst/>
            <a:gdLst>
              <a:gd name="T0" fmla="*/ 1361593 w 344170"/>
              <a:gd name="T1" fmla="*/ 0 h 680719"/>
              <a:gd name="T2" fmla="*/ 0 w 344170"/>
              <a:gd name="T3" fmla="*/ 0 h 680719"/>
              <a:gd name="T4" fmla="*/ 0 w 344170"/>
              <a:gd name="T5" fmla="*/ 6418341 h 680719"/>
              <a:gd name="T6" fmla="*/ 1361593 w 344170"/>
              <a:gd name="T7" fmla="*/ 6418341 h 680719"/>
              <a:gd name="T8" fmla="*/ 1361593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846"/>
          </a:p>
        </p:txBody>
      </p:sp>
      <p:sp>
        <p:nvSpPr>
          <p:cNvPr id="18438" name="object 9"/>
          <p:cNvSpPr>
            <a:spLocks/>
          </p:cNvSpPr>
          <p:nvPr/>
        </p:nvSpPr>
        <p:spPr bwMode="auto">
          <a:xfrm>
            <a:off x="10176300" y="416879"/>
            <a:ext cx="1306431" cy="1339895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846"/>
          </a:p>
        </p:txBody>
      </p:sp>
      <p:sp>
        <p:nvSpPr>
          <p:cNvPr id="18439" name="object 10"/>
          <p:cNvSpPr>
            <a:spLocks/>
          </p:cNvSpPr>
          <p:nvPr/>
        </p:nvSpPr>
        <p:spPr bwMode="auto">
          <a:xfrm>
            <a:off x="10176300" y="416879"/>
            <a:ext cx="1306431" cy="1339895"/>
          </a:xfrm>
          <a:custGeom>
            <a:avLst/>
            <a:gdLst>
              <a:gd name="T0" fmla="*/ 0 w 603885"/>
              <a:gd name="T1" fmla="*/ 0 h 603885"/>
              <a:gd name="T2" fmla="*/ 2404266 w 603885"/>
              <a:gd name="T3" fmla="*/ 0 h 603885"/>
              <a:gd name="T4" fmla="*/ 2404266 w 603885"/>
              <a:gd name="T5" fmla="*/ 5699134 h 603885"/>
              <a:gd name="T6" fmla="*/ 0 w 603885"/>
              <a:gd name="T7" fmla="*/ 5699134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1846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38993" y="463541"/>
            <a:ext cx="876086" cy="795682"/>
          </a:xfrm>
          <a:prstGeom prst="rect">
            <a:avLst/>
          </a:prstGeom>
        </p:spPr>
        <p:txBody>
          <a:bodyPr wrap="square" lIns="0" tIns="34636" rIns="0" bIns="0">
            <a:spAutoFit/>
          </a:bodyPr>
          <a:lstStyle/>
          <a:p>
            <a:pPr defTabSz="1258347">
              <a:spcBef>
                <a:spcPts val="273"/>
              </a:spcBef>
              <a:defRPr/>
            </a:pPr>
            <a:r>
              <a:rPr lang="en-US" sz="4820" b="1" spc="22" dirty="0">
                <a:solidFill>
                  <a:srgbClr val="FEFEFE"/>
                </a:solidFill>
                <a:latin typeface="Arial"/>
                <a:cs typeface="Arial"/>
              </a:rPr>
              <a:t>1</a:t>
            </a:r>
            <a:r>
              <a:rPr lang="uz-Latn-UZ" sz="4820" b="1" spc="22" dirty="0">
                <a:solidFill>
                  <a:srgbClr val="FEFEFE"/>
                </a:solidFill>
                <a:latin typeface="Arial"/>
                <a:cs typeface="Arial"/>
              </a:rPr>
              <a:t>0</a:t>
            </a:r>
            <a:endParaRPr sz="482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540275" y="1113490"/>
            <a:ext cx="942450" cy="479861"/>
          </a:xfrm>
          <a:prstGeom prst="rect">
            <a:avLst/>
          </a:prstGeom>
        </p:spPr>
        <p:txBody>
          <a:bodyPr lIns="0" tIns="26322" rIns="0" bIns="0">
            <a:spAutoFit/>
          </a:bodyPr>
          <a:lstStyle/>
          <a:p>
            <a:pPr defTabSz="1258347">
              <a:spcBef>
                <a:spcPts val="207"/>
              </a:spcBef>
              <a:defRPr/>
            </a:pPr>
            <a:r>
              <a:rPr sz="2872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872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/>
          </p:cNvPr>
          <p:cNvSpPr txBox="1">
            <a:spLocks/>
          </p:cNvSpPr>
          <p:nvPr/>
        </p:nvSpPr>
        <p:spPr>
          <a:xfrm>
            <a:off x="3327830" y="641862"/>
            <a:ext cx="2901013" cy="1197616"/>
          </a:xfrm>
          <a:prstGeom prst="rect">
            <a:avLst/>
          </a:prstGeom>
        </p:spPr>
        <p:txBody>
          <a:bodyPr lIns="0" tIns="31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7751" defTabSz="1997992">
              <a:spcBef>
                <a:spcPts val="249"/>
              </a:spcBef>
              <a:defRPr/>
            </a:pPr>
            <a:r>
              <a:rPr lang="en-US" sz="7384" kern="0" spc="11" dirty="0" err="1">
                <a:solidFill>
                  <a:sysClr val="window" lastClr="FFFFFF"/>
                </a:solidFill>
              </a:rPr>
              <a:t>Fizika</a:t>
            </a:r>
            <a:endParaRPr lang="en-US" sz="7384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465816" y="463538"/>
            <a:ext cx="1642245" cy="14465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97845"/>
            <a:endParaRPr lang="ru-RU" sz="1846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336762" y="2906683"/>
            <a:ext cx="10145963" cy="46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478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ts val="4270"/>
              </a:lnSpc>
              <a:spcBef>
                <a:spcPts val="247"/>
              </a:spcBef>
            </a:pPr>
            <a:r>
              <a:rPr lang="uz-Latn-UZ" sz="5538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MAVZU</a:t>
            </a:r>
            <a:r>
              <a:rPr lang="en-US" sz="5538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uz-Latn-UZ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Mexanik harakat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uz-Latn-UZ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turlari.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uz-Latn-UZ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Harakatlarning mustaqillik prinsipi.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4270"/>
              </a:lnSpc>
              <a:spcBef>
                <a:spcPts val="247"/>
              </a:spcBef>
            </a:pP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4270"/>
              </a:lnSpc>
              <a:spcBef>
                <a:spcPts val="247"/>
              </a:spcBef>
            </a:pP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O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‘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qituvchi: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4270"/>
              </a:lnSpc>
              <a:spcBef>
                <a:spcPts val="247"/>
              </a:spcBef>
            </a:pP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Toshkent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shahar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Uchtepa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tumani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287-maktab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fizika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o‘qituvchisi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Ziyatovna</a:t>
            </a:r>
            <a:endParaRPr lang="uz-Latn-UZ" sz="24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algn="just" eaLnBrk="1" hangingPunct="1">
              <a:lnSpc>
                <a:spcPts val="4270"/>
              </a:lnSpc>
              <a:spcBef>
                <a:spcPts val="247"/>
              </a:spcBef>
            </a:pPr>
            <a:endParaRPr lang="en-US" sz="5538" b="1" dirty="0">
              <a:solidFill>
                <a:srgbClr val="373435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E52BAB-9186-4B53-8C41-933AE71C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752"/>
            <a:ext cx="12479338" cy="9256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Mustaqillik prinsipi</a:t>
            </a:r>
            <a:endParaRPr lang="ru-RU" sz="55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64776" y="1021976"/>
                <a:ext cx="11255190" cy="5770149"/>
              </a:xfrm>
            </p:spPr>
            <p:txBody>
              <a:bodyPr>
                <a:noAutofit/>
              </a:bodyPr>
              <a:lstStyle/>
              <a:p>
                <a:pPr marL="0" indent="556824" algn="just">
                  <a:lnSpc>
                    <a:spcPct val="100000"/>
                  </a:lnSpc>
                  <a:buNone/>
                </a:pPr>
                <a:r>
                  <a:rPr lang="uz-Latn-UZ" sz="492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 qatnashayotgan harakatlar mustaqil bo‘lib, ularning harakat tezligi (tezlanishi) bir-biriga bog‘liq emas. Bunga harakatning mustaqillik prinsipi deyiladi.</a:t>
                </a:r>
              </a:p>
              <a:p>
                <a:pPr marL="0" indent="556824" algn="just">
                  <a:lnSpc>
                    <a:spcPct val="100000"/>
                  </a:lnSpc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𝑢𝑚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+…+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556824" algn="just">
                  <a:lnSpc>
                    <a:spcPct val="100000"/>
                  </a:lnSpc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𝑢𝑚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+…+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556824" algn="just">
                  <a:lnSpc>
                    <a:spcPct val="100000"/>
                  </a:lnSpc>
                  <a:buNone/>
                </a:pPr>
                <a:r>
                  <a:rPr lang="uz-Latn-UZ" sz="36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𝑢𝑚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+…+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556824" algn="just">
                  <a:lnSpc>
                    <a:spcPct val="100000"/>
                  </a:lnSpc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𝑢𝑚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acc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p>
                          <m:sSupPr>
                            <m:ctrlP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776" y="1021976"/>
                <a:ext cx="11255190" cy="5770149"/>
              </a:xfrm>
              <a:blipFill>
                <a:blip r:embed="rId2"/>
                <a:stretch>
                  <a:fillRect l="-1679" r="-1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90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05FF9F5-714F-4E09-8A2B-D57F1F38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752"/>
            <a:ext cx="12479338" cy="145716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1-mashq</a:t>
            </a:r>
            <a:r>
              <a:rPr lang="en-US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1-masala</a:t>
            </a:r>
            <a:endParaRPr lang="ru-RU" sz="55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776" y="1669774"/>
            <a:ext cx="11389659" cy="52377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z-Latn-UZ" sz="4513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uz-Latn-UZ" sz="45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923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Motorli qayiq daryoda manzilga yetib borish uchun 1,8 soat, qaytib kelish uchun esa 2,4 soat vaqt sarfladi. Agar sol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jo‘natilsa, manzilga qancha vaqtda yetib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boradi?</a:t>
            </a:r>
            <a:b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16411" y="40094"/>
                <a:ext cx="12147882" cy="69395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Berilgan:           </a:t>
                </a:r>
                <a:r>
                  <a:rPr lang="en-US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Formula </a:t>
                </a:r>
                <a:r>
                  <a:rPr lang="en-US" sz="36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uz-Latn-UZ" sz="3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=1,8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soat  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2,4 soat            </a:t>
                </a:r>
                <a14:m>
                  <m:oMath xmlns:m="http://schemas.openxmlformats.org/officeDocument/2006/math"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6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1,8=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∙2,4</m:t>
                    </m:r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uz-Latn-UZ" sz="3600" dirty="0">
                    <a:cs typeface="Arial" panose="020B0604020202020204" pitchFamily="34" charset="0"/>
                  </a:rPr>
                  <a:t>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   </m:t>
                        </m:r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1,8</m:t>
                        </m:r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+1,8</m:t>
                    </m:r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2,4</m:t>
                        </m:r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−2,4</m:t>
                    </m:r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4,2</m:t>
                        </m:r>
                        <m:r>
                          <a:rPr lang="ru-RU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=0,6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</m:t>
                    </m:r>
                    <m:sSub>
                      <m:sSubPr>
                        <m:ctrlP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dan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)∙</m:t>
                    </m:r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z-Latn-UZ" sz="3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⇒</m:t>
                      </m:r>
                      <m:d>
                        <m:dPr>
                          <m:ctrlPr>
                            <a:rPr lang="uz-Latn-UZ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uz-Latn-UZ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sSub>
                            <m:sSubPr>
                              <m:ctrlPr>
                                <a:rPr lang="uz-Latn-UZ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uz-Latn-UZ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uz-Latn-UZ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uz-Latn-UZ" sz="3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∙1,8</m:t>
                      </m:r>
                      <m:r>
                        <a:rPr lang="uz-Latn-UZ" sz="3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uz-Latn-UZ" sz="3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uz-Latn-UZ" sz="3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uz-Latn-UZ" sz="3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uz-Latn-UZ" sz="3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=14,4</m:t>
                      </m:r>
                      <m:sSub>
                        <m:sSubPr>
                          <m:ctrlPr>
                            <a:rPr lang="uz-Latn-UZ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uz-Latn-UZ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𝜗</m:t>
                          </m:r>
                        </m:e>
                        <m:sub>
                          <m:r>
                            <a:rPr lang="uz-Latn-UZ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uz-Latn-U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14,4</m:t>
                        </m:r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=14,4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soat.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sz="36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avob</a:t>
                </a:r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  <m:sub>
                        <m:r>
                          <a:rPr lang="uz-Latn-UZ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uz-Latn-UZ" sz="3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14,4 soat</a:t>
                </a:r>
                <a:endParaRPr lang="ru-RU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411" y="40094"/>
                <a:ext cx="12147882" cy="6939586"/>
              </a:xfrm>
              <a:blipFill>
                <a:blip r:embed="rId2"/>
                <a:stretch>
                  <a:fillRect l="-1556" t="-2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/>
          <p:cNvCxnSpPr/>
          <p:nvPr/>
        </p:nvCxnSpPr>
        <p:spPr>
          <a:xfrm flipH="1">
            <a:off x="4314366" y="517456"/>
            <a:ext cx="43283" cy="310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16411" y="2364238"/>
            <a:ext cx="32894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27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1775012"/>
            <a:ext cx="11650620" cy="49305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z-Latn-UZ" sz="4513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1. Mexanik harakatning qanday turlari mavjud?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2. Harakatlarning mustaqillik prinsipi nimadan iborat?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3. 1 – mashq, 2 – masala.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0"/>
            <a:ext cx="12479338" cy="1082056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0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618565" y="1519518"/>
                <a:ext cx="11134164" cy="540245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4513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To‘g‘ri chiziqli tekis harakat bo‘lishi uchun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ikkita shart bajarilishi kerak: 1.Jismning harakat troyektoriyasi to‘g‘ri chiziqdan iborat bo‘ladi. 2.Harakat tezligining kattaligi va yo‘nalishi o‘zgarmaydi</a:t>
                </a:r>
                <a:r>
                  <a:rPr lang="uz-Latn-U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𝜗</m:t>
                    </m:r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uz-Latn-UZ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𝜗</m:t>
                    </m:r>
                    <m:r>
                      <a:rPr lang="uz-Latn-UZ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r>
                          <a:rPr lang="uz-Latn-UZ" sz="4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uz-Latn-UZ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uz-Latn-UZ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r>
                          <a:rPr lang="uz-Latn-UZ" sz="4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den>
                    </m:f>
                  </m:oMath>
                </a14:m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565" y="1519518"/>
                <a:ext cx="11134164" cy="5402452"/>
              </a:xfrm>
              <a:blipFill>
                <a:blip r:embed="rId2"/>
                <a:stretch>
                  <a:fillRect l="-1916" t="-903" r="-19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2"/>
          <p:cNvSpPr>
            <a:spLocks/>
          </p:cNvSpPr>
          <p:nvPr/>
        </p:nvSpPr>
        <p:spPr bwMode="auto">
          <a:xfrm>
            <a:off x="0" y="0"/>
            <a:ext cx="12479338" cy="979905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 chiziqli tekis harakat</a:t>
            </a:r>
          </a:p>
        </p:txBody>
      </p:sp>
    </p:spTree>
    <p:extLst>
      <p:ext uri="{BB962C8B-B14F-4D97-AF65-F5344CB8AC3E}">
        <p14:creationId xmlns:p14="http://schemas.microsoft.com/office/powerpoint/2010/main" val="287751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im_20200810_162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65" y="67585"/>
            <a:ext cx="12245008" cy="6884753"/>
          </a:xfrm>
        </p:spPr>
      </p:pic>
    </p:spTree>
    <p:extLst>
      <p:ext uri="{BB962C8B-B14F-4D97-AF65-F5344CB8AC3E}">
        <p14:creationId xmlns:p14="http://schemas.microsoft.com/office/powerpoint/2010/main" val="1573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94CD-8DE9-4C4A-913F-8B38B2A2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89752"/>
            <a:ext cx="12479337" cy="135617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 chiziqli notekis harakat</a:t>
            </a:r>
            <a:endParaRPr lang="ru-RU" sz="55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C7D567-7E30-4721-A108-2D00C53F1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271" y="1640541"/>
                <a:ext cx="10919012" cy="5180438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45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Bunday harakatda jismning harakat troyektoriyasi  to‘g‘ri chiziqdan iborat bo‘ladi. Harakat tezligining kattaligi o‘zgaradi, lekin yo‘nalishi o‘zgarmaydi.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l-G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‘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𝑟𝑡</m:t>
                        </m:r>
                      </m:sub>
                    </m:sSub>
                    <m:r>
                      <a:rPr lang="ru-RU" sz="3600" b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uz-Latn-UZ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‘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𝑟𝑡</m:t>
                        </m:r>
                      </m:sub>
                    </m:sSub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‘</m:t>
                            </m:r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𝑟𝑡</m:t>
                            </m:r>
                          </m:sub>
                        </m:sSub>
                      </m:den>
                    </m:f>
                  </m:oMath>
                </a14:m>
                <a:endParaRPr lang="uz-Latn-UZ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‘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𝑟𝑡</m:t>
                        </m:r>
                      </m:sub>
                    </m:sSub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jismning o‘rtacha tezligi.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C7D567-7E30-4721-A108-2D00C53F1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271" y="1640541"/>
                <a:ext cx="10919012" cy="5180438"/>
              </a:xfrm>
              <a:blipFill>
                <a:blip r:embed="rId2"/>
                <a:stretch>
                  <a:fillRect l="-1731" r="-1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9147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" y="866692"/>
            <a:ext cx="4923332" cy="5271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86" y="588396"/>
            <a:ext cx="4754504" cy="5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-89751"/>
                <a:ext cx="12479338" cy="1082055"/>
              </a:xfrm>
              <a:solidFill>
                <a:srgbClr val="0070C0"/>
              </a:solidFill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uz-Latn-UZ" sz="3692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5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Egri chiziqli tekis harakat</a:t>
                </a:r>
                <a:br>
                  <a:rPr lang="uz-Latn-UZ" sz="3692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z-Latn-UZ" sz="3692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uz-Latn-UZ" sz="410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600" dirty="0">
                    <a:latin typeface="News706 BT" panose="02040804060705020204" pitchFamily="18" charset="0"/>
                  </a:rPr>
                  <a:t>     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Agar jismning troyektoriyasi egri chiziqdan iborat bo‘lib, uning oniy tezligi vaqt o‘tishi bilan o‘zgarmasa,bunday harakat egri chiziqli tekis harakat deyiladi. Bunday harakatga aylana bo‘ylab tekis harakat misol bo‘ladi.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 – aylanish davri,  </a:t>
                </a:r>
                <a14:m>
                  <m:oMath xmlns:m="http://schemas.openxmlformats.org/officeDocument/2006/math"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𝝂</m:t>
                    </m:r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aylanish chastotasi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uz-Latn-UZ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burchak tezlik,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𝒚𝒐𝒚</m:t>
                        </m:r>
                      </m:sub>
                    </m:sSub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 yoy uzunligi</a:t>
                </a:r>
              </a:p>
              <a:p>
                <a:pPr marL="0" indent="0">
                  <a:buNone/>
                </a:pPr>
                <a:endParaRPr lang="uz-Latn-UZ" sz="3282" b="1" dirty="0">
                  <a:latin typeface="News706 BT" panose="020408040607050202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89751"/>
                <a:ext cx="12479338" cy="1082055"/>
              </a:xfrm>
              <a:blipFill>
                <a:blip r:embed="rId2"/>
                <a:stretch>
                  <a:fillRect l="-1466" t="-23034" r="-1466" b="-3825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4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9753"/>
            <a:ext cx="12479337" cy="71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632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94CD-8DE9-4C4A-913F-8B38B2A2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751"/>
            <a:ext cx="12479338" cy="159419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uz-Latn-UZ" sz="553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 chiziqli tekis o‘zgaruvchan harakat</a:t>
            </a:r>
            <a:endParaRPr lang="ru-RU" sz="55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C7D567-7E30-4721-A108-2D00C53F1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9587" y="1842247"/>
                <a:ext cx="10838331" cy="5267431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uz-Latn-UZ" sz="45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Agar jismning harakat troyektoriyasi to‘g‘ri chiziqdan iborat bo‘lib, tezligi teng vaqtlar ichida teng kattalikka o‘zgarsa, bunday harakat to‘g‘ri chiziqli tekis o‘zgaruvchan harakat deyiladi.</a:t>
                </a:r>
              </a:p>
              <a:p>
                <a:pPr marL="0" indent="0" algn="just">
                  <a:buNone/>
                </a:pPr>
                <a:endParaRPr lang="uz-Latn-UZ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uz-Latn-UZ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uz-Latn-UZ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C7D567-7E30-4721-A108-2D00C53F1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587" y="1842247"/>
                <a:ext cx="10838331" cy="5267431"/>
              </a:xfrm>
              <a:blipFill>
                <a:blip r:embed="rId2"/>
                <a:stretch>
                  <a:fillRect l="-1687" t="-926" r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5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23" y="1828800"/>
            <a:ext cx="6710083" cy="36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</TotalTime>
  <Words>449</Words>
  <Application>Microsoft Office PowerPoint</Application>
  <PresentationFormat>Произвольный</PresentationFormat>
  <Paragraphs>46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News706 BT</vt:lpstr>
      <vt:lpstr>Тема Office</vt:lpstr>
      <vt:lpstr>Презентация PowerPoint</vt:lpstr>
      <vt:lpstr>Презентация PowerPoint</vt:lpstr>
      <vt:lpstr>Презентация PowerPoint</vt:lpstr>
      <vt:lpstr>To‘g‘ri chiziqli notekis harakat</vt:lpstr>
      <vt:lpstr>Презентация PowerPoint</vt:lpstr>
      <vt:lpstr>Презентация PowerPoint</vt:lpstr>
      <vt:lpstr>Презентация PowerPoint</vt:lpstr>
      <vt:lpstr>To‘g‘ri chiziqli tekis o‘zgaruvchan harakat</vt:lpstr>
      <vt:lpstr>Презентация PowerPoint</vt:lpstr>
      <vt:lpstr>Mustaqillik prinsipi</vt:lpstr>
      <vt:lpstr>1-mashq  1-masala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Radioaktiv nurlanishni va zarralarni qayd qilish usullari</dc:title>
  <dc:creator>User</dc:creator>
  <cp:lastModifiedBy>hp</cp:lastModifiedBy>
  <cp:revision>124</cp:revision>
  <dcterms:created xsi:type="dcterms:W3CDTF">2020-04-14T16:11:15Z</dcterms:created>
  <dcterms:modified xsi:type="dcterms:W3CDTF">2021-02-23T04:41:49Z</dcterms:modified>
</cp:coreProperties>
</file>