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4" r:id="rId4"/>
    <p:sldId id="266" r:id="rId5"/>
    <p:sldId id="261" r:id="rId6"/>
    <p:sldId id="258" r:id="rId7"/>
    <p:sldId id="259" r:id="rId8"/>
    <p:sldId id="260" r:id="rId9"/>
    <p:sldId id="267" r:id="rId10"/>
    <p:sldId id="262" r:id="rId11"/>
    <p:sldId id="263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923D2-18C4-41D2-A6D0-1B5377D28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B5EFE8-7370-4FEE-B79A-8541AF3C30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63D177-EE81-42BA-9D58-896C0169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1D2A11-8631-4356-8834-E7C987695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848241-407D-4EF9-B853-86351E5C3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85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C6D35-3601-486D-9858-370A975D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61F8B2-D284-4817-A1D8-61B291061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15558-9B73-40BD-981A-A84F52D12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DF352C-14A0-4CFD-A4E4-BC742CBC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F87DEB-5906-4794-926E-63B8BB072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6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8F806F-E4EF-4373-AEFF-A1518A28B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99DA30-1AD1-45E8-A26D-CA4C202AC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D9F0BA-E162-4F35-864F-C738C7C7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2A554C-04D8-4A3E-8CE7-BAE9A06D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066599-A093-4EC4-A5C8-2E70D2C83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198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401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68A13-F6D5-4E95-A527-4C5BF9EE4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26DB6-C9CF-48EB-BD16-3C38A387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67E90-1B9E-4CFC-9C1D-B7EB37557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FBBFD8-41AA-4CE7-832C-F90FD00F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C75EDB-9730-49F5-A525-7F1A5D3C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91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E3B7D-26BD-4B9E-8A67-441A6E6C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497D8-5BD0-4769-A679-7B80EA60B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0D46A-0B07-46D0-A687-AA8EADDEC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63A1C9-79ED-4AA7-92D4-58FC440A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B04003-7D9B-453E-A936-8B3353F4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4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BEED5-034F-4725-9DE6-E9210564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9CC67-CCDF-4BB6-8FB4-61EEFF703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B89096-6C50-4244-884A-5156526A8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0C7BAA-C8B8-4C45-A059-A7007F12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0C52AF-51B5-4F81-97AE-F5495B294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356785-98B6-409E-8907-AB934E18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50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65340-88FA-4AC1-B42F-6EAEFE2A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7F0085-022A-437C-8BC6-8A844BF68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BB3406-4E5F-4B64-8DB1-7161073C0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A597D7-F723-4F5A-B2E4-97216CDFC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F0EA7C-E11C-4993-9027-FA4EF115E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F933CA-F8F1-4D92-9BBD-E78E01364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DB0FCD4-C30E-4188-B520-A23FD80A6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4F25DA-13E0-42F6-88C3-97FF962A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1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4930-5DAD-48BC-9FE0-A3888CFF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9B051E2-B6C5-46FE-B798-F5C22242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6B4F6F9-B98D-437E-BC21-3D9E3BA2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3B740B-D76B-43E1-B471-4AA6FC0B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52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96FA29-FF11-45AB-81ED-3BC0671B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080F301-D924-48A9-A33B-F736C50F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8F70A5-EED9-4E6B-8D78-2074ED52D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2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E0877-AD0F-49AB-8EAB-CF404DB4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12D9B-5F48-4947-BE28-9CEE58280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772AB1-224F-4238-B649-48C1A3A58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CFE852-C2FB-4085-BF36-5B549EBCB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04D089-3D6F-4483-8B9F-0DD4EEFF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DC23D-2BD6-4BD6-908C-6FE1E02A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13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27B3D4-A62E-47E4-897E-4B4F1E3E8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A37B2D-4BCB-4992-B67F-2743E3B7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46B370-4E39-4FD8-821A-0CB7AC33FE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B7966-4592-496E-8D59-80A18154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9D070-2B28-48E7-955D-7748470E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0613BC-8DDB-4BF2-86EB-143BE202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6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2727F-1B2C-4522-98BB-5869073DA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FA9B56-F0B4-4264-86D5-0462E210A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1443E-B13E-48BB-8EBC-A6BCD17AA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6E4EF-32E1-4F89-A7EC-AF17A1A61B48}" type="datetimeFigureOut">
              <a:rPr lang="ru-RU" smtClean="0"/>
              <a:t>23.02.2021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59DB5-BB8A-4717-9C90-E88262194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B2461-3B2D-4D39-819D-404C38900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7330B-4626-438F-B59B-97BB74D866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0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21258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258957" y="2377515"/>
            <a:ext cx="10736779" cy="463620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endParaRPr lang="en-US" sz="4400" dirty="0">
              <a:solidFill>
                <a:srgbClr val="2365C7"/>
              </a:solidFill>
              <a:latin typeface="Arial"/>
              <a:cs typeface="Arial"/>
            </a:endParaRPr>
          </a:p>
          <a:p>
            <a:pPr algn="ctr"/>
            <a:r>
              <a:rPr lang="uz-Latn-UZ" sz="4400" b="1" dirty="0">
                <a:solidFill>
                  <a:srgbClr val="002060"/>
                </a:solidFill>
                <a:latin typeface="Arial"/>
                <a:cs typeface="Arial"/>
              </a:rPr>
              <a:t>Mavzu: Jism og‘irligini</a:t>
            </a:r>
            <a:r>
              <a:rPr lang="en-US" sz="4400" b="1" dirty="0">
                <a:solidFill>
                  <a:srgbClr val="002060"/>
                </a:solidFill>
                <a:latin typeface="Arial"/>
                <a:cs typeface="Arial"/>
              </a:rPr>
              <a:t>ng</a:t>
            </a:r>
            <a:r>
              <a:rPr lang="uz-Latn-UZ" sz="4400" b="1" dirty="0">
                <a:solidFill>
                  <a:srgbClr val="002060"/>
                </a:solidFill>
                <a:latin typeface="Arial"/>
                <a:cs typeface="Arial"/>
              </a:rPr>
              <a:t> harakat turiga bog‘liqligi.</a:t>
            </a:r>
            <a:r>
              <a:rPr lang="ru-RU" sz="44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endParaRPr lang="en-US" sz="4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endParaRPr lang="en-US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lnSpc>
                <a:spcPts val="4132"/>
              </a:lnSpc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 </a:t>
            </a:r>
          </a:p>
          <a:p>
            <a:pPr algn="ctr"/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7395" y="2561690"/>
            <a:ext cx="779406" cy="169688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351818" y="482101"/>
            <a:ext cx="2355273" cy="110803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351818" y="482101"/>
            <a:ext cx="2355273" cy="113322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171709" y="526307"/>
            <a:ext cx="2535382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10</a:t>
            </a: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756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01435" y="476759"/>
            <a:ext cx="8226745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0145" y="584787"/>
            <a:ext cx="1551736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15D50B60-5E47-4C7C-A9E4-820AFE897458}"/>
              </a:ext>
            </a:extLst>
          </p:cNvPr>
          <p:cNvSpPr/>
          <p:nvPr/>
        </p:nvSpPr>
        <p:spPr>
          <a:xfrm>
            <a:off x="287395" y="4576328"/>
            <a:ext cx="779406" cy="169688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62404293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3710609" cy="6858000"/>
              </a:xfrm>
            </p:spPr>
            <p:txBody>
              <a:bodyPr>
                <a:normAutofit fontScale="90000"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 Yerdagidan biroz katta bo‘lgan holat uchun: </a:t>
                </a:r>
                <a:b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acc>
                      <m:accPr>
                        <m:chr m:val="⃗"/>
                        <m:ctrlPr>
                          <a:rPr lang="uz-Latn-U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3710609" cy="6858000"/>
              </a:xfrm>
              <a:blipFill>
                <a:blip r:embed="rId4"/>
                <a:stretch>
                  <a:fillRect l="-4105" r="-7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(2)">
            <a:hlinkClick r:id="" action="ppaction://media"/>
            <a:extLst>
              <a:ext uri="{FF2B5EF4-FFF2-40B4-BE49-F238E27FC236}">
                <a16:creationId xmlns:a16="http://schemas.microsoft.com/office/drawing/2014/main" id="{8EEAE81F-62ED-406A-BA0B-66AD3185C97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0608" y="0"/>
            <a:ext cx="8481391" cy="6858000"/>
          </a:xfrm>
        </p:spPr>
      </p:pic>
    </p:spTree>
    <p:extLst>
      <p:ext uri="{BB962C8B-B14F-4D97-AF65-F5344CB8AC3E}">
        <p14:creationId xmlns:p14="http://schemas.microsoft.com/office/powerpoint/2010/main" val="86707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3710609" cy="6858000"/>
              </a:xfrm>
            </p:spPr>
            <p:txBody>
              <a:bodyPr>
                <a:norm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Yerdagidan ancha katta bo‘lgan holat uchun: </a:t>
                </a:r>
                <a:b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≫</m:t>
                    </m:r>
                    <m:acc>
                      <m:accPr>
                        <m:chr m:val="⃗"/>
                        <m:ctrlPr>
                          <a:rPr lang="uz-Latn-U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3710609" cy="6858000"/>
              </a:xfrm>
              <a:blipFill>
                <a:blip r:embed="rId4"/>
                <a:stretch>
                  <a:fillRect l="-4926" r="-7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(3)">
            <a:hlinkClick r:id="" action="ppaction://media"/>
            <a:extLst>
              <a:ext uri="{FF2B5EF4-FFF2-40B4-BE49-F238E27FC236}">
                <a16:creationId xmlns:a16="http://schemas.microsoft.com/office/drawing/2014/main" id="{F48FFFCE-9EED-43DE-ACF9-8CBC8822814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050" y="0"/>
            <a:ext cx="8616950" cy="6858000"/>
          </a:xfrm>
        </p:spPr>
      </p:pic>
    </p:spTree>
    <p:extLst>
      <p:ext uri="{BB962C8B-B14F-4D97-AF65-F5344CB8AC3E}">
        <p14:creationId xmlns:p14="http://schemas.microsoft.com/office/powerpoint/2010/main" val="321306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654FA79-83E4-410A-9270-81245F764D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0087" y="715617"/>
                <a:ext cx="5433392" cy="6142382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Zinadan tezlanish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tush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ilgan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og‘irligimiz </a:t>
                </a:r>
                <a14:m>
                  <m:oMath xmlns:m="http://schemas.openxmlformats.org/officeDocument/2006/math">
                    <m:r>
                      <a:rPr lang="uz-Latn-UZ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</m:acc>
                    <m:r>
                      <a:rPr lang="uz-Latn-UZ" sz="36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ga kamayadi, tezlanish bilan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ko‘tarila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boshlasak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aksincha </a:t>
                </a:r>
                <a14:m>
                  <m:oMath xmlns:m="http://schemas.openxmlformats.org/officeDocument/2006/math">
                    <m:r>
                      <a:rPr lang="uz-Latn-UZ" sz="36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acc>
                      <m:accPr>
                        <m:chr m:val="⃗"/>
                        <m:ctrlPr>
                          <a:rPr lang="uz-Latn-UZ" sz="3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𝒂</m:t>
                        </m:r>
                      </m:e>
                    </m:acc>
                  </m:oMath>
                </a14:m>
                <a:r>
                  <a:rPr lang="uz-Latn-UZ" sz="36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ga ortadi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A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gar doimiy tezlikda tushsak yoki ko‘tarilsak og‘irligimiz o‘zgarmaydi. </a:t>
                </a:r>
              </a:p>
              <a:p>
                <a:pPr marL="0" indent="0" algn="ctr">
                  <a:buNone/>
                </a:pPr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654FA79-83E4-410A-9270-81245F764D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0087" y="715617"/>
                <a:ext cx="5433392" cy="6142382"/>
              </a:xfrm>
              <a:blipFill>
                <a:blip r:embed="rId2"/>
                <a:stretch>
                  <a:fillRect l="-3479" t="-694" r="-33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6A462-587F-4D70-9639-0D854563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0"/>
            <a:ext cx="567193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FF5D8E9-7D11-45B0-8551-28F48329F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17" y="92765"/>
            <a:ext cx="11966713" cy="6652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z-Latn-UZ" sz="4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7BD6D3-4DA7-481C-8D36-7A5DDECD4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1A938-01A6-4DDE-A41B-1FE46CCA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19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1-masala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4069" y="1961322"/>
                <a:ext cx="11251095" cy="4896678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10 kg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jism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vertikal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pastga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harakatlanishi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uchun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qanday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ta’sir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just">
                  <a:buNone/>
                </a:pPr>
                <a:endParaRPr lang="ru-RU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069" y="1961322"/>
                <a:ext cx="11251095" cy="4896678"/>
              </a:xfrm>
              <a:blipFill>
                <a:blip r:embed="rId2"/>
                <a:stretch>
                  <a:fillRect l="-1680" r="-16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044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" y="516834"/>
                <a:ext cx="3074504" cy="4346713"/>
              </a:xfrm>
            </p:spPr>
            <p:txBody>
              <a:bodyPr/>
              <a:lstStyle/>
              <a:p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4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36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3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en-US" sz="36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r>
                  <a:rPr lang="en-US" sz="40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" y="516834"/>
                <a:ext cx="3074504" cy="4346713"/>
              </a:xfrm>
              <a:blipFill>
                <a:blip r:embed="rId2"/>
                <a:stretch>
                  <a:fillRect l="-5952" t="-3927" r="-37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2915479" y="516835"/>
                <a:ext cx="3326295" cy="3591340"/>
              </a:xfrm>
            </p:spPr>
            <p:txBody>
              <a:bodyPr/>
              <a:lstStyle/>
              <a:p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4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Formula: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2915479" y="516835"/>
                <a:ext cx="3326295" cy="3591340"/>
              </a:xfrm>
              <a:blipFill>
                <a:blip r:embed="rId3"/>
                <a:stretch>
                  <a:fillRect t="-47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830958" y="516833"/>
                <a:ext cx="6361042" cy="2632491"/>
              </a:xfrm>
            </p:spPr>
            <p:txBody>
              <a:bodyPr/>
              <a:lstStyle/>
              <a:p>
                <a:pPr algn="ctr"/>
                <a:r>
                  <a:rPr lang="uz-Latn-UZ" sz="4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Yechish:</a:t>
                </a:r>
                <a:r>
                  <a:rPr lang="en-US" sz="4000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d>
                      <m:dPr>
                        <m:ctrlP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830958" y="516833"/>
                <a:ext cx="6361042" cy="2632491"/>
              </a:xfrm>
              <a:blipFill>
                <a:blip r:embed="rId4"/>
                <a:stretch>
                  <a:fillRect t="-64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B494ED-E982-4FFD-92D6-05B811471AC6}"/>
              </a:ext>
            </a:extLst>
          </p:cNvPr>
          <p:cNvCxnSpPr/>
          <p:nvPr/>
        </p:nvCxnSpPr>
        <p:spPr>
          <a:xfrm>
            <a:off x="2915479" y="808383"/>
            <a:ext cx="0" cy="3299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A31EA8-E4F8-48A1-B32D-B34E40401B85}"/>
              </a:ext>
            </a:extLst>
          </p:cNvPr>
          <p:cNvCxnSpPr>
            <a:cxnSpLocks/>
          </p:cNvCxnSpPr>
          <p:nvPr/>
        </p:nvCxnSpPr>
        <p:spPr>
          <a:xfrm>
            <a:off x="238540" y="3248713"/>
            <a:ext cx="26769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ACED531-B364-4CD7-8F16-F591334D5452}"/>
              </a:ext>
            </a:extLst>
          </p:cNvPr>
          <p:cNvCxnSpPr>
            <a:cxnSpLocks/>
          </p:cNvCxnSpPr>
          <p:nvPr/>
        </p:nvCxnSpPr>
        <p:spPr>
          <a:xfrm flipH="1">
            <a:off x="6122504" y="808383"/>
            <a:ext cx="2" cy="3193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98DC38B-D961-4AFD-8483-DF1B72354D0C}"/>
                  </a:ext>
                </a:extLst>
              </p:cNvPr>
              <p:cNvSpPr/>
              <p:nvPr/>
            </p:nvSpPr>
            <p:spPr>
              <a:xfrm>
                <a:off x="7553739" y="2133599"/>
                <a:ext cx="3326295" cy="101572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𝑘𝑔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98DC38B-D961-4AFD-8483-DF1B72354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3739" y="2133599"/>
                <a:ext cx="3326295" cy="1015725"/>
              </a:xfrm>
              <a:prstGeom prst="rect">
                <a:avLst/>
              </a:prstGeom>
              <a:blipFill>
                <a:blip r:embed="rId5"/>
                <a:stretch>
                  <a:fillRect b="-11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Текст 5">
                <a:extLst>
                  <a:ext uri="{FF2B5EF4-FFF2-40B4-BE49-F238E27FC236}">
                    <a16:creationId xmlns:a16="http://schemas.microsoft.com/office/drawing/2014/main" id="{D2FC56F0-0C45-4D14-8D36-BD1501BA08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2504" y="3274252"/>
                <a:ext cx="5168348" cy="958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2378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4757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33324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1891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=50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endParaRPr lang="ru-RU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Текст 5">
                <a:extLst>
                  <a:ext uri="{FF2B5EF4-FFF2-40B4-BE49-F238E27FC236}">
                    <a16:creationId xmlns:a16="http://schemas.microsoft.com/office/drawing/2014/main" id="{D2FC56F0-0C45-4D14-8D36-BD1501BA0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2504" y="3274252"/>
                <a:ext cx="5168348" cy="9588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Текст 5">
                <a:extLst>
                  <a:ext uri="{FF2B5EF4-FFF2-40B4-BE49-F238E27FC236}">
                    <a16:creationId xmlns:a16="http://schemas.microsoft.com/office/drawing/2014/main" id="{8F0C8B0F-644A-4A75-ACB3-0523501886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20748" y="4843670"/>
                <a:ext cx="5168348" cy="958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2378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4757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33324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1891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n-US" sz="4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𝟓𝟎</m:t>
                    </m:r>
                    <m:r>
                      <a:rPr lang="en-US" sz="4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</m:oMath>
                </a14:m>
                <a:r>
                  <a:rPr lang="en-US" sz="4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sz="4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Текст 5">
                <a:extLst>
                  <a:ext uri="{FF2B5EF4-FFF2-40B4-BE49-F238E27FC236}">
                    <a16:creationId xmlns:a16="http://schemas.microsoft.com/office/drawing/2014/main" id="{8F0C8B0F-644A-4A75-ACB3-05235018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748" y="4843670"/>
                <a:ext cx="5168348" cy="958851"/>
              </a:xfrm>
              <a:prstGeom prst="rect">
                <a:avLst/>
              </a:prstGeom>
              <a:blipFill>
                <a:blip r:embed="rId7"/>
                <a:stretch>
                  <a:fillRect l="-4835" t="-21019" b="-2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384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2" grpId="0" animBg="1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1A938-01A6-4DDE-A41B-1FE46CCA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19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2-masala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9357" y="1868557"/>
                <a:ext cx="10999304" cy="4989443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60 kg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massali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kosmonavt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raketaning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vertikal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ko‘tarilishida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tayanchga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5400 N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kuch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bosadi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Raketaning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tezlanishini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toping.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9357" y="1868557"/>
                <a:ext cx="10999304" cy="4989443"/>
              </a:xfrm>
              <a:blipFill>
                <a:blip r:embed="rId2"/>
                <a:stretch>
                  <a:fillRect l="-1718" r="-16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75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099932" y="119270"/>
                <a:ext cx="3485319" cy="4744278"/>
              </a:xfrm>
            </p:spPr>
            <p:txBody>
              <a:bodyPr/>
              <a:lstStyle/>
              <a:p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Berilgan: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=5400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099932" y="119270"/>
                <a:ext cx="3485319" cy="4744278"/>
              </a:xfrm>
              <a:blipFill>
                <a:blip r:embed="rId2"/>
                <a:stretch>
                  <a:fillRect l="-6119" t="-3599" r="-92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4956313" y="119269"/>
                <a:ext cx="5035826" cy="3988905"/>
              </a:xfrm>
            </p:spPr>
            <p:txBody>
              <a:bodyPr/>
              <a:lstStyle/>
              <a:p>
                <a:pPr algn="ctr"/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Formula: </a:t>
                </a:r>
                <a:endParaRPr lang="en-US" sz="4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𝑚𝑔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𝑚𝑎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𝑚𝑔</m:t>
                      </m:r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𝑚𝑔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4956313" y="119269"/>
                <a:ext cx="5035826" cy="3988905"/>
              </a:xfrm>
              <a:blipFill>
                <a:blip r:embed="rId3"/>
                <a:stretch>
                  <a:fillRect t="-42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1336" y="4697896"/>
                <a:ext cx="11542608" cy="2040834"/>
              </a:xfrm>
            </p:spPr>
            <p:txBody>
              <a:bodyPr/>
              <a:lstStyle/>
              <a:p>
                <a:pPr algn="ctr"/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Yechish: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5400 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−60 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∙10</m:t>
                        </m:r>
                        <m:f>
                          <m:f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𝑘𝑔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=80 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𝒂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𝟖𝟎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1336" y="4697896"/>
                <a:ext cx="11542608" cy="2040834"/>
              </a:xfrm>
              <a:blipFill>
                <a:blip r:embed="rId4"/>
                <a:stretch>
                  <a:fillRect b="-86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B494ED-E982-4FFD-92D6-05B811471AC6}"/>
              </a:ext>
            </a:extLst>
          </p:cNvPr>
          <p:cNvCxnSpPr/>
          <p:nvPr/>
        </p:nvCxnSpPr>
        <p:spPr>
          <a:xfrm>
            <a:off x="4797310" y="477079"/>
            <a:ext cx="0" cy="3299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A31EA8-E4F8-48A1-B32D-B34E40401B85}"/>
              </a:ext>
            </a:extLst>
          </p:cNvPr>
          <p:cNvCxnSpPr>
            <a:cxnSpLocks/>
          </p:cNvCxnSpPr>
          <p:nvPr/>
        </p:nvCxnSpPr>
        <p:spPr>
          <a:xfrm>
            <a:off x="1099932" y="2809460"/>
            <a:ext cx="2703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93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1A938-01A6-4DDE-A41B-1FE46CCA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19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3-masala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330" y="1696278"/>
                <a:ext cx="11145079" cy="5161722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Trosning chidamliligi 1600 N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Shu tross yordamida qanday massali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yukni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tezlanish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bilan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ko‘tarish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mumkin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330" y="1696278"/>
                <a:ext cx="11145079" cy="5161722"/>
              </a:xfrm>
              <a:blipFill>
                <a:blip r:embed="rId2"/>
                <a:stretch>
                  <a:fillRect l="-1640" r="-16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35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404730" y="119270"/>
                <a:ext cx="4081669" cy="4744278"/>
              </a:xfrm>
            </p:spPr>
            <p:txBody>
              <a:bodyPr/>
              <a:lstStyle/>
              <a:p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Berilgan: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uz-Latn-UZ" sz="4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=1600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=15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p>
                      <m:sSupPr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p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opish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kerak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4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404730" y="119270"/>
                <a:ext cx="4081669" cy="4744278"/>
              </a:xfrm>
              <a:blipFill>
                <a:blip r:embed="rId2"/>
                <a:stretch>
                  <a:fillRect l="-5224" t="-35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5340626" y="119269"/>
                <a:ext cx="4571999" cy="3988906"/>
              </a:xfrm>
            </p:spPr>
            <p:txBody>
              <a:bodyPr/>
              <a:lstStyle/>
              <a:p>
                <a:pPr algn="ctr"/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Formula: </a:t>
                </a:r>
                <a:endParaRPr lang="en-US" sz="4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</m:t>
                    </m:r>
                  </m:oMath>
                </a14:m>
                <a:endParaRPr lang="en-US" sz="4000" b="0" i="0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uz-Latn-UZ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  <m:r>
                            <a:rPr lang="uz-Latn-UZ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Текст 8">
                <a:extLst>
                  <a:ext uri="{FF2B5EF4-FFF2-40B4-BE49-F238E27FC236}">
                    <a16:creationId xmlns:a16="http://schemas.microsoft.com/office/drawing/2014/main" id="{00A0B306-3AAD-4674-8F20-7D8F4961C1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5340626" y="119269"/>
                <a:ext cx="4571999" cy="3988906"/>
              </a:xfrm>
              <a:blipFill>
                <a:blip r:embed="rId3"/>
                <a:stretch>
                  <a:fillRect t="-428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1336" y="4108175"/>
                <a:ext cx="9965603" cy="2630555"/>
              </a:xfrm>
            </p:spPr>
            <p:txBody>
              <a:bodyPr/>
              <a:lstStyle/>
              <a:p>
                <a:pPr algn="ctr"/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Yechish: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1600 </m:t>
                        </m:r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num>
                      <m:den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  <m:f>
                          <m:fPr>
                            <m:ctrlPr>
                              <a:rPr lang="uz-Latn-UZ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+10</m:t>
                        </m:r>
                        <m:f>
                          <m:fPr>
                            <m:ctrlPr>
                              <a:rPr lang="uz-Latn-UZ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uz-Latn-UZ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uz-Latn-UZ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den>
                    </m:f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=64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𝑘𝑔</m:t>
                    </m:r>
                  </m:oMath>
                </a14:m>
                <a:endParaRPr lang="en-US" sz="4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</a:t>
                </a:r>
              </a:p>
              <a:p>
                <a:pPr algn="ctr"/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r>
                      <a:rPr lang="uz-Latn-UZ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𝟔𝟒</m:t>
                    </m:r>
                    <m:r>
                      <a:rPr lang="uz-Latn-UZ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𝒌𝒈</m:t>
                    </m:r>
                  </m:oMath>
                </a14:m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Текст 9">
                <a:extLst>
                  <a:ext uri="{FF2B5EF4-FFF2-40B4-BE49-F238E27FC236}">
                    <a16:creationId xmlns:a16="http://schemas.microsoft.com/office/drawing/2014/main" id="{B4672268-F583-474E-83A5-00C9E06488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1336" y="4108175"/>
                <a:ext cx="9965603" cy="2630555"/>
              </a:xfrm>
              <a:blipFill>
                <a:blip r:embed="rId4"/>
                <a:stretch>
                  <a:fillRect t="-3016" b="-23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B494ED-E982-4FFD-92D6-05B811471AC6}"/>
              </a:ext>
            </a:extLst>
          </p:cNvPr>
          <p:cNvCxnSpPr/>
          <p:nvPr/>
        </p:nvCxnSpPr>
        <p:spPr>
          <a:xfrm>
            <a:off x="5115363" y="397565"/>
            <a:ext cx="0" cy="3299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A31EA8-E4F8-48A1-B32D-B34E40401B85}"/>
              </a:ext>
            </a:extLst>
          </p:cNvPr>
          <p:cNvCxnSpPr>
            <a:cxnSpLocks/>
          </p:cNvCxnSpPr>
          <p:nvPr/>
        </p:nvCxnSpPr>
        <p:spPr>
          <a:xfrm>
            <a:off x="1537283" y="2809460"/>
            <a:ext cx="27034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686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A5662A3F-2EB5-4079-8521-7D7CDCC4C3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92765" y="0"/>
                <a:ext cx="12284765" cy="6858000"/>
              </a:xfr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indent="0">
                  <a:buNone/>
                </a:pPr>
                <a:endParaRPr lang="uz-Latn-UZ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Jism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ing og‘irligi – Yerning tortishish kuchi tufayli jismlarning tayanchga yoki osmaga beradigan ta’sir kuchi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dir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indent="0" algn="just">
                  <a:buNone/>
                </a:pPr>
                <a:r>
                  <a:rPr lang="en-US" sz="4000" dirty="0">
                    <a:cs typeface="Arial" panose="020B0604020202020204" pitchFamily="34" charset="0"/>
                  </a:rPr>
                  <a:t>    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Jismning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og‘irligi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harfi bilan belgilanadi. </a:t>
                </a:r>
              </a:p>
              <a:p>
                <a:pPr marL="0" indent="0" algn="just">
                  <a:buNone/>
                </a:pP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Nyutonning 3-qonuniga ko‘ra odatda reaksiya kuchi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ga modul jihatidan teng bo‘ladi:</a:t>
                </a:r>
              </a:p>
              <a:p>
                <a:pPr marL="0" indent="0" algn="just">
                  <a:buNone/>
                </a:pPr>
                <a:r>
                  <a:rPr lang="uz-Latn-UZ" sz="4000" dirty="0">
                    <a:cs typeface="Arial" panose="020B0604020202020204" pitchFamily="34" charset="0"/>
                  </a:rPr>
                  <a:t>					</a:t>
                </a:r>
                <a:endParaRPr lang="en-US" sz="4000" dirty="0">
                  <a:cs typeface="Arial" panose="020B0604020202020204" pitchFamily="34" charset="0"/>
                </a:endParaRPr>
              </a:p>
              <a:p>
                <a:pPr marL="0" indent="0" algn="just">
                  <a:buNone/>
                </a:pPr>
                <a:r>
                  <a:rPr lang="en-US" sz="4000" dirty="0">
                    <a:cs typeface="Arial" panose="020B0604020202020204" pitchFamily="34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</m:acc>
                      </m:e>
                    </m:d>
                  </m:oMath>
                </a14:m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A5662A3F-2EB5-4079-8521-7D7CDCC4C3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92765" y="0"/>
                <a:ext cx="12284765" cy="6858000"/>
              </a:xfrm>
              <a:blipFill>
                <a:blip r:embed="rId2"/>
                <a:stretch>
                  <a:fillRect l="-1734" r="-16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213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1A938-01A6-4DDE-A41B-1FE46CCA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119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z-Latn-UZ" sz="4800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0817" y="1683026"/>
                <a:ext cx="11277600" cy="5174974"/>
              </a:xfrm>
            </p:spPr>
            <p:txBody>
              <a:bodyPr>
                <a:no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40-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betdagi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mavzuga doir  savol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lar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ga javob yozish.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 kg massali jismni yuqoriga erkin tushish tezlanishidan 2 marta katta tezl</a:t>
                </a:r>
                <a:r>
                  <a:rPr lang="en-US" sz="3600">
                    <a:latin typeface="Arial" panose="020B0604020202020204" pitchFamily="34" charset="0"/>
                    <a:cs typeface="Arial" panose="020B0604020202020204" pitchFamily="34" charset="0"/>
                  </a:rPr>
                  <a:t>anish</a:t>
                </a:r>
                <a:r>
                  <a:rPr lang="uz-Latn-UZ" sz="36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bilan ko‘tarish uchun qancha kuch kerak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bo‘ladi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Harakatdagi yuk osilgan ipning tarangligi harakatsiz yuk hosil qilgan taranglik kuchidan 3 marta katta bo‘lsa, yuk ip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yordamida</a:t>
                </a: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qanday tezlanish bilan ko‘tarilmoqda?    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sSup>
                          <m:sSup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36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7873C651-6C38-40EA-B3AA-1F422E6645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0817" y="1683026"/>
                <a:ext cx="11277600" cy="5174974"/>
              </a:xfrm>
              <a:blipFill>
                <a:blip r:embed="rId2"/>
                <a:stretch>
                  <a:fillRect l="-1622" t="-1767" r="-16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2740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4155" y="702365"/>
                <a:ext cx="6771861" cy="591047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ru-RU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ru-RU" sz="4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</m:acc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𝑐𝑜𝑛𝑠𝑡</m:t>
                    </m:r>
                  </m:oMath>
                </a14:m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uz-Latn-UZ" sz="4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uz-Latn-UZ" sz="48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𝑜𝑔</m:t>
                            </m:r>
                            <m:r>
                              <a:rPr lang="uz-Latn-UZ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‘</m:t>
                            </m:r>
                          </m:sub>
                        </m:sSub>
                      </m:e>
                    </m:acc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8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𝑜𝑔</m:t>
                        </m:r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‘</m:t>
                        </m:r>
                      </m:sub>
                    </m:sSub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8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𝑜𝑔</m:t>
                        </m:r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‘</m:t>
                        </m:r>
                      </m:sub>
                    </m:sSub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𝑚𝑔</m:t>
                    </m:r>
                  </m:oMath>
                </a14:m>
                <a:r>
                  <a:rPr lang="uz-Latn-UZ" sz="48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ru-RU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  <m:r>
                      <a:rPr lang="uz-Latn-UZ" sz="4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uz-Latn-UZ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uz-Latn-UZ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</m:acc>
                      </m:e>
                    </m:d>
                  </m:oMath>
                </a14:m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dan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uz-Latn-UZ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uz-Latn-UZ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>
                    <a:latin typeface="Arial" panose="020B0604020202020204" pitchFamily="34" charset="0"/>
                    <a:cs typeface="Arial" panose="020B0604020202020204" pitchFamily="34" charset="0"/>
                  </a:rPr>
                  <a:t> yoki 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𝑚𝑔</m:t>
                    </m:r>
                  </m:oMath>
                </a14:m>
                <a:endParaRPr lang="uz-Latn-UZ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4155" y="702365"/>
                <a:ext cx="6771861" cy="591047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2792DA-869B-40EE-B2A6-07884CFBE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</a:extLst>
          </a:blip>
          <a:srcRect l="13750" t="30329" r="60870" b="18052"/>
          <a:stretch/>
        </p:blipFill>
        <p:spPr>
          <a:xfrm>
            <a:off x="7964557" y="1272208"/>
            <a:ext cx="3591339" cy="41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66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15617"/>
                <a:ext cx="6096000" cy="6042992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4400" dirty="0"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uz-Latn-UZ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𝑜𝑔</m:t>
                            </m:r>
                            <m: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‘</m:t>
                            </m:r>
                          </m:sub>
                        </m:sSub>
                      </m:e>
                    </m:acc>
                    <m:r>
                      <a:rPr lang="uz-Latn-UZ" sz="4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uz-Latn-UZ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uz-Latn-UZ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  <a:p>
                <a:pPr marL="0" indent="0" algn="just">
                  <a:buNone/>
                </a:pPr>
                <a:r>
                  <a:rPr lang="uz-Latn-UZ" sz="4000" dirty="0">
                    <a:cs typeface="Arial" panose="020B0604020202020204" pitchFamily="34" charset="0"/>
                  </a:rPr>
                  <a:t>           </a:t>
                </a:r>
                <a:r>
                  <a:rPr lang="en-US" sz="40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</m:acc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uz-Latn-UZ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</m:acc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uz-Latn-UZ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uz-Latn-UZ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uz-Latn-UZ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uz-Latn-UZ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𝑜𝑔</m:t>
                              </m:r>
                              <m:r>
                                <a:rPr lang="uz-Latn-UZ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‘</m:t>
                              </m:r>
                            </m:sub>
                          </m:sSub>
                        </m:e>
                      </m:acc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uz-Latn-UZ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uz-Latn-UZ" sz="4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4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uz-Latn-UZ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uz-Latn-UZ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uz-Latn-UZ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𝑜𝑔</m:t>
                            </m:r>
                            <m:r>
                              <a:rPr lang="uz-Latn-UZ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‘</m:t>
                            </m:r>
                          </m:sub>
                        </m:sSub>
                      </m:e>
                    </m:acc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uz-Latn-UZ" sz="40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uz-Latn-UZ" sz="4000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z-Latn-UZ" sz="4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4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𝑷</m:t>
                          </m:r>
                        </m:e>
                      </m:acc>
                      <m:r>
                        <a:rPr lang="uz-Latn-UZ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uz-Latn-UZ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𝒎</m:t>
                      </m:r>
                      <m:r>
                        <a:rPr lang="uz-Latn-UZ" sz="4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uz-Latn-UZ" sz="40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40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𝒈</m:t>
                          </m:r>
                        </m:e>
                      </m:acc>
                      <m:r>
                        <a:rPr lang="uz-Latn-UZ" sz="4000" b="1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uz-Latn-UZ" sz="40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4000" b="1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𝒂</m:t>
                          </m:r>
                        </m:e>
                      </m:acc>
                      <m:r>
                        <a:rPr lang="uz-Latn-UZ" sz="4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uz-Latn-UZ" sz="40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uz-Latn-UZ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holat vaznsizlik deb ataladi. </a:t>
                </a:r>
              </a:p>
              <a:p>
                <a:pPr marL="0" indent="0" algn="just">
                  <a:buNone/>
                </a:pPr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15617"/>
                <a:ext cx="6096000" cy="6042992"/>
              </a:xfrm>
              <a:blipFill>
                <a:blip r:embed="rId2"/>
                <a:stretch>
                  <a:fillRect r="-14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599937-0EC7-42EC-B670-C6ED9FBC0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52065" t="10995" r="15000" b="20178"/>
          <a:stretch/>
        </p:blipFill>
        <p:spPr>
          <a:xfrm>
            <a:off x="7805530" y="1603513"/>
            <a:ext cx="3233532" cy="39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00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7091" y="0"/>
                <a:ext cx="4029866" cy="6858000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erdagi og‘irligiga teng holat </a:t>
                </a:r>
                <a:b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(tekis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harakat)</a:t>
                </a:r>
                <a:b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z-Latn-UZ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</m:acc>
                      <m:r>
                        <a:rPr lang="uz-Latn-UZ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uz-Latn-UZ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</m:acc>
                      <m:r>
                        <a:rPr lang="uz-Latn-UZ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uz-Latn-UZ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</m:acc>
                    </m:oMath>
                  </m:oMathPara>
                </a14:m>
                <a:b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b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9A61088-A08F-437D-B36B-0AEDA7C3E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7091" y="0"/>
                <a:ext cx="4029866" cy="6858000"/>
              </a:xfrm>
              <a:blipFill rotWithShape="1">
                <a:blip r:embed="rId4"/>
                <a:stretch>
                  <a:fillRect r="-33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(1)">
            <a:hlinkClick r:id="" action="ppaction://media"/>
            <a:extLst>
              <a:ext uri="{FF2B5EF4-FFF2-40B4-BE49-F238E27FC236}">
                <a16:creationId xmlns:a16="http://schemas.microsoft.com/office/drawing/2014/main" id="{3C12F236-5256-49A7-8EB7-F640977187F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5983" y="0"/>
            <a:ext cx="7726017" cy="6858000"/>
          </a:xfrm>
        </p:spPr>
      </p:pic>
    </p:spTree>
    <p:extLst>
      <p:ext uri="{BB962C8B-B14F-4D97-AF65-F5344CB8AC3E}">
        <p14:creationId xmlns:p14="http://schemas.microsoft.com/office/powerpoint/2010/main" val="400979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B0CB25A4-91AE-4983-A043-C74513A429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026" y="159026"/>
                <a:ext cx="2584174" cy="655982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manfiy ya’ni qarama-qarshiga o‘zgargan holat: 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Объект 10">
                <a:extLst>
                  <a:ext uri="{FF2B5EF4-FFF2-40B4-BE49-F238E27FC236}">
                    <a16:creationId xmlns:a16="http://schemas.microsoft.com/office/drawing/2014/main" id="{B0CB25A4-91AE-4983-A043-C74513A429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026" y="159026"/>
                <a:ext cx="2584174" cy="6559826"/>
              </a:xfrm>
              <a:blipFill>
                <a:blip r:embed="rId4"/>
                <a:stretch>
                  <a:fillRect t="-1394" r="-42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0(1)">
            <a:hlinkClick r:id="" action="ppaction://media"/>
            <a:extLst>
              <a:ext uri="{FF2B5EF4-FFF2-40B4-BE49-F238E27FC236}">
                <a16:creationId xmlns:a16="http://schemas.microsoft.com/office/drawing/2014/main" id="{6647B65D-E435-4A76-AB65-95FACAC89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0"/>
                <a:ext cx="3021496" cy="6858000"/>
              </a:xfrm>
            </p:spPr>
            <p:txBody>
              <a:bodyPr>
                <a:norm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0 ga teng bo‘lgan holat uchun: </a:t>
                </a:r>
                <a:b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sz="36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uz-Latn-UZ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0"/>
                <a:ext cx="3021496" cy="6858000"/>
              </a:xfrm>
              <a:blipFill>
                <a:blip r:embed="rId4"/>
                <a:stretch>
                  <a:fillRect l="-605" r="-443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A6DF3B5D-BE27-40B3-A1D6-5911DD2BCC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1497" y="0"/>
            <a:ext cx="9170503" cy="6857999"/>
          </a:xfrm>
        </p:spPr>
      </p:pic>
    </p:spTree>
    <p:extLst>
      <p:ext uri="{BB962C8B-B14F-4D97-AF65-F5344CB8AC3E}">
        <p14:creationId xmlns:p14="http://schemas.microsoft.com/office/powerpoint/2010/main" val="11830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" y="0"/>
                <a:ext cx="4187686" cy="6858000"/>
              </a:xfrm>
            </p:spPr>
            <p:txBody>
              <a:bodyPr>
                <a:norm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uz-Latn-UZ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Liftdagi insonning og‘irligi noldan katta, lekin kamayotgan   holat uchun</a:t>
                </a:r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b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a:rPr lang="uz-Latn-UZ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0&lt;</m:t>
                    </m:r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uz-Latn-UZ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acc>
                      <m:accPr>
                        <m:chr m:val="⃗"/>
                        <m:ctrlPr>
                          <a:rPr lang="uz-Latn-UZ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uz-Latn-UZ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Заголовок 1">
                <a:extLst>
                  <a:ext uri="{FF2B5EF4-FFF2-40B4-BE49-F238E27FC236}">
                    <a16:creationId xmlns:a16="http://schemas.microsoft.com/office/drawing/2014/main" id="{49A61088-A08F-437D-B36B-0AEDA7C3E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" y="0"/>
                <a:ext cx="4187686" cy="6858000"/>
              </a:xfrm>
              <a:blipFill>
                <a:blip r:embed="rId4"/>
                <a:stretch>
                  <a:fillRect l="-2766" r="-5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">
            <a:hlinkClick r:id="" action="ppaction://media"/>
            <a:extLst>
              <a:ext uri="{FF2B5EF4-FFF2-40B4-BE49-F238E27FC236}">
                <a16:creationId xmlns:a16="http://schemas.microsoft.com/office/drawing/2014/main" id="{DE56222F-EAF3-4756-8D58-E5B881426A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1913" y="0"/>
            <a:ext cx="8150087" cy="6858000"/>
          </a:xfrm>
        </p:spPr>
      </p:pic>
    </p:spTree>
    <p:extLst>
      <p:ext uri="{BB962C8B-B14F-4D97-AF65-F5344CB8AC3E}">
        <p14:creationId xmlns:p14="http://schemas.microsoft.com/office/powerpoint/2010/main" val="10688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9842" y="119270"/>
                <a:ext cx="6467062" cy="6639339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uz-Latn-UZ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uz-Latn-UZ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𝑔</m:t>
                        </m:r>
                      </m:e>
                    </m:acc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uz-Latn-UZ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acc>
                    <m:r>
                      <a:rPr lang="uz-Latn-UZ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en-US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  </a:t>
                </a:r>
                <a:r>
                  <a:rPr lang="uz-Latn-UZ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Lift tezlanishining yo‘nalishi og‘irlik kuchiga qarama qarshi</a:t>
                </a:r>
                <a:r>
                  <a:rPr lang="en-US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uz-Latn-UZ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bo‘lganidan: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uz-Latn-UZ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</m:acc>
                      <m:r>
                        <a:rPr lang="uz-Latn-UZ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uz-Latn-UZ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d>
                        <m:dPr>
                          <m:ctrlPr>
                            <a:rPr lang="uz-Latn-UZ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𝑔</m:t>
                              </m:r>
                            </m:e>
                          </m:acc>
                          <m:r>
                            <a:rPr lang="uz-Latn-UZ" sz="36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uz-Latn-UZ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(−</m:t>
                          </m:r>
                          <m:acc>
                            <m:accPr>
                              <m:chr m:val="⃗"/>
                              <m:ctrlP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uz-Latn-UZ" sz="36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uz-Latn-UZ" sz="3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uz-Latn-UZ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uz-Latn-UZ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uz-Latn-UZ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</m:acc>
                      <m:r>
                        <a:rPr lang="uz-Latn-UZ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uz-Latn-UZ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e>
                      </m:acc>
                      <m:r>
                        <a:rPr lang="uz-Latn-UZ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uz-Latn-UZ" sz="4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0" indent="0" algn="ctr">
                  <a:buNone/>
                </a:pPr>
                <a:r>
                  <a:rPr lang="uz-Latn-UZ" sz="36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Bu jarayonda inson oladigan yuklanish: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num>
                      <m:den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uz-Latn-UZ" sz="4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𝑜𝑔</m:t>
                                </m:r>
                                <m:r>
                                  <a:rPr lang="uz-Latn-UZ" sz="44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‘</m:t>
                                </m:r>
                              </m:sub>
                            </m:sSub>
                          </m:e>
                        </m:acc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uz-Latn-UZ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uz-Latn-UZ" sz="4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</m:acc>
                        <m:r>
                          <a:rPr lang="uz-Latn-UZ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acc>
                        <m:r>
                          <a:rPr lang="uz-Latn-UZ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uz-Latn-UZ" sz="4800" dirty="0">
                            <a:latin typeface="Arial" panose="020B0604020202020204" pitchFamily="34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acc>
                          <m:accPr>
                            <m:chr m:val="⃗"/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</m:acc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</m:acc>
                        <m:r>
                          <a:rPr lang="uz-Latn-UZ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acc>
                      </m:num>
                      <m:den>
                        <m:acc>
                          <m:accPr>
                            <m:chr m:val="⃗"/>
                            <m:ctrlPr>
                              <a:rPr lang="uz-Latn-UZ" sz="4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</m:acc>
                      </m:den>
                    </m:f>
                    <m:r>
                      <a:rPr lang="uz-Latn-UZ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=1+</m:t>
                    </m:r>
                    <m:f>
                      <m:fPr>
                        <m:ctrlPr>
                          <a:rPr lang="uz-Latn-UZ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acc>
                      </m:num>
                      <m:den>
                        <m:acc>
                          <m:accPr>
                            <m:chr m:val="⃗"/>
                            <m:ctrlP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uz-Latn-UZ" sz="4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</m:acc>
                      </m:den>
                    </m:f>
                  </m:oMath>
                </a14:m>
                <a:r>
                  <a:rPr lang="uz-Latn-UZ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indent="0" algn="ctr">
                  <a:buNone/>
                </a:pPr>
                <a:endParaRPr lang="uz-Latn-UZ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ru-RU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Объект 5">
                <a:extLst>
                  <a:ext uri="{FF2B5EF4-FFF2-40B4-BE49-F238E27FC236}">
                    <a16:creationId xmlns:a16="http://schemas.microsoft.com/office/drawing/2014/main" id="{494344E7-0A94-491B-88D7-B3DADBD4D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9842" y="119270"/>
                <a:ext cx="6467062" cy="6639339"/>
              </a:xfrm>
              <a:blipFill>
                <a:blip r:embed="rId2"/>
                <a:stretch>
                  <a:fillRect l="-1037" r="-2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CBB70-9E2C-4385-8485-8BE11F31B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63913" t="11962" r="11305" b="35838"/>
          <a:stretch/>
        </p:blipFill>
        <p:spPr>
          <a:xfrm>
            <a:off x="8507896" y="1656522"/>
            <a:ext cx="2994992" cy="372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569</Words>
  <Application>Microsoft Office PowerPoint</Application>
  <PresentationFormat>Широкоэкранный</PresentationFormat>
  <Paragraphs>94</Paragraphs>
  <Slides>20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 Liftdagi insonning og‘irligi yerdagi og‘irligiga teng holat  (tekis harakat)  g ⃗-a ⃗=g ⃗     a ⃗=0    </vt:lpstr>
      <vt:lpstr>Презентация PowerPoint</vt:lpstr>
      <vt:lpstr>Liftdagi insonning og‘irligi 0 ga teng bo‘lgan holat uchun:  g ⃗-a ⃗  =0 </vt:lpstr>
      <vt:lpstr>Liftdagi insonning og‘irligi noldan katta, lekin kamayotgan   holat uchun:  0&lt;g ⃗-a ⃗&lt;g ⃗  </vt:lpstr>
      <vt:lpstr>Презентация PowerPoint</vt:lpstr>
      <vt:lpstr>Liftdagi insonning og‘irligi  Yerdagidan biroz katta bo‘lgan holat uchun:  g ⃗+a ⃗&gt;g ⃗  </vt:lpstr>
      <vt:lpstr>Liftdagi insonning og‘irligi Yerdagidan ancha katta bo‘lgan holat uchun:  g ⃗+a ⃗≫g ⃗  </vt:lpstr>
      <vt:lpstr>Презентация PowerPoint</vt:lpstr>
      <vt:lpstr>Презентация PowerPoint</vt:lpstr>
      <vt:lpstr>1-masala</vt:lpstr>
      <vt:lpstr>Презентация PowerPoint</vt:lpstr>
      <vt:lpstr>2-masala</vt:lpstr>
      <vt:lpstr>Презентация PowerPoint</vt:lpstr>
      <vt:lpstr>3-masala</vt:lpstr>
      <vt:lpstr>Презентация PowerPoint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Davronbek Salimbekov</dc:creator>
  <cp:lastModifiedBy>hp</cp:lastModifiedBy>
  <cp:revision>55</cp:revision>
  <dcterms:created xsi:type="dcterms:W3CDTF">2020-09-23T07:13:47Z</dcterms:created>
  <dcterms:modified xsi:type="dcterms:W3CDTF">2021-02-23T06:11:50Z</dcterms:modified>
</cp:coreProperties>
</file>