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2" r:id="rId10"/>
    <p:sldId id="277" r:id="rId11"/>
    <p:sldId id="278" r:id="rId12"/>
    <p:sldId id="273" r:id="rId13"/>
    <p:sldId id="274" r:id="rId14"/>
    <p:sldId id="275" r:id="rId15"/>
    <p:sldId id="276" r:id="rId16"/>
    <p:sldId id="27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69696"/>
    <a:srgbClr val="FF9900"/>
    <a:srgbClr val="0000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0E61C-E9EC-4441-AEBE-E3737EDFA5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971005-6220-48DF-BAB4-A5F7EC4A7A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361A59-E0E1-4B5E-998A-91B8AA820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D4D0-1D93-4AA4-93F4-E1466205E5B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7CB4A9-8B57-42C9-9705-D21ECECAA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CC49F4-A4DA-447E-B026-C30A6401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60F-BAB4-4AAC-A94E-A6F82A3C0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304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55E676-493A-40DC-8DB7-D4933106D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E2D6577-8A91-4B70-B5D3-ED091D735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552DF9-504B-4C2F-8BBD-672F8E87E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D4D0-1D93-4AA4-93F4-E1466205E5B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36DB89-1E5E-4CC0-AE0F-B99820F37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E4B38F-B5E7-4E53-A2EB-3B67F4354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60F-BAB4-4AAC-A94E-A6F82A3C0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4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4F2C667-3C26-4632-BFD5-2032C1BEC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91D706-5A78-42B9-8C56-617188DFA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AA6C09-F778-4F05-8CFA-CDD68FAF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D4D0-1D93-4AA4-93F4-E1466205E5B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A2441D-2CD7-4FF7-8BE2-F657DFC6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3273AB-A391-4769-A0EB-6B45C2123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60F-BAB4-4AAC-A94E-A6F82A3C0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326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3643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1AA950-0EC1-4BFC-B016-B744824E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9F8F8-D08C-475C-B392-50FAEEA9F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C4B273-BDD5-4EA0-91EC-902A21C73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D4D0-1D93-4AA4-93F4-E1466205E5B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94986E-D162-46A3-A63F-66DE1966D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288F71-8890-44CD-9E69-CDA80AFF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60F-BAB4-4AAC-A94E-A6F82A3C0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73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171C9F-4B22-4503-8005-425ADC149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91FD5F-767A-4C84-8335-194F037E9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285597-8F32-4D97-8BEE-F3F01445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D4D0-1D93-4AA4-93F4-E1466205E5B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842DEA-7D03-4B36-9A78-C80C0EDF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09D83A-CD06-43DD-BA68-D9F69A754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60F-BAB4-4AAC-A94E-A6F82A3C0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75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196ED0-D845-446C-B83D-E850A9C21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047A65-9CC3-4CF8-83DA-2F3F55C701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EA649C-67D4-4DA7-B0E3-BB78C2A26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09FEB7-0AEC-458E-906A-A05A86147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D4D0-1D93-4AA4-93F4-E1466205E5B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129722-4F69-4A5A-9734-860F977F3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DBFE53-68CF-4E0F-A816-B79CFB46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60F-BAB4-4AAC-A94E-A6F82A3C0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38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27E8C-F772-4CA0-B43F-820D8301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F50BAF-A7A0-4370-AA8F-265548854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9A9815-2041-40CD-AA07-D383DD5A0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52BE6C-3410-45D8-8FB7-A63C38D6E7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9A0D61D-2F53-4346-90BA-CE8F1FECE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AD6287-0038-496A-BD04-6C7805394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D4D0-1D93-4AA4-93F4-E1466205E5B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A0E3D4-385F-4669-A110-2B52D30B0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37C6E8-0253-4A9F-83DB-871161E9C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60F-BAB4-4AAC-A94E-A6F82A3C0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2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FBBEA-1073-4722-AFAF-AEBA9D76E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A620CA-6B1E-4097-98F1-9524C9CEA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D4D0-1D93-4AA4-93F4-E1466205E5B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EADD84B-764E-4DDE-B1E6-139050978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22929C-E207-413B-A110-5DD90951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60F-BAB4-4AAC-A94E-A6F82A3C0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1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EB3869-C26D-45A9-BCB8-3F7A77C74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D4D0-1D93-4AA4-93F4-E1466205E5B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ABC14FD-312A-49C2-BE3C-269479F34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561957C-1DDF-4724-B4C9-BD40C7EBB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60F-BAB4-4AAC-A94E-A6F82A3C0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5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04297-1159-46A8-9DA0-3AE2C10B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B2D22E-7AE3-4670-8093-032561847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B23CE90-BC36-4C26-AE36-8B5B62993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C6BE17-1F5F-4C62-9088-3A50AE088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D4D0-1D93-4AA4-93F4-E1466205E5B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B39B6A-0259-445A-B1FC-96D9CD750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84D79F-2FB6-4AD2-ADC8-6425AB404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60F-BAB4-4AAC-A94E-A6F82A3C0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3C274-4697-4113-8173-8A0D536B3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9E6BC0-5464-4183-804F-DB71C86A7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47878C-F498-4F3F-BF8B-5D676A3CFE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7A32B2-A1ED-474F-8531-3D4759EB1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AD4D0-1D93-4AA4-93F4-E1466205E5B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E0FEFB-45A4-433A-A554-639C20E6A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15ADEB-9468-447C-B9F0-E3A62BA38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CC60F-BAB4-4AAC-A94E-A6F82A3C0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20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B63F3E-AE69-418B-9AA7-AF3A2AC44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5A875D-EE36-47DE-AF23-2F4164F5F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79B8A6-478E-48E3-8AB6-9FC07BFE3B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AD4D0-1D93-4AA4-93F4-E1466205E5BA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A998D0-3E90-47A4-8B21-A2EE8627F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3956E8-F67C-4C6D-BE24-40633F61C3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CC60F-BAB4-4AAC-A94E-A6F82A3C02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22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269999" y="2780403"/>
            <a:ext cx="10721153" cy="496706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uz-Latn-UZ" sz="5400" b="1" dirty="0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lang="en-US" sz="5400" b="1" dirty="0">
                <a:solidFill>
                  <a:srgbClr val="002060"/>
                </a:solidFill>
                <a:latin typeface="Arial"/>
                <a:cs typeface="Arial"/>
              </a:rPr>
              <a:t>: </a:t>
            </a:r>
            <a:r>
              <a:rPr lang="en-US" sz="5400" dirty="0" err="1">
                <a:solidFill>
                  <a:srgbClr val="002060"/>
                </a:solidFill>
                <a:latin typeface="Arial"/>
                <a:cs typeface="Arial"/>
              </a:rPr>
              <a:t>Masalalar</a:t>
            </a:r>
            <a:r>
              <a:rPr lang="en-US" sz="5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Arial"/>
                <a:cs typeface="Arial"/>
              </a:rPr>
              <a:t>yechish</a:t>
            </a:r>
            <a:endParaRPr lang="en-US" sz="54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2400" b="1" dirty="0"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O‘qituvchi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: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Toshkent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shahar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Uchtepa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tumani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287-maktab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fizika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fani</a:t>
            </a: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Arial"/>
                <a:cs typeface="Arial"/>
              </a:rPr>
              <a:t>o‘qituvchisi</a:t>
            </a:r>
            <a:endParaRPr lang="en-US" sz="2400" dirty="0">
              <a:solidFill>
                <a:srgbClr val="7030A0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2400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Arial"/>
                <a:cs typeface="Arial"/>
              </a:rPr>
              <a:t>Ziyatovna</a:t>
            </a:r>
            <a:r>
              <a:rPr lang="en-US" sz="2400" b="1" dirty="0">
                <a:solidFill>
                  <a:srgbClr val="7030A0"/>
                </a:solidFill>
                <a:latin typeface="Arial"/>
                <a:cs typeface="Arial"/>
              </a:rPr>
              <a:t>. </a:t>
            </a:r>
          </a:p>
          <a:p>
            <a:pPr marL="38918" algn="ctr">
              <a:lnSpc>
                <a:spcPts val="4132"/>
              </a:lnSpc>
              <a:spcBef>
                <a:spcPts val="233"/>
              </a:spcBef>
            </a:pPr>
            <a:endParaRPr lang="en-US" sz="54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4000" b="1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96264" y="2593334"/>
            <a:ext cx="727405" cy="16243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96264" y="4902200"/>
            <a:ext cx="727405" cy="16243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58400" y="526307"/>
            <a:ext cx="103723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2060486" y="476759"/>
            <a:ext cx="7424708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901290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0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14C67-9F0D-46E3-8E90-781DDA12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9993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929881-8CDD-44D6-867D-B6BBA1753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0" y="1258957"/>
            <a:ext cx="11423375" cy="559904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sz="6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sv-SE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O‘zgarmas kuch t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a’</a:t>
            </a:r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sirida harakatlana boshlagan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50 g massali jism 2 sekundda 1 metr masofani bosib o‘tdi. Kuchning kattaligi qanday (N)?</a:t>
            </a:r>
          </a:p>
        </p:txBody>
      </p:sp>
    </p:spTree>
    <p:extLst>
      <p:ext uri="{BB962C8B-B14F-4D97-AF65-F5344CB8AC3E}">
        <p14:creationId xmlns:p14="http://schemas.microsoft.com/office/powerpoint/2010/main" val="133524150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15620" y="119270"/>
                <a:ext cx="4678015" cy="4134678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=0,05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uz-Latn-UZ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15620" y="119270"/>
                <a:ext cx="4678015" cy="4134678"/>
              </a:xfrm>
              <a:blipFill>
                <a:blip r:embed="rId2"/>
                <a:stretch>
                  <a:fillRect l="-4557" t="-4130" b="-35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6347790" y="119270"/>
                <a:ext cx="5128589" cy="4293704"/>
              </a:xfrm>
            </p:spPr>
            <p:txBody>
              <a:bodyPr/>
              <a:lstStyle/>
              <a:p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</a:t>
                </a:r>
              </a:p>
              <a:p>
                <a14:m>
                  <m:oMath xmlns:m="http://schemas.openxmlformats.org/officeDocument/2006/math"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da    </a:t>
                </a:r>
                <a14:m>
                  <m:oMath xmlns:m="http://schemas.openxmlformats.org/officeDocument/2006/math"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sSup>
                          <m:sSup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num>
                      <m:den>
                        <m:sSup>
                          <m:sSup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6347790" y="119270"/>
                <a:ext cx="5128589" cy="4293704"/>
              </a:xfrm>
              <a:blipFill>
                <a:blip r:embed="rId3"/>
                <a:stretch>
                  <a:fillRect t="-3977" b="-1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0" y="4518990"/>
                <a:ext cx="10469216" cy="2339009"/>
              </a:xfrm>
            </p:spPr>
            <p:txBody>
              <a:bodyPr/>
              <a:lstStyle/>
              <a:p>
                <a:r>
                  <a:rPr lang="uz-Latn-UZ" sz="3200" dirty="0">
                    <a:cs typeface="Arial" panose="020B0604020202020204" pitchFamily="34" charset="0"/>
                  </a:rPr>
                  <a:t>          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=0,05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2∙1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2 </m:t>
                                </m:r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e>
                            </m:d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=0,025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𝑭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𝟎𝟐𝟓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</m:oMath>
                </a14:m>
                <a:endParaRPr lang="uz-Latn-UZ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dirty="0">
                    <a:cs typeface="Arial" panose="020B0604020202020204" pitchFamily="34" charset="0"/>
                  </a:rPr>
                  <a:t>                          </a:t>
                </a:r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0" y="4518990"/>
                <a:ext cx="10469216" cy="2339009"/>
              </a:xfrm>
              <a:blipFill>
                <a:blip r:embed="rId4"/>
                <a:stretch>
                  <a:fillRect t="-28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/>
          <p:nvPr/>
        </p:nvCxnSpPr>
        <p:spPr>
          <a:xfrm>
            <a:off x="5685203" y="626166"/>
            <a:ext cx="0" cy="3299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715620" y="3429000"/>
            <a:ext cx="2703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49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14C67-9F0D-46E3-8E90-781DDA12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9993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929881-8CDD-44D6-867D-B6BBA1753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4" y="1523999"/>
            <a:ext cx="10893287" cy="5333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	Massasi va radiusi Yernikidan 4 marta katta  bo‘lgan planeta uchun birinchi kosmik tezlikni (km/s)  toping. Yer uchun birinchi kosmik tezlik 8 km/s.</a:t>
            </a:r>
          </a:p>
          <a:p>
            <a:pPr marL="0" indent="0" algn="just">
              <a:buNone/>
            </a:pPr>
            <a:endParaRPr lang="uz-Latn-UZ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2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1113183" y="119270"/>
                <a:ext cx="3604598" cy="4744278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32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uz-Latn-UZ" sz="3200" b="1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1113183" y="119270"/>
                <a:ext cx="3604598" cy="4744278"/>
              </a:xfrm>
              <a:blipFill>
                <a:blip r:embed="rId2"/>
                <a:stretch>
                  <a:fillRect l="-4399" t="-9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4929808" y="119269"/>
                <a:ext cx="7262185" cy="3309732"/>
              </a:xfrm>
            </p:spPr>
            <p:txBody>
              <a:bodyPr/>
              <a:lstStyle/>
              <a:p>
                <a:pPr algn="ctr"/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32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   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uz-Latn-UZ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  <m:sup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uz-Latn-UZ" sz="3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b>
                    </m:sSub>
                    <m:r>
                      <a:rPr lang="uz-Latn-UZ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uz-Latn-UZ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b>
                    </m:sSub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uz-Latn-UZ" sz="3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</m:t>
                        </m:r>
                      </m:sub>
                    </m:sSub>
                    <m:r>
                      <a:rPr lang="uz-Latn-UZ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uz-Latn-UZ" sz="3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uz-Latn-UZ" sz="32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z-Latn-UZ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uz-Latn-UZ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uz-Latn-UZ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b>
                      <m:sup>
                        <m:r>
                          <a:rPr lang="uz-Latn-UZ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uz-Latn-UZ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uz-Latn-UZ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3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uz-Latn-UZ" sz="36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uz-Latn-UZ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𝑅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b>
                    </m:sSub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uz-Latn-UZ" sz="36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uz-Latn-UZ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𝐺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4929808" y="119269"/>
                <a:ext cx="7262185" cy="3309732"/>
              </a:xfrm>
              <a:blipFill>
                <a:blip r:embed="rId3"/>
                <a:stretch>
                  <a:fillRect t="-38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0" y="3326300"/>
                <a:ext cx="11979966" cy="3531700"/>
              </a:xfrm>
            </p:spPr>
            <p:txBody>
              <a:bodyPr/>
              <a:lstStyle/>
              <a:p>
                <a:r>
                  <a:rPr lang="uz-Latn-UZ" sz="3200" dirty="0">
                    <a:cs typeface="Arial" panose="020B0604020202020204" pitchFamily="34" charset="0"/>
                  </a:rPr>
                  <a:t>                                     </a:t>
                </a:r>
                <a:r>
                  <a:rPr lang="en-US" sz="3200" dirty="0">
                    <a:cs typeface="Arial" panose="020B0604020202020204" pitchFamily="34" charset="0"/>
                  </a:rPr>
                  <a:t>                </a:t>
                </a:r>
                <a:r>
                  <a:rPr lang="uz-Latn-UZ" sz="3200" dirty="0"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>
                          <m:fPr>
                            <m:ctrlP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uz-Latn-UZ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𝑌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uz-Latn-UZ" sz="4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𝑌</m:t>
                                </m:r>
                              </m:sub>
                            </m:sSub>
                          </m:den>
                        </m:f>
                      </m:num>
                      <m:den>
                        <m: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>
                          <m:fPr>
                            <m:ctrlP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sub>
                            </m:sSub>
                          </m:den>
                        </m:f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</m:sub>
                        </m:sSub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</m:sSub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en-US" sz="4000" dirty="0">
                    <a:cs typeface="Arial" panose="020B0604020202020204" pitchFamily="34" charset="0"/>
                  </a:rPr>
                  <a:t>        </a:t>
                </a:r>
                <a:r>
                  <a:rPr lang="uz-Latn-UZ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</m:sub>
                          <m:sup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𝐼</m:t>
                            </m:r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</m:sub>
                        </m:sSub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∙4∙</m:t>
                        </m:r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</m:sub>
                        </m:sSub>
                      </m:num>
                      <m:den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</m:sub>
                        </m:sSub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𝑌</m:t>
                            </m:r>
                          </m:sub>
                        </m:sSub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   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𝑌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𝐼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</a:p>
            </p:txBody>
          </p:sp>
        </mc:Choice>
        <mc:Fallback xmlns="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0" y="3326300"/>
                <a:ext cx="11979966" cy="353170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/>
          <p:nvPr/>
        </p:nvCxnSpPr>
        <p:spPr>
          <a:xfrm>
            <a:off x="4558769" y="530087"/>
            <a:ext cx="0" cy="3299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1325217" y="2488096"/>
            <a:ext cx="2703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Текст 9">
                <a:extLst>
                  <a:ext uri="{FF2B5EF4-FFF2-40B4-BE49-F238E27FC236}">
                    <a16:creationId xmlns:a16="http://schemas.microsoft.com/office/drawing/2014/main" id="{3294BB50-3C8D-40D4-A65F-5066E0F7A59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92348" y="5946918"/>
                <a:ext cx="5287618" cy="71562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52378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04757" indent="-152378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33324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61891" indent="-228567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399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uz-Latn-UZ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𝝑</m:t>
                        </m:r>
                      </m:e>
                      <m:sub>
                        <m:r>
                          <a:rPr lang="uz-Latn-UZ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𝑰</m:t>
                        </m:r>
                        <m:r>
                          <a:rPr lang="uz-Latn-UZ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uz-Latn-UZ" sz="3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sub>
                    </m:sSub>
                    <m:r>
                      <a:rPr lang="uz-Latn-UZ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𝟖</m:t>
                    </m:r>
                    <m:r>
                      <a:rPr lang="uz-Latn-UZ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𝒌𝒎</m:t>
                    </m:r>
                    <m:r>
                      <a:rPr lang="uz-Latn-UZ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uz-Latn-UZ" sz="3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𝒔</m:t>
                    </m:r>
                  </m:oMath>
                </a14:m>
                <a:endParaRPr lang="ru-RU" sz="36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Текст 9">
                <a:extLst>
                  <a:ext uri="{FF2B5EF4-FFF2-40B4-BE49-F238E27FC236}">
                    <a16:creationId xmlns:a16="http://schemas.microsoft.com/office/drawing/2014/main" id="{3294BB50-3C8D-40D4-A65F-5066E0F7A5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348" y="5946918"/>
                <a:ext cx="5287618" cy="715623"/>
              </a:xfrm>
              <a:prstGeom prst="rect">
                <a:avLst/>
              </a:prstGeom>
              <a:blipFill>
                <a:blip r:embed="rId5"/>
                <a:stretch>
                  <a:fillRect l="-3576" t="-21368" b="-145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10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14C67-9F0D-46E3-8E90-781DDA12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9993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6000" dirty="0"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8929881-8CDD-44D6-867D-B6BBA17536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8052" y="1431235"/>
                <a:ext cx="11608905" cy="542676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2,25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tezlanish bilan harakatlanayotgan aravachaga yukli ip osilgan. Ip barqaror og‘ma vertikal vaziyatni egallagandan keyingi uning taranglik kuchini toping. Yukning massasi 4 kg,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deb oling.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8929881-8CDD-44D6-867D-B6BBA17536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8052" y="1431235"/>
                <a:ext cx="11608905" cy="5426764"/>
              </a:xfrm>
              <a:blipFill>
                <a:blip r:embed="rId2"/>
                <a:stretch>
                  <a:fillRect l="-1575" t="-899" r="-15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2877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649358" y="357808"/>
                <a:ext cx="3008242" cy="4505739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=2,25 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f>
                      <m:f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T.K.: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649358" y="357808"/>
                <a:ext cx="3008242" cy="4505739"/>
              </a:xfrm>
              <a:blipFill>
                <a:blip r:embed="rId2"/>
                <a:stretch>
                  <a:fillRect l="-7302" t="-37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3829909" y="265043"/>
                <a:ext cx="8189781" cy="4068418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</a:p>
              <a:p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e>
                    </m:acc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</m:acc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𝑖</m:t>
                        </m:r>
                      </m:sub>
                    </m:sSub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𝑚𝑎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dan </a:t>
                </a:r>
              </a:p>
              <a:p>
                <a:r>
                  <a:rPr lang="en-US" sz="40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𝑚𝑔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uz-Latn-UZ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𝑚𝑎</m:t>
                        </m:r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</m:e>
                      <m:sup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𝑇</m:t>
                        </m:r>
                      </m:e>
                      <m:sup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uz-Latn-UZ" sz="4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3829909" y="265043"/>
                <a:ext cx="8189781" cy="4068418"/>
              </a:xfrm>
              <a:blipFill>
                <a:blip r:embed="rId3"/>
                <a:stretch>
                  <a:fillRect r="-3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0" y="3551584"/>
                <a:ext cx="11867304" cy="3041374"/>
              </a:xfrm>
            </p:spPr>
            <p:txBody>
              <a:bodyPr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    </m:t>
                          </m:r>
                          <m: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𝑚𝑔</m:t>
                          </m:r>
                          <m: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uz-Latn-UZ" sz="40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𝑚𝑎</m:t>
                          </m:r>
                          <m: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  <m:sup>
                          <m: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p>
                          <m:r>
                            <a:rPr lang="uz-Latn-UZ" sz="4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4000" b="0" dirty="0"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𝑚𝑔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uz-Latn-UZ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𝑚𝑎</m:t>
                            </m:r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uz-Latn-UZ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𝑇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ad>
                      <m:radPr>
                        <m:degHide m:val="on"/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uz-Latn-UZ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uz-Latn-UZ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10</m:t>
                                </m:r>
                                <m:f>
                                  <m:fPr>
                                    <m:ctrlPr>
                                      <a:rPr lang="uz-Latn-UZ" sz="4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z-Latn-UZ" sz="4000" b="0" i="1" smtClean="0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uz-Latn-UZ" sz="4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uz-Latn-UZ" sz="4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uz-Latn-UZ" sz="4000" b="0" i="1" smtClean="0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</m:t>
                        </m:r>
                        <m:sSup>
                          <m:sSupPr>
                            <m:ctrlP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uz-Latn-UZ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uz-Latn-UZ" sz="40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2,25</m:t>
                                </m:r>
                                <m:f>
                                  <m:fPr>
                                    <m:ctrlPr>
                                      <a:rPr lang="uz-Latn-UZ" sz="4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uz-Latn-UZ" sz="4000" i="1">
                                        <a:latin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𝑚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uz-Latn-UZ" sz="40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uz-Latn-UZ" sz="40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𝑠</m:t>
                                        </m:r>
                                      </m:e>
                                      <m:sup>
                                        <m:r>
                                          <a:rPr lang="uz-Latn-UZ" sz="4000" i="1">
                                            <a:latin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uz-Latn-UZ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=41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uz-Latn-UZ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𝑻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𝟒𝟏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</m:oMath>
                </a14:m>
                <a:endParaRPr lang="uz-Latn-UZ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0" y="3551584"/>
                <a:ext cx="11867304" cy="3041374"/>
              </a:xfrm>
              <a:blipFill>
                <a:blip r:embed="rId4"/>
                <a:stretch>
                  <a:fillRect b="-188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/>
          <p:nvPr/>
        </p:nvCxnSpPr>
        <p:spPr>
          <a:xfrm>
            <a:off x="3670898" y="357808"/>
            <a:ext cx="0" cy="3299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649358" y="3429000"/>
            <a:ext cx="2703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EFC3B5-4F11-4B2F-AED1-26D4202867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84" t="16364" r="9590" b="8485"/>
          <a:stretch/>
        </p:blipFill>
        <p:spPr>
          <a:xfrm>
            <a:off x="5870713" y="357808"/>
            <a:ext cx="4015409" cy="1709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018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14C67-9F0D-46E3-8E90-781DDA12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09993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8929881-8CDD-44D6-867D-B6BBA17536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0087" y="1258957"/>
                <a:ext cx="11105322" cy="5599042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:r>
                  <a:rPr lang="sv-SE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Avtomobilning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y</a:t>
                </a:r>
                <a:r>
                  <a:rPr lang="sv-SE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uki bilan birga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likdagi </a:t>
                </a:r>
                <a:r>
                  <a:rPr lang="sv-SE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massasi 2 marta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ortganda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it-IT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tezlanishi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it-IT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am 2 marta ortishi uchun tortish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kuchini qanday o‘zgartirish kerak?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2. </a:t>
                </a:r>
                <a:r>
                  <a:rPr lang="sv-SE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Saturn 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sayyora</a:t>
                </a:r>
                <a:r>
                  <a:rPr lang="sv-SE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sining radiusi 60000 km, undagi</a:t>
                </a: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erkin tushish tezlanishi esa 11,44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ga teng. Shu sayyora uchun birinchi kosmik tezlikni toping (km/s).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	3. Massasi 16 kg bo‘lgan jism 80 N kuch ta’sirida qanday tezlanish oladi </a:t>
                </a:r>
                <a14:m>
                  <m:oMath xmlns:m="http://schemas.openxmlformats.org/officeDocument/2006/math"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>
                      <m:fPr>
                        <m:ctrlP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uz-Latn-UZ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uz-Latn-UZ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8929881-8CDD-44D6-867D-B6BBA17536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0087" y="1258957"/>
                <a:ext cx="11105322" cy="5599042"/>
              </a:xfrm>
              <a:blipFill>
                <a:blip r:embed="rId2"/>
                <a:stretch>
                  <a:fillRect l="-1701" t="-871" r="-1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2090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3446C6F-5B1A-409C-9E76-134AE191553E}"/>
              </a:ext>
            </a:extLst>
          </p:cNvPr>
          <p:cNvSpPr/>
          <p:nvPr/>
        </p:nvSpPr>
        <p:spPr>
          <a:xfrm>
            <a:off x="294502" y="1161536"/>
            <a:ext cx="11602995" cy="1680519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uz-Latn-UZ" sz="2800" b="1" dirty="0">
                <a:latin typeface="Arial" panose="020B0604020202020204" pitchFamily="34" charset="0"/>
                <a:cs typeface="Arial" panose="020B0604020202020204" pitchFamily="34" charset="0"/>
              </a:rPr>
              <a:t>Nyutonning 1-qonuni: </a:t>
            </a:r>
            <a:r>
              <a:rPr lang="uz-Latn-UZ" sz="2800" dirty="0">
                <a:latin typeface="Arial" panose="020B0604020202020204" pitchFamily="34" charset="0"/>
                <a:cs typeface="Arial" panose="020B0604020202020204" pitchFamily="34" charset="0"/>
              </a:rPr>
              <a:t>Inersial sistema deb ataluvchi shunday sanoq sistemalar mavjudki, undagi jism boshqa jismlardan yetarli darajada uzoq joylashgan bo‘lsa, tinch yoki to‘g‘ri chiziqli tekis harakatda bo‘ladi.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22D64B59-2621-4A70-B961-C263EB668127}"/>
                  </a:ext>
                </a:extLst>
              </p:cNvPr>
              <p:cNvSpPr/>
              <p:nvPr/>
            </p:nvSpPr>
            <p:spPr>
              <a:xfrm>
                <a:off x="294502" y="3126259"/>
                <a:ext cx="11602995" cy="1680519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Nyutonning 2-qonuni: </a:t>
                </a:r>
                <a:r>
                  <a:rPr lang="uz-Latn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Jismning olgan tezlanishi qo‘yilgan kuchga to‘g‘ri, jismning </a:t>
                </a:r>
                <a:r>
                  <a:rPr lang="it-IT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massasi</a:t>
                </a:r>
                <a:r>
                  <a:rPr lang="uz-Latn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it-IT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 teskari proporsional bo‘ladi:</a:t>
                </a:r>
                <a:r>
                  <a:rPr lang="uz-Latn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uz-Latn-UZ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uz-Latn-UZ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</m:t>
                        </m:r>
                      </m:e>
                    </m:acc>
                    <m:r>
                      <a:rPr lang="uz-Latn-UZ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uz-Latn-UZ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uz-Latn-UZ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𝑭</m:t>
                            </m:r>
                          </m:e>
                        </m:acc>
                      </m:num>
                      <m:den>
                        <m:r>
                          <a:rPr lang="uz-Latn-UZ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den>
                    </m:f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22D64B59-2621-4A70-B961-C263EB66812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2" y="3126259"/>
                <a:ext cx="11602995" cy="1680519"/>
              </a:xfrm>
              <a:prstGeom prst="rect">
                <a:avLst/>
              </a:prstGeom>
              <a:blipFill>
                <a:blip r:embed="rId2"/>
                <a:stretch>
                  <a:fillRect l="-996" r="-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84ED3CC7-282B-418C-A46E-5AF031192D3A}"/>
                  </a:ext>
                </a:extLst>
              </p:cNvPr>
              <p:cNvSpPr/>
              <p:nvPr/>
            </p:nvSpPr>
            <p:spPr>
              <a:xfrm>
                <a:off x="294502" y="5090983"/>
                <a:ext cx="11602995" cy="1680519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uz-Latn-UZ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Nyutonning 3-qonuni: </a:t>
                </a:r>
                <a:r>
                  <a:rPr lang="uz-Latn-UZ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Ta’sir har doim aks ta’sirni vujudga keltiradi. Ular son qiymati jihatidan bir-biriga teng bo‘lib, bir to‘g‘ri chiziq bo‘ylab qarama-qarshi yo‘nalgan: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uz-Latn-UZ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uz-Latn-UZ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b>
                      <m:sSubPr>
                        <m:ctrlPr>
                          <a:rPr lang="uz-Latn-UZ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uz-Latn-UZ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</m:oMath>
                </a14:m>
                <a:endParaRPr lang="ru-RU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>
                <a:extLst>
                  <a:ext uri="{FF2B5EF4-FFF2-40B4-BE49-F238E27FC236}">
                    <a16:creationId xmlns:a16="http://schemas.microsoft.com/office/drawing/2014/main" id="{84ED3CC7-282B-418C-A46E-5AF031192D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2" y="5090983"/>
                <a:ext cx="11602995" cy="1680519"/>
              </a:xfrm>
              <a:prstGeom prst="rect">
                <a:avLst/>
              </a:prstGeom>
              <a:blipFill>
                <a:blip r:embed="rId3"/>
                <a:stretch>
                  <a:fillRect l="-996" r="-944" b="-2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5550B1-C608-48C1-8B66-AE2170A131C0}"/>
              </a:ext>
            </a:extLst>
          </p:cNvPr>
          <p:cNvSpPr/>
          <p:nvPr/>
        </p:nvSpPr>
        <p:spPr>
          <a:xfrm>
            <a:off x="494270" y="86498"/>
            <a:ext cx="11403227" cy="9143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400" dirty="0">
                <a:latin typeface="Arial" panose="020B0604020202020204" pitchFamily="34" charset="0"/>
                <a:cs typeface="Arial" panose="020B0604020202020204" pitchFamily="34" charset="0"/>
              </a:rPr>
              <a:t>Biz nimalarni o‘rgandik?!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03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B104137-113D-4587-B37D-589311745F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8783" y="154810"/>
                <a:ext cx="11595651" cy="1408344"/>
              </a:xfrm>
              <a:solidFill>
                <a:srgbClr val="002060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endParaRPr lang="uz-Latn-UZ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Noinersal sanoq sistemalari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tezlanish bilan harakat qilayotgan sanoq sistemalari. 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FB104137-113D-4587-B37D-589311745F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783" y="154810"/>
                <a:ext cx="11595651" cy="1408344"/>
              </a:xfrm>
              <a:blipFill>
                <a:blip r:embed="rId2"/>
                <a:stretch>
                  <a:fillRect l="-210" r="-1207" b="-128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B7173E68-97E6-4A26-993B-1B369917A3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783" y="1867354"/>
                <a:ext cx="11595650" cy="1795670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uz-Latn-UZ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Birinchi kosmik tezlik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</m:oMath>
                </a14:m>
                <a:r>
                  <a:rPr lang="uz-Latn-UZ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Sayyoraning  tortishish maydonida sun’iy yo‘ldosh sifatida aylanish uchun unga berilgan eng kichik tezlik.  </a:t>
                </a:r>
                <a:endParaRPr lang="ru-RU" sz="4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B7173E68-97E6-4A26-993B-1B369917A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3" y="1867354"/>
                <a:ext cx="11595650" cy="1795670"/>
              </a:xfrm>
              <a:prstGeom prst="rect">
                <a:avLst/>
              </a:prstGeom>
              <a:blipFill>
                <a:blip r:embed="rId3"/>
                <a:stretch>
                  <a:fillRect l="-945" t="-9060" r="-2152" b="-104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2">
                <a:extLst>
                  <a:ext uri="{FF2B5EF4-FFF2-40B4-BE49-F238E27FC236}">
                    <a16:creationId xmlns:a16="http://schemas.microsoft.com/office/drawing/2014/main" id="{4EDE8BD1-AF04-4ED9-BA8C-ADB0D062943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8783" y="3967224"/>
                <a:ext cx="11595650" cy="2392013"/>
              </a:xfrm>
              <a:prstGeom prst="rect">
                <a:avLst/>
              </a:prstGeom>
              <a:solidFill>
                <a:srgbClr val="002060"/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vert="horz" lIns="91440" tIns="45720" rIns="91440" bIns="45720" rtlCol="0">
                <a:normAutofit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Font typeface="Arial" panose="020B0604020202020204" pitchFamily="34" charset="0"/>
                  <a:buNone/>
                </a:pPr>
                <a:r>
                  <a:rPr lang="uz-Latn-UZ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Ixtiyoriy ikkita sun’iy yo‘ldoshning aylanish davrlari va aylanish orbitalari radiusi orasidagi munosabat: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uz-Latn-UZ" sz="5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uz-Latn-UZ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uz-Latn-UZ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uz-Latn-UZ" sz="540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uz-Latn-UZ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uz-Latn-UZ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uz-Latn-UZ" sz="5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uz-Latn-UZ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  <m:sup>
                            <m:r>
                              <a:rPr lang="uz-Latn-UZ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uz-Latn-UZ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uz-Latn-UZ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uz-Latn-UZ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  <m:sup>
                            <m:r>
                              <a:rPr lang="uz-Latn-UZ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p>
                        </m:sSubSup>
                      </m:den>
                    </m:f>
                  </m:oMath>
                </a14:m>
                <a:r>
                  <a:rPr lang="uz-Latn-UZ" sz="4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ctr">
                  <a:buFont typeface="Arial" panose="020B0604020202020204" pitchFamily="34" charset="0"/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Объект 2">
                <a:extLst>
                  <a:ext uri="{FF2B5EF4-FFF2-40B4-BE49-F238E27FC236}">
                    <a16:creationId xmlns:a16="http://schemas.microsoft.com/office/drawing/2014/main" id="{4EDE8BD1-AF04-4ED9-BA8C-ADB0D0629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3" y="3967224"/>
                <a:ext cx="11595650" cy="2392013"/>
              </a:xfrm>
              <a:prstGeom prst="rect">
                <a:avLst/>
              </a:prstGeom>
              <a:blipFill>
                <a:blip r:embed="rId4"/>
                <a:stretch>
                  <a:fillRect l="-1261" t="-9669" r="-2312"/>
                </a:stretch>
              </a:blipFill>
              <a:ln/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36764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14C67-9F0D-46E3-8E90-781DDA12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51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45-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bet  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 6-test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929881-8CDD-44D6-867D-B6BBA1753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07165"/>
            <a:ext cx="11728174" cy="58508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Yo‘ldoshning </a:t>
            </a:r>
            <a:r>
              <a:rPr lang="uz-Latn-UZ" sz="3600" i="1" dirty="0">
                <a:latin typeface="Arial" panose="020B0604020202020204" pitchFamily="34" charset="0"/>
                <a:cs typeface="Arial" panose="020B0604020202020204" pitchFamily="34" charset="0"/>
              </a:rPr>
              <a:t>geostatsionar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orbitasi deyilganda nima tushuniladi? </a:t>
            </a:r>
          </a:p>
          <a:p>
            <a:pPr marL="0" indent="0" algn="just"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Yo‘ldoshning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sirtidan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minimal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orbitasi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 algn="just"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Yo‘ldoshning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sirtidan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600" dirty="0" err="1">
                <a:latin typeface="Arial" panose="020B0604020202020204" pitchFamily="34" charset="0"/>
                <a:cs typeface="Arial" panose="020B0604020202020204" pitchFamily="34" charset="0"/>
              </a:rPr>
              <a:t>orbitasi</a:t>
            </a:r>
            <a:r>
              <a:rPr lang="es-ES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Yo‘ldoshning Yer sirtidan ma’lum balandlikda siljimasdan turish orbitasi;</a:t>
            </a:r>
          </a:p>
          <a:p>
            <a:pPr marL="0" indent="0"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D) Yo‘ldoshda kosmonavtlar kuzatuvlar olib boradigan orbita.  </a:t>
            </a:r>
          </a:p>
          <a:p>
            <a:pPr marL="0" indent="0" algn="just">
              <a:buNone/>
            </a:pP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3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 javob: C)  Yo‘ldoshning Yer sirtidan ma’lum balandlikda siljimasdan turish orbitasi</a:t>
            </a:r>
            <a:r>
              <a:rPr lang="uz-Latn-UZ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7944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14C67-9F0D-46E3-8E90-781DDA12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1318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45-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bet    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 8-test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929881-8CDD-44D6-867D-B6BBA1753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30" y="1364974"/>
            <a:ext cx="11463131" cy="549302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Latn-UZ" sz="3600" dirty="0">
                <a:latin typeface="Arial" panose="020B0604020202020204" pitchFamily="34" charset="0"/>
                <a:cs typeface="Arial" panose="020B0604020202020204" pitchFamily="34" charset="0"/>
              </a:rPr>
              <a:t>Dinamometr uchlariga ikkita 60 N dan bo‘lgan qarama-qarshi kuchlar qo‘yilsa, dinamometr necha nyutonni ko‘rsatadi?</a:t>
            </a:r>
          </a:p>
          <a:p>
            <a:pPr marL="742950" indent="-742950" algn="just">
              <a:buAutoNum type="alphaUcParenR"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pPr marL="742950" indent="-742950" algn="just">
              <a:buAutoNum type="alphaUcParenR"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  <a:p>
            <a:pPr marL="742950" indent="-742950" algn="just">
              <a:buAutoNum type="alphaUcParenR"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  <a:p>
            <a:pPr marL="742950" indent="-742950" algn="just">
              <a:buAutoNum type="alphaUcParenR"/>
            </a:pPr>
            <a:r>
              <a:rPr lang="uz-Latn-UZ" sz="4000" dirty="0"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63039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inomometr">
            <a:hlinkClick r:id="" action="ppaction://media"/>
            <a:extLst>
              <a:ext uri="{FF2B5EF4-FFF2-40B4-BE49-F238E27FC236}">
                <a16:creationId xmlns:a16="http://schemas.microsoft.com/office/drawing/2014/main" id="{C61A52C4-A5CA-4226-A3C8-010A9C345302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6474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8888758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3102E69-FFCF-44E7-AB87-8141DA1B23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043" y="1832113"/>
            <a:ext cx="11661913" cy="3193774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uz-Latn-UZ" sz="6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To‘g‘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uz-Latn-UZ" sz="4800" dirty="0">
                <a:latin typeface="Arial" panose="020B0604020202020204" pitchFamily="34" charset="0"/>
                <a:cs typeface="Arial" panose="020B0604020202020204" pitchFamily="34" charset="0"/>
              </a:rPr>
              <a:t>i javob: Har bir dinomometr 60 N ni ko‘rsatadi. 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52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14C67-9F0D-46E3-8E90-781DDA12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9993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z-Latn-UZ" sz="5400" dirty="0"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8929881-8CDD-44D6-867D-B6BBA17536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9357" y="1616765"/>
                <a:ext cx="11105322" cy="5241234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60 N kuch jismga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0,8 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tezlanish beradi. Qanday kuch shu jismga </a:t>
                </a:r>
                <a14:m>
                  <m:oMath xmlns:m="http://schemas.openxmlformats.org/officeDocument/2006/math"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tezlanish beradi? 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E8929881-8CDD-44D6-867D-B6BBA17536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9357" y="1616765"/>
                <a:ext cx="11105322" cy="5241234"/>
              </a:xfrm>
              <a:blipFill>
                <a:blip r:embed="rId2"/>
                <a:stretch>
                  <a:fillRect l="-1977" t="-2093" r="-19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120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715616" y="119270"/>
                <a:ext cx="3723861" cy="4744278"/>
              </a:xfrm>
            </p:spPr>
            <p:txBody>
              <a:bodyPr/>
              <a:lstStyle/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uz-Latn-UZ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=0,8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 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opish</a:t>
                </a:r>
                <a:r>
                  <a:rPr lang="en-US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Текст 7">
                <a:extLst>
                  <a:ext uri="{FF2B5EF4-FFF2-40B4-BE49-F238E27FC236}">
                    <a16:creationId xmlns:a16="http://schemas.microsoft.com/office/drawing/2014/main" id="{A9941E72-F7BB-4003-A70A-F8AD012D16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715616" y="119270"/>
                <a:ext cx="3723861" cy="4744278"/>
              </a:xfrm>
              <a:blipFill>
                <a:blip r:embed="rId2"/>
                <a:stretch>
                  <a:fillRect l="-1964" t="-3599" r="-60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/>
              </p:cNvSpPr>
              <p:nvPr>
                <p:ph type="body" sz="quarter" idx="15"/>
              </p:nvPr>
            </p:nvSpPr>
            <p:spPr>
              <a:xfrm>
                <a:off x="3366073" y="119268"/>
                <a:ext cx="8825921" cy="4465983"/>
              </a:xfrm>
            </p:spPr>
            <p:txBody>
              <a:bodyPr/>
              <a:lstStyle/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</a:t>
                </a:r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𝐹</m:t>
                          </m:r>
                        </m:e>
                        <m:sub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uz-Latn-UZ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</m:t>
                          </m:r>
                        </m:e>
                        <m:sub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uz-Latn-UZ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uz-Latn-UZ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uz-Latn-UZ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𝑚</m:t>
                      </m:r>
                      <m:r>
                        <a:rPr lang="uz-Latn-UZ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b>
                          <m:r>
                            <a:rPr lang="uz-Latn-UZ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uz-Latn-UZ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b>
                        <m:r>
                          <a:rPr lang="uz-Latn-UZ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uz-Latn-UZ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uz-Latn-UZ" sz="440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𝐹</m:t>
                                </m:r>
                              </m:e>
                              <m:sub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uz-Latn-UZ" sz="4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=</m:t>
                            </m:r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uz-Latn-UZ" sz="4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uz-Latn-UZ" sz="4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4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uz-Latn-UZ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uz-Latn-UZ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Текст 8">
                <a:extLst>
                  <a:ext uri="{FF2B5EF4-FFF2-40B4-BE49-F238E27FC236}">
                    <a16:creationId xmlns:a16="http://schemas.microsoft.com/office/drawing/2014/main" id="{00A0B306-3AAD-4674-8F20-7D8F4961C1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5"/>
              </p:nvPr>
            </p:nvSpPr>
            <p:spPr>
              <a:xfrm>
                <a:off x="3366073" y="119268"/>
                <a:ext cx="8825921" cy="4465983"/>
              </a:xfrm>
              <a:blipFill>
                <a:blip r:embed="rId3"/>
                <a:stretch>
                  <a:fillRect t="-38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/>
              </p:cNvSpPr>
              <p:nvPr>
                <p:ph type="body" sz="quarter" idx="16"/>
              </p:nvPr>
            </p:nvSpPr>
            <p:spPr>
              <a:xfrm>
                <a:off x="324696" y="4108175"/>
                <a:ext cx="11542608" cy="2232988"/>
              </a:xfrm>
            </p:spPr>
            <p:txBody>
              <a:bodyPr/>
              <a:lstStyle/>
              <a:p>
                <a:pPr algn="ctr"/>
                <a:endParaRPr lang="uz-Latn-UZ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𝐹</m:t>
                        </m:r>
                      </m:e>
                      <m:sub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60 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  <m:r>
                          <a:rPr lang="uz-Latn-UZ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2 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sSup>
                          <m:sSup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0,8 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uz-Latn-UZ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sSup>
                          <m:sSupPr>
                            <m:ctrlP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uz-Latn-UZ" sz="44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=150 </m:t>
                    </m:r>
                    <m:r>
                      <a:rPr lang="uz-Latn-UZ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uz-Latn-UZ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𝑭</m:t>
                        </m:r>
                      </m:e>
                      <m:sub>
                        <m:r>
                          <a:rPr lang="uz-Latn-UZ" sz="4000" b="1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𝟏𝟓𝟎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uz-Latn-UZ" sz="40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𝑵</m:t>
                    </m:r>
                  </m:oMath>
                </a14:m>
                <a:r>
                  <a:rPr lang="uz-Latn-UZ" sz="40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Текст 9">
                <a:extLst>
                  <a:ext uri="{FF2B5EF4-FFF2-40B4-BE49-F238E27FC236}">
                    <a16:creationId xmlns:a16="http://schemas.microsoft.com/office/drawing/2014/main" id="{B4672268-F583-474E-83A5-00C9E06488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6"/>
              </p:nvPr>
            </p:nvSpPr>
            <p:spPr>
              <a:xfrm>
                <a:off x="324696" y="4108175"/>
                <a:ext cx="11542608" cy="2232988"/>
              </a:xfrm>
              <a:blipFill>
                <a:blip r:embed="rId4"/>
                <a:stretch>
                  <a:fillRect b="-218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B494ED-E982-4FFD-92D6-05B811471AC6}"/>
              </a:ext>
            </a:extLst>
          </p:cNvPr>
          <p:cNvCxnSpPr/>
          <p:nvPr/>
        </p:nvCxnSpPr>
        <p:spPr>
          <a:xfrm>
            <a:off x="4585298" y="596348"/>
            <a:ext cx="0" cy="3299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AA31EA8-E4F8-48A1-B32D-B34E40401B85}"/>
              </a:ext>
            </a:extLst>
          </p:cNvPr>
          <p:cNvCxnSpPr>
            <a:cxnSpLocks/>
          </p:cNvCxnSpPr>
          <p:nvPr/>
        </p:nvCxnSpPr>
        <p:spPr>
          <a:xfrm>
            <a:off x="967441" y="3521765"/>
            <a:ext cx="27034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93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</TotalTime>
  <Words>529</Words>
  <Application>Microsoft Office PowerPoint</Application>
  <PresentationFormat>Широкоэкранный</PresentationFormat>
  <Paragraphs>103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45-bet    6-test</vt:lpstr>
      <vt:lpstr>45-bet     8-test</vt:lpstr>
      <vt:lpstr>Презентация PowerPoint</vt:lpstr>
      <vt:lpstr>Презентация PowerPoint</vt:lpstr>
      <vt:lpstr>1-masala</vt:lpstr>
      <vt:lpstr>Презентация PowerPoint</vt:lpstr>
      <vt:lpstr>2-masala</vt:lpstr>
      <vt:lpstr>Презентация PowerPoint</vt:lpstr>
      <vt:lpstr>3-masala</vt:lpstr>
      <vt:lpstr>Презентация PowerPoint</vt:lpstr>
      <vt:lpstr>4-masala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Davronbek Salimbekov</dc:creator>
  <cp:lastModifiedBy>hp</cp:lastModifiedBy>
  <cp:revision>45</cp:revision>
  <dcterms:created xsi:type="dcterms:W3CDTF">2020-10-13T16:51:58Z</dcterms:created>
  <dcterms:modified xsi:type="dcterms:W3CDTF">2021-02-23T06:08:54Z</dcterms:modified>
</cp:coreProperties>
</file>