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9" r:id="rId3"/>
    <p:sldId id="262" r:id="rId4"/>
    <p:sldId id="258" r:id="rId5"/>
    <p:sldId id="259" r:id="rId6"/>
    <p:sldId id="261" r:id="rId7"/>
    <p:sldId id="260" r:id="rId8"/>
    <p:sldId id="264" r:id="rId9"/>
    <p:sldId id="263" r:id="rId10"/>
    <p:sldId id="265" r:id="rId11"/>
    <p:sldId id="266" r:id="rId12"/>
    <p:sldId id="276" r:id="rId13"/>
    <p:sldId id="277" r:id="rId14"/>
    <p:sldId id="278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82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E5FD6F-D423-4911-953B-8BA3BD818E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FFBF9BA-4784-4790-A936-AC53E2381B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CB249C0-7BA2-4899-9CD6-2058E420E1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2DE96-126A-4FF0-8C86-1B1F8F000D65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CD2A505-92A1-4444-A2AA-B00B6BB4D4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FC4110E-05DC-437F-AC57-6EBBDFF42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D8D86-2AEE-4816-AC30-70260A3F47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17972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4A708B-F15A-4C90-8BAC-5DE70B3C59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AA66824-0519-45DB-A965-E4CA662C91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4DE3D4A-309A-4283-AC42-F79C93AFAC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2DE96-126A-4FF0-8C86-1B1F8F000D65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95810A9-B81E-4FCE-9E1F-BE579BED6D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48AF2BF-2CDE-40D5-BFFD-D1A7413A01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D8D86-2AEE-4816-AC30-70260A3F47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12580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2C3CEF8E-7126-4C09-8138-DFF2092FE1B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2230EA0-109C-4AA7-A79C-6FE582A38B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0012108-21DA-479B-A78E-0459A08179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2DE96-126A-4FF0-8C86-1B1F8F000D65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4E4F978-3030-4DCE-8589-56403366E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BD43C48-E339-49EA-9828-9118E1713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D8D86-2AEE-4816-AC30-70260A3F47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21804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72809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BB90F5-DE68-43BF-81AF-0C390AF00D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E5E2352-E44C-4442-8F7A-B45F7C318C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8DD056C-94D3-4A7C-9750-CF6A52EB91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2DE96-126A-4FF0-8C86-1B1F8F000D65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9A95BDD-F7A4-4543-A785-8224DB7D91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ACCAD1C-C884-42D6-85BC-343BC8895A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D8D86-2AEE-4816-AC30-70260A3F47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02057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2430C1-4BD0-4C69-B586-A7DD97270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E0CB45F-D0DF-4BA8-B390-4CD35C678B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1327EC7-4BC1-451F-AF87-33BD8100EB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2DE96-126A-4FF0-8C86-1B1F8F000D65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0AC0A58-72A1-4D09-B7B6-994F205FD0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1DCA88F-2DE5-4CD0-9331-9BB5788819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D8D86-2AEE-4816-AC30-70260A3F47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55710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42F68C-9681-4858-99DC-73A08A0B51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E63D29E-9AE8-4C73-BA89-C82C7A8CC5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AAEE0AD-36A9-4E11-9906-4C9E26D8FF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441200C-D3A7-4D66-B2F3-6FA9593092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2DE96-126A-4FF0-8C86-1B1F8F000D65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0A0F4CE-C697-495B-9DBF-FBA372995C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C399508-5CE5-4089-A254-0DE8D1CD28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D8D86-2AEE-4816-AC30-70260A3F47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73192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53F0DB-FC4B-433B-B4B4-0EA40758A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9335E05-2427-4675-BE2F-DA988AE503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45976A7-7BCC-4325-96C6-7905BD6367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B902A93-DB35-4180-B8A0-C37BBE79800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B2DCDB04-5161-406B-A2C9-46218F07DDE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A7E9F6C8-77CD-462E-B9CB-7F3F9F807B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2DE96-126A-4FF0-8C86-1B1F8F000D65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31B7CC70-C85C-4DEA-A0B1-22002B370C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AC34C001-0EDE-4B95-8720-FFD762096D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D8D86-2AEE-4816-AC30-70260A3F47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9681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2CB2A8-EC9A-4FEA-903F-42465B3F56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4158A99-4D67-406D-831C-1C0EC25E92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2DE96-126A-4FF0-8C86-1B1F8F000D65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7FE5405-930B-449B-A42A-0DDA489EE4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8B5163E8-BBA6-4A1A-B115-BF2201FBD5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D8D86-2AEE-4816-AC30-70260A3F47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17841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DFEA42A6-A213-4F46-8847-9BE2289E0B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2DE96-126A-4FF0-8C86-1B1F8F000D65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5C43A80A-4B13-4925-B135-F9F3B6DACC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FC68860-81C7-43F3-BE4A-504D9E6C93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D8D86-2AEE-4816-AC30-70260A3F47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6745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030140-3B33-49B7-8625-3EBEBE9AE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BAFF213-B937-46AB-8214-F27DB204C1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91D2138-6EC9-49F0-A056-CE2D8CAF30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94D7AE6-DD12-40CF-918D-EA19AC96B0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2DE96-126A-4FF0-8C86-1B1F8F000D65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342E409-2820-4481-9D58-7E4380DDA0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DABFB94-6901-4494-A870-91FAC3D1BF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D8D86-2AEE-4816-AC30-70260A3F47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51068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F1FE4F-080C-4F33-B2FB-747B042136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216B41A1-3478-463E-B1CE-739DE8A045F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68D60A6-3FC7-42CC-A9E6-831EC3CA41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63DBA9B-A2D6-4DC7-958F-8CA4188AAB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F2DE96-126A-4FF0-8C86-1B1F8F000D65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43C8FB3-5575-45BB-A5FD-6E2DAFDCE1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1594DF8-3FE1-45F3-9EDF-D232CE8F91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1D8D86-2AEE-4816-AC30-70260A3F47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43010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FF3FFE-EC7B-4FCD-A242-51F09815BC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4C56BC6-2A60-4590-AF34-C1E5F921DA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1030A5C-29A0-4509-AF26-A294E5C92C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F2DE96-126A-4FF0-8C86-1B1F8F000D65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C4B8DCC-3B50-4561-9ABA-ABAF594B9E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6B025D6-4BD3-44A6-B728-3DB502FEAA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1D8D86-2AEE-4816-AC30-70260A3F47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4743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2.mp4"/><Relationship Id="rId1" Type="http://schemas.openxmlformats.org/officeDocument/2006/relationships/video" Target="NULL" TargetMode="Externa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212580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064525" y="2333957"/>
            <a:ext cx="10849971" cy="4985016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>
              <a:spcAft>
                <a:spcPts val="1200"/>
              </a:spcAft>
            </a:pPr>
            <a:r>
              <a:rPr lang="uz-Latn-UZ" sz="5400" dirty="0">
                <a:solidFill>
                  <a:srgbClr val="2365C7"/>
                </a:solidFill>
                <a:latin typeface="Arial"/>
                <a:cs typeface="Arial"/>
              </a:rPr>
              <a:t>Mavzu: </a:t>
            </a:r>
            <a:endParaRPr lang="en-US" sz="5400" dirty="0">
              <a:solidFill>
                <a:srgbClr val="2365C7"/>
              </a:solidFill>
              <a:latin typeface="Arial"/>
              <a:cs typeface="Arial"/>
            </a:endParaRPr>
          </a:p>
          <a:p>
            <a:r>
              <a:rPr lang="uz-Latn-UZ" sz="5400" b="1" dirty="0">
                <a:solidFill>
                  <a:srgbClr val="2365C7"/>
                </a:solidFill>
                <a:latin typeface="Arial"/>
                <a:cs typeface="Arial"/>
              </a:rPr>
              <a:t>Gravitatsion maydonda harakat</a:t>
            </a:r>
            <a:endParaRPr lang="en-US" sz="5400" b="1" dirty="0">
              <a:solidFill>
                <a:srgbClr val="2365C7"/>
              </a:solidFill>
              <a:latin typeface="Arial"/>
              <a:cs typeface="Arial"/>
            </a:endParaRPr>
          </a:p>
          <a:p>
            <a:pPr>
              <a:lnSpc>
                <a:spcPts val="4270"/>
              </a:lnSpc>
              <a:spcBef>
                <a:spcPts val="247"/>
              </a:spcBef>
            </a:pPr>
            <a:endParaRPr lang="en-US" sz="2400" b="1" dirty="0">
              <a:solidFill>
                <a:srgbClr val="7030A0"/>
              </a:solidFill>
              <a:cs typeface="Arial" panose="020B0604020202020204" pitchFamily="34" charset="0"/>
            </a:endParaRPr>
          </a:p>
          <a:p>
            <a:pPr>
              <a:lnSpc>
                <a:spcPts val="4270"/>
              </a:lnSpc>
              <a:spcBef>
                <a:spcPts val="247"/>
              </a:spcBef>
            </a:pPr>
            <a:r>
              <a:rPr lang="uz-Latn-UZ" sz="2400" b="1" dirty="0">
                <a:solidFill>
                  <a:srgbClr val="7030A0"/>
                </a:solidFill>
                <a:cs typeface="Arial" panose="020B0604020202020204" pitchFamily="34" charset="0"/>
              </a:rPr>
              <a:t>O</a:t>
            </a:r>
            <a:r>
              <a:rPr lang="en-US" sz="2400" b="1" dirty="0">
                <a:solidFill>
                  <a:srgbClr val="7030A0"/>
                </a:solidFill>
                <a:cs typeface="Arial" panose="020B0604020202020204" pitchFamily="34" charset="0"/>
              </a:rPr>
              <a:t>‘</a:t>
            </a:r>
            <a:r>
              <a:rPr lang="uz-Latn-UZ" sz="2400" b="1" dirty="0">
                <a:solidFill>
                  <a:srgbClr val="7030A0"/>
                </a:solidFill>
                <a:cs typeface="Arial" panose="020B0604020202020204" pitchFamily="34" charset="0"/>
              </a:rPr>
              <a:t>qituvchi:</a:t>
            </a:r>
            <a:endParaRPr lang="en-US" sz="2400" b="1" dirty="0">
              <a:solidFill>
                <a:srgbClr val="7030A0"/>
              </a:solidFill>
              <a:cs typeface="Arial" panose="020B0604020202020204" pitchFamily="34" charset="0"/>
            </a:endParaRPr>
          </a:p>
          <a:p>
            <a:pPr>
              <a:lnSpc>
                <a:spcPts val="4270"/>
              </a:lnSpc>
              <a:spcBef>
                <a:spcPts val="247"/>
              </a:spcBef>
            </a:pPr>
            <a:r>
              <a:rPr lang="en-US" sz="2400" b="1" dirty="0">
                <a:solidFill>
                  <a:srgbClr val="7030A0"/>
                </a:solidFill>
                <a:cs typeface="Arial" panose="020B0604020202020204" pitchFamily="34" charset="0"/>
              </a:rPr>
              <a:t>Toshkent </a:t>
            </a:r>
            <a:r>
              <a:rPr lang="en-US" sz="2400" b="1" dirty="0" err="1">
                <a:solidFill>
                  <a:srgbClr val="7030A0"/>
                </a:solidFill>
                <a:cs typeface="Arial" panose="020B0604020202020204" pitchFamily="34" charset="0"/>
              </a:rPr>
              <a:t>shahar</a:t>
            </a:r>
            <a:r>
              <a:rPr lang="en-US" sz="2400" b="1" dirty="0">
                <a:solidFill>
                  <a:srgbClr val="7030A0"/>
                </a:solidFill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cs typeface="Arial" panose="020B0604020202020204" pitchFamily="34" charset="0"/>
              </a:rPr>
              <a:t>Uchtepa</a:t>
            </a:r>
            <a:r>
              <a:rPr lang="en-US" sz="2400" b="1" dirty="0">
                <a:solidFill>
                  <a:srgbClr val="7030A0"/>
                </a:solidFill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cs typeface="Arial" panose="020B0604020202020204" pitchFamily="34" charset="0"/>
              </a:rPr>
              <a:t>tumani</a:t>
            </a:r>
            <a:r>
              <a:rPr lang="en-US" sz="2400" b="1" dirty="0">
                <a:solidFill>
                  <a:srgbClr val="7030A0"/>
                </a:solidFill>
                <a:cs typeface="Arial" panose="020B0604020202020204" pitchFamily="34" charset="0"/>
              </a:rPr>
              <a:t> 287-maktab </a:t>
            </a:r>
            <a:r>
              <a:rPr lang="en-US" sz="2400" b="1" dirty="0" err="1">
                <a:solidFill>
                  <a:srgbClr val="7030A0"/>
                </a:solidFill>
                <a:cs typeface="Arial" panose="020B0604020202020204" pitchFamily="34" charset="0"/>
              </a:rPr>
              <a:t>fizika</a:t>
            </a:r>
            <a:r>
              <a:rPr lang="en-US" sz="2400" b="1" dirty="0">
                <a:solidFill>
                  <a:srgbClr val="7030A0"/>
                </a:solidFill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cs typeface="Arial" panose="020B0604020202020204" pitchFamily="34" charset="0"/>
              </a:rPr>
              <a:t>fani</a:t>
            </a:r>
            <a:r>
              <a:rPr lang="en-US" sz="2400" b="1" dirty="0">
                <a:solidFill>
                  <a:srgbClr val="7030A0"/>
                </a:solidFill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cs typeface="Arial" panose="020B0604020202020204" pitchFamily="34" charset="0"/>
              </a:rPr>
              <a:t>o‘qituvchisi</a:t>
            </a:r>
            <a:endParaRPr lang="en-US" sz="2400" b="1" dirty="0">
              <a:solidFill>
                <a:srgbClr val="7030A0"/>
              </a:solidFill>
              <a:cs typeface="Arial" panose="020B0604020202020204" pitchFamily="34" charset="0"/>
            </a:endParaRPr>
          </a:p>
          <a:p>
            <a:pPr>
              <a:lnSpc>
                <a:spcPts val="4270"/>
              </a:lnSpc>
              <a:spcBef>
                <a:spcPts val="247"/>
              </a:spcBef>
            </a:pPr>
            <a:r>
              <a:rPr lang="uz-Latn-UZ" sz="2400" b="1" dirty="0">
                <a:solidFill>
                  <a:srgbClr val="7030A0"/>
                </a:solidFill>
                <a:cs typeface="Arial" panose="020B0604020202020204" pitchFamily="34" charset="0"/>
              </a:rPr>
              <a:t>Xodjayeva</a:t>
            </a:r>
            <a:r>
              <a:rPr lang="en-US" sz="2400" b="1" dirty="0">
                <a:solidFill>
                  <a:srgbClr val="7030A0"/>
                </a:solidFill>
                <a:cs typeface="Arial" panose="020B0604020202020204" pitchFamily="34" charset="0"/>
              </a:rPr>
              <a:t> </a:t>
            </a:r>
            <a:r>
              <a:rPr lang="uz-Latn-UZ" sz="2400" b="1" dirty="0">
                <a:solidFill>
                  <a:srgbClr val="7030A0"/>
                </a:solidFill>
                <a:cs typeface="Arial" panose="020B0604020202020204" pitchFamily="34" charset="0"/>
              </a:rPr>
              <a:t>Maxtuma</a:t>
            </a:r>
            <a:r>
              <a:rPr lang="en-US" sz="2400" b="1" dirty="0">
                <a:solidFill>
                  <a:srgbClr val="7030A0"/>
                </a:solidFill>
                <a:cs typeface="Arial" panose="020B0604020202020204" pitchFamily="34" charset="0"/>
              </a:rPr>
              <a:t> </a:t>
            </a:r>
            <a:r>
              <a:rPr lang="uz-Latn-UZ" sz="2400" b="1" dirty="0">
                <a:solidFill>
                  <a:srgbClr val="7030A0"/>
                </a:solidFill>
                <a:cs typeface="Arial" panose="020B0604020202020204" pitchFamily="34" charset="0"/>
              </a:rPr>
              <a:t>Ziyatovna</a:t>
            </a:r>
            <a:endParaRPr lang="uz-Latn-UZ" sz="2400" dirty="0">
              <a:solidFill>
                <a:schemeClr val="accent1"/>
              </a:solidFill>
              <a:cs typeface="Arial" panose="020B0604020202020204" pitchFamily="34" charset="0"/>
            </a:endParaRPr>
          </a:p>
          <a:p>
            <a:endParaRPr sz="5400" b="1" dirty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96265" y="2508512"/>
            <a:ext cx="667576" cy="160628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058400" y="526307"/>
            <a:ext cx="1037230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uz-Latn-UZ" sz="4756" b="1" spc="21" dirty="0">
                <a:solidFill>
                  <a:srgbClr val="FEFEFE"/>
                </a:solidFill>
                <a:latin typeface="Arial"/>
                <a:cs typeface="Arial"/>
              </a:rPr>
              <a:t>10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296370" y="1145408"/>
            <a:ext cx="569040" cy="448492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sz="2747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74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1601435" y="476759"/>
            <a:ext cx="8226745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0145" y="584787"/>
            <a:ext cx="1551736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7550D8B-0BD1-4455-9567-39DE723D3C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2799" y="5244476"/>
            <a:ext cx="2412381" cy="1497416"/>
          </a:xfrm>
          <a:prstGeom prst="rect">
            <a:avLst/>
          </a:prstGeom>
        </p:spPr>
      </p:pic>
      <p:sp>
        <p:nvSpPr>
          <p:cNvPr id="12" name="object 5">
            <a:extLst>
              <a:ext uri="{FF2B5EF4-FFF2-40B4-BE49-F238E27FC236}">
                <a16:creationId xmlns:a16="http://schemas.microsoft.com/office/drawing/2014/main" id="{C3034389-E573-430E-A338-246FAB4268EE}"/>
              </a:ext>
            </a:extLst>
          </p:cNvPr>
          <p:cNvSpPr/>
          <p:nvPr/>
        </p:nvSpPr>
        <p:spPr>
          <a:xfrm>
            <a:off x="196265" y="4537924"/>
            <a:ext cx="667576" cy="160628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endParaRPr sz="2396" dirty="0"/>
          </a:p>
        </p:txBody>
      </p:sp>
    </p:spTree>
    <p:extLst>
      <p:ext uri="{BB962C8B-B14F-4D97-AF65-F5344CB8AC3E}">
        <p14:creationId xmlns:p14="http://schemas.microsoft.com/office/powerpoint/2010/main" val="36240429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A29A7DA-E639-4A51-B4DC-72EC558013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4556" y="304800"/>
            <a:ext cx="6029739" cy="625502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	I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nsoniyat tarixida birinchi marta 1957-yil 4-oktabrda Yerning sun’iy yo‘ldoshi uchirildi. Yo‘ldosh shar shaklida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bo‘lib,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diametri 58 sm, massasi 83,6 kg edi. Yo‘ldosh yer atrofini 1400 marta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aylanib chiqib, umumiy holda 60 million km masofani bosib o‘tdi. 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1961-yil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12-aprelda inson birinchi marta kosmosga chiqdi. Birinchi kosmonavt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Yuriy Alekseyevich Gagarin edi.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E6E7825-261A-4ED0-948F-34121E9C9C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9582" y="0"/>
            <a:ext cx="5592417" cy="326003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3745D51-3F2B-4AA9-8971-7E590579B5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9582" y="3260034"/>
            <a:ext cx="5592418" cy="3597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44540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1A14FEA-683D-4ED2-A231-F627C439D9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8539" y="357809"/>
            <a:ext cx="11761778" cy="650019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 1969-yil 20-iyulda amerikalik astronavtlar Neyl Armstrong va Edvin Oldrinlar birinchi bo‘lib Oyga qo‘nishdi.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77C3F5B-3BC4-44F2-81BF-0BD46FFCC6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68558"/>
            <a:ext cx="6000158" cy="498944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AF6F654-8634-4536-A09E-B07F4E1270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0158" y="1868558"/>
            <a:ext cx="6191841" cy="4989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8602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FA3707-9BCC-4701-8A97-E01A529701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940903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uz-Latn-UZ" sz="5400" dirty="0">
                <a:latin typeface="Arial" panose="020B0604020202020204" pitchFamily="34" charset="0"/>
                <a:cs typeface="Arial" panose="020B0604020202020204" pitchFamily="34" charset="0"/>
              </a:rPr>
              <a:t>-masala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3BB0F7C-463E-45A5-B4AF-CAFDA3C9DB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1189" y="940904"/>
            <a:ext cx="11818289" cy="5917095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uz-Latn-UZ" dirty="0"/>
              <a:t> </a:t>
            </a: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Qandaydir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sayyoraning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 Quyosh atrofida aylana orbita bo‘ylab harakatlanish davri 27 yilga teng. Shu sayyoradan Quyoshgacha bo‘lgan masofa Yerdan Quyoshgacha bo‘lgan masofadan necha marta katta?</a:t>
            </a:r>
            <a:endParaRPr lang="ru-RU" sz="36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CC265F9-A759-426A-A113-FE29438CAC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2017" y="3899451"/>
            <a:ext cx="5748794" cy="2451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0394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569843" y="119270"/>
                <a:ext cx="6029740" cy="3640174"/>
              </a:xfrm>
            </p:spPr>
            <p:txBody>
              <a:bodyPr/>
              <a:lstStyle/>
              <a:p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Berilgan:</a:t>
                </a:r>
                <a:endParaRPr lang="uz-Latn-UZ" sz="36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e>
                      <m:sub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=27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𝑦𝑖𝑙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e>
                      <m:sub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𝑦𝑖𝑙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T.K.: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z-Latn-UZ" sz="4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44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uz-Latn-UZ" sz="44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den>
                    </m:f>
                    <m:r>
                      <a:rPr lang="uz-Latn-UZ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569843" y="119270"/>
                <a:ext cx="6029740" cy="3640174"/>
              </a:xfrm>
              <a:blipFill>
                <a:blip r:embed="rId2"/>
                <a:stretch>
                  <a:fillRect l="-3535" t="-46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Текст 8">
                <a:extLst>
                  <a:ext uri="{FF2B5EF4-FFF2-40B4-BE49-F238E27FC236}">
                    <a16:creationId xmlns:a16="http://schemas.microsoft.com/office/drawing/2014/main" id="{00A0B306-3AAD-4674-8F20-7D8F4961C19D}"/>
                  </a:ext>
                </a:extLst>
              </p:cNvPr>
              <p:cNvSpPr>
                <a:spLocks noGrp="1"/>
              </p:cNvSpPr>
              <p:nvPr>
                <p:ph type="body" sz="quarter" idx="15"/>
              </p:nvPr>
            </p:nvSpPr>
            <p:spPr>
              <a:xfrm>
                <a:off x="3127524" y="141236"/>
                <a:ext cx="8627154" cy="3547837"/>
              </a:xfrm>
            </p:spPr>
            <p:txBody>
              <a:bodyPr/>
              <a:lstStyle/>
              <a:p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</a:t>
                </a: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 </a:t>
                </a:r>
              </a:p>
              <a:p>
                <a:pPr algn="just"/>
                <a:r>
                  <a:rPr lang="uz-Latn-UZ" sz="4000" dirty="0">
                    <a:cs typeface="Arial" panose="020B0604020202020204" pitchFamily="34" charset="0"/>
                  </a:rPr>
                  <a:t>             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ru-RU" sz="4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uz-Latn-UZ" sz="4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uz-Latn-UZ" sz="4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  <m:sup>
                            <m:r>
                              <a:rPr lang="uz-Latn-UZ" sz="4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sSubSup>
                          <m:sSubSupPr>
                            <m:ctrlPr>
                              <a:rPr lang="ru-RU" sz="4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uz-Latn-UZ" sz="4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uz-Latn-UZ" sz="4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  <m:sup>
                            <m:r>
                              <a:rPr lang="uz-Latn-UZ" sz="4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bSup>
                      </m:den>
                    </m:f>
                    <m:r>
                      <a:rPr lang="uz-Latn-UZ" sz="4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uz-Latn-UZ" sz="4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uz-Latn-UZ" sz="4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uz-Latn-UZ" sz="4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  <m:sup>
                            <m:r>
                              <a:rPr lang="uz-Latn-UZ" sz="4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sup>
                        </m:sSubSup>
                      </m:num>
                      <m:den>
                        <m:sSubSup>
                          <m:sSubSupPr>
                            <m:ctrlPr>
                              <a:rPr lang="uz-Latn-UZ" sz="4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uz-Latn-UZ" sz="4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uz-Latn-UZ" sz="4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  <m:sup>
                            <m:r>
                              <a:rPr lang="uz-Latn-UZ" sz="4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sup>
                        </m:sSubSup>
                      </m:den>
                    </m:f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just"/>
                <a:r>
                  <a:rPr lang="uz-Latn-UZ" sz="4000" dirty="0">
                    <a:cs typeface="Arial" panose="020B0604020202020204" pitchFamily="34" charset="0"/>
                  </a:rPr>
                  <a:t>       </a:t>
                </a:r>
                <a14:m>
                  <m:oMath xmlns:m="http://schemas.openxmlformats.org/officeDocument/2006/math">
                    <m:rad>
                      <m:radPr>
                        <m:ctrlPr>
                          <a:rPr lang="ru-RU" sz="4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uz-Latn-UZ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g>
                      <m:e>
                        <m:f>
                          <m:fPr>
                            <m:ctrlPr>
                              <a:rPr lang="ru-RU" sz="4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sSubSup>
                              <m:sSubSupPr>
                                <m:ctrlPr>
                                  <a:rPr lang="ru-RU" sz="48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SupPr>
                              <m:e>
                                <m:r>
                                  <a:rPr lang="uz-Latn-UZ" sz="48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uz-Latn-UZ" sz="48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</m:sub>
                              <m:sup>
                                <m:r>
                                  <a:rPr lang="uz-Latn-UZ" sz="48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p>
                            </m:sSubSup>
                          </m:num>
                          <m:den>
                            <m:sSubSup>
                              <m:sSubSupPr>
                                <m:ctrlPr>
                                  <a:rPr lang="ru-RU" sz="48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SupPr>
                              <m:e>
                                <m:r>
                                  <a:rPr lang="uz-Latn-UZ" sz="48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uz-Latn-UZ" sz="48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b>
                              <m:sup>
                                <m:r>
                                  <a:rPr lang="uz-Latn-UZ" sz="48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p>
                            </m:sSubSup>
                          </m:den>
                        </m:f>
                      </m:e>
                    </m:rad>
                    <m:r>
                      <a:rPr lang="uz-Latn-UZ" sz="4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ctrlPr>
                          <a:rPr lang="uz-Latn-UZ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uz-Latn-UZ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g>
                      <m:e>
                        <m:f>
                          <m:fPr>
                            <m:ctrlPr>
                              <a:rPr lang="uz-Latn-UZ" sz="4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sSubSup>
                              <m:sSubSupPr>
                                <m:ctrlPr>
                                  <a:rPr lang="uz-Latn-UZ" sz="48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SupPr>
                              <m:e>
                                <m:r>
                                  <a:rPr lang="uz-Latn-UZ" sz="48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𝑅</m:t>
                                </m:r>
                              </m:e>
                              <m:sub>
                                <m:r>
                                  <a:rPr lang="uz-Latn-UZ" sz="48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</m:sub>
                              <m:sup>
                                <m:r>
                                  <a:rPr lang="uz-Latn-UZ" sz="48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3</m:t>
                                </m:r>
                              </m:sup>
                            </m:sSubSup>
                          </m:num>
                          <m:den>
                            <m:sSubSup>
                              <m:sSubSupPr>
                                <m:ctrlPr>
                                  <a:rPr lang="uz-Latn-UZ" sz="48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SupPr>
                              <m:e>
                                <m:r>
                                  <a:rPr lang="uz-Latn-UZ" sz="48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𝑅</m:t>
                                </m:r>
                              </m:e>
                              <m:sub>
                                <m:r>
                                  <a:rPr lang="uz-Latn-UZ" sz="48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b>
                              <m:sup>
                                <m:r>
                                  <a:rPr lang="uz-Latn-UZ" sz="48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3</m:t>
                                </m:r>
                              </m:sup>
                            </m:sSubSup>
                          </m:den>
                        </m:f>
                      </m:e>
                    </m:rad>
                    <m:r>
                      <a:rPr lang="uz-Latn-UZ" sz="4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⇒</m:t>
                    </m:r>
                    <m:f>
                      <m:fPr>
                        <m:ctrlPr>
                          <a:rPr lang="uz-Latn-UZ" sz="4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4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uz-Latn-UZ" sz="4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uz-Latn-UZ" sz="4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uz-Latn-UZ" sz="4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den>
                    </m:f>
                    <m:r>
                      <a:rPr lang="uz-Latn-UZ" sz="4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ctrlPr>
                          <a:rPr lang="ru-RU" sz="4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uz-Latn-UZ" sz="4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g>
                      <m:e>
                        <m:f>
                          <m:fPr>
                            <m:ctrlPr>
                              <a:rPr lang="ru-RU" sz="4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sSubSup>
                              <m:sSubSupPr>
                                <m:ctrlPr>
                                  <a:rPr lang="ru-RU" sz="48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SupPr>
                              <m:e>
                                <m:r>
                                  <a:rPr lang="uz-Latn-UZ" sz="48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uz-Latn-UZ" sz="48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</m:sub>
                              <m:sup>
                                <m:r>
                                  <a:rPr lang="uz-Latn-UZ" sz="48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p>
                            </m:sSubSup>
                          </m:num>
                          <m:den>
                            <m:sSubSup>
                              <m:sSubSupPr>
                                <m:ctrlPr>
                                  <a:rPr lang="ru-RU" sz="48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SupPr>
                              <m:e>
                                <m:r>
                                  <a:rPr lang="uz-Latn-UZ" sz="48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uz-Latn-UZ" sz="48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b>
                              <m:sup>
                                <m:r>
                                  <a:rPr lang="uz-Latn-UZ" sz="48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p>
                            </m:sSubSup>
                          </m:den>
                        </m:f>
                      </m:e>
                    </m:rad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Текст 8">
                <a:extLst>
                  <a:ext uri="{FF2B5EF4-FFF2-40B4-BE49-F238E27FC236}">
                    <a16:creationId xmlns:a16="http://schemas.microsoft.com/office/drawing/2014/main" id="{00A0B306-3AAD-4674-8F20-7D8F4961C19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5"/>
              </p:nvPr>
            </p:nvSpPr>
            <p:spPr>
              <a:xfrm>
                <a:off x="3127524" y="141236"/>
                <a:ext cx="8627154" cy="3547837"/>
              </a:xfrm>
              <a:blipFill>
                <a:blip r:embed="rId3"/>
                <a:stretch>
                  <a:fillRect t="-48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Текст 9">
                <a:extLst>
                  <a:ext uri="{FF2B5EF4-FFF2-40B4-BE49-F238E27FC236}">
                    <a16:creationId xmlns:a16="http://schemas.microsoft.com/office/drawing/2014/main" id="{B4672268-F583-474E-83A5-00C9E06488E5}"/>
                  </a:ext>
                </a:extLst>
              </p:cNvPr>
              <p:cNvSpPr>
                <a:spLocks noGrp="1"/>
              </p:cNvSpPr>
              <p:nvPr>
                <p:ph type="body" sz="quarter" idx="16"/>
              </p:nvPr>
            </p:nvSpPr>
            <p:spPr>
              <a:xfrm>
                <a:off x="132521" y="3922643"/>
                <a:ext cx="11953461" cy="2794121"/>
              </a:xfrm>
            </p:spPr>
            <p:txBody>
              <a:bodyPr/>
              <a:lstStyle/>
              <a:p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z-Latn-UZ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uz-Latn-UZ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uz-Latn-UZ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uz-Latn-UZ" sz="44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den>
                    </m:f>
                    <m:r>
                      <a:rPr lang="uz-Latn-UZ" sz="4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ctrlP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g>
                      <m:e>
                        <m:f>
                          <m:fPr>
                            <m:ctrlP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uz-Latn-UZ" sz="4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uz-Latn-UZ" sz="4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(27 </m:t>
                                </m:r>
                                <m:r>
                                  <a:rPr lang="uz-Latn-UZ" sz="4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𝑦𝑖𝑙</m:t>
                                </m:r>
                                <m:r>
                                  <a:rPr lang="uz-Latn-UZ" sz="4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)</m:t>
                                </m:r>
                              </m:e>
                              <m:sup>
                                <m:r>
                                  <a:rPr lang="uz-Latn-UZ" sz="4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sSup>
                              <m:sSupPr>
                                <m:ctrlPr>
                                  <a:rPr lang="uz-Latn-UZ" sz="4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uz-Latn-UZ" sz="4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(1 </m:t>
                                </m:r>
                                <m:r>
                                  <a:rPr lang="uz-Latn-UZ" sz="4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𝑦𝑖𝑙</m:t>
                                </m:r>
                                <m:r>
                                  <a:rPr lang="uz-Latn-UZ" sz="4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)</m:t>
                                </m:r>
                              </m:e>
                              <m:sup>
                                <m:r>
                                  <a:rPr lang="uz-Latn-UZ" sz="44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e>
                    </m:rad>
                    <m:r>
                      <a:rPr lang="uz-Latn-UZ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ctrlP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ru-RU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deg>
                      <m:e>
                        <m:r>
                          <a:rPr lang="ru-RU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729</m:t>
                        </m:r>
                      </m:e>
                    </m:rad>
                    <m:r>
                      <a:rPr lang="ru-RU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=9</m:t>
                    </m:r>
                  </m:oMath>
                </a14:m>
                <a:r>
                  <a:rPr lang="ru-RU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9 </a:t>
                </a:r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marta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katta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Текст 9">
                <a:extLst>
                  <a:ext uri="{FF2B5EF4-FFF2-40B4-BE49-F238E27FC236}">
                    <a16:creationId xmlns:a16="http://schemas.microsoft.com/office/drawing/2014/main" id="{B4672268-F583-474E-83A5-00C9E06488E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6"/>
              </p:nvPr>
            </p:nvSpPr>
            <p:spPr>
              <a:xfrm>
                <a:off x="132521" y="3922643"/>
                <a:ext cx="11953461" cy="2794121"/>
              </a:xfr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>
            <a:off x="3829882" y="344555"/>
            <a:ext cx="0" cy="308444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768626" y="2146851"/>
            <a:ext cx="270344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1088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9" grpId="0" build="p"/>
      <p:bldP spid="10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FA3707-9BCC-4701-8A97-E01A529701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" y="0"/>
            <a:ext cx="12192000" cy="1139686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3BB0F7C-463E-45A5-B4AF-CAFDA3C9DB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8296" y="1683026"/>
            <a:ext cx="11675165" cy="5174972"/>
          </a:xfrm>
        </p:spPr>
        <p:txBody>
          <a:bodyPr/>
          <a:lstStyle/>
          <a:p>
            <a:pPr marL="0" indent="6223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uz-Latn-UZ" dirty="0"/>
              <a:t>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Mavzuga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(37-bet).</a:t>
            </a:r>
          </a:p>
          <a:p>
            <a:pPr marL="0" indent="622300" algn="just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Qandaydir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sayyoraning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massasi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massasidan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4,5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radiusi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radiusidan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Shu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sayyora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kosmik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tezlik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kosmik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tezlikdan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foizga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pPr marL="0" indent="6223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3. “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Kosm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navtika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mavzusida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referat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tayyorlash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133232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673DD8D-8FE2-472A-ACE3-B56928F75A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92695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Tortishish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maydoni</a:t>
            </a:r>
            <a:endParaRPr lang="ru-RU" sz="48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CEEA2FF-565C-4DB4-91CC-16A43BDC0D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8296" y="1431235"/>
            <a:ext cx="11542644" cy="5181600"/>
          </a:xfrm>
        </p:spPr>
        <p:txBody>
          <a:bodyPr/>
          <a:lstStyle/>
          <a:p>
            <a:pPr marL="0" indent="0" algn="just">
              <a:buNone/>
            </a:pPr>
            <a:r>
              <a:rPr lang="en-US" dirty="0"/>
              <a:t>      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atrofida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doimiy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tortishish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maydoni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maydon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jismlarni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tortib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F010DCE-8387-46D8-BE89-29B1B6C9DC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0408" y="3071191"/>
            <a:ext cx="8156713" cy="2729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5402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osmik tezlik">
            <a:hlinkClick r:id="" action="ppaction://media"/>
            <a:extLst>
              <a:ext uri="{FF2B5EF4-FFF2-40B4-BE49-F238E27FC236}">
                <a16:creationId xmlns:a16="http://schemas.microsoft.com/office/drawing/2014/main" id="{F20F8C3A-ADFE-44AC-B911-ED4874EE0F49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357809" y="0"/>
            <a:ext cx="12549809" cy="6858000"/>
          </a:xfrm>
        </p:spPr>
      </p:pic>
      <p:sp>
        <p:nvSpPr>
          <p:cNvPr id="2" name="Прямоугольник 1"/>
          <p:cNvSpPr/>
          <p:nvPr/>
        </p:nvSpPr>
        <p:spPr>
          <a:xfrm>
            <a:off x="-279400" y="0"/>
            <a:ext cx="368300" cy="45847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5778500" y="5194300"/>
            <a:ext cx="4521200" cy="469900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en-US" sz="2100" b="1" dirty="0" err="1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Ikkinchi</a:t>
            </a:r>
            <a:r>
              <a:rPr lang="en-US" sz="2100" b="1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b="1" dirty="0" err="1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kosmik</a:t>
            </a:r>
            <a:r>
              <a:rPr lang="en-US" sz="2100" b="1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b="1" dirty="0" err="1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tezlik</a:t>
            </a:r>
            <a:r>
              <a:rPr lang="en-US" sz="2100" b="1" dirty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2100" b="1" dirty="0">
              <a:solidFill>
                <a:srgbClr val="00B0F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7939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84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Объект 10">
                <a:extLst>
                  <a:ext uri="{FF2B5EF4-FFF2-40B4-BE49-F238E27FC236}">
                    <a16:creationId xmlns:a16="http://schemas.microsoft.com/office/drawing/2014/main" id="{411E5F4A-0E1E-46E7-9357-A3A4393FD7D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03583" y="450574"/>
                <a:ext cx="11251095" cy="6407426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uz-Latn-UZ" dirty="0"/>
                  <a:t>	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Amalda Yer yuzasidan 300-400 km balandlikda havoning qarshiligi deyarli yo‘q.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Demak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bunday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balandlikda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Yerning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tortish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kuchini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yo‘ldoshiga berilgan tezlik tufayli vujudga kelgan markazdan qochma kuch kompensatsiyalaydi.</a:t>
                </a:r>
              </a:p>
              <a:p>
                <a:pPr marL="0" indent="0" algn="just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4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b>
                        <m: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𝑜𝑔</m:t>
                        </m:r>
                        <m: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‘</m:t>
                        </m:r>
                      </m:sub>
                    </m:sSub>
                    <m:r>
                      <a:rPr lang="en-US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𝑚𝑔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      </m:t>
                    </m:r>
                    <m:sSub>
                      <m:sSubPr>
                        <m:ctrlP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b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.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𝑞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.</m:t>
                        </m:r>
                      </m:sub>
                    </m:sSub>
                    <m:r>
                      <a:rPr lang="en-US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  <m:sSup>
                          <m:sSupPr>
                            <m:ctrlPr>
                              <a:rPr lang="en-US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p>
                            <m:r>
                              <a:rPr lang="en-US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𝑅</m:t>
                        </m:r>
                      </m:den>
                    </m:f>
                  </m:oMath>
                </a14:m>
                <a:r>
                  <a:rPr lang="en-US" sz="4000" b="0" i="1" dirty="0">
                    <a:latin typeface="Cambria Math" panose="02040503050406030204" pitchFamily="18" charset="0"/>
                    <a:cs typeface="Arial" panose="020B0604020202020204" pitchFamily="34" charset="0"/>
                  </a:rPr>
                  <a:t>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b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𝑜𝑔</m:t>
                        </m:r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‘</m:t>
                        </m:r>
                      </m:sub>
                    </m:sSub>
                    <m:r>
                      <a:rPr lang="en-US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b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.</m:t>
                        </m:r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𝑞</m:t>
                        </m:r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.</m:t>
                        </m:r>
                      </m:sub>
                    </m:sSub>
                  </m:oMath>
                </a14:m>
                <a:endParaRPr lang="uz-Latn-UZ" sz="4000" b="0" i="1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𝑚</m:t>
                      </m:r>
                      <m:sSub>
                        <m:sSubPr>
                          <m:ctrlPr>
                            <a:rPr lang="uz-Latn-UZ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𝑔</m:t>
                          </m:r>
                        </m:e>
                        <m:sub>
                          <m:r>
                            <a:rPr lang="en-US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h</m:t>
                          </m:r>
                        </m:sub>
                      </m:sSub>
                      <m: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uz-Latn-UZ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uz-Latn-UZ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𝑚</m:t>
                          </m:r>
                          <m:r>
                            <a:rPr lang="uz-Latn-UZ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uz-Latn-UZ" sz="4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uz-Latn-UZ" sz="4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𝜗</m:t>
                              </m:r>
                            </m:e>
                            <m:sup>
                              <m:r>
                                <a:rPr lang="uz-Latn-UZ" sz="4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uz-Latn-UZ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uz-Latn-UZ" sz="40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uz-Latn-UZ" sz="40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uz-Latn-UZ" sz="40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𝑦</m:t>
                              </m:r>
                            </m:sub>
                          </m:sSub>
                          <m:r>
                            <a:rPr lang="uz-Latn-UZ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+</m:t>
                          </m:r>
                          <m:r>
                            <a:rPr lang="uz-Latn-UZ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h</m:t>
                          </m:r>
                          <m:r>
                            <a:rPr lang="uz-Latn-UZ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uz-Latn-UZ" sz="4000" b="0" i="1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0" indent="0" algn="just">
                  <a:buNone/>
                </a:pPr>
                <a:r>
                  <a:rPr lang="uz-Latn-UZ" sz="4000" b="0" dirty="0">
                    <a:cs typeface="Arial" panose="020B0604020202020204" pitchFamily="34" charset="0"/>
                  </a:rPr>
                  <a:t>                            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p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𝑔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h</m:t>
                        </m:r>
                      </m:sub>
                    </m:sSub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</m:oMath>
                </a14:m>
                <a:r>
                  <a:rPr lang="uz-Latn-UZ" sz="40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4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sSub>
                      <m:sSubPr>
                        <m:ctrlP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𝑅</m:t>
                        </m:r>
                      </m:e>
                      <m:sub>
                        <m: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sub>
                    </m:sSub>
                    <m:r>
                      <a:rPr lang="uz-Latn-UZ" sz="4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uz-Latn-UZ" sz="4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h</m:t>
                    </m:r>
                    <m:r>
                      <a:rPr lang="uz-Latn-UZ" sz="4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endParaRPr lang="uz-Latn-UZ" sz="4000" b="0" i="1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0" indent="0" algn="just">
                  <a:buNone/>
                </a:pPr>
                <a:r>
                  <a:rPr lang="uz-Latn-UZ" sz="4000" b="0" dirty="0">
                    <a:cs typeface="Arial" panose="020B0604020202020204" pitchFamily="34" charset="0"/>
                  </a:rPr>
                  <a:t>     </a:t>
                </a:r>
                <a:r>
                  <a:rPr lang="en-US" sz="4000" b="0" dirty="0">
                    <a:cs typeface="Arial" panose="020B0604020202020204" pitchFamily="34" charset="0"/>
                  </a:rPr>
                  <a:t>            </a:t>
                </a:r>
                <a:r>
                  <a:rPr lang="uz-Latn-UZ" sz="4000" b="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𝑅</m:t>
                        </m:r>
                      </m:e>
                      <m:sub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sub>
                    </m:sSub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h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  <m:sSub>
                      <m:sSubPr>
                        <m:ctrlP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𝑅</m:t>
                        </m:r>
                      </m:e>
                      <m:sub>
                        <m: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sub>
                    </m:sSub>
                  </m:oMath>
                </a14:m>
                <a:r>
                  <a:rPr lang="uz-Latn-UZ" sz="4000" b="0" i="1" dirty="0">
                    <a:latin typeface="Cambria Math" panose="02040503050406030204" pitchFamily="18" charset="0"/>
                    <a:cs typeface="Arial" panose="020B0604020202020204" pitchFamily="34" charset="0"/>
                  </a:rPr>
                  <a:t>  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uchun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z-Latn-UZ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4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p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𝑔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𝑅</m:t>
                    </m:r>
                  </m:oMath>
                </a14:m>
                <a:endParaRPr lang="uz-Latn-UZ" sz="4000" b="0" i="1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Объект 10">
                <a:extLst>
                  <a:ext uri="{FF2B5EF4-FFF2-40B4-BE49-F238E27FC236}">
                    <a16:creationId xmlns:a16="http://schemas.microsoft.com/office/drawing/2014/main" id="{411E5F4A-0E1E-46E7-9357-A3A4393FD7D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03583" y="450574"/>
                <a:ext cx="11251095" cy="6407426"/>
              </a:xfrm>
              <a:blipFill>
                <a:blip r:embed="rId2"/>
                <a:stretch>
                  <a:fillRect l="-1409" t="-1237" r="-1409" b="-16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555656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11C5B360-7D67-456D-8D1B-6ADA1C93D27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90330" y="450574"/>
                <a:ext cx="11237844" cy="6407426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uz-Latn-UZ" sz="5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</a:t>
                </a:r>
                <a:r>
                  <a:rPr lang="ru-RU" sz="5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𝑅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≈6400</m:t>
                    </m:r>
                    <m:r>
                      <a:rPr lang="uz-Latn-UZ" sz="36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sty m:val="p"/>
                      </m:rPr>
                      <a:rPr lang="uz-Latn-UZ" sz="36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km</m:t>
                    </m:r>
                    <m:r>
                      <a:rPr lang="uz-Latn-UZ" sz="36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     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𝑔</m:t>
                    </m:r>
                    <m:r>
                      <a:rPr lang="uz-Latn-UZ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  <m:r>
                      <a:rPr lang="uz-Latn-UZ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9,8 </m:t>
                    </m:r>
                    <m:r>
                      <a:rPr lang="uz-Latn-UZ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sSup>
                      <m:sSupPr>
                        <m:ctrlPr>
                          <a:rPr lang="uz-Latn-UZ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e>
                      <m:sup>
                        <m:r>
                          <a:rPr lang="uz-Latn-UZ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           </m:t>
                        </m:r>
                        <m:r>
                          <a:rPr lang="ru-RU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     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ru-RU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ru-RU" sz="3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𝐼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=7,91</m:t>
                    </m:r>
                    <m:f>
                      <m:f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𝑘𝑚</m:t>
                        </m:r>
                      </m:num>
                      <m:den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den>
                    </m:f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6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birinchi kosmik tezlik</a:t>
                </a:r>
              </a:p>
              <a:p>
                <a:pPr marL="0" indent="0">
                  <a:buNone/>
                </a:pPr>
                <a:r>
                  <a:rPr lang="en-US" sz="3600" b="0" dirty="0">
                    <a:cs typeface="Arial" panose="020B0604020202020204" pitchFamily="34" charset="0"/>
                  </a:rPr>
                  <a:t>            </a:t>
                </a:r>
                <a:r>
                  <a:rPr lang="ru-RU" sz="3600" b="0" dirty="0">
                    <a:cs typeface="Arial" panose="020B0604020202020204" pitchFamily="34" charset="0"/>
                  </a:rPr>
                  <a:t>       </a:t>
                </a:r>
                <a:r>
                  <a:rPr lang="en-US" sz="3600" b="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𝑇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b>
                          <m:sSubPr>
                            <m:ctrlP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𝑦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≈84</m:t>
                    </m:r>
                    <m:func>
                      <m:func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uz-Latn-UZ" sz="36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min</m:t>
                        </m:r>
                      </m:fName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12 </m:t>
                        </m:r>
                        <m:r>
                          <m:rPr>
                            <m:sty m:val="p"/>
                          </m:rPr>
                          <a:rPr lang="uz-Latn-UZ" sz="36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s</m:t>
                        </m:r>
                      </m:e>
                    </m:func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just">
                  <a:buNone/>
                </a:pP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Amalda bir marta aylanib chiqish uchun ketgan vaqt hisoblab chiqilgan vaqtdan katta bo‘ladi. Bunga sabab yo‘ldosh orbitasining radiusi bilan Yer radiusining bir-biridan farq qilishidir. </a:t>
                </a:r>
              </a:p>
              <a:p>
                <a:pPr marL="0" indent="0" algn="just">
                  <a:buNone/>
                </a:pP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endParaRPr lang="uz-Latn-UZ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buNone/>
                </a:pPr>
                <a:endParaRPr lang="uz-Latn-UZ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11C5B360-7D67-456D-8D1B-6ADA1C93D27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90330" y="450574"/>
                <a:ext cx="11237844" cy="6407426"/>
              </a:xfrm>
              <a:blipFill>
                <a:blip r:embed="rId2"/>
                <a:stretch>
                  <a:fillRect l="-1627" r="-162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340926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DE926A61-E007-49CD-B090-4BD3C2F9727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6505" y="0"/>
                <a:ext cx="12046226" cy="685800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Yer yaqinidagi yo‘ldosh uchun: </a:t>
                </a:r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𝑇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b>
                          <m:sSubPr>
                            <m:ctrlPr>
                              <a:rPr lang="uz-Latn-UZ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uz-Latn-UZ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𝑦</m:t>
                            </m:r>
                          </m:sub>
                        </m:sSub>
                      </m:num>
                      <m:den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den>
                    </m:f>
                  </m:oMath>
                </a14:m>
                <a:endParaRPr lang="uz-Latn-UZ" sz="32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Katta radiusli uchun: </a:t>
                </a:r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𝑟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𝑅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h</m:t>
                    </m:r>
                  </m:oMath>
                </a14:m>
                <a:r>
                  <a:rPr lang="uz-Latn-UZ" sz="32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e>
                      <m:sub>
                        <m:r>
                          <a:rPr lang="uz-Latn-UZ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2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uz-Latn-UZ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uz-Latn-UZ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  <m:r>
                          <a:rPr lang="uz-Latn-UZ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uz-Latn-UZ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𝑟</m:t>
                        </m:r>
                      </m:num>
                      <m:den>
                        <m:sSub>
                          <m:sSubPr>
                            <m:ctrlPr>
                              <a:rPr lang="uz-Latn-UZ" sz="32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2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uz-Latn-UZ" sz="32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den>
                    </m:f>
                  </m:oMath>
                </a14:m>
                <a:r>
                  <a:rPr lang="uz-Latn-UZ" sz="32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</a:p>
              <a:p>
                <a:pPr marL="0" indent="0">
                  <a:buNone/>
                </a:pPr>
                <a:r>
                  <a:rPr lang="uz-Latn-UZ" sz="3200" i="1" dirty="0"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200" i="1" dirty="0">
                    <a:ea typeface="Cambria Math" panose="02040503050406030204" pitchFamily="18" charset="0"/>
                    <a:cs typeface="Arial" panose="020B0604020202020204" pitchFamily="34" charset="0"/>
                  </a:rPr>
                  <a:t>    </a:t>
                </a:r>
                <a:r>
                  <a:rPr lang="uz-Latn-UZ" sz="3200" i="1" dirty="0">
                    <a:ea typeface="Cambria Math" panose="02040503050406030204" pitchFamily="18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ru-RU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𝜗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sSub>
                          <m:sSubPr>
                            <m:ctrlPr>
                              <a:rPr lang="uz-Latn-UZ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𝑔</m:t>
                            </m:r>
                          </m:e>
                          <m:sub>
                            <m:r>
                              <a:rPr lang="uz-Latn-UZ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𝑦</m:t>
                            </m:r>
                          </m:sub>
                        </m:sSub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b>
                          <m:sSubPr>
                            <m:ctrlPr>
                              <a:rPr lang="uz-Latn-UZ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uz-Latn-UZ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𝑦</m:t>
                            </m:r>
                          </m:sub>
                        </m:sSub>
                      </m:e>
                    </m:rad>
                  </m:oMath>
                </a14:m>
                <a:r>
                  <a:rPr lang="uz-Latn-UZ" sz="32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en-US" sz="32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</a:t>
                </a:r>
                <a:r>
                  <a:rPr lang="uz-Latn-UZ" sz="32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uz-Latn-UZ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2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uz-Latn-UZ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sSub>
                          <m:sSubPr>
                            <m:ctrlPr>
                              <a:rPr lang="uz-Latn-UZ" sz="32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2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𝑔</m:t>
                            </m:r>
                          </m:e>
                          <m:sub>
                            <m:r>
                              <a:rPr lang="uz-Latn-UZ" sz="32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h</m:t>
                            </m:r>
                          </m:sub>
                        </m:sSub>
                        <m:r>
                          <a:rPr lang="uz-Latn-UZ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∙(</m:t>
                        </m:r>
                        <m:sSub>
                          <m:sSubPr>
                            <m:ctrlPr>
                              <a:rPr lang="uz-Latn-UZ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uz-Latn-UZ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𝑦</m:t>
                            </m:r>
                          </m:sub>
                        </m:sSub>
                        <m:r>
                          <a:rPr lang="uz-Latn-UZ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uz-Latn-UZ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h</m:t>
                        </m:r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e>
                    </m:rad>
                    <m:r>
                      <a:rPr lang="uz-Latn-UZ" sz="32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uz-Latn-UZ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sSub>
                          <m:sSubPr>
                            <m:ctrlPr>
                              <a:rPr lang="uz-Latn-UZ" sz="32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2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𝑔</m:t>
                            </m:r>
                          </m:e>
                          <m:sub>
                            <m:r>
                              <a:rPr lang="uz-Latn-UZ" sz="32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h</m:t>
                            </m:r>
                          </m:sub>
                        </m:sSub>
                        <m:r>
                          <a:rPr lang="uz-Latn-UZ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uz-Latn-UZ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𝑟</m:t>
                        </m:r>
                      </m:e>
                    </m:rad>
                  </m:oMath>
                </a14:m>
                <a:r>
                  <a:rPr lang="uz-Latn-UZ" sz="32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buNone/>
                </a:pPr>
                <a:r>
                  <a:rPr lang="uz-Latn-UZ" sz="3200" i="1" dirty="0">
                    <a:cs typeface="Arial" panose="020B0604020202020204" pitchFamily="34" charset="0"/>
                  </a:rPr>
                  <a:t>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𝑔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𝑦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𝐺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f>
                      <m:f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𝑀</m:t>
                            </m:r>
                          </m:e>
                          <m:sub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𝑦</m:t>
                            </m:r>
                          </m:sub>
                        </m:sSub>
                      </m:num>
                      <m:den>
                        <m:sSubSup>
                          <m:sSubSupPr>
                            <m:ctrlP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𝑦</m:t>
                            </m:r>
                          </m:sub>
                          <m:sup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bSup>
                      </m:den>
                    </m:f>
                  </m:oMath>
                </a14:m>
                <a:r>
                  <a:rPr lang="uz-Latn-UZ" sz="32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𝑔</m:t>
                        </m:r>
                      </m:e>
                      <m:sub>
                        <m:r>
                          <a:rPr lang="uz-Latn-UZ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h</m:t>
                        </m:r>
                      </m:sub>
                    </m:sSub>
                    <m:r>
                      <a:rPr lang="uz-Latn-UZ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𝐺</m:t>
                    </m:r>
                    <m:r>
                      <a:rPr lang="uz-Latn-UZ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f>
                      <m:fPr>
                        <m:ctrlPr>
                          <a:rPr lang="uz-Latn-UZ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36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𝑀</m:t>
                            </m:r>
                          </m:e>
                          <m:sub>
                            <m:r>
                              <a:rPr lang="uz-Latn-UZ" sz="36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𝑦</m:t>
                            </m:r>
                          </m:sub>
                        </m:sSub>
                      </m:num>
                      <m:den>
                        <m:sSup>
                          <m:sSupPr>
                            <m:ctrlPr>
                              <a:rPr lang="uz-Latn-UZ" sz="36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uz-Latn-UZ" sz="3600" b="0" i="1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uz-Latn-UZ" sz="36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uz-Latn-UZ" sz="36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uz-Latn-UZ" sz="36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𝑦</m:t>
                                    </m:r>
                                  </m:sub>
                                </m:sSub>
                                <m:r>
                                  <a:rPr lang="uz-Latn-UZ" sz="3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+</m:t>
                                </m:r>
                                <m:r>
                                  <a:rPr lang="uz-Latn-UZ" sz="3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h</m:t>
                                </m:r>
                              </m:e>
                            </m:d>
                          </m:e>
                          <m:sup>
                            <m:r>
                              <a:rPr lang="uz-Latn-UZ" sz="36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uz-Latn-UZ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𝐺</m:t>
                    </m:r>
                    <m:r>
                      <a:rPr lang="uz-Latn-UZ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f>
                      <m:fPr>
                        <m:ctrlPr>
                          <a:rPr lang="uz-Latn-UZ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36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𝑀</m:t>
                            </m:r>
                          </m:e>
                          <m:sub>
                            <m:r>
                              <a:rPr lang="uz-Latn-UZ" sz="36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𝑦</m:t>
                            </m:r>
                          </m:sub>
                        </m:sSub>
                      </m:num>
                      <m:den>
                        <m:sSup>
                          <m:sSupPr>
                            <m:ctrlPr>
                              <a:rPr lang="uz-Latn-UZ" sz="36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6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uz-Latn-UZ" sz="36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uz-Latn-UZ" sz="32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 marL="0" indent="0">
                  <a:buNone/>
                </a:pPr>
                <a:r>
                  <a:rPr lang="uz-Latn-UZ" sz="32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r>
                      <a:rPr lang="uz-Latn-UZ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𝜗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uz-Latn-UZ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𝐺</m:t>
                        </m:r>
                        <m: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f>
                          <m:fPr>
                            <m:ctrlPr>
                              <a:rPr lang="uz-Latn-UZ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uz-Latn-UZ" sz="3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uz-Latn-UZ" sz="3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𝑀</m:t>
                                </m:r>
                              </m:e>
                              <m:sub>
                                <m:r>
                                  <a:rPr lang="uz-Latn-UZ" sz="3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𝑦</m:t>
                                </m:r>
                              </m:sub>
                            </m:sSub>
                          </m:num>
                          <m:den>
                            <m:sSubSup>
                              <m:sSubSupPr>
                                <m:ctrlPr>
                                  <a:rPr lang="uz-Latn-UZ" sz="3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SupPr>
                              <m:e>
                                <m:r>
                                  <a:rPr lang="uz-Latn-UZ" sz="3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𝑅</m:t>
                                </m:r>
                              </m:e>
                              <m:sub>
                                <m:r>
                                  <a:rPr lang="uz-Latn-UZ" sz="3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𝑦</m:t>
                                </m:r>
                              </m:sub>
                              <m:sup>
                                <m:r>
                                  <a:rPr lang="uz-Latn-UZ" sz="3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p>
                            </m:sSubSup>
                          </m:den>
                        </m:f>
                        <m:r>
                          <a:rPr lang="uz-Latn-UZ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b>
                          <m:sSubPr>
                            <m:ctrlPr>
                              <a:rPr lang="uz-Latn-UZ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uz-Latn-UZ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𝑦</m:t>
                            </m:r>
                          </m:sub>
                        </m:sSub>
                      </m:e>
                    </m:rad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𝐺</m:t>
                        </m:r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f>
                          <m:fPr>
                            <m:ctrlPr>
                              <a:rPr lang="uz-Latn-UZ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uz-Latn-UZ" sz="3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uz-Latn-UZ" sz="3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𝑀</m:t>
                                </m:r>
                              </m:e>
                              <m:sub>
                                <m:r>
                                  <a:rPr lang="uz-Latn-UZ" sz="3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𝑦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uz-Latn-UZ" sz="3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uz-Latn-UZ" sz="3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𝑅</m:t>
                                </m:r>
                              </m:e>
                              <m:sub>
                                <m:r>
                                  <a:rPr lang="uz-Latn-UZ" sz="3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𝑦</m:t>
                                </m:r>
                              </m:sub>
                            </m:sSub>
                          </m:den>
                        </m:f>
                      </m:e>
                    </m:rad>
                  </m:oMath>
                </a14:m>
                <a:r>
                  <a:rPr lang="uz-Latn-UZ" sz="32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uz-Latn-UZ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2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𝐺</m:t>
                        </m:r>
                        <m: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f>
                          <m:fPr>
                            <m:ctrlPr>
                              <a:rPr lang="uz-Latn-UZ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uz-Latn-UZ" sz="3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uz-Latn-UZ" sz="3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𝑀</m:t>
                                </m:r>
                              </m:e>
                              <m:sub>
                                <m:r>
                                  <a:rPr lang="uz-Latn-UZ" sz="32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𝑦</m:t>
                                </m:r>
                              </m:sub>
                            </m:sSub>
                          </m:num>
                          <m:den>
                            <m:r>
                              <a:rPr lang="uz-Latn-UZ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𝑟</m:t>
                            </m:r>
                          </m:den>
                        </m:f>
                      </m:e>
                    </m:rad>
                  </m:oMath>
                </a14:m>
                <a:r>
                  <a:rPr lang="uz-Latn-UZ" sz="32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ru-RU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ru-RU" sz="40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eqArrPr>
                          <m:e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𝑇</m:t>
                            </m:r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=</m:t>
                            </m:r>
                            <m:f>
                              <m:fPr>
                                <m:ctrlPr>
                                  <a:rPr lang="uz-Latn-UZ" sz="4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uz-Latn-UZ" sz="4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  <m:r>
                                  <a:rPr lang="uz-Latn-UZ" sz="4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∙</m:t>
                                </m:r>
                                <m:r>
                                  <a:rPr lang="uz-Latn-UZ" sz="4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𝜋</m:t>
                                </m:r>
                                <m:r>
                                  <a:rPr lang="uz-Latn-UZ" sz="4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∙</m:t>
                                </m:r>
                                <m:sSub>
                                  <m:sSubPr>
                                    <m:ctrlPr>
                                      <a:rPr lang="uz-Latn-UZ" sz="4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uz-Latn-UZ" sz="4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uz-Latn-UZ" sz="4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𝑦</m:t>
                                    </m:r>
                                  </m:sub>
                                </m:sSub>
                              </m:num>
                              <m:den>
                                <m:r>
                                  <a:rPr lang="uz-Latn-UZ" sz="4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𝜗</m:t>
                                </m:r>
                              </m:den>
                            </m:f>
                          </m:e>
                          <m:e>
                            <m:sSub>
                              <m:sSubPr>
                                <m:ctrlPr>
                                  <a:rPr lang="uz-Latn-UZ" sz="4000" i="1" dirty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uz-Latn-UZ" sz="4000" i="1" dirty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uz-Latn-UZ" sz="4000" i="1" dirty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uz-Latn-UZ" sz="40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=</m:t>
                            </m:r>
                            <m:f>
                              <m:fPr>
                                <m:ctrlPr>
                                  <a:rPr lang="uz-Latn-UZ" sz="4000" i="1" dirty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uz-Latn-UZ" sz="4000" i="1" dirty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  <m:r>
                                  <a:rPr lang="uz-Latn-UZ" sz="4000" i="1" dirty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∙</m:t>
                                </m:r>
                                <m:r>
                                  <a:rPr lang="uz-Latn-UZ" sz="4000" i="1" dirty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𝜋</m:t>
                                </m:r>
                                <m:r>
                                  <a:rPr lang="uz-Latn-UZ" sz="4000" i="1" dirty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∙</m:t>
                                </m:r>
                                <m:r>
                                  <a:rPr lang="uz-Latn-UZ" sz="4000" i="1" dirty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𝑟</m:t>
                                </m:r>
                              </m:num>
                              <m:den>
                                <m:sSub>
                                  <m:sSubPr>
                                    <m:ctrlPr>
                                      <a:rPr lang="uz-Latn-UZ" sz="4000" i="1" dirty="0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uz-Latn-UZ" sz="4000" i="1" dirty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𝜗</m:t>
                                    </m:r>
                                  </m:e>
                                  <m:sub>
                                    <m:r>
                                      <a:rPr lang="uz-Latn-UZ" sz="4000" i="1" dirty="0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1</m:t>
                                    </m:r>
                                  </m:sub>
                                </m:sSub>
                              </m:den>
                            </m:f>
                          </m:e>
                        </m:eqArr>
                      </m:e>
                    </m:d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⇒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num>
                      <m:den>
                        <m:sSub>
                          <m:sSub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𝑦</m:t>
                            </m:r>
                          </m:sub>
                        </m:sSub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b>
                          <m:sSub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𝑟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den>
                    </m:f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𝑦</m:t>
                            </m:r>
                          </m:sub>
                        </m:sSub>
                        <m: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ad>
                          <m:radPr>
                            <m:degHide m:val="on"/>
                            <m:ctrlP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𝐺</m:t>
                            </m:r>
                            <m: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∙</m:t>
                            </m:r>
                            <m:f>
                              <m:fPr>
                                <m:ctrlPr>
                                  <a:rPr lang="uz-Latn-UZ" sz="4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uz-Latn-UZ" sz="4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uz-Latn-UZ" sz="4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𝑀</m:t>
                                    </m:r>
                                  </m:e>
                                  <m:sub>
                                    <m:r>
                                      <a:rPr lang="uz-Latn-UZ" sz="4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𝑦</m:t>
                                    </m:r>
                                  </m:sub>
                                </m:sSub>
                              </m:num>
                              <m:den>
                                <m:r>
                                  <a:rPr lang="uz-Latn-UZ" sz="4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𝑟</m:t>
                                </m:r>
                              </m:den>
                            </m:f>
                          </m:e>
                        </m:rad>
                      </m:num>
                      <m:den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𝑟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ad>
                          <m:radPr>
                            <m:degHide m:val="on"/>
                            <m:ctrlP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𝐺</m:t>
                            </m:r>
                            <m: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∙</m:t>
                            </m:r>
                            <m:f>
                              <m:fPr>
                                <m:ctrlPr>
                                  <a:rPr lang="uz-Latn-UZ" sz="4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uz-Latn-UZ" sz="4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uz-Latn-UZ" sz="4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𝑀</m:t>
                                    </m:r>
                                  </m:e>
                                  <m:sub>
                                    <m:r>
                                      <a:rPr lang="uz-Latn-UZ" sz="4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𝑦</m:t>
                                    </m:r>
                                  </m:sub>
                                </m:sSub>
                              </m:num>
                              <m:den>
                                <m:sSub>
                                  <m:sSubPr>
                                    <m:ctrlPr>
                                      <a:rPr lang="uz-Latn-UZ" sz="4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uz-Latn-UZ" sz="4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uz-Latn-UZ" sz="4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𝑦</m:t>
                                    </m:r>
                                  </m:sub>
                                </m:sSub>
                              </m:den>
                            </m:f>
                          </m:e>
                        </m:rad>
                      </m:den>
                    </m:f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𝑦</m:t>
                            </m:r>
                          </m:sub>
                        </m:sSub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ad>
                          <m:radPr>
                            <m:degHide m:val="on"/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f>
                              <m:fPr>
                                <m:ctrlPr>
                                  <a:rPr lang="uz-Latn-UZ" sz="4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uz-Latn-UZ" sz="4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uz-Latn-UZ" sz="4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𝑟</m:t>
                                </m:r>
                              </m:den>
                            </m:f>
                          </m:e>
                        </m:rad>
                      </m:num>
                      <m:den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𝑟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ad>
                          <m:radPr>
                            <m:degHide m:val="on"/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f>
                              <m:fPr>
                                <m:ctrlPr>
                                  <a:rPr lang="uz-Latn-UZ" sz="4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uz-Latn-UZ" sz="4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</m:num>
                              <m:den>
                                <m:sSub>
                                  <m:sSubPr>
                                    <m:ctrlPr>
                                      <a:rPr lang="uz-Latn-UZ" sz="4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uz-Latn-UZ" sz="4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𝑅</m:t>
                                    </m:r>
                                  </m:e>
                                  <m:sub>
                                    <m:r>
                                      <a:rPr lang="uz-Latn-UZ" sz="40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𝑦</m:t>
                                    </m:r>
                                  </m:sub>
                                </m:sSub>
                              </m:den>
                            </m:f>
                          </m:e>
                        </m:rad>
                      </m:den>
                    </m:f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𝑦</m:t>
                            </m:r>
                          </m:sub>
                        </m:sSub>
                        <m:r>
                          <a:rPr lang="uz-Latn-UZ" sz="4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ad>
                          <m:radPr>
                            <m:degHide m:val="on"/>
                            <m:ctrlPr>
                              <a:rPr lang="uz-Latn-UZ" sz="40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sSub>
                              <m:sSubPr>
                                <m:ctrlPr>
                                  <a:rPr lang="uz-Latn-UZ" sz="4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uz-Latn-UZ" sz="4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𝑅</m:t>
                                </m:r>
                              </m:e>
                              <m:sub>
                                <m:r>
                                  <a:rPr lang="uz-Latn-UZ" sz="4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𝑦</m:t>
                                </m:r>
                              </m:sub>
                            </m:sSub>
                          </m:e>
                        </m:rad>
                      </m:num>
                      <m:den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𝑟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ad>
                          <m:radPr>
                            <m:degHide m:val="on"/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𝑟</m:t>
                            </m:r>
                          </m:e>
                        </m:rad>
                      </m:den>
                    </m:f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DE926A61-E007-49CD-B090-4BD3C2F9727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6505" y="0"/>
                <a:ext cx="12046226" cy="6858000"/>
              </a:xfrm>
              <a:blipFill>
                <a:blip r:embed="rId2"/>
                <a:stretch>
                  <a:fillRect t="-1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026117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498CF0C3-2080-474C-8EAC-B72638A14CD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0574" y="132522"/>
                <a:ext cx="11370365" cy="6586330"/>
              </a:xfrm>
            </p:spPr>
            <p:txBody>
              <a:bodyPr>
                <a:normAutofit fontScale="92500"/>
              </a:bodyPr>
              <a:lstStyle/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uz-Latn-UZ" sz="35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uz-Latn-UZ" sz="35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𝑇</m:t>
                          </m:r>
                        </m:num>
                        <m:den>
                          <m:sSub>
                            <m:sSubPr>
                              <m:ctrlPr>
                                <a:rPr lang="uz-Latn-UZ" sz="350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uz-Latn-UZ" sz="35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uz-Latn-UZ" sz="35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  <m:r>
                        <a:rPr lang="uz-Latn-UZ" sz="35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uz-Latn-UZ" sz="35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uz-Latn-UZ" sz="35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uz-Latn-UZ" sz="35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uz-Latn-UZ" sz="35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𝑦</m:t>
                              </m:r>
                            </m:sub>
                          </m:sSub>
                          <m:r>
                            <a:rPr lang="uz-Latn-UZ" sz="35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rad>
                            <m:radPr>
                              <m:degHide m:val="on"/>
                              <m:ctrlPr>
                                <a:rPr lang="uz-Latn-UZ" sz="35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sSub>
                                <m:sSubPr>
                                  <m:ctrlPr>
                                    <a:rPr lang="uz-Latn-UZ" sz="35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uz-Latn-UZ" sz="35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𝑅</m:t>
                                  </m:r>
                                </m:e>
                                <m:sub>
                                  <m:r>
                                    <a:rPr lang="uz-Latn-UZ" sz="35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𝑦</m:t>
                                  </m:r>
                                </m:sub>
                              </m:sSub>
                            </m:e>
                          </m:rad>
                        </m:num>
                        <m:den>
                          <m:r>
                            <a:rPr lang="uz-Latn-UZ" sz="35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𝑟</m:t>
                          </m:r>
                          <m:r>
                            <a:rPr lang="uz-Latn-UZ" sz="35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rad>
                            <m:radPr>
                              <m:degHide m:val="on"/>
                              <m:ctrlPr>
                                <a:rPr lang="uz-Latn-UZ" sz="35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uz-Latn-UZ" sz="35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𝑟</m:t>
                              </m:r>
                            </m:e>
                          </m:rad>
                        </m:den>
                      </m:f>
                      <m:r>
                        <a:rPr lang="uz-Latn-UZ" sz="35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⇒</m:t>
                      </m:r>
                      <m:sSup>
                        <m:sSupPr>
                          <m:ctrlPr>
                            <a:rPr lang="uz-Latn-UZ" sz="35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uz-Latn-UZ" sz="35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(</m:t>
                          </m:r>
                          <m:f>
                            <m:fPr>
                              <m:ctrlPr>
                                <a:rPr lang="uz-Latn-UZ" sz="35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r>
                                <a:rPr lang="uz-Latn-UZ" sz="35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𝑇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uz-Latn-UZ" sz="3500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uz-Latn-UZ" sz="3500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uz-Latn-UZ" sz="3500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1</m:t>
                                  </m:r>
                                </m:sub>
                              </m:sSub>
                            </m:den>
                          </m:f>
                          <m:r>
                            <a:rPr lang="uz-Latn-UZ" sz="35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)</m:t>
                          </m:r>
                        </m:e>
                        <m:sup>
                          <m:r>
                            <a:rPr lang="uz-Latn-UZ" sz="35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uz-Latn-UZ" sz="35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uz-Latn-UZ" sz="35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uz-Latn-UZ" sz="35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(</m:t>
                          </m:r>
                          <m:f>
                            <m:fPr>
                              <m:ctrlPr>
                                <a:rPr lang="uz-Latn-UZ" sz="35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uz-Latn-UZ" sz="3500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uz-Latn-UZ" sz="3500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𝑅</m:t>
                                  </m:r>
                                </m:e>
                                <m:sub>
                                  <m:r>
                                    <a:rPr lang="uz-Latn-UZ" sz="3500" i="1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𝑦</m:t>
                                  </m:r>
                                </m:sub>
                              </m:sSub>
                              <m:r>
                                <a:rPr lang="uz-Latn-UZ" sz="35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∙</m:t>
                              </m:r>
                              <m:rad>
                                <m:radPr>
                                  <m:degHide m:val="on"/>
                                  <m:ctrlPr>
                                    <a:rPr lang="uz-Latn-UZ" sz="35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radPr>
                                <m:deg/>
                                <m:e>
                                  <m:sSub>
                                    <m:sSubPr>
                                      <m:ctrlPr>
                                        <a:rPr lang="uz-Latn-UZ" sz="35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uz-Latn-UZ" sz="35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𝑅</m:t>
                                      </m:r>
                                    </m:e>
                                    <m:sub>
                                      <m:r>
                                        <a:rPr lang="uz-Latn-UZ" sz="35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Arial" panose="020B0604020202020204" pitchFamily="34" charset="0"/>
                                        </a:rPr>
                                        <m:t>𝑦</m:t>
                                      </m:r>
                                    </m:sub>
                                  </m:sSub>
                                </m:e>
                              </m:rad>
                            </m:num>
                            <m:den>
                              <m:r>
                                <a:rPr lang="uz-Latn-UZ" sz="35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𝑟</m:t>
                              </m:r>
                              <m:r>
                                <a:rPr lang="uz-Latn-UZ" sz="35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∙</m:t>
                              </m:r>
                              <m:rad>
                                <m:radPr>
                                  <m:degHide m:val="on"/>
                                  <m:ctrlPr>
                                    <a:rPr lang="uz-Latn-UZ" sz="35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uz-Latn-UZ" sz="35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𝑟</m:t>
                                  </m:r>
                                </m:e>
                              </m:rad>
                            </m:den>
                          </m:f>
                          <m:r>
                            <a:rPr lang="uz-Latn-UZ" sz="35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)</m:t>
                          </m:r>
                        </m:e>
                        <m:sup>
                          <m:r>
                            <a:rPr lang="uz-Latn-UZ" sz="35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uz-Latn-UZ" sz="35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buNone/>
                </a:pPr>
                <a:endParaRPr lang="uz-Latn-UZ" sz="40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buNone/>
                </a:pPr>
                <a:r>
                  <a:rPr lang="en-US" sz="4300" dirty="0">
                    <a:cs typeface="Arial" panose="020B0604020202020204" pitchFamily="34" charset="0"/>
                  </a:rPr>
                  <a:t>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z-Latn-UZ" sz="43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uz-Latn-UZ" sz="43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3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𝑇</m:t>
                            </m:r>
                          </m:e>
                          <m:sup>
                            <m:r>
                              <a:rPr lang="uz-Latn-UZ" sz="43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bSup>
                          <m:sSubSupPr>
                            <m:ctrlPr>
                              <a:rPr lang="uz-Latn-UZ" sz="43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uz-Latn-UZ" sz="43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uz-Latn-UZ" sz="43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  <m:sup>
                            <m:r>
                              <a:rPr lang="uz-Latn-UZ" sz="43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bSup>
                      </m:den>
                    </m:f>
                    <m:r>
                      <a:rPr lang="uz-Latn-UZ" sz="43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3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uz-Latn-UZ" sz="43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uz-Latn-UZ" sz="43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uz-Latn-UZ" sz="43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𝑦</m:t>
                            </m:r>
                          </m:sub>
                          <m:sup>
                            <m:r>
                              <a:rPr lang="uz-Latn-UZ" sz="43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sup>
                        </m:sSubSup>
                      </m:num>
                      <m:den>
                        <m:sSup>
                          <m:sSupPr>
                            <m:ctrlPr>
                              <a:rPr lang="uz-Latn-UZ" sz="43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3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uz-Latn-UZ" sz="43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sup>
                        </m:sSup>
                      </m:den>
                    </m:f>
                    <m:r>
                      <a:rPr lang="uz-Latn-UZ" sz="43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⇒</m:t>
                    </m:r>
                    <m:sSubSup>
                      <m:sSubSupPr>
                        <m:ctrlPr>
                          <a:rPr lang="uz-Latn-UZ" sz="43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uz-Latn-UZ" sz="43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e>
                      <m:sub>
                        <m:r>
                          <a:rPr lang="uz-Latn-UZ" sz="43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  <m:sup>
                        <m:r>
                          <a:rPr lang="uz-Latn-UZ" sz="43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bSup>
                    <m:r>
                      <a:rPr lang="uz-Latn-UZ" sz="43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3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uz-Latn-UZ" sz="43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3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𝑇</m:t>
                            </m:r>
                          </m:e>
                          <m:sup>
                            <m:r>
                              <a:rPr lang="uz-Latn-UZ" sz="43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uz-Latn-UZ" sz="43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p>
                          <m:sSupPr>
                            <m:ctrlPr>
                              <a:rPr lang="uz-Latn-UZ" sz="43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3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uz-Latn-UZ" sz="43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sup>
                        </m:sSup>
                      </m:num>
                      <m:den>
                        <m:sSubSup>
                          <m:sSubSupPr>
                            <m:ctrlPr>
                              <a:rPr lang="uz-Latn-UZ" sz="43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uz-Latn-UZ" sz="43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uz-Latn-UZ" sz="43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𝑦</m:t>
                            </m:r>
                          </m:sub>
                          <m:sup>
                            <m:r>
                              <a:rPr lang="uz-Latn-UZ" sz="43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sup>
                        </m:sSubSup>
                      </m:den>
                    </m:f>
                    <m:r>
                      <a:rPr lang="uz-Latn-UZ" sz="43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⇒</m:t>
                    </m:r>
                    <m:sSub>
                      <m:sSubPr>
                        <m:ctrlPr>
                          <a:rPr lang="uz-Latn-UZ" sz="43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3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e>
                      <m:sub>
                        <m:r>
                          <a:rPr lang="uz-Latn-UZ" sz="43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43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uz-Latn-UZ" sz="43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uz-Latn-UZ" sz="43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uz-Latn-UZ" sz="43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uz-Latn-UZ" sz="43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𝑇</m:t>
                                </m:r>
                              </m:e>
                              <m:sup>
                                <m:r>
                                  <a:rPr lang="uz-Latn-UZ" sz="43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uz-Latn-UZ" sz="43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∙</m:t>
                            </m:r>
                            <m:sSup>
                              <m:sSupPr>
                                <m:ctrlPr>
                                  <a:rPr lang="uz-Latn-UZ" sz="43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uz-Latn-UZ" sz="43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𝑟</m:t>
                                </m:r>
                              </m:e>
                              <m:sup>
                                <m:r>
                                  <a:rPr lang="uz-Latn-UZ" sz="43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3</m:t>
                                </m:r>
                              </m:sup>
                            </m:sSup>
                          </m:num>
                          <m:den>
                            <m:sSubSup>
                              <m:sSubSupPr>
                                <m:ctrlPr>
                                  <a:rPr lang="uz-Latn-UZ" sz="43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SupPr>
                              <m:e>
                                <m:r>
                                  <a:rPr lang="uz-Latn-UZ" sz="43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𝑅</m:t>
                                </m:r>
                              </m:e>
                              <m:sub>
                                <m:r>
                                  <a:rPr lang="uz-Latn-UZ" sz="43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𝑦</m:t>
                                </m:r>
                              </m:sub>
                              <m:sup>
                                <m:r>
                                  <a:rPr lang="uz-Latn-UZ" sz="43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3</m:t>
                                </m:r>
                              </m:sup>
                            </m:sSubSup>
                          </m:den>
                        </m:f>
                      </m:e>
                    </m:rad>
                    <m:r>
                      <a:rPr lang="uz-Latn-UZ" sz="43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3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𝑇</m:t>
                    </m:r>
                    <m:r>
                      <a:rPr lang="uz-Latn-UZ" sz="43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ad>
                      <m:radPr>
                        <m:degHide m:val="on"/>
                        <m:ctrlPr>
                          <a:rPr lang="uz-Latn-UZ" sz="43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uz-Latn-UZ" sz="43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uz-Latn-UZ" sz="43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uz-Latn-UZ" sz="43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𝑟</m:t>
                                </m:r>
                              </m:e>
                              <m:sup>
                                <m:r>
                                  <a:rPr lang="uz-Latn-UZ" sz="43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3</m:t>
                                </m:r>
                              </m:sup>
                            </m:sSup>
                          </m:num>
                          <m:den>
                            <m:sSubSup>
                              <m:sSubSupPr>
                                <m:ctrlPr>
                                  <a:rPr lang="uz-Latn-UZ" sz="43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SupPr>
                              <m:e>
                                <m:r>
                                  <a:rPr lang="uz-Latn-UZ" sz="43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𝑅</m:t>
                                </m:r>
                              </m:e>
                              <m:sub>
                                <m:r>
                                  <a:rPr lang="uz-Latn-UZ" sz="43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𝑦</m:t>
                                </m:r>
                              </m:sub>
                              <m:sup>
                                <m:r>
                                  <a:rPr lang="uz-Latn-UZ" sz="43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3</m:t>
                                </m:r>
                              </m:sup>
                            </m:sSubSup>
                          </m:den>
                        </m:f>
                      </m:e>
                    </m:rad>
                  </m:oMath>
                </a14:m>
                <a:r>
                  <a:rPr lang="uz-Latn-UZ" sz="48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uz-Latn-UZ" sz="39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Istalgan balandlikda aylanayotgan yo‘ldoshning aylanish davri formulasidan foydalanib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sun’iy yo‘ldosh Yerdan ma’lum balandlikdagi bir nuqtada “qimirlamasdan” turishi kerak bo‘lgan balandlikni topish mumkin. Demak, yo‘ldoshning aylanish davri 24 soatga teng bo‘lishi uchun qanday balandlikda harakatlanishi kerak?</a:t>
                </a: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buNone/>
                </a:pP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498CF0C3-2080-474C-8EAC-B72638A14CD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0574" y="132522"/>
                <a:ext cx="11370365" cy="6586330"/>
              </a:xfrm>
              <a:blipFill>
                <a:blip r:embed="rId2"/>
                <a:stretch>
                  <a:fillRect l="-1287" r="-12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73673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579DE938-38ED-4AA8-8E62-3C21633509B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44557" y="516834"/>
                <a:ext cx="10959548" cy="6341165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14:m>
                  <m:oMath xmlns:m="http://schemas.openxmlformats.org/officeDocument/2006/math">
                    <m:r>
                      <a:rPr lang="en-US" sz="4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           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44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h</m:t>
                    </m:r>
                    <m:r>
                      <a:rPr lang="en-US" sz="4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6,6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36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R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36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y</m:t>
                        </m:r>
                      </m:sub>
                    </m:sSub>
                    <m:r>
                      <a:rPr lang="en-US" sz="3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42000 km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ru-RU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Bu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6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geostatsionar 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orbita deyiladi.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Geostatsionar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orbitada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harakatlanayotgan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sun’iy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yo‘ldoshning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aylanish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davri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24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soatga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uz-Latn-UZ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Shu bilan birga yuqoridagi formulalardan turli orbitalarda harakatlanayotgan sun’iy yo‘ldoshlar orasidagi munosabat kelib chiqadi:</a:t>
                </a:r>
              </a:p>
              <a:p>
                <a:pPr marL="0" indent="0" algn="just">
                  <a:buNone/>
                </a:pPr>
                <a:r>
                  <a:rPr lang="uz-Latn-UZ" sz="6000" dirty="0">
                    <a:cs typeface="Arial" panose="020B0604020202020204" pitchFamily="34" charset="0"/>
                  </a:rPr>
                  <a:t>             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ru-RU" sz="48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uz-Latn-UZ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uz-Latn-UZ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  <m:sup>
                            <m:r>
                              <a:rPr lang="uz-Latn-UZ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sSubSup>
                          <m:sSubSupPr>
                            <m:ctrlPr>
                              <a:rPr lang="ru-RU" sz="48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uz-Latn-UZ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uz-Latn-UZ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  <m:sup>
                            <m:r>
                              <a:rPr lang="uz-Latn-UZ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bSup>
                      </m:den>
                    </m:f>
                    <m:r>
                      <a:rPr lang="uz-Latn-UZ" sz="4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uz-Latn-UZ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uz-Latn-UZ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uz-Latn-UZ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  <m:sup>
                            <m:r>
                              <a:rPr lang="uz-Latn-UZ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sup>
                        </m:sSubSup>
                      </m:num>
                      <m:den>
                        <m:sSubSup>
                          <m:sSubSupPr>
                            <m:ctrlPr>
                              <a:rPr lang="uz-Latn-UZ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uz-Latn-UZ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uz-Latn-UZ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  <m:sup>
                            <m:r>
                              <a:rPr lang="uz-Latn-UZ" sz="4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sup>
                        </m:sSubSup>
                      </m:den>
                    </m:f>
                  </m:oMath>
                </a14:m>
                <a:r>
                  <a:rPr lang="uz-Latn-UZ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579DE938-38ED-4AA8-8E62-3C21633509B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44557" y="516834"/>
                <a:ext cx="10959548" cy="6341165"/>
              </a:xfrm>
              <a:blipFill>
                <a:blip r:embed="rId2"/>
                <a:stretch>
                  <a:fillRect l="-1725" t="-481" r="-17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585292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rkin tushish kamayishi">
            <a:hlinkClick r:id="" action="ppaction://media"/>
            <a:extLst>
              <a:ext uri="{FF2B5EF4-FFF2-40B4-BE49-F238E27FC236}">
                <a16:creationId xmlns:a16="http://schemas.microsoft.com/office/drawing/2014/main" id="{B0372094-EE1E-4F6C-85B5-DA8B8F9B4E7F}"/>
              </a:ext>
            </a:extLst>
          </p:cNvPr>
          <p:cNvPicPr>
            <a:picLocks noGrp="1" noChangeAspect="1"/>
          </p:cNvPicPr>
          <p:nvPr>
            <p:ph idx="1"/>
            <a:videoFile r:link="rId1"/>
            <p:extLst>
              <p:ext uri="{DAA4B4D4-6D71-4841-9C94-3DE7FCFB9230}">
                <p14:media xmlns:p14="http://schemas.microsoft.com/office/powerpoint/2010/main" r:embed="rId2">
                  <p14:trim st="6020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017" y="0"/>
            <a:ext cx="12174983" cy="6858000"/>
          </a:xfrm>
        </p:spPr>
      </p:pic>
    </p:spTree>
    <p:extLst>
      <p:ext uri="{BB962C8B-B14F-4D97-AF65-F5344CB8AC3E}">
        <p14:creationId xmlns:p14="http://schemas.microsoft.com/office/powerpoint/2010/main" val="2585916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16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698</TotalTime>
  <Words>303</Words>
  <Application>Microsoft Office PowerPoint</Application>
  <PresentationFormat>Широкоэкранный</PresentationFormat>
  <Paragraphs>55</Paragraphs>
  <Slides>14</Slides>
  <Notes>0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                   Tortishish maydoni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1-masala</vt:lpstr>
      <vt:lpstr>Презентация PowerPoint</vt:lpstr>
      <vt:lpstr>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Davronbek Salimbekov</dc:creator>
  <cp:lastModifiedBy>hp</cp:lastModifiedBy>
  <cp:revision>63</cp:revision>
  <dcterms:created xsi:type="dcterms:W3CDTF">2020-09-15T09:44:58Z</dcterms:created>
  <dcterms:modified xsi:type="dcterms:W3CDTF">2021-02-23T06:06:09Z</dcterms:modified>
</cp:coreProperties>
</file>