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62" r:id="rId4"/>
    <p:sldId id="258" r:id="rId5"/>
    <p:sldId id="259" r:id="rId6"/>
    <p:sldId id="261" r:id="rId7"/>
    <p:sldId id="260" r:id="rId8"/>
    <p:sldId id="264" r:id="rId9"/>
    <p:sldId id="263" r:id="rId10"/>
    <p:sldId id="265" r:id="rId11"/>
    <p:sldId id="266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5FD6F-D423-4911-953B-8BA3BD81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FBF9BA-4784-4790-A936-AC53E2381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249C0-7BA2-4899-9CD6-2058E420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2A505-92A1-4444-A2AA-B00B6BB4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4110E-05DC-437F-AC57-6EBBDFF4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9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A708B-F15A-4C90-8BAC-5DE70B3C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A66824-0519-45DB-A965-E4CA662C9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E3D4A-309A-4283-AC42-F79C93AF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810A9-B81E-4FCE-9E1F-BE579BED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AF2BF-2CDE-40D5-BFFD-D1A7413A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5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3CEF8E-7126-4C09-8138-DFF2092FE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230EA0-109C-4AA7-A79C-6FE582A38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12108-21DA-479B-A78E-0459A081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4F978-3030-4DCE-8589-56403366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43C48-E339-49EA-9828-9118E171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8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8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B90F5-DE68-43BF-81AF-0C390AF0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E2352-E44C-4442-8F7A-B45F7C318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D056C-94D3-4A7C-9750-CF6A52EB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95BDD-F7A4-4543-A785-8224DB7D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CAD1C-C884-42D6-85BC-343BC889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0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430C1-4BD0-4C69-B586-A7DD9727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0CB45F-D0DF-4BA8-B390-4CD35C67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27EC7-4BC1-451F-AF87-33BD8100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AC0A58-72A1-4D09-B7B6-994F205F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CA88F-2DE5-4CD0-9331-9BB57888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7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F68C-9681-4858-99DC-73A08A0B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3D29E-9AE8-4C73-BA89-C82C7A8CC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AEE0AD-36A9-4E11-9906-4C9E26D8F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1200C-D3A7-4D66-B2F3-6FA95930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A0F4CE-C697-495B-9DBF-FBA37299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99508-5CE5-4089-A254-0DE8D1CD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1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3F0DB-FC4B-433B-B4B4-0EA40758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335E05-2427-4675-BE2F-DA988AE50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5976A7-7BCC-4325-96C6-7905BD636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902A93-DB35-4180-B8A0-C37BBE798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DCDB04-5161-406B-A2C9-46218F07D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E9F6C8-77CD-462E-B9CB-7F3F9F80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B7CC70-C85C-4DEA-A0B1-22002B37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34C001-0EDE-4B95-8720-FFD76209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6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CB2A8-EC9A-4FEA-903F-42465B3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158A99-4D67-406D-831C-1C0EC25E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FE5405-930B-449B-A42A-0DDA489E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5163E8-BBA6-4A1A-B115-BF2201FB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8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EA42A6-A213-4F46-8847-9BE2289E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43A80A-4B13-4925-B135-F9F3B6DA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C68860-81C7-43F3-BE4A-504D9E6C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30140-3B33-49B7-8625-3EBEBE9A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FF213-B937-46AB-8214-F27DB204C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D2138-6EC9-49F0-A056-CE2D8CAF3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4D7AE6-DD12-40CF-918D-EA19AC96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42E409-2820-4481-9D58-7E4380DD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ABFB94-6901-4494-A870-91FAC3D1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0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1FE4F-080C-4F33-B2FB-747B0421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6B41A1-3478-463E-B1CE-739DE8A04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8D60A6-3FC7-42CC-A9E6-831EC3CA4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DBA9B-A2D6-4DC7-958F-8CA4188A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C8FB3-5575-45BB-A5FD-6E2DAFDC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594DF8-3FE1-45F3-9EDF-D232CE8F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0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F3FFE-EC7B-4FCD-A242-51F09815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56BC6-2A60-4590-AF34-C1E5F921D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30A5C-29A0-4509-AF26-A294E5C92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DE96-126A-4FF0-8C86-1B1F8F000D65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B8DCC-3B50-4561-9ABA-ABAF594B9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B025D6-4BD3-44A6-B728-3DB502FEA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8D86-2AEE-4816-AC30-70260A3F4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4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4525" y="2333957"/>
            <a:ext cx="10849971" cy="498501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z-Latn-UZ" sz="5400" dirty="0">
                <a:solidFill>
                  <a:srgbClr val="2365C7"/>
                </a:solidFill>
                <a:latin typeface="Arial"/>
                <a:cs typeface="Arial"/>
              </a:rPr>
              <a:t>Mavzu: </a:t>
            </a: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Gravitatsion maydonda harakat</a:t>
            </a:r>
            <a:endParaRPr lang="en-US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>
              <a:lnSpc>
                <a:spcPts val="4270"/>
              </a:lnSpc>
              <a:spcBef>
                <a:spcPts val="247"/>
              </a:spcBef>
            </a:pP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lnSpc>
                <a:spcPts val="4270"/>
              </a:lnSpc>
              <a:spcBef>
                <a:spcPts val="247"/>
              </a:spcBef>
            </a:pP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O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‘</a:t>
            </a: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qituvchi:</a:t>
            </a: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lnSpc>
                <a:spcPts val="4270"/>
              </a:lnSpc>
              <a:spcBef>
                <a:spcPts val="247"/>
              </a:spcBef>
            </a:pP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Toshkent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shahar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Uchtepa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tumani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287-maktab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fizika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fani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o‘qituvchisi</a:t>
            </a: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lnSpc>
                <a:spcPts val="4270"/>
              </a:lnSpc>
              <a:spcBef>
                <a:spcPts val="247"/>
              </a:spcBef>
            </a:pP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Ziyatovna</a:t>
            </a:r>
            <a:endParaRPr lang="uz-Latn-UZ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endParaRPr sz="54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5" y="2508512"/>
            <a:ext cx="667576" cy="16062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550D8B-0BD1-4455-9567-39DE723D3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99" y="5244476"/>
            <a:ext cx="2412381" cy="1497416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C3034389-E573-430E-A338-246FAB4268EE}"/>
              </a:ext>
            </a:extLst>
          </p:cNvPr>
          <p:cNvSpPr/>
          <p:nvPr/>
        </p:nvSpPr>
        <p:spPr>
          <a:xfrm>
            <a:off x="196265" y="4537924"/>
            <a:ext cx="667576" cy="16062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396" dirty="0"/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29A7DA-E639-4A51-B4DC-72EC5580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6" y="304800"/>
            <a:ext cx="6029739" cy="62550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I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nsoniyat tarixida birinchi marta 1957-yil 4-oktabrda Yerning sun’iy yo‘ldoshi uchirildi. Yo‘ldosh shar shaklida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bo‘lib,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diametri 58 sm, massasi 83,6 kg edi. Yo‘ldosh yer atrofini 1400 marta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aylanib chiqib, umumiy holda 60 million km masofani bosib o‘tdi.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1961-yil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12-aprelda inson birinchi marta kosmosga chiqdi. Birinchi kosmonavt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Yuriy Alekseyevich Gagarin edi.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6E7825-261A-4ED0-948F-34121E9C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2" y="0"/>
            <a:ext cx="5592417" cy="32600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745D51-3F2B-4AA9-8971-7E590579B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2" y="3260034"/>
            <a:ext cx="5592418" cy="35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5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A14FEA-683D-4ED2-A231-F627C439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357809"/>
            <a:ext cx="11761778" cy="65001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1969-yil 20-iyulda amerikalik astronavtlar Neyl Armstrong va Edvin Oldrinlar birinchi bo‘lib Oyga qo‘nishdi.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7C3F5B-3BC4-44F2-81BF-0BD46FFCC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558"/>
            <a:ext cx="6000158" cy="49894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6F654-8634-4536-A09E-B07F4E127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58" y="1868558"/>
            <a:ext cx="6191841" cy="49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A3707-9BCC-4701-8A97-E01A5297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09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B0F7C-463E-45A5-B4AF-CAFDA3C9D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89" y="940904"/>
            <a:ext cx="11818289" cy="591709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dirty="0"/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sayyoraning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Quyosh atrofida aylana orbita bo‘ylab harakatlanish davri 27 yilga teng. Shu sayyoradan Quyoshgacha bo‘lgan masofa Yerdan Quyoshgacha bo‘lgan masofadan necha marta katta?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C265F9-A759-426A-A113-FE29438CA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3899451"/>
            <a:ext cx="5748794" cy="24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69843" y="119270"/>
                <a:ext cx="6029740" cy="3640174"/>
              </a:xfrm>
            </p:spPr>
            <p:txBody>
              <a:bodyPr/>
              <a:lstStyle/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Berilgan:</a:t>
                </a:r>
                <a:endParaRPr lang="uz-Latn-UZ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𝑦𝑖𝑙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𝑦𝑖𝑙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T.K.: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69843" y="119270"/>
                <a:ext cx="6029740" cy="3640174"/>
              </a:xfrm>
              <a:blipFill>
                <a:blip r:embed="rId2"/>
                <a:stretch>
                  <a:fillRect l="-3535" t="-4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127524" y="141236"/>
                <a:ext cx="8627154" cy="3547837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:pPr algn="just"/>
                <a:r>
                  <a:rPr lang="uz-Latn-UZ" sz="4000" dirty="0"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uz-Latn-UZ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uz-Latn-UZ" sz="4000" dirty="0"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ru-RU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uz-Latn-UZ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ru-RU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z-Latn-UZ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ru-RU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127524" y="141236"/>
                <a:ext cx="8627154" cy="3547837"/>
              </a:xfrm>
              <a:blipFill>
                <a:blip r:embed="rId3"/>
                <a:stretch>
                  <a:fillRect t="-4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32521" y="3922643"/>
                <a:ext cx="11953461" cy="2794121"/>
              </a:xfrm>
            </p:spPr>
            <p:txBody>
              <a:bodyPr/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(27 </m:t>
                                </m:r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𝑦𝑖𝑙</m:t>
                                </m:r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(1 </m:t>
                                </m:r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𝑦𝑖𝑙</m:t>
                                </m:r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ru-RU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729</m:t>
                        </m:r>
                      </m:e>
                    </m:rad>
                    <m:r>
                      <a:rPr lang="ru-RU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9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32521" y="3922643"/>
                <a:ext cx="11953461" cy="279412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3829882" y="344555"/>
            <a:ext cx="0" cy="3084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768626" y="2146851"/>
            <a:ext cx="2703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0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A3707-9BCC-4701-8A97-E01A5297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B0F7C-463E-45A5-B4AF-CAFDA3C9D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683026"/>
            <a:ext cx="11675165" cy="5174972"/>
          </a:xfrm>
        </p:spPr>
        <p:txBody>
          <a:bodyPr/>
          <a:lstStyle/>
          <a:p>
            <a:pPr marL="0" indent="6223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z-Latn-UZ" dirty="0"/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(37-bet).</a:t>
            </a:r>
          </a:p>
          <a:p>
            <a:pPr marL="0" indent="6223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sayyoraning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4,5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radiusidan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sayyora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tezlikdan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6223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navtika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referat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32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3DD8D-8FE2-472A-ACE3-B56928F7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EA2FF-565C-4DB4-91CC-16A43BDC0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431235"/>
            <a:ext cx="11542644" cy="51816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 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010DCE-8387-46D8-BE89-29B1B6C9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08" y="3071191"/>
            <a:ext cx="8156713" cy="27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4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osmik tezlik">
            <a:hlinkClick r:id="" action="ppaction://media"/>
            <a:extLst>
              <a:ext uri="{FF2B5EF4-FFF2-40B4-BE49-F238E27FC236}">
                <a16:creationId xmlns:a16="http://schemas.microsoft.com/office/drawing/2014/main" id="{F20F8C3A-ADFE-44AC-B911-ED4874EE0F4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57809" y="0"/>
            <a:ext cx="12549809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-279400" y="0"/>
            <a:ext cx="368300" cy="4584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78500" y="5194300"/>
            <a:ext cx="4521200" cy="469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1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21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kosmik</a:t>
            </a:r>
            <a:r>
              <a:rPr lang="en-US" sz="21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tezlik</a:t>
            </a:r>
            <a:r>
              <a:rPr lang="en-US" sz="21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1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11E5F4A-0E1E-46E7-9357-A3A4393FD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3583" y="450574"/>
                <a:ext cx="11251095" cy="640742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dirty="0"/>
                  <a:t>	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Amalda Yer yuzasidan 300-400 km balandlikda havoning qarshiligi deyarli yo‘q.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balandlikda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kuchini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yo‘ldoshiga berilgan tezlik tufayli vujudga kelgan markazdan qochma kuch kompensatsiyalaydi.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𝑜𝑔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‘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40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𝑜𝑔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‘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sub>
                    </m:sSub>
                  </m:oMath>
                </a14:m>
                <a:endParaRPr lang="uz-Latn-UZ" sz="4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b>
                        <m:sSub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sub>
                      </m:sSub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uz-Latn-UZ" sz="4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b="0" dirty="0">
                    <a:cs typeface="Arial" panose="020B0604020202020204" pitchFamily="34" charset="0"/>
                  </a:rPr>
                  <a:t>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uz-Latn-UZ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uz-Latn-UZ" sz="4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b="0" dirty="0">
                    <a:cs typeface="Arial" panose="020B0604020202020204" pitchFamily="34" charset="0"/>
                  </a:rPr>
                  <a:t>     </a:t>
                </a:r>
                <a:r>
                  <a:rPr lang="en-US" sz="4000" b="0" dirty="0">
                    <a:cs typeface="Arial" panose="020B0604020202020204" pitchFamily="34" charset="0"/>
                  </a:rPr>
                  <a:t>            </a:t>
                </a:r>
                <a:r>
                  <a:rPr lang="uz-Latn-UZ" sz="40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b>
                      <m:sSub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uz-Latn-UZ" sz="40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uchun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uz-Latn-UZ" sz="4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411E5F4A-0E1E-46E7-9357-A3A4393FD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583" y="450574"/>
                <a:ext cx="11251095" cy="6407426"/>
              </a:xfrm>
              <a:blipFill>
                <a:blip r:embed="rId2"/>
                <a:stretch>
                  <a:fillRect l="-1409" t="-1237" r="-1409" b="-1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56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1C5B360-7D67-456D-8D1B-6ADA1C93D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330" y="450574"/>
                <a:ext cx="11237844" cy="64074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z-Latn-UZ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≈6400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km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9,8 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</m:t>
                        </m:r>
                        <m:r>
                          <a:rPr 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=7,91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birinchi kosmik tezlik</a:t>
                </a:r>
              </a:p>
              <a:p>
                <a:pPr marL="0" indent="0">
                  <a:buNone/>
                </a:pPr>
                <a:r>
                  <a:rPr lang="en-US" sz="3600" b="0" dirty="0">
                    <a:cs typeface="Arial" panose="020B0604020202020204" pitchFamily="34" charset="0"/>
                  </a:rPr>
                  <a:t>            </a:t>
                </a:r>
                <a:r>
                  <a:rPr lang="ru-RU" sz="3600" b="0" dirty="0">
                    <a:cs typeface="Arial" panose="020B0604020202020204" pitchFamily="34" charset="0"/>
                  </a:rPr>
                  <a:t>       </a:t>
                </a:r>
                <a:r>
                  <a:rPr lang="en-US" sz="36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≈84</m:t>
                    </m:r>
                    <m:func>
                      <m:func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min</m:t>
                        </m:r>
                      </m:fName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uz-Latn-UZ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</m:func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Amalda bir marta aylanib chiqish uchun ketgan vaqt hisoblab chiqilgan vaqtdan katta bo‘ladi. Bunga sabab yo‘ldosh orbitasining radiusi bilan Yer radiusining bir-biridan farq qilishidir.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uz-Latn-UZ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uz-Latn-UZ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1C5B360-7D67-456D-8D1B-6ADA1C93D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330" y="450574"/>
                <a:ext cx="11237844" cy="6407426"/>
              </a:xfrm>
              <a:blipFill>
                <a:blip r:embed="rId2"/>
                <a:stretch>
                  <a:fillRect l="-1627" r="-1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09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E926A61-E007-49CD-B090-4BD3C2F972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05" y="0"/>
                <a:ext cx="12046226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Yer yaqinidagi yo‘ldosh uchun: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den>
                    </m:f>
                  </m:oMath>
                </a14:m>
                <a:endParaRPr lang="uz-Latn-UZ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Katta radiusli uchun: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sSub>
                          <m:sSubPr>
                            <m:ctrlPr>
                              <a:rPr lang="uz-Latn-UZ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uz-Latn-UZ" sz="3200" i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</a:t>
                </a:r>
                <a:r>
                  <a:rPr lang="uz-Latn-UZ" sz="3200" i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</m:e>
                    </m:rad>
                  </m:oMath>
                </a14:m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uz-Latn-UZ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uz-Latn-UZ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sub>
                        </m:s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∙(</m:t>
                        </m:r>
                        <m:sSub>
                          <m:sSub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uz-Latn-UZ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uz-Latn-UZ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sub>
                        </m:s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3200" i="1" dirty="0"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z-Latn-UZ" sz="3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uz-Latn-UZ" sz="3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</m:e>
                    </m:rad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uz-Latn-UZ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uz-Latn-UZ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den>
                        </m:f>
                      </m:e>
                    </m:rad>
                  </m:oMath>
                </a14:m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𝜗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uz-Latn-UZ" sz="4000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uz-Latn-UZ" sz="4000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uz-Latn-UZ" sz="4000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4000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uz-Latn-UZ" sz="4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r>
                                  <a:rPr lang="uz-Latn-UZ" sz="4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uz-Latn-UZ" sz="4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r>
                                  <a:rPr lang="uz-Latn-UZ" sz="4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uz-Latn-UZ" sz="4000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4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uz-Latn-UZ" sz="4000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rad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uz-Latn-UZ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rad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uz-Latn-UZ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</m:rad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E926A61-E007-49CD-B090-4BD3C2F972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05" y="0"/>
                <a:ext cx="12046226" cy="6858000"/>
              </a:xfrm>
              <a:blipFill>
                <a:blip r:embed="rId2"/>
                <a:stretch>
                  <a:fillRect t="-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61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98CF0C3-2080-474C-8EAC-B72638A14C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574" y="132522"/>
                <a:ext cx="11370365" cy="6586330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5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3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uz-Latn-UZ" sz="35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5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uz-Latn-UZ" sz="35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uz-Latn-UZ" sz="35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5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5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z-Latn-UZ" sz="35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uz-Latn-UZ" sz="3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uz-Latn-UZ" sz="3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uz-Latn-UZ" sz="3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uz-Latn-UZ" sz="3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uz-Latn-UZ" sz="3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uz-Latn-UZ" sz="3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lang="uz-Latn-UZ" sz="3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uz-Latn-UZ" sz="3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z-Latn-UZ" sz="3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rad>
                        </m:den>
                      </m:f>
                      <m:r>
                        <a:rPr lang="uz-Latn-UZ" sz="35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uz-Latn-UZ" sz="3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3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uz-Latn-UZ" sz="3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uz-Latn-UZ" sz="3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uz-Latn-UZ" sz="35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uz-Latn-UZ" sz="35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uz-Latn-UZ" sz="35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uz-Latn-UZ" sz="3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uz-Latn-UZ" sz="3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uz-Latn-UZ" sz="35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3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3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uz-Latn-UZ" sz="3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uz-Latn-UZ" sz="35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uz-Latn-UZ" sz="35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uz-Latn-UZ" sz="35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uz-Latn-UZ" sz="3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uz-Latn-UZ" sz="3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uz-Latn-UZ" sz="3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z-Latn-UZ" sz="3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uz-Latn-UZ" sz="3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r>
                                <a:rPr lang="uz-Latn-UZ" sz="3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uz-Latn-UZ" sz="3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uz-Latn-UZ" sz="3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z-Latn-UZ" sz="3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rad>
                            </m:den>
                          </m:f>
                          <m:r>
                            <a:rPr lang="uz-Latn-UZ" sz="3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uz-Latn-UZ" sz="3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z-Latn-UZ" sz="35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uz-Latn-UZ" sz="4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300" dirty="0"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3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43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uz-Latn-UZ" sz="43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uz-Latn-UZ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3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z-Latn-UZ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Sup>
                      <m:sSubSupPr>
                        <m:ctrlPr>
                          <a:rPr lang="uz-Latn-UZ" sz="4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4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uz-Latn-UZ" sz="4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uz-Latn-UZ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4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uz-Latn-UZ" sz="4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z-Latn-UZ" sz="4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uz-Latn-UZ" sz="4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uz-Latn-UZ" sz="4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uz-Latn-UZ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uz-Latn-UZ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z-Latn-UZ" sz="4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43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3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uz-Latn-UZ" sz="43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z-Latn-UZ" sz="4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uz-Latn-UZ" sz="43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3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uz-Latn-UZ" sz="43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uz-Latn-UZ" sz="43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3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uz-Latn-UZ" sz="43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uz-Latn-UZ" sz="43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a:rPr lang="uz-Latn-UZ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uz-Latn-UZ" sz="4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z-Latn-UZ" sz="4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4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uz-Latn-UZ" sz="4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uz-Latn-UZ" sz="4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uz-Latn-UZ" sz="4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uz-Latn-UZ" sz="4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r>
                  <a:rPr lang="uz-Latn-UZ" sz="4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Istalgan balandlikda aylanayotgan yo‘ldoshning aylanish davri formulasidan foydalanib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sun’iy yo‘ldosh Yerdan ma’lum balandlikdagi bir nuqtada “qimirlamasdan” turishi kerak bo‘lgan balandlikni topish mumkin. Demak, yo‘ldoshning aylanish davri 24 soatga teng bo‘lishi uchun qanday balandlikda harakatlanishi kerak?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98CF0C3-2080-474C-8EAC-B72638A14C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574" y="132522"/>
                <a:ext cx="11370365" cy="6586330"/>
              </a:xfrm>
              <a:blipFill>
                <a:blip r:embed="rId2"/>
                <a:stretch>
                  <a:fillRect l="-1287" r="-1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6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79DE938-38ED-4AA8-8E62-3C21633509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557" y="516834"/>
                <a:ext cx="10959548" cy="634116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6,6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42000 km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geostatsionar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orbita deyiladi.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Geostatsionar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orbitada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harakatlanayotgan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sun’iy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yo‘ldoshning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24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soatga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Shu bilan birga yuqoridagi formulalardan turli orbitalarda harakatlanayotgan sun’iy yo‘ldoshlar orasidagi munosabat kelib chiqadi:</a:t>
                </a:r>
              </a:p>
              <a:p>
                <a:pPr marL="0" indent="0" algn="just">
                  <a:buNone/>
                </a:pPr>
                <a:r>
                  <a:rPr lang="uz-Latn-UZ" sz="6000" dirty="0"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79DE938-38ED-4AA8-8E62-3C2163350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557" y="516834"/>
                <a:ext cx="10959548" cy="6341165"/>
              </a:xfrm>
              <a:blipFill>
                <a:blip r:embed="rId2"/>
                <a:stretch>
                  <a:fillRect l="-1725" t="-481" r="-1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52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rkin tushish kamayishi">
            <a:hlinkClick r:id="" action="ppaction://media"/>
            <a:extLst>
              <a:ext uri="{FF2B5EF4-FFF2-40B4-BE49-F238E27FC236}">
                <a16:creationId xmlns:a16="http://schemas.microsoft.com/office/drawing/2014/main" id="{B0372094-EE1E-4F6C-85B5-DA8B8F9B4E7F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60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17" y="0"/>
            <a:ext cx="12174983" cy="6858000"/>
          </a:xfrm>
        </p:spPr>
      </p:pic>
    </p:spTree>
    <p:extLst>
      <p:ext uri="{BB962C8B-B14F-4D97-AF65-F5344CB8AC3E}">
        <p14:creationId xmlns:p14="http://schemas.microsoft.com/office/powerpoint/2010/main" val="25859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303</Words>
  <Application>Microsoft Office PowerPoint</Application>
  <PresentationFormat>Широкоэкранный</PresentationFormat>
  <Paragraphs>55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Tortishish maydoni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63</cp:revision>
  <dcterms:created xsi:type="dcterms:W3CDTF">2020-09-15T09:44:58Z</dcterms:created>
  <dcterms:modified xsi:type="dcterms:W3CDTF">2021-02-23T06:06:09Z</dcterms:modified>
</cp:coreProperties>
</file>