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59" r:id="rId5"/>
    <p:sldId id="261" r:id="rId6"/>
    <p:sldId id="262" r:id="rId7"/>
    <p:sldId id="270" r:id="rId8"/>
    <p:sldId id="263" r:id="rId9"/>
    <p:sldId id="271" r:id="rId10"/>
    <p:sldId id="264" r:id="rId11"/>
    <p:sldId id="265" r:id="rId12"/>
    <p:sldId id="266" r:id="rId13"/>
    <p:sldId id="273" r:id="rId14"/>
    <p:sldId id="276" r:id="rId15"/>
    <p:sldId id="267" r:id="rId16"/>
    <p:sldId id="268" r:id="rId17"/>
    <p:sldId id="272" r:id="rId18"/>
    <p:sldId id="274" r:id="rId19"/>
    <p:sldId id="275" r:id="rId20"/>
    <p:sldId id="2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6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6CABB-2BC1-4084-837F-BB5F142DD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9D1975-C0C8-4594-9DA1-07E59B76C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6DFB8-B2A9-4969-AE20-ADA7E4B8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C6055-4F61-4585-88A9-F6CB83A4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458D3-8D6F-44FB-989F-0F2516CAA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2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92C3C-49FA-499D-85B0-157A38C3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24BE06-8E84-4CD6-9CCA-F9DEEF0FF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ECADF3-7AF5-48EE-B1AD-856CC3B5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48D3E2-8AFC-4034-8ADD-35220DA74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AA06F9-58CC-494E-85A3-CFFB83F91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609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044C35-C4BD-4B6D-A2F2-B411A84A1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E0742B-3B43-42CD-BAEA-E072429E3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6EBD9-BA10-46B5-A85B-348D6455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870812-A3AC-44A0-8091-6B13DDD7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CCB53-EDEB-4A5E-AB8F-04573205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442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988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5F2F7-7ED4-4943-921C-9DC228E6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DFA0FE-B4E4-4F27-9470-B7EF933BA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63168-789A-4392-A38C-39AD6F5C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787C61-D167-4B01-8191-E982DF10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196537-ED5A-4B2C-9DB0-A78C4156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20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8C14B-2AFC-4522-AA60-4E2B32991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0209D5-0EC6-481A-BD1D-756C08BDA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E7D0C0-3AE0-4634-9FCB-94F00BCD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D27309-37FF-4E16-B83F-BDF11F05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1028E-F4F8-4291-9789-680884CD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25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E7AC2-82A9-4F00-8620-A8E8BF468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08AF46-1EE4-4768-99AB-F92BC35D1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66B604-CB1E-4C61-8232-044F7E6DD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24803C-2040-40EB-9E6A-207935947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B956C3-0658-4A6A-AADD-F280794F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E7E2EC-9067-4D04-983F-1C9C5F55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507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CFD30-7B74-4EA7-8858-948F0EDE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CE0520-C3B8-4741-99EA-940EE32DB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398CEF-A189-4D85-A4D1-7A8783903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06E029-9DEC-4DAD-B857-14BE1F892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5F15A7-42B3-44D3-9136-6DDB9CE1F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24E51E-E81D-4A9A-9D3E-DCDCF463B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DAC3B0-2E7A-45CC-86A5-E7C76150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3BE36F-3A4E-4725-8E04-B9E02FE4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36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3B1BF-3152-49CB-82C0-2C631D85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EEB70A-902F-4587-B4F0-40432128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FB05CD-AAEB-4DA6-A466-58D92E817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2153F1-AECE-4663-A1C3-6CB4D8B0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28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C167D2-D306-4EF6-921B-D54CF4BB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CB7EFF-B979-49B4-AC91-6BA6086E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389533-57B2-43E6-99DF-38AE9D75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09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247D5-960E-4972-98E1-89CF3F2E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F6E7E-DFD9-4EA6-9945-97292C74C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984A53-2C5F-447C-8AFB-9E86B1BD2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D319E8-822E-49CC-AD4D-32A9C123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68F25A-AF52-427B-A398-60CCB99A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562949-D30F-41CB-BEAD-EB85E83D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87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B1E67-6515-409E-95D6-5B7D86BA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C5425B-6B58-4701-93B0-FEA2CC2595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28E998-391F-44DD-AB09-AAE489055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FA31DF-8D96-464C-B05D-F6FC5724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EB2D0-24BA-45E4-9538-83806429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48A22A-C1B8-4AFB-B29B-1061CD20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3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BD781-A651-4270-A8B4-94C2F372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230153-9D72-4385-B0B3-718A7634B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85E5D4-D26F-41B0-9F41-A87511808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82883-7D5C-43A5-AC19-53A89B9077B4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30FC95-270F-4A89-9C7B-749FCC993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D48F00-FE09-4A47-BDD7-EE85B44F7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F4719-187E-444A-8D97-6A63CA03A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18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212580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64525" y="2702257"/>
            <a:ext cx="10849971" cy="5428727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lnSpc>
                <a:spcPts val="4132"/>
              </a:lnSpc>
              <a:spcBef>
                <a:spcPts val="233"/>
              </a:spcBef>
            </a:pPr>
            <a:endParaRPr lang="en-US" sz="6000" b="1" dirty="0">
              <a:solidFill>
                <a:srgbClr val="2365C7"/>
              </a:solidFill>
              <a:latin typeface="Arial"/>
              <a:cs typeface="Arial"/>
            </a:endParaRPr>
          </a:p>
          <a:p>
            <a:pPr marL="38918">
              <a:lnSpc>
                <a:spcPts val="4132"/>
              </a:lnSpc>
              <a:spcBef>
                <a:spcPts val="233"/>
              </a:spcBef>
            </a:pPr>
            <a:r>
              <a:rPr lang="uz-Latn-UZ" sz="5400" b="1" dirty="0">
                <a:solidFill>
                  <a:srgbClr val="2365C7"/>
                </a:solidFill>
                <a:latin typeface="Arial"/>
                <a:cs typeface="Arial"/>
              </a:rPr>
              <a:t>MAVZU:</a:t>
            </a:r>
            <a:r>
              <a:rPr lang="en-US" sz="5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uz-Latn-UZ" sz="5400" b="1" dirty="0">
                <a:solidFill>
                  <a:srgbClr val="2365C7"/>
                </a:solidFill>
                <a:latin typeface="Arial"/>
                <a:cs typeface="Arial"/>
              </a:rPr>
              <a:t>Dinamika qonunlari</a:t>
            </a:r>
            <a:r>
              <a:rPr lang="uz-Latn-UZ" sz="5400" dirty="0">
                <a:solidFill>
                  <a:srgbClr val="2365C7"/>
                </a:solidFill>
                <a:latin typeface="Arial"/>
                <a:cs typeface="Arial"/>
              </a:rPr>
              <a:t>.</a:t>
            </a:r>
            <a:endParaRPr lang="en-US" sz="5400" dirty="0">
              <a:solidFill>
                <a:srgbClr val="2365C7"/>
              </a:solidFill>
              <a:latin typeface="Arial"/>
              <a:cs typeface="Arial"/>
            </a:endParaRPr>
          </a:p>
          <a:p>
            <a:pPr>
              <a:lnSpc>
                <a:spcPts val="4270"/>
              </a:lnSpc>
              <a:spcBef>
                <a:spcPts val="247"/>
              </a:spcBef>
            </a:pPr>
            <a:endParaRPr lang="en-US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lnSpc>
                <a:spcPts val="4270"/>
              </a:lnSpc>
              <a:spcBef>
                <a:spcPts val="247"/>
              </a:spcBef>
            </a:pPr>
            <a:endParaRPr lang="en-US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lnSpc>
                <a:spcPts val="4270"/>
              </a:lnSpc>
              <a:spcBef>
                <a:spcPts val="247"/>
              </a:spcBef>
            </a:pP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O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‘</a:t>
            </a: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qituvchi:</a:t>
            </a:r>
            <a:endParaRPr lang="en-US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lnSpc>
                <a:spcPts val="4270"/>
              </a:lnSpc>
              <a:spcBef>
                <a:spcPts val="247"/>
              </a:spcBef>
            </a:pP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Toshkent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shahar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Uchtepa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tumani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287-maktab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fizika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fani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o‘qituvchisi</a:t>
            </a:r>
            <a:endParaRPr lang="en-US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lnSpc>
                <a:spcPts val="4270"/>
              </a:lnSpc>
              <a:spcBef>
                <a:spcPts val="247"/>
              </a:spcBef>
            </a:pP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Ziyatovna</a:t>
            </a:r>
            <a:endParaRPr lang="uz-Latn-UZ" sz="2400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endParaRPr lang="uz-Latn-UZ" sz="60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68440" algn="ctr">
              <a:lnSpc>
                <a:spcPts val="4290"/>
              </a:lnSpc>
              <a:spcBef>
                <a:spcPts val="2599"/>
              </a:spcBef>
            </a:pPr>
            <a:endParaRPr sz="3600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96263" y="2597412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96263" y="4972050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058400" y="526307"/>
            <a:ext cx="1037230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uz-Latn-UZ" sz="4756" b="1" spc="21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296370" y="1145408"/>
            <a:ext cx="569040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2747" spc="-11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1601435" y="476759"/>
            <a:ext cx="822674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11" dirty="0" err="1">
                <a:solidFill>
                  <a:sysClr val="window" lastClr="FFFFFF"/>
                </a:solidFill>
              </a:rPr>
              <a:t>Fizika</a:t>
            </a:r>
            <a:endParaRPr lang="en-US" sz="7196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0145" y="584787"/>
            <a:ext cx="1551736" cy="1005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0AB774-30BD-40B7-92E0-B4D842608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343400"/>
            <a:ext cx="1950539" cy="24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42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3B606B9-6237-4583-889C-4206E1E760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565" y="728870"/>
                <a:ext cx="11251096" cy="6003233"/>
              </a:xfrm>
            </p:spPr>
            <p:txBody>
              <a:bodyPr/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	Jismning olgan tezlanishi qo‘yilgan kuchga to‘g‘ri, jismning </a:t>
                </a:r>
                <a:r>
                  <a:rPr lang="it-IT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massasi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it-IT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 teskari proporsional bo‘ladi: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32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</m:acc>
                      <m:r>
                        <a:rPr lang="uz-Latn-UZ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uz-Latn-UZ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uz-Latn-UZ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uz-Latn-UZ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3200" dirty="0"/>
                  <a:t>	</a:t>
                </a:r>
                <a:endParaRPr lang="en-US" sz="3200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</m:acc>
                      </m:num>
                      <m:den>
                        <m:acc>
                          <m:accPr>
                            <m:chr m:val="⃗"/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acc>
                      </m:den>
                    </m:f>
                  </m:oMath>
                </a14:m>
                <a:endParaRPr lang="en-US" sz="3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Bu ifoda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dinamikaning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ikkinchi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qonuni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deyiladi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uz-Latn-UZ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3B606B9-6237-4583-889C-4206E1E760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565" y="728870"/>
                <a:ext cx="11251096" cy="6003233"/>
              </a:xfrm>
              <a:blipFill>
                <a:blip r:embed="rId2"/>
                <a:stretch>
                  <a:fillRect l="-1354" t="-1321" r="-1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CBB8767-F59F-493B-A111-0B76C6CE8BB0}"/>
              </a:ext>
            </a:extLst>
          </p:cNvPr>
          <p:cNvCxnSpPr/>
          <p:nvPr/>
        </p:nvCxnSpPr>
        <p:spPr>
          <a:xfrm>
            <a:off x="6864627" y="2723321"/>
            <a:ext cx="1338469" cy="1086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6CBCBAA-3F84-41C4-874B-8A7BD6840880}"/>
              </a:ext>
            </a:extLst>
          </p:cNvPr>
          <p:cNvCxnSpPr/>
          <p:nvPr/>
        </p:nvCxnSpPr>
        <p:spPr>
          <a:xfrm flipH="1">
            <a:off x="4333462" y="2723321"/>
            <a:ext cx="993913" cy="967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519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yuton 2">
            <a:hlinkClick r:id="" action="ppaction://media"/>
            <a:extLst>
              <a:ext uri="{FF2B5EF4-FFF2-40B4-BE49-F238E27FC236}">
                <a16:creationId xmlns:a16="http://schemas.microsoft.com/office/drawing/2014/main" id="{B7B18FDA-121C-45A6-8263-E9FEB42ABBE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248"/>
                </p14:media>
              </p:ext>
            </p:extLst>
          </p:nvPr>
        </p:nvPicPr>
        <p:blipFill>
          <a:blip r:embed="rId4">
            <a:lum bright="16000"/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422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DE2EE0B-ECE0-419E-9E06-341A8E9595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9843" y="503583"/>
                <a:ext cx="10747514" cy="6354416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Dinamikaning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uchinchi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qonuni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quyidagicha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ta’riflanadi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Ta’sir har doim aks ta’sirni vujudga keltiradi. Ular son qiymati jihatidan bir-biriga teng bo‘lib, bir to‘g‘ri chiziq bo‘ylab qarama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qarshi yo‘nalgan: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uz-Latn-UZ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1,2</m:t>
                              </m:r>
                            </m:sub>
                          </m:sSub>
                        </m:e>
                      </m:acc>
                      <m:r>
                        <a:rPr lang="uz-Latn-UZ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2,1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uz-Latn-UZ" sz="3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2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32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uz-Latn-UZ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uz-Latn-UZ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uz-Latn-UZ" sz="3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DE2EE0B-ECE0-419E-9E06-341A8E9595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9843" y="503583"/>
                <a:ext cx="10747514" cy="6354416"/>
              </a:xfrm>
              <a:blipFill>
                <a:blip r:embed="rId2"/>
                <a:stretch>
                  <a:fillRect l="-1417" r="-14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042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AA26A-871B-4B4E-A347-C5C9427B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172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        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1 - masala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667BB8-88F2-47F1-BDF2-6BEB7E1E8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1722"/>
            <a:ext cx="6188765" cy="532737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uz-Latn-UZ" dirty="0"/>
              <a:t>	</a:t>
            </a:r>
            <a:r>
              <a:rPr lang="en-US" sz="3600" dirty="0"/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ldirilgan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arqonga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qo‘yilgan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Agar shar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ta‘siri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muvozanatlashadi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 (Shamolni hisobga olmang)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7361C6-441C-4866-9EA4-BC1E38EA3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39" y="1824659"/>
            <a:ext cx="5710861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34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A860D2D-B8B5-4455-8A9F-08021C428D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12046227" cy="67453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Yuqoriga yo‘nalgan kuchlar:</a:t>
                </a:r>
              </a:p>
              <a:p>
                <a:pPr marL="0" indent="0">
                  <a:buNone/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havodagi Arximed kuchi.</a:t>
                </a:r>
              </a:p>
              <a:p>
                <a:pPr marL="0" indent="0">
                  <a:buNone/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Pastga yo‘nalgan kuchlar:</a:t>
                </a:r>
              </a:p>
              <a:p>
                <a:pPr marL="0" indent="0">
                  <a:buNone/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Og‘irlik kuchi, ipning taranglik</a:t>
                </a:r>
              </a:p>
              <a:p>
                <a:pPr marL="0" indent="0">
                  <a:buNone/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kuchi, havoning qarshilik kuchi.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uz-Latn-UZ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sub>
                        </m:sSub>
                      </m:e>
                    </m:acc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𝑚𝑔</m:t>
                        </m:r>
                      </m:e>
                    </m:acc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</m:acc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uz-Latn-UZ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𝑞𝑎𝑟</m:t>
                            </m:r>
                            <m:r>
                              <a:rPr lang="uz-Latn-UZ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.</m:t>
                            </m:r>
                          </m:sub>
                        </m:sSub>
                      </m:e>
                    </m:acc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uz-Latn-UZ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𝑚𝑔</m:t>
                    </m:r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uz-Latn-UZ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uz-Latn-UZ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𝑞𝑎𝑟</m:t>
                        </m:r>
                        <m:r>
                          <a:rPr lang="uz-Latn-UZ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</m:sub>
                    </m:sSub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𝑚𝑔</m:t>
                    </m:r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𝑞𝑎𝑟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0" indent="0" algn="just">
                  <a:buNone/>
                </a:pPr>
                <a:r>
                  <a:rPr lang="uz-Latn-UZ" sz="3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  Arximed kuchini og‘irlik kuchi, ipning taranglik kuchi </a:t>
                </a:r>
                <a:r>
                  <a:rPr lang="en-US" sz="36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uz-Latn-UZ" sz="3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havoning qarshilik kuchi muvozanatlaydi.</a:t>
                </a:r>
                <a:endParaRPr lang="ru-RU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A860D2D-B8B5-4455-8A9F-08021C428D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12046227" cy="6745357"/>
              </a:xfrm>
              <a:blipFill>
                <a:blip r:embed="rId2"/>
                <a:stretch>
                  <a:fillRect l="-1518" t="-2168" r="-15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2EEF96-F370-4A90-99F0-FA91B509E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112643"/>
            <a:ext cx="5804451" cy="45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68B4D-A827-477D-A1C4-BDA9C6540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9992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2 - masala</a:t>
            </a:r>
            <a:r>
              <a:rPr lang="uz-Latn-UZ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646F04-61C2-468D-B083-C8F32A80E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4" y="1484243"/>
            <a:ext cx="11476383" cy="511534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z-Latn-UZ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mashq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4 - masala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O‘zgarmas kuch ta’sirida harakat boshlagan jism birinchi sekundda 0,5 m yo‘l bosdi. Agar jismning massasi 25 kg bo‘lsa, ta’sir etuvchi kuch nimaga teng?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21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3B606B9-6237-4583-889C-4206E1E760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8296" y="92764"/>
                <a:ext cx="11913704" cy="676523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uz-Latn-UZ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Berilgan:         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uz-Latn-UZ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Formula: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uz-Latn-UZ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uz-Latn-UZ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uz-Latn-UZ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𝑚𝑎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 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</m:t>
                    </m:r>
                    <m:r>
                      <a:rPr lang="uz-Latn-UZ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uz-Latn-UZ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uz-Latn-UZ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uz-Latn-UZ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uz-Latn-UZ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uz-Latn-UZ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sSup>
                          <m:sSupPr>
                            <m:ctrlP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uz-Latn-UZ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dan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=0,5 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uz-Latn-UZ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uz-Latn-UZ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sSup>
                          <m:sSupPr>
                            <m:ctrlP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uz-Latn-UZ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uz-Latn-UZ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uz-Latn-UZ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uz-Latn-UZ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uz-Latn-UZ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num>
                      <m:den>
                        <m:sSup>
                          <m:sSupPr>
                            <m:ctrlPr>
                              <a:rPr lang="uz-Latn-UZ" sz="4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dan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=25 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𝑘𝑔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44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uz-Latn-UZ" sz="4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uz-Latn-UZ" sz="4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uz-Latn-UZ" sz="4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∙ </m:t>
                    </m:r>
                    <m:f>
                      <m:fPr>
                        <m:ctrlPr>
                          <a:rPr lang="uz-Latn-UZ" sz="4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4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uz-Latn-UZ" sz="4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num>
                      <m:den>
                        <m:sSup>
                          <m:sSupPr>
                            <m:ctrlPr>
                              <a:rPr lang="uz-Latn-UZ" sz="4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uz-Latn-UZ" sz="4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uz-Latn-UZ" sz="4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uz-Latn-UZ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Topish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kerak</a:t>
                </a:r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−?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buNone/>
                </a:pPr>
                <a:r>
                  <a:rPr lang="uz-Latn-UZ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Yechish: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=25 </m:t>
                    </m:r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𝑘𝑔</m:t>
                    </m:r>
                    <m:r>
                      <a:rPr lang="uz-Latn-UZ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f>
                      <m:fPr>
                        <m:ctrlP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2∙0,5 </m:t>
                        </m:r>
                        <m: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uz-Latn-UZ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uz-Latn-UZ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1 </m:t>
                                </m:r>
                                <m:r>
                                  <a:rPr lang="uz-Latn-UZ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𝑠</m:t>
                                </m:r>
                              </m:e>
                            </m:d>
                          </m:e>
                          <m:sup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uz-Latn-UZ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=25 </m:t>
                    </m:r>
                    <m:r>
                      <m:rPr>
                        <m:sty m:val="p"/>
                      </m:rPr>
                      <a:rPr lang="uz-Latn-UZ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N</m:t>
                    </m:r>
                  </m:oMath>
                </a14:m>
                <a:endParaRPr lang="uz-Latn-UZ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uz-Latn-UZ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 </a:t>
                </a:r>
                <a14:m>
                  <m:oMath xmlns:m="http://schemas.openxmlformats.org/officeDocument/2006/math">
                    <m:r>
                      <a:rPr lang="uz-Latn-UZ" sz="4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𝐅</m:t>
                    </m:r>
                    <m:r>
                      <a:rPr lang="uz-Latn-UZ" sz="4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𝟐𝟓</m:t>
                    </m:r>
                    <m:r>
                      <a:rPr lang="uz-Latn-UZ" sz="4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uz-Latn-UZ" sz="4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𝐍</m:t>
                    </m:r>
                  </m:oMath>
                </a14:m>
                <a:endParaRPr lang="uz-Latn-UZ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3B606B9-6237-4583-889C-4206E1E760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8296" y="92764"/>
                <a:ext cx="11913704" cy="6765235"/>
              </a:xfrm>
              <a:blipFill>
                <a:blip r:embed="rId2"/>
                <a:stretch>
                  <a:fillRect l="-1842" t="-2523" b="-24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2FDB1DC-A901-4CAC-A82C-78AC990E46D1}"/>
              </a:ext>
            </a:extLst>
          </p:cNvPr>
          <p:cNvCxnSpPr>
            <a:cxnSpLocks/>
          </p:cNvCxnSpPr>
          <p:nvPr/>
        </p:nvCxnSpPr>
        <p:spPr>
          <a:xfrm>
            <a:off x="4837042" y="248477"/>
            <a:ext cx="0" cy="4747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7709E30-B6D7-4473-A030-8949FA08773E}"/>
              </a:ext>
            </a:extLst>
          </p:cNvPr>
          <p:cNvCxnSpPr>
            <a:cxnSpLocks/>
          </p:cNvCxnSpPr>
          <p:nvPr/>
        </p:nvCxnSpPr>
        <p:spPr>
          <a:xfrm>
            <a:off x="185530" y="4330147"/>
            <a:ext cx="43997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8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3F4E5-70DD-4703-BA08-E53DA449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1798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          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3 - masala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117316B-B7F4-4565-8D31-3C57FE7713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1391" y="2107096"/>
                <a:ext cx="10774018" cy="4492486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/>
                  <a:t>       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Massasi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4 t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yuk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ortilmagan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(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bo‘sh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) yuk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avtomobili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0,3 m/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/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tezlanish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harakatlana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boshladi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Agar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avtomobil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o‘sha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tortishish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kuchida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joyidan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0,2 m/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/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tezlanish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qo‘zg‘alsa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avtomobilga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ortilgan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yukning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massasi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qancha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117316B-B7F4-4565-8D31-3C57FE7713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1391" y="2107096"/>
                <a:ext cx="10774018" cy="4492486"/>
              </a:xfrm>
              <a:blipFill>
                <a:blip r:embed="rId2"/>
                <a:stretch>
                  <a:fillRect l="-1414" t="-2035" r="-14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48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BD68A827-D470-4877-8F86-B7AFA2A5BB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278296"/>
                <a:ext cx="11966712" cy="633453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     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Berilgan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                   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Formulasi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                           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F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=0,3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</a:p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=0,2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Topish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kerak: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−?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=(</m:t>
                    </m:r>
                    <m:sSub>
                      <m:sSub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sSub>
                      <m:sSub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BD68A827-D470-4877-8F86-B7AFA2A5BB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78296"/>
                <a:ext cx="11966712" cy="6334539"/>
              </a:xfrm>
              <a:blipFill>
                <a:blip r:embed="rId2"/>
                <a:stretch>
                  <a:fillRect l="-509" t="-33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1CAC3B3-6039-485F-860D-C6021E4C9353}"/>
              </a:ext>
            </a:extLst>
          </p:cNvPr>
          <p:cNvCxnSpPr/>
          <p:nvPr/>
        </p:nvCxnSpPr>
        <p:spPr>
          <a:xfrm>
            <a:off x="4890052" y="424070"/>
            <a:ext cx="0" cy="3432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E9FD34B-A404-44EA-B9C8-0959310D7555}"/>
              </a:ext>
            </a:extLst>
          </p:cNvPr>
          <p:cNvCxnSpPr/>
          <p:nvPr/>
        </p:nvCxnSpPr>
        <p:spPr>
          <a:xfrm>
            <a:off x="92766" y="3114261"/>
            <a:ext cx="4386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119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E7927E7-8B8A-460C-AE23-D20A570A49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565" y="397564"/>
                <a:ext cx="11396870" cy="6149009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Yechish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∙0,3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−4 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</a:rPr>
                      <m:t>−4 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4000" dirty="0"/>
                  <a:t> </a:t>
                </a:r>
              </a:p>
              <a:p>
                <a:pPr marL="0" indent="0">
                  <a:buNone/>
                </a:pPr>
                <a:endParaRPr lang="en-US" sz="4000" dirty="0"/>
              </a:p>
              <a:p>
                <a:pPr marL="0" indent="0">
                  <a:buNone/>
                </a:pPr>
                <a:r>
                  <a:rPr lang="en-US" sz="4000" dirty="0"/>
                  <a:t>  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/>
                  <a:t>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E7927E7-8B8A-460C-AE23-D20A570A49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565" y="397564"/>
                <a:ext cx="11396870" cy="614900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6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7455815-7943-4A8D-8D3C-3EA8E53AE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410816"/>
            <a:ext cx="7911547" cy="64471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	Buyuk mutafakkir Aristotel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yozishicha, “Agar jismga itaruvchi </a:t>
            </a:r>
          </a:p>
          <a:p>
            <a:pPr marL="0" indent="0" algn="just">
              <a:buNone/>
            </a:pP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kuch ta’sir etmay qolsa, harakatlanuvchi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to‘xtab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uz-Latn-U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 Yerga nisbatan bo‘lgan tinch holatni jismning tabiiy holati deb tushuntirilgan. </a:t>
            </a:r>
          </a:p>
          <a:p>
            <a:pPr marL="0" indent="0" algn="just">
              <a:buNone/>
            </a:pP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0908C6-2D52-427D-9245-FB055A5C2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3" t="5594" r="3053" b="9528"/>
          <a:stretch/>
        </p:blipFill>
        <p:spPr>
          <a:xfrm>
            <a:off x="8176591" y="-1"/>
            <a:ext cx="4015409" cy="46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12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7E535E-2A04-4D27-87C7-721FBD4D2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1311964"/>
            <a:ext cx="11383618" cy="542013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. Dinamika qonuni bo‘yicha Galiley aytgan fikrda qanday xatolik bor edi?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2. Inert massa deganda nimani tushunasiz?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3. O‘zingizga ma’lum bo‘lgan o‘zaro ta’sirlar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 misollar keltiring.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4. O‘zaro ta’sir natijasida nega jismlar har doim ham tezligini o‘zgartirmaydi?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5. 2-mashq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 5-masalani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yechish. (44-bet).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1304408-2EB5-46E5-821D-952A182DE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765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uz-Latn-UZ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0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>
            <a:extLst>
              <a:ext uri="{FF2B5EF4-FFF2-40B4-BE49-F238E27FC236}">
                <a16:creationId xmlns:a16="http://schemas.microsoft.com/office/drawing/2014/main" id="{927C96E4-4456-4638-8EF9-4943F2933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251791"/>
            <a:ext cx="12019722" cy="6467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	Agar jismga boshqa hech </a:t>
            </a:r>
          </a:p>
          <a:p>
            <a:pPr marL="0" indent="0">
              <a:buNone/>
            </a:pP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qanday jism ta’sir etmasa, jism </a:t>
            </a:r>
          </a:p>
          <a:p>
            <a:pPr marL="0" indent="0">
              <a:buNone/>
            </a:pP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Yerga nisbatan o‘zining tinch </a:t>
            </a:r>
          </a:p>
          <a:p>
            <a:pPr marL="0" indent="0">
              <a:buNone/>
            </a:pP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holatini yoki to‘g‘ri chiziqli tekis </a:t>
            </a:r>
          </a:p>
          <a:p>
            <a:pPr marL="0" indent="0">
              <a:buNone/>
            </a:pP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harakatini saqlaydi. </a:t>
            </a:r>
          </a:p>
          <a:p>
            <a:pPr marL="0" indent="0">
              <a:buNone/>
            </a:pPr>
            <a:endParaRPr lang="uz-Latn-U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	Galiley tomonidan o‘rnatilgan bu qonun mexanikaning asosiy qonunlarini tarkib toptirishda birinchi qadam bo‘ldi.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53BD3F-CA96-4C7F-BFD7-9F69BD846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27" y="0"/>
            <a:ext cx="4412974" cy="36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6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E147D3C-BBD7-4B11-B08A-80EACDE511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12192000" cy="671885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Dinamika     grekcha</a:t>
                </a:r>
              </a:p>
              <a:p>
                <a:pPr marL="0" indent="0">
                  <a:buNone/>
                </a:pP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“dynamis”  so‘zidan  olingan </a:t>
                </a:r>
              </a:p>
              <a:p>
                <a:pPr marL="0" indent="0">
                  <a:buNone/>
                </a:pP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bo‘lib  “kuch”  degan  ma’noni </a:t>
                </a:r>
              </a:p>
              <a:p>
                <a:pPr marL="0" indent="0">
                  <a:buNone/>
                </a:pP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bildiradi. </a:t>
                </a:r>
              </a:p>
              <a:p>
                <a:pPr marL="0" indent="0">
                  <a:buNone/>
                </a:pP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Jism tezligining o‘zgarishi</a:t>
                </a:r>
              </a:p>
              <a:p>
                <a:pPr marL="0" indent="0" algn="just">
                  <a:buNone/>
                </a:pP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(ya’ni tezlanish) har doim boshqa bir jismning ta’siri tufayli vujudga keladi.</a:t>
                </a:r>
              </a:p>
              <a:p>
                <a:pPr marL="0" indent="0" algn="just">
                  <a:buNone/>
                </a:pPr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Jismlarning bir-biri bilan o‘zaro ta’sirlashish jarayoniga</a:t>
                </a:r>
                <a14:m>
                  <m:oMath xmlns:m="http://schemas.openxmlformats.org/officeDocument/2006/math"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o‘zaro ta’sir deyiladi. Fizikada o‘zaro ta’sirlar doimo juft bo‘ladi.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E147D3C-BBD7-4B11-B08A-80EACDE511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12192000" cy="6718851"/>
              </a:xfrm>
              <a:blipFill>
                <a:blip r:embed="rId2"/>
                <a:stretch>
                  <a:fillRect l="-1750" t="-2541" r="-1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9753AB-3545-430A-81AD-8D94156E5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43" y="0"/>
            <a:ext cx="5221357" cy="32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2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EBC13E-BB28-41F1-9FBD-07FA687D8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2278"/>
            <a:ext cx="11608904" cy="653332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z-Latn-UZ" sz="3600" i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Dinamikaning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Latn-UZ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uz-Latn-UZ" sz="36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Inersial sistema deb ataluvchi shunday sanoq sistemalar mavjudki, undagi jism boshqa jismlardan yetarli darajada uzoq joylashgan bo‘lsa, tinch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yoki to‘g‘ri chiziqli tekis harakatda bo‘ladi.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118450-CFD3-4916-97CE-C3AC9A635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32270" r="31595" b="22512"/>
          <a:stretch/>
        </p:blipFill>
        <p:spPr>
          <a:xfrm>
            <a:off x="2438399" y="3438938"/>
            <a:ext cx="5711687" cy="31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6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90CE35-E672-430E-949C-CBA4C6F76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5774"/>
            <a:ext cx="11436626" cy="640079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Nyutonning ta’biricha, mexanikada, jismlarning bir-biriga ta’siri natijasida tezlanish olishiga sabab bo‘ladigan miqdoriy o‘lchamga </a:t>
            </a:r>
            <a:r>
              <a:rPr lang="uz-Latn-UZ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 deyiladi.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z-Latn-UZ" sz="3200" dirty="0"/>
              <a:t>	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1) jismlarda tezlanish, kuch ta’siri tufayli bo‘ladi;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2) tezlanish beruvchi kuch boshqa jismlarning ta’siri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E37D0B-4FCB-4856-9D8E-69B5B0EE4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5" y="3962400"/>
            <a:ext cx="6149009" cy="27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yuton-1">
            <a:hlinkClick r:id="" action="ppaction://media"/>
            <a:extLst>
              <a:ext uri="{FF2B5EF4-FFF2-40B4-BE49-F238E27FC236}">
                <a16:creationId xmlns:a16="http://schemas.microsoft.com/office/drawing/2014/main" id="{7A8E89E4-03A2-4E40-A971-F17D2E49BD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059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0CEAE6D-319D-411B-9254-578B15D5E6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0087" y="490330"/>
                <a:ext cx="10721009" cy="6255028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b="1" dirty="0"/>
                  <a:t>     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Tajribalar shuni ko‘rsatadiki, jismning olgan tezlanishi unga qo‘yilgan kuchdan tashqari jismning xossalariga ham bog‘liq. Mexanikada bu xossa </a:t>
                </a:r>
                <a:r>
                  <a:rPr lang="uz-Latn-UZ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jism massasi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bilan ta’riflanadi.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en-US" sz="32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uz-Latn-UZ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num>
                        <m:den>
                          <m:r>
                            <a:rPr lang="uz-Latn-UZ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  <m:r>
                        <a:rPr lang="uz-Latn-UZ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uz-Latn-UZ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𝑐𝑜𝑛𝑠𝑡</m:t>
                      </m:r>
                      <m:r>
                        <a:rPr lang="uz-Latn-UZ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uz-Latn-UZ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3200" i="1" dirty="0"/>
                  <a:t>	</a:t>
                </a:r>
                <a:endParaRPr lang="en-US" sz="3200" i="1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uz-Latn-UZ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Massa</a:t>
                </a:r>
                <a:r>
                  <a:rPr lang="uz-Latn-UZ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jismning inertlik xossasini belgilaydi, ya’ni uning kuch ta’sirida qanchalik tezlanish olish qobiliyatini xarakterlaydi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0CEAE6D-319D-411B-9254-578B15D5E6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0087" y="490330"/>
                <a:ext cx="10721009" cy="6255028"/>
              </a:xfrm>
              <a:blipFill>
                <a:blip r:embed="rId2"/>
                <a:stretch>
                  <a:fillRect l="-1478" t="-1266" r="-14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57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yuton-2">
            <a:hlinkClick r:id="" action="ppaction://media"/>
            <a:extLst>
              <a:ext uri="{FF2B5EF4-FFF2-40B4-BE49-F238E27FC236}">
                <a16:creationId xmlns:a16="http://schemas.microsoft.com/office/drawing/2014/main" id="{FD50E2B5-418C-4C06-9660-5DAA865FB6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212" y="0"/>
            <a:ext cx="12209212" cy="6858000"/>
          </a:xfrm>
        </p:spPr>
      </p:pic>
    </p:spTree>
    <p:extLst>
      <p:ext uri="{BB962C8B-B14F-4D97-AF65-F5344CB8AC3E}">
        <p14:creationId xmlns:p14="http://schemas.microsoft.com/office/powerpoint/2010/main" val="261157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874</Words>
  <Application>Microsoft Office PowerPoint</Application>
  <PresentationFormat>Широкоэкранный</PresentationFormat>
  <Paragraphs>96</Paragraphs>
  <Slides>20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1 - masala</vt:lpstr>
      <vt:lpstr>Презентация PowerPoint</vt:lpstr>
      <vt:lpstr>2 - masala </vt:lpstr>
      <vt:lpstr>Презентация PowerPoint</vt:lpstr>
      <vt:lpstr>                                   3 - masala</vt:lpstr>
      <vt:lpstr>Презентация PowerPoint</vt:lpstr>
      <vt:lpstr>Презентация PowerPoint</vt:lpstr>
      <vt:lpstr>Mustaqil bajarish uchun topshiriqlar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Davronbek Salimbekov</dc:creator>
  <cp:lastModifiedBy>Аскарова Комила</cp:lastModifiedBy>
  <cp:revision>58</cp:revision>
  <dcterms:created xsi:type="dcterms:W3CDTF">2020-09-08T07:04:03Z</dcterms:created>
  <dcterms:modified xsi:type="dcterms:W3CDTF">2022-06-22T10:25:23Z</dcterms:modified>
</cp:coreProperties>
</file>