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8" r:id="rId7"/>
    <p:sldId id="269" r:id="rId8"/>
    <p:sldId id="270" r:id="rId9"/>
    <p:sldId id="272" r:id="rId10"/>
    <p:sldId id="273" r:id="rId11"/>
    <p:sldId id="263" r:id="rId12"/>
    <p:sldId id="264" r:id="rId13"/>
    <p:sldId id="265" r:id="rId14"/>
    <p:sldId id="266" r:id="rId15"/>
    <p:sldId id="274" r:id="rId16"/>
    <p:sldId id="278" r:id="rId17"/>
    <p:sldId id="276" r:id="rId18"/>
    <p:sldId id="277" r:id="rId19"/>
    <p:sldId id="275" r:id="rId20"/>
    <p:sldId id="267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>
      <p:ext uri="{19B8F6BF-5375-455C-9EA6-DF929625EA0E}">
        <p15:presenceInfo xmlns:p15="http://schemas.microsoft.com/office/powerpoint/2012/main" userId="f32c3f5e14827a5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55700" y="2702257"/>
            <a:ext cx="10758796" cy="595451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48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2365C7"/>
                </a:solidFill>
                <a:latin typeface="Arial"/>
                <a:cs typeface="Arial"/>
              </a:rPr>
              <a:t>Gorizontga</a:t>
            </a: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2365C7"/>
                </a:solidFill>
                <a:latin typeface="Arial"/>
                <a:cs typeface="Arial"/>
              </a:rPr>
              <a:t>qiya</a:t>
            </a: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2365C7"/>
                </a:solidFill>
                <a:latin typeface="Arial"/>
                <a:cs typeface="Arial"/>
              </a:rPr>
              <a:t>otilgan</a:t>
            </a: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 jism </a:t>
            </a:r>
            <a:r>
              <a:rPr lang="en-US" sz="4800" b="1" dirty="0" err="1">
                <a:solidFill>
                  <a:srgbClr val="2365C7"/>
                </a:solidFill>
                <a:latin typeface="Arial"/>
                <a:cs typeface="Arial"/>
              </a:rPr>
              <a:t>harakati</a:t>
            </a:r>
            <a:r>
              <a:rPr lang="en-US" sz="4800" b="1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>
              <a:lnSpc>
                <a:spcPts val="4270"/>
              </a:lnSpc>
              <a:spcBef>
                <a:spcPts val="247"/>
              </a:spcBef>
            </a:pP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O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‘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qituvchi:</a:t>
            </a: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Toshkent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shahar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Uchtepa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tumani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287-maktab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fizika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fani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cs typeface="Arial" panose="020B0604020202020204" pitchFamily="34" charset="0"/>
              </a:rPr>
              <a:t>o‘qituvchisi</a:t>
            </a:r>
            <a:endParaRPr lang="en-US" sz="2400" b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>
              <a:lnSpc>
                <a:spcPts val="4270"/>
              </a:lnSpc>
              <a:spcBef>
                <a:spcPts val="247"/>
              </a:spcBef>
            </a:pP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cs typeface="Arial" panose="020B0604020202020204" pitchFamily="34" charset="0"/>
              </a:rPr>
              <a:t> </a:t>
            </a:r>
            <a:r>
              <a:rPr lang="uz-Latn-UZ" sz="2400" b="1" dirty="0">
                <a:solidFill>
                  <a:srgbClr val="7030A0"/>
                </a:solidFill>
                <a:cs typeface="Arial" panose="020B0604020202020204" pitchFamily="34" charset="0"/>
              </a:rPr>
              <a:t>Ziyatovna</a:t>
            </a:r>
            <a:endParaRPr lang="uz-Latn-UZ" sz="2400" dirty="0">
              <a:solidFill>
                <a:schemeClr val="accent1"/>
              </a:solidFill>
              <a:cs typeface="Arial" panose="020B0604020202020204" pitchFamily="34" charset="0"/>
            </a:endParaRP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en-US" sz="9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uz-Latn-UZ" sz="5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 marL="68440" algn="ctr">
              <a:lnSpc>
                <a:spcPts val="4290"/>
              </a:lnSpc>
              <a:spcBef>
                <a:spcPts val="2599"/>
              </a:spcBef>
            </a:pPr>
            <a:endParaRPr lang="en-US" sz="440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96264" y="2508512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96263" y="4834509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58400" y="526307"/>
            <a:ext cx="103723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296370" y="1145408"/>
            <a:ext cx="569040" cy="448492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7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74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9F68B25-6958-4A9C-B92F-7146C60CE7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65" r="14674" b="14766"/>
          <a:stretch/>
        </p:blipFill>
        <p:spPr>
          <a:xfrm>
            <a:off x="0" y="1674"/>
            <a:ext cx="12192000" cy="685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7986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2DD87B4-CBA2-43FD-A8EE-4915EB2667D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4887" y="901148"/>
                <a:ext cx="10880036" cy="584420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Gorizontga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nisbatan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ostida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otilgan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trayektoriyasining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tenglamasini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keltirib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chiqaramiz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sub>
                      </m:sSub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𝑔</m:t>
                          </m:r>
                          <m:sSup>
                            <m:sSup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𝑡</m:t>
                              </m:r>
                            </m:e>
                            <m:sup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num>
                        <m:den>
                          <m:sSub>
                            <m:sSub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</m:sSub>
                          <m:func>
                            <m:func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3600" b="0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𝛼</m:t>
                              </m:r>
                            </m:e>
                          </m:func>
                        </m:den>
                      </m:f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</m:t>
                      </m:r>
                    </m:oMath>
                  </m:oMathPara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m:rPr>
                        <m:sty m:val="p"/>
                      </m:rPr>
                      <a:rPr lang="en-US" sz="3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tg</m:t>
                    </m:r>
                    <m:r>
                      <m:rPr>
                        <m:sty m:val="p"/>
                      </m:rPr>
                      <a:rPr lang="el-G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α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sSubSup>
                          <m:sSub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func>
                          <m:func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sSup>
                              <m:sSup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3600" b="0" i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cos</m:t>
                                </m:r>
                              </m:e>
                              <m:sup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fName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</m:func>
                      </m:den>
                    </m:f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x=0  da  y=0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02DD87B4-CBA2-43FD-A8EE-4915EB2667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4887" y="901148"/>
                <a:ext cx="10880036" cy="5844208"/>
              </a:xfrm>
              <a:blipFill>
                <a:blip r:embed="rId2"/>
                <a:stretch>
                  <a:fillRect l="-1737" t="-834" r="-16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3481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2B90CEC-8FEB-49AE-958E-A9B11C6C237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755373"/>
                <a:ext cx="10548730" cy="592372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Real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sharoitlarda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qarshiligi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uzoqligiga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Masalan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100 m/s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otilgan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snaryad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vakuumda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1000 m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havoda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700 m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Tajribalar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otilish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−40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olinsa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otilgan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uzoq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borishini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ko‘rsatadi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</a:p>
              <a:p>
                <a:pPr marL="0" indent="0" algn="just">
                  <a:buNone/>
                </a:pP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2B90CEC-8FEB-49AE-958E-A9B11C6C237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755373"/>
                <a:ext cx="10548730" cy="5923721"/>
              </a:xfrm>
              <a:blipFill>
                <a:blip r:embed="rId2"/>
                <a:stretch>
                  <a:fillRect l="-1734" r="-17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181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F95700-69D5-4BDC-807C-070C0D06E2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1-masala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39981BA-C67D-4B8D-987F-E865D34A694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28870" y="2001077"/>
                <a:ext cx="10933043" cy="485692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Koptok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gorizontga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15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ostida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30 m/s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boshlang‘ich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tepildi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Koptok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uzoqlikka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borib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39981BA-C67D-4B8D-987F-E865D34A694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28870" y="2001077"/>
                <a:ext cx="10933043" cy="4856921"/>
              </a:xfrm>
              <a:blipFill>
                <a:blip r:embed="rId2"/>
                <a:stretch>
                  <a:fillRect l="-1729" r="-16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54235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025B2B3-5016-4995-997B-90E67F0A04B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91548" y="463826"/>
                <a:ext cx="11900452" cy="639417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Formula:          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b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  <m:r>
                          <a:rPr lang="en-US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func>
                          <m:funcPr>
                            <m:ctrlP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40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</m:func>
                      </m:num>
                      <m:den>
                        <m:r>
                          <a:rPr lang="en-US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000" i="0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</m:fName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∙15°)=</m:t>
                        </m:r>
                        <m:f>
                          <m:f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e>
                    </m:func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=15°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(30</m:t>
                            </m:r>
                            <m:f>
                              <m:fPr>
                                <m:ctrlPr>
                                  <a:rPr lang="en-US" sz="4000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4000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lang="en-US" sz="4000" b="0" i="1" dirty="0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den>
                            </m:f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f>
                          <m:f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den>
                        </m:f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10 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sSup>
                          <m:sSup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=45 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</a:t>
                </a:r>
              </a:p>
              <a:p>
                <a:pPr marL="0" indent="0">
                  <a:buNone/>
                </a:pP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S=45 m</a:t>
                </a:r>
              </a:p>
              <a:p>
                <a:pPr marL="0" indent="0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025B2B3-5016-4995-997B-90E67F0A04B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1548" y="463826"/>
                <a:ext cx="11900452" cy="6394174"/>
              </a:xfrm>
              <a:blipFill>
                <a:blip r:embed="rId2"/>
                <a:stretch>
                  <a:fillRect l="-1588" t="-26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142DDD2-2EE2-45BB-A802-40DBC0C02EA2}"/>
              </a:ext>
            </a:extLst>
          </p:cNvPr>
          <p:cNvCxnSpPr>
            <a:cxnSpLocks/>
          </p:cNvCxnSpPr>
          <p:nvPr/>
        </p:nvCxnSpPr>
        <p:spPr>
          <a:xfrm>
            <a:off x="3896139" y="874644"/>
            <a:ext cx="0" cy="34853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5A2F02A6-8B27-4836-89E8-0198CE9703B8}"/>
              </a:ext>
            </a:extLst>
          </p:cNvPr>
          <p:cNvCxnSpPr/>
          <p:nvPr/>
        </p:nvCxnSpPr>
        <p:spPr>
          <a:xfrm>
            <a:off x="0" y="4359965"/>
            <a:ext cx="332629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4E5DE81-8338-4C36-9589-D74465745EDF}"/>
              </a:ext>
            </a:extLst>
          </p:cNvPr>
          <p:cNvCxnSpPr>
            <a:cxnSpLocks/>
          </p:cNvCxnSpPr>
          <p:nvPr/>
        </p:nvCxnSpPr>
        <p:spPr>
          <a:xfrm>
            <a:off x="7089913" y="742122"/>
            <a:ext cx="0" cy="34853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4399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D017967-5520-4EE4-B690-B686B78E5B4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89113" y="1895060"/>
                <a:ext cx="10721009" cy="496293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Quroldan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gorizontga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ostida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chiqqan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snaryad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20 s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U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maksimal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balandlikka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erishgan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BD017967-5520-4EE4-B690-B686B78E5B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89113" y="1895060"/>
                <a:ext cx="10721009" cy="4962939"/>
              </a:xfrm>
              <a:blipFill>
                <a:blip r:embed="rId2"/>
                <a:stretch>
                  <a:fillRect l="-1706" r="-17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85C6EE4-DAB8-4282-83F1-D8AA1E8EEF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2-masala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0569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EF900C-268D-4CD3-BACE-F62E4ED58E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83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0711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DA38D9F-AC30-4A22-A0F7-B6DE93D40A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97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135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E0E926E-5BF9-44E4-8256-420B0832E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8424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5265A2A-40DF-4B13-9163-8994A94C02A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0574" y="0"/>
                <a:ext cx="11741425" cy="697064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                 Formula: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𝑡𝑜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‘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𝑙𝑎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𝑚𝑎𝑥</m:t>
                        </m:r>
                      </m:sub>
                    </m:sSub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𝑘𝑜</m:t>
                            </m:r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‘</m:t>
                            </m:r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𝑡𝑎𝑟𝑖𝑙𝑖𝑠h</m:t>
                            </m:r>
                          </m:sub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𝑘𝑜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‘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𝑡𝑎𝑟𝑖𝑙𝑖𝑠h</m:t>
                        </m:r>
                      </m:sub>
                    </m:sSub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𝑡𝑜</m:t>
                            </m:r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‘</m:t>
                            </m:r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𝑙𝑎</m:t>
                            </m:r>
                          </m:sub>
                        </m:sSub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𝑚𝑎𝑥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𝑚𝑎𝑥</m:t>
                        </m:r>
                      </m:sub>
                    </m:sSub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sz="40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4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4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en-US" sz="4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𝑡𝑜</m:t>
                                    </m:r>
                                    <m:r>
                                      <a:rPr lang="en-US" sz="4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‘</m:t>
                                    </m:r>
                                    <m:r>
                                      <a:rPr lang="en-US" sz="4000" b="0" i="1" dirty="0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𝑙𝑎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4000" b="0" i="1" dirty="0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den>
                            </m:f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Sup>
                          <m:sSubSup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𝑡𝑜</m:t>
                            </m:r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‘</m:t>
                            </m:r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𝑙𝑎</m:t>
                            </m:r>
                          </m:sub>
                          <m:sup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𝑚𝑎𝑥</m:t>
                        </m:r>
                      </m:sub>
                    </m:sSub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10 </m:t>
                        </m:r>
                        <m:f>
                          <m:f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(20 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=500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𝒎𝒂𝒙</m:t>
                        </m:r>
                      </m:sub>
                    </m:sSub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𝟓𝟎𝟎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endParaRPr lang="ru-RU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5265A2A-40DF-4B13-9163-8994A94C02A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0574" y="0"/>
                <a:ext cx="11741425" cy="6970643"/>
              </a:xfrm>
              <a:blipFill>
                <a:blip r:embed="rId2"/>
                <a:stretch>
                  <a:fillRect l="-1869" t="-18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60D08F6B-E7F9-401E-A4AA-66388EA8729C}"/>
              </a:ext>
            </a:extLst>
          </p:cNvPr>
          <p:cNvCxnSpPr>
            <a:cxnSpLocks/>
          </p:cNvCxnSpPr>
          <p:nvPr/>
        </p:nvCxnSpPr>
        <p:spPr>
          <a:xfrm>
            <a:off x="5367130" y="808383"/>
            <a:ext cx="0" cy="2743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2C8B1311-966B-4464-A746-430D3557933A}"/>
              </a:ext>
            </a:extLst>
          </p:cNvPr>
          <p:cNvCxnSpPr/>
          <p:nvPr/>
        </p:nvCxnSpPr>
        <p:spPr>
          <a:xfrm>
            <a:off x="543340" y="2743201"/>
            <a:ext cx="345881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03490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A18FA4B5-3E25-4BE8-AA14-A59E0478C7F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ru-RU" sz="4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ru-RU" sz="400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eqArrPr>
                            <m:e>
                              <m:sSub>
                                <m:sSubPr>
                                  <m:ctrlPr>
                                    <a:rPr lang="ru-RU" sz="400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4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𝜗</m:t>
                                  </m:r>
                                </m:e>
                                <m:sub>
                                  <m:r>
                                    <a:rPr lang="ru-RU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0</m:t>
                                  </m:r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𝑥</m:t>
                                  </m:r>
                                </m:sub>
                              </m:s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𝜗</m:t>
                                  </m:r>
                                </m:e>
                                <m:sub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∙</m:t>
                              </m:r>
                              <m:func>
                                <m:func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4000" b="0" i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𝛼</m:t>
                                  </m:r>
                                </m:e>
                              </m:func>
                            </m:e>
                            <m:e>
                              <m:sSub>
                                <m:sSubPr>
                                  <m:ctrlPr>
                                    <a:rPr lang="ru-RU" sz="400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400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𝜗</m:t>
                                  </m:r>
                                </m:e>
                                <m:sub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0</m:t>
                                  </m:r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𝑦</m:t>
                                  </m:r>
                                </m:sub>
                              </m:s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=</m:t>
                              </m:r>
                              <m:sSub>
                                <m:sSub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𝜗</m:t>
                                  </m:r>
                                </m:e>
                                <m:sub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0</m:t>
                                  </m:r>
                                </m:sub>
                              </m:sSub>
                              <m:func>
                                <m:func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funcPr>
                                <m:fName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∙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n-US" sz="4000" b="0" i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𝛼</m:t>
                                  </m:r>
                                </m:e>
                              </m:func>
                            </m:e>
                          </m:eqArr>
                        </m:e>
                      </m:d>
                    </m:oMath>
                  </m:oMathPara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A18FA4B5-3E25-4BE8-AA14-A59E0478C7F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12192000" cy="68580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4204C41-6D5A-4C9B-A4CC-737E2058AB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576" t="41252" r="59945" b="23562"/>
          <a:stretch/>
        </p:blipFill>
        <p:spPr>
          <a:xfrm>
            <a:off x="3472070" y="781878"/>
            <a:ext cx="5936973" cy="329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878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3ABF84-C333-402E-ADEA-622FF9387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7099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F062B61-D3EA-41E2-8E80-762BB95ACAD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3583" y="1908313"/>
                <a:ext cx="11211339" cy="4949686"/>
              </a:xfrm>
            </p:spPr>
            <p:txBody>
              <a:bodyPr>
                <a:normAutofit/>
              </a:bodyPr>
              <a:lstStyle/>
              <a:p>
                <a:pPr marL="742950" indent="-742950" algn="just">
                  <a:lnSpc>
                    <a:spcPct val="100000"/>
                  </a:lnSpc>
                  <a:buAutoNum type="arabicPeriod"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Gorizontga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otilgan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ko‘tarilish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otilish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bog‘liq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742950" indent="-742950" algn="just">
                  <a:lnSpc>
                    <a:spcPct val="100000"/>
                  </a:lnSpc>
                  <a:buAutoNum type="arabicPeriod"/>
                </a:pP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Basketbolchi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to‘pni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to‘rga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tushirish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o‘zining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bo‘yini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oladimi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  <a:p>
                <a:pPr marL="742950" indent="-742950" algn="just">
                  <a:lnSpc>
                    <a:spcPct val="100000"/>
                  </a:lnSpc>
                  <a:buAutoNum type="arabicPeriod"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200 m/s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30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ostida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otilgan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snaryad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maksimal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balandlikka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ko‘tariladi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uzoqligi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qancha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 (m).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742950" indent="-742950" algn="just">
                  <a:buAutoNum type="arabicPeriod"/>
                </a:pPr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F062B61-D3EA-41E2-8E80-762BB95ACAD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3583" y="1908313"/>
                <a:ext cx="11211339" cy="4949686"/>
              </a:xfrm>
              <a:blipFill>
                <a:blip r:embed="rId2"/>
                <a:stretch>
                  <a:fillRect l="-1523" t="-1847" r="-16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510241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E201AE5-B1D0-4B32-BF1F-C3946CF37CA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19270" y="0"/>
                <a:ext cx="11953460" cy="6858000"/>
              </a:xfrm>
            </p:spPr>
            <p:txBody>
              <a:bodyPr>
                <a:normAutofit lnSpcReduction="10000"/>
              </a:bodyPr>
              <a:lstStyle/>
              <a:p>
                <a:pPr marL="0" indent="0" algn="just">
                  <a:buNone/>
                </a:pPr>
                <a:r>
                  <a:rPr lang="en-US" sz="4400" dirty="0"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unc>
                      <m:func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istalgan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vaqtdagi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gorizontal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vertikal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yo‘nalishidagi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tengliklardan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aniqlanadi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ru-RU" sz="4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sub>
                      </m:sSub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sub>
                      </m:sSub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unc>
                        <m:func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cos</m:t>
                          </m:r>
                        </m:fName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𝛼</m:t>
                          </m:r>
                        </m:e>
                      </m:func>
                    </m:oMath>
                  </m:oMathPara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ru-RU" sz="4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sub>
                      </m:sSub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sub>
                      </m:sSub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𝑔𝑡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unc>
                        <m:func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𝛼</m:t>
                          </m:r>
                        </m:e>
                      </m:func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𝑔𝑡</m:t>
                      </m:r>
                    </m:oMath>
                  </m:oMathPara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𝑚𝑖𝑛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b>
                        <m: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b>
                    </m:sSub>
                    <m:r>
                      <a:rPr lang="en-US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func>
                      <m:funcPr>
                        <m:ctrlPr>
                          <a:rPr lang="en-US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4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e>
                    </m:fun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ru-RU" sz="4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𝑦</m:t>
                          </m:r>
                        </m:sub>
                      </m:sSub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      </m:t>
                      </m:r>
                      <m:sSub>
                        <m:sSub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unc>
                        <m:func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44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sin</m:t>
                          </m:r>
                        </m:fName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𝛼</m:t>
                          </m:r>
                        </m:e>
                      </m:func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𝑔𝑡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</m:t>
                      </m:r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</m:sub>
                      </m:sSub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4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func>
                            <m:funcPr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4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𝑔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E201AE5-B1D0-4B32-BF1F-C3946CF37CA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19270" y="0"/>
                <a:ext cx="11953460" cy="6858000"/>
              </a:xfrm>
              <a:blipFill>
                <a:blip r:embed="rId2"/>
                <a:stretch>
                  <a:fillRect l="-1837" r="-18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332761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2276CE7-28FC-4C0F-B9C6-C77B2142816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119270"/>
                <a:ext cx="12192000" cy="6639339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Yuqoridagi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maksimal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ko‘tarilish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balandligi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ifodasini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keltirib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chiqaramiz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𝑚𝑎𝑥</m:t>
                          </m:r>
                        </m:sub>
                      </m:sSub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𝑔</m:t>
                          </m:r>
                          <m:sSubSup>
                            <m:sSubSupPr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𝑡</m:t>
                              </m:r>
                            </m:e>
                            <m:sub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𝑘</m:t>
                              </m:r>
                            </m:sub>
                            <m:sup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bSup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          </m:t>
                      </m:r>
                      <m:sSub>
                        <m:sSubPr>
                          <m:ctrlPr>
                            <a:rPr lang="en-US" sz="4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en-US" sz="4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</m:sub>
                      </m:sSub>
                      <m:r>
                        <a:rPr lang="en-US" sz="4400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4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en-US" sz="4400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func>
                            <m:funcPr>
                              <m:ctrlPr>
                                <a:rPr lang="en-US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44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r>
                            <a:rPr lang="en-US" sz="4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𝑔</m:t>
                          </m:r>
                        </m:den>
                      </m:f>
                    </m:oMath>
                  </m:oMathPara>
                </a14:m>
                <a:endParaRPr lang="en-US" sz="44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h</m:t>
                          </m:r>
                        </m:e>
                        <m:sub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𝑚𝑎𝑥</m:t>
                          </m:r>
                        </m:sub>
                      </m:sSub>
                      <m:r>
                        <a:rPr lang="en-US" sz="4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func>
                            <m:funcPr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sz="44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4400" b="0" i="0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sz="4400" b="0" i="1" smtClean="0">
                                      <a:latin typeface="Cambria Math" panose="02040503050406030204" pitchFamily="18" charset="0"/>
                                      <a:cs typeface="Arial" panose="020B0604020202020204" pitchFamily="34" charset="0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𝑔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𝑘𝑜</m:t>
                          </m:r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𝑡𝑎𝑟𝑖𝑙𝑖𝑠h</m:t>
                          </m:r>
                        </m:sub>
                      </m:sSub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𝑡𝑢𝑠h𝑖𝑠h</m:t>
                          </m:r>
                        </m:sub>
                      </m:sSub>
                    </m:oMath>
                  </m:oMathPara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  <m:sub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𝑡𝑜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𝑙𝑎</m:t>
                          </m:r>
                        </m:sub>
                      </m:sSub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</m:sSub>
                          <m:func>
                            <m:funcPr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4000" b="0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𝑔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2276CE7-28FC-4C0F-B9C6-C77B2142816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9270"/>
                <a:ext cx="12192000" cy="6639339"/>
              </a:xfrm>
              <a:blipFill>
                <a:blip r:embed="rId2"/>
                <a:stretch>
                  <a:fillRect l="-1750" t="-2571" r="-17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686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F7A4C4B-2E6B-4692-B9F9-3F0FE4FFDB5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57808" y="278296"/>
                <a:ext cx="11304105" cy="657970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4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𝑆</m:t>
                          </m:r>
                        </m:e>
                        <m:sub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sub>
                      </m:sSub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𝑥</m:t>
                          </m:r>
                        </m:sub>
                      </m:sSub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</m:sSub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unc>
                        <m:func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4800" b="0" i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cos</m:t>
                          </m:r>
                        </m:fName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𝛼</m:t>
                          </m:r>
                        </m:e>
                      </m:func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4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func>
                            <m:funcPr>
                              <m:ctrlPr>
                                <a:rPr lang="en-US" sz="4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4800" b="0" i="0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𝑔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US" sz="4000" b="0" dirty="0"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2∙</m:t>
                    </m:r>
                    <m:func>
                      <m:func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48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cos</m:t>
                        </m:r>
                      </m:fName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func>
                          <m:func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4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4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</m:func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=</m:t>
                        </m:r>
                        <m:func>
                          <m:func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48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  <m:r>
                              <a:rPr lang="en-US" sz="4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𝛼</m:t>
                            </m:r>
                          </m:e>
                        </m:func>
                      </m:e>
                    </m:func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dan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4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SupPr>
                            <m:e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𝜗</m:t>
                              </m:r>
                            </m:e>
                            <m:sub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0</m:t>
                              </m:r>
                            </m:sub>
                            <m:sup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en-US" sz="4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func>
                            <m:funcPr>
                              <m:ctrlPr>
                                <a:rPr lang="en-US" sz="4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48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  <m:r>
                                <a:rPr lang="en-US" sz="4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𝛼</m:t>
                              </m:r>
                            </m:e>
                          </m:func>
                        </m:num>
                        <m:den>
                          <m:r>
                            <a:rPr lang="en-US" sz="4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𝑔</m:t>
                          </m:r>
                        </m:den>
                      </m:f>
                    </m:oMath>
                  </m:oMathPara>
                </a14:m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	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uzoqligi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dastlab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otilish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ortishi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45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bo‘lganda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maksimal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qiymatga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erishadi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So‘ngra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ortishi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uchish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uzoqligi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F7A4C4B-2E6B-4692-B9F9-3F0FE4FFDB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57808" y="278296"/>
                <a:ext cx="11304105" cy="6579704"/>
              </a:xfrm>
              <a:blipFill>
                <a:blip r:embed="rId2"/>
                <a:stretch>
                  <a:fillRect l="-1672" r="-16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58964084"/>
      </p:ext>
    </p:extLst>
  </p:cSld>
  <p:clrMapOvr>
    <a:masterClrMapping/>
  </p:clrMapOvr>
  <p:transition spd="slow">
    <p:wheel spokes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CC2262-40FD-40BF-9BE5-E08D103066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65" r="14674" b="14379"/>
          <a:stretch/>
        </p:blipFill>
        <p:spPr>
          <a:xfrm>
            <a:off x="0" y="1674"/>
            <a:ext cx="12192000" cy="685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3964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A850DF6-B46C-44D1-869C-C360378F966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64" r="14458" b="14185"/>
          <a:stretch/>
        </p:blipFill>
        <p:spPr>
          <a:xfrm>
            <a:off x="0" y="1674"/>
            <a:ext cx="12192000" cy="685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58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45023572-53A5-407B-A6A0-C74022480A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674" r="14674" b="14959"/>
          <a:stretch/>
        </p:blipFill>
        <p:spPr>
          <a:xfrm>
            <a:off x="0" y="1674"/>
            <a:ext cx="12192000" cy="685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7478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87E269B-F45E-426B-A1CA-752EF8D6FA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781" r="14674" b="14572"/>
          <a:stretch/>
        </p:blipFill>
        <p:spPr>
          <a:xfrm>
            <a:off x="0" y="1674"/>
            <a:ext cx="12192000" cy="6856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551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257</Words>
  <Application>Microsoft Office PowerPoint</Application>
  <PresentationFormat>Широкоэкранный</PresentationFormat>
  <Paragraphs>63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1-masala</vt:lpstr>
      <vt:lpstr>Презентация PowerPoint</vt:lpstr>
      <vt:lpstr>2-masala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32</cp:revision>
  <dcterms:created xsi:type="dcterms:W3CDTF">2020-08-15T18:39:42Z</dcterms:created>
  <dcterms:modified xsi:type="dcterms:W3CDTF">2021-02-23T05:00:26Z</dcterms:modified>
</cp:coreProperties>
</file>