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8" r:id="rId7"/>
    <p:sldId id="269" r:id="rId8"/>
    <p:sldId id="270" r:id="rId9"/>
    <p:sldId id="272" r:id="rId10"/>
    <p:sldId id="273" r:id="rId11"/>
    <p:sldId id="263" r:id="rId12"/>
    <p:sldId id="264" r:id="rId13"/>
    <p:sldId id="265" r:id="rId14"/>
    <p:sldId id="266" r:id="rId15"/>
    <p:sldId id="274" r:id="rId16"/>
    <p:sldId id="278" r:id="rId17"/>
    <p:sldId id="276" r:id="rId18"/>
    <p:sldId id="277" r:id="rId19"/>
    <p:sldId id="275" r:id="rId20"/>
    <p:sldId id="26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ronbek Salimbekov" initials="DS" lastIdx="1" clrIdx="0">
    <p:extLst>
      <p:ext uri="{19B8F6BF-5375-455C-9EA6-DF929625EA0E}">
        <p15:presenceInfo xmlns:p15="http://schemas.microsoft.com/office/powerpoint/2012/main" userId="f32c3f5e14827a5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C4FD"/>
    <a:srgbClr val="8ADBFD"/>
    <a:srgbClr val="88CAFD"/>
    <a:srgbClr val="68A5F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AB94B-C65A-4407-AF01-49FEF02FC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AE16E-7EA5-418E-91CF-9BD975921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35598B-8CF5-45AE-9C69-13C50CC6E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D7E233-61FD-4982-8446-44FBC66C7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A963B0-E428-4B12-92C1-7CB5230DA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20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4D9040-9CF6-4B7A-9B5E-C77A3FBFF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0720C1-1F2A-4C47-B924-2F9B4DDB9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90CAB4-E12A-4F36-A000-5BED7F24F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952481-C0AF-4DEF-802E-2873E0848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B22DF1-0C8A-4367-A49E-B357BA18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56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2C4CAF-26EB-4123-945E-C63C12027F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C162-4C63-4CFB-A01C-22043D57E2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67024B-4D48-4A4E-9ED7-B53BE6F84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41DF81-0A27-43E5-A6D3-40214BBB3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BA3618-0114-4D17-8535-13F30954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446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3022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F860D-8AC2-440A-94F8-C4F298F48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0FC7A7-F08D-45E3-99F4-0BA9D9CBE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0156B6-2F26-47C9-B00B-C05A82874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67994-9CDE-4E66-945C-C8BE306C2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35BFAB-B3E8-42CC-A3B5-47711D1D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07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F71094-BCEE-4884-906F-C78F19013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FDF37A-A588-4BFF-8C50-0FA79DA62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FC6320-6D72-4263-AE68-1270542D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5D483D-B1A9-4EF8-9A7A-3385430E6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45151D-7989-4F00-9FCD-6EAE4F32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282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74A31B-5184-43CD-B81F-8238BFCA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1A0DC-9637-418A-8B1C-71590FA004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AEA2C4-2DEA-4D92-8DF9-8D8BE1EA3F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F12402-C1C8-4859-ACDF-98ABFBDC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0C7A73-7DAE-4921-9D4C-7E539B9D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B072F1-CA77-479D-A224-B4C5FA72F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433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688F87-2C10-4045-A44B-4794C595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0BFF87-CC4D-4B59-B0D9-7BF599ADF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9BFD73F-DA39-4249-9A8C-E681C181F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EB243C-24EB-4366-ACAE-8ADE500126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1DCB744-B11F-4293-8777-509BCBF9A5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81AD2B3-384A-49D3-A389-1587CB41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EE138D-1A21-4AB2-8887-B4F73B576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1AEACCF-A3FC-4203-AE00-80CD38B74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3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7A7F49-78FB-42AD-BE1A-28C70A28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24CD5B-551C-4F53-A375-F686A9B04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67EC97-B986-4465-8573-C990E297C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6A7DD-A94C-4EAA-9136-D30B2A60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306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CF21124-97E2-4289-9686-8180A08DE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62E1659-160D-4F03-AE83-C5095623C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1AC761-6AD7-4A73-A31E-2AC8CE61F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9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09F9E9-D10D-4ACA-84EC-64211E662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2A32D-1CE1-42D2-9EE8-38E72C0A4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24888E-B5D8-47B0-AB37-5959EBE34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7147BB-BA48-41AC-8119-905E7F4A5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FA9289-BA29-4B66-A06E-CA957101D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C19F96-24F9-4060-9B4E-830878B8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96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85E2A-25A8-4081-9DB6-2B0F8973B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FFB773-45F4-46A9-B72B-361BCF3FC1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4DD7FF-5155-4576-831A-6603884A1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BE194-8A25-4728-9769-9B495E9E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8B4BB8-2B1E-421F-89EA-A777A6F31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809111-4A6F-452E-BC4B-9FFFBFF7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5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DD653-0F51-4A94-824E-46BEB8F2A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39FA00-5ADB-404A-861D-0E066A0FB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5A0156-604F-450A-951F-9EDF999A2E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65DBF-9DA8-41F9-ABDA-F161E32B58BB}" type="datetimeFigureOut">
              <a:rPr lang="ru-RU" smtClean="0"/>
              <a:t>23.02.2021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14F44-381B-4322-B0CD-05DAEAD69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F3D914-9471-43D0-A653-DF9E0D29E8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D904-F856-4E94-92AB-4699295C50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02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8"/>
            <a:ext cx="12173957" cy="212580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155700" y="2702257"/>
            <a:ext cx="10758796" cy="5954512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ts val="4132"/>
              </a:lnSpc>
              <a:spcBef>
                <a:spcPts val="233"/>
              </a:spcBef>
            </a:pPr>
            <a:r>
              <a:rPr lang="uz-Latn-UZ" sz="4800" b="1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Gorizontga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qiya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otilgan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 jism </a:t>
            </a:r>
            <a:r>
              <a:rPr lang="en-US" sz="4800" b="1" dirty="0" err="1">
                <a:solidFill>
                  <a:srgbClr val="2365C7"/>
                </a:solidFill>
                <a:latin typeface="Arial"/>
                <a:cs typeface="Arial"/>
              </a:rPr>
              <a:t>harakati</a:t>
            </a:r>
            <a:r>
              <a:rPr lang="en-US" sz="4800" b="1" dirty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>
              <a:lnSpc>
                <a:spcPts val="4270"/>
              </a:lnSpc>
              <a:spcBef>
                <a:spcPts val="247"/>
              </a:spcBef>
            </a:pP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O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‘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qituvchi: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Toshkent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shahar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Uchtepa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tumani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287-maktab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fizika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fani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cs typeface="Arial" panose="020B0604020202020204" pitchFamily="34" charset="0"/>
              </a:rPr>
              <a:t>o‘qituvchisi</a:t>
            </a:r>
            <a:endParaRPr lang="en-US" sz="24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>
              <a:lnSpc>
                <a:spcPts val="4270"/>
              </a:lnSpc>
              <a:spcBef>
                <a:spcPts val="247"/>
              </a:spcBef>
            </a:pP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Xodjayeva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Maxtuma</a:t>
            </a:r>
            <a:r>
              <a:rPr lang="en-US" sz="2400" b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lang="uz-Latn-UZ" sz="2400" b="1" dirty="0">
                <a:solidFill>
                  <a:srgbClr val="7030A0"/>
                </a:solidFill>
                <a:cs typeface="Arial" panose="020B0604020202020204" pitchFamily="34" charset="0"/>
              </a:rPr>
              <a:t>Ziyatovna</a:t>
            </a:r>
            <a:endParaRPr lang="uz-Latn-UZ" sz="240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9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</a:p>
          <a:p>
            <a:pPr marL="38918" algn="ctr">
              <a:lnSpc>
                <a:spcPts val="4132"/>
              </a:lnSpc>
              <a:spcBef>
                <a:spcPts val="233"/>
              </a:spcBef>
            </a:pPr>
            <a:endParaRPr lang="uz-Latn-UZ" sz="5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</a:pPr>
            <a:endParaRPr lang="en-US" sz="4400" dirty="0">
              <a:solidFill>
                <a:srgbClr val="373435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96264" y="2508512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96263" y="4834509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58400" y="526307"/>
            <a:ext cx="103723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uz-Latn-UZ" sz="4756" b="1" spc="21" dirty="0">
                <a:solidFill>
                  <a:srgbClr val="FEFEFE"/>
                </a:solidFill>
                <a:latin typeface="Arial"/>
                <a:cs typeface="Arial"/>
              </a:rPr>
              <a:t>10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296370" y="1145408"/>
            <a:ext cx="569040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sz="2747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33B3743F-69E5-4A0A-9505-41E75798E9CF}"/>
              </a:ext>
            </a:extLst>
          </p:cNvPr>
          <p:cNvSpPr txBox="1">
            <a:spLocks/>
          </p:cNvSpPr>
          <p:nvPr/>
        </p:nvSpPr>
        <p:spPr>
          <a:xfrm>
            <a:off x="1601435" y="476759"/>
            <a:ext cx="822674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19">
              <a:spcBef>
                <a:spcPts val="241"/>
              </a:spcBef>
              <a:defRPr/>
            </a:pPr>
            <a:r>
              <a:rPr lang="en-US" sz="7196" kern="0" spc="11" dirty="0" err="1">
                <a:solidFill>
                  <a:sysClr val="window" lastClr="FFFFFF"/>
                </a:solidFill>
              </a:rPr>
              <a:t>Fizika</a:t>
            </a:r>
            <a:endParaRPr lang="en-US" sz="7196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CF4C4251-150C-409F-BB4F-13D887806802}"/>
              </a:ext>
            </a:extLst>
          </p:cNvPr>
          <p:cNvSpPr/>
          <p:nvPr/>
        </p:nvSpPr>
        <p:spPr>
          <a:xfrm>
            <a:off x="700145" y="584787"/>
            <a:ext cx="1551736" cy="1005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042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9F68B25-6958-4A9C-B92F-7146C60C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5" r="14674" b="14766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98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2DD87B4-CBA2-43FD-A8EE-4915EB2667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4887" y="901148"/>
                <a:ext cx="10880036" cy="5844208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nisbatan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harakat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trayektoriyasining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tenglamasini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chiqaramiz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𝑦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</m:t>
                      </m:r>
                    </m:oMath>
                  </m:oMathPara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𝑦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 sz="3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tg</m:t>
                    </m:r>
                    <m:r>
                      <m:rPr>
                        <m:sty m:val="p"/>
                      </m:rPr>
                      <a:rPr lang="el-GR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α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sz="3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cos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den>
                    </m:f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x=0  da  y=0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02DD87B4-CBA2-43FD-A8EE-4915EB2667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4887" y="901148"/>
                <a:ext cx="10880036" cy="5844208"/>
              </a:xfrm>
              <a:blipFill>
                <a:blip r:embed="rId2"/>
                <a:stretch>
                  <a:fillRect l="-1737" t="-834" r="-1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4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B90CEC-8FEB-49AE-958E-A9B11C6C237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755373"/>
                <a:ext cx="10548730" cy="59237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Real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sharoitlarda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qarshiligi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uzoqligiga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kuchli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ta’sir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Masalan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100 m/s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snaryad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vakuumda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1000 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700 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Tajribalar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olinsa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masofaga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borishini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ko‘rsatadi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  <a:p>
                <a:pPr marL="0" indent="0" algn="just">
                  <a:buNone/>
                </a:pP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2B90CEC-8FEB-49AE-958E-A9B11C6C23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755373"/>
                <a:ext cx="10548730" cy="5923721"/>
              </a:xfrm>
              <a:blipFill>
                <a:blip r:embed="rId2"/>
                <a:stretch>
                  <a:fillRect l="-1734" r="-17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8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95700-69D5-4BDC-807C-070C0D06E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9981BA-C67D-4B8D-987F-E865D34A69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28870" y="2001077"/>
                <a:ext cx="10933043" cy="4856921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Koptok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30 m/s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boshlang‘ich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tepildi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Koptok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uzoqlikka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borib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39981BA-C67D-4B8D-987F-E865D34A69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28870" y="2001077"/>
                <a:ext cx="10933043" cy="4856921"/>
              </a:xfrm>
              <a:blipFill>
                <a:blip r:embed="rId2"/>
                <a:stretch>
                  <a:fillRect l="-1729" r="-16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423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025B2B3-5016-4995-997B-90E67F0A0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1548" y="463826"/>
                <a:ext cx="11900452" cy="639417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Formula:        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ru-RU" sz="4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𝜗</m:t>
                            </m:r>
                          </m:e>
                          <m:sub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40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</m:den>
                    </m:f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00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sin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</m:fName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∙15°)=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=15°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(30</m:t>
                            </m:r>
                            <m:f>
                              <m:f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𝑚</m:t>
                                </m:r>
                              </m:num>
                              <m:den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den>
                            </m:f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>
                          <m:f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/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</a:t>
                </a:r>
                <a14:m>
                  <m:oMath xmlns:m="http://schemas.openxmlformats.org/officeDocument/2006/math"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=45 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</a:t>
                </a: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S=45 m</a:t>
                </a: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025B2B3-5016-4995-997B-90E67F0A0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1548" y="463826"/>
                <a:ext cx="11900452" cy="6394174"/>
              </a:xfrm>
              <a:blipFill>
                <a:blip r:embed="rId2"/>
                <a:stretch>
                  <a:fillRect l="-1588" t="-26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0142DDD2-2EE2-45BB-A802-40DBC0C02EA2}"/>
              </a:ext>
            </a:extLst>
          </p:cNvPr>
          <p:cNvCxnSpPr>
            <a:cxnSpLocks/>
          </p:cNvCxnSpPr>
          <p:nvPr/>
        </p:nvCxnSpPr>
        <p:spPr>
          <a:xfrm>
            <a:off x="3896139" y="874644"/>
            <a:ext cx="0" cy="348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A2F02A6-8B27-4836-89E8-0198CE9703B8}"/>
              </a:ext>
            </a:extLst>
          </p:cNvPr>
          <p:cNvCxnSpPr/>
          <p:nvPr/>
        </p:nvCxnSpPr>
        <p:spPr>
          <a:xfrm>
            <a:off x="0" y="4359965"/>
            <a:ext cx="3326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4E5DE81-8338-4C36-9589-D74465745EDF}"/>
              </a:ext>
            </a:extLst>
          </p:cNvPr>
          <p:cNvCxnSpPr>
            <a:cxnSpLocks/>
          </p:cNvCxnSpPr>
          <p:nvPr/>
        </p:nvCxnSpPr>
        <p:spPr>
          <a:xfrm>
            <a:off x="7089913" y="742122"/>
            <a:ext cx="0" cy="3485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399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017967-5520-4EE4-B690-B686B78E5B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9113" y="1895060"/>
                <a:ext cx="10721009" cy="496293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Quroldan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chiqqan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snaryad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20 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U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balandlikka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D017967-5520-4EE4-B690-B686B78E5B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113" y="1895060"/>
                <a:ext cx="10721009" cy="4962939"/>
              </a:xfrm>
              <a:blipFill>
                <a:blip r:embed="rId2"/>
                <a:stretch>
                  <a:fillRect l="-1706" r="-17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85C6EE4-DAB8-4282-83F1-D8AA1E8EE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119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56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EF900C-268D-4CD3-BACE-F62E4ED58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71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A38D9F-AC30-4A22-A0F7-B6DE93D40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E0E926E-5BF9-44E4-8256-420B0832E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842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5265A2A-40DF-4B13-9163-8994A94C02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0574" y="0"/>
                <a:ext cx="11741425" cy="697064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Berilgan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                Formula: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𝑡𝑜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𝑙𝑎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=20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𝑠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𝑘𝑜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‘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𝑡𝑎𝑟𝑖𝑙𝑖𝑠h</m:t>
                            </m:r>
                          </m:sub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𝑘𝑜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‘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𝑡𝑎𝑟𝑖𝑙𝑖𝑠h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𝑡𝑜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‘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𝑙𝑎</m:t>
                            </m:r>
                          </m:sub>
                        </m:sSub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Topish</a:t>
                </a:r>
                <a:r>
                  <a:rPr lang="en-US" sz="36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kerak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−?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4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𝑡𝑜</m:t>
                                    </m:r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‘</m:t>
                                    </m:r>
                                    <m:r>
                                      <a:rPr lang="en-US" sz="4000" b="0" i="1" dirty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𝑙𝑎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000" b="0" i="1" dirty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a:rPr lang="en-US" sz="4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SupPr>
                          <m:e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𝑡𝑜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‘</m:t>
                            </m:r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𝑙𝑎</m:t>
                            </m:r>
                          </m:sub>
                          <m:sup>
                            <m:r>
                              <a:rPr lang="en-US" sz="40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sz="40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h</m:t>
                        </m:r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𝑚𝑎𝑥</m:t>
                        </m:r>
                      </m:sub>
                    </m:sSub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10 </m:t>
                        </m:r>
                        <m:f>
                          <m:f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𝑚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(20 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𝑠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4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</m:den>
                    </m:f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=500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𝒉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𝒎𝒂𝒙</m:t>
                        </m:r>
                      </m:sub>
                    </m:sSub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𝟓𝟎𝟎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</m:t>
                    </m:r>
                  </m:oMath>
                </a14:m>
                <a:endParaRPr lang="ru-RU" sz="40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5265A2A-40DF-4B13-9163-8994A94C02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0574" y="0"/>
                <a:ext cx="11741425" cy="6970643"/>
              </a:xfrm>
              <a:blipFill>
                <a:blip r:embed="rId2"/>
                <a:stretch>
                  <a:fillRect l="-1869" t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60D08F6B-E7F9-401E-A4AA-66388EA8729C}"/>
              </a:ext>
            </a:extLst>
          </p:cNvPr>
          <p:cNvCxnSpPr>
            <a:cxnSpLocks/>
          </p:cNvCxnSpPr>
          <p:nvPr/>
        </p:nvCxnSpPr>
        <p:spPr>
          <a:xfrm>
            <a:off x="5367130" y="808383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C8B1311-966B-4464-A746-430D3557933A}"/>
              </a:ext>
            </a:extLst>
          </p:cNvPr>
          <p:cNvCxnSpPr/>
          <p:nvPr/>
        </p:nvCxnSpPr>
        <p:spPr>
          <a:xfrm>
            <a:off x="543340" y="2743201"/>
            <a:ext cx="3458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349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A18FA4B5-3E25-4BE8-AA14-A59E0478C7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4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400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ru-RU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  <m:e>
                              <m:sSub>
                                <m:sSub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sz="4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𝜗</m:t>
                                  </m:r>
                                </m:e>
                                <m:sub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0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∙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40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10">
                <a:extLst>
                  <a:ext uri="{FF2B5EF4-FFF2-40B4-BE49-F238E27FC236}">
                    <a16:creationId xmlns:a16="http://schemas.microsoft.com/office/drawing/2014/main" id="{A18FA4B5-3E25-4BE8-AA14-A59E0478C7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0"/>
                <a:ext cx="12192000" cy="685800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4204C41-6D5A-4C9B-A4CC-737E2058AB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6" t="41252" r="59945" b="23562"/>
          <a:stretch/>
        </p:blipFill>
        <p:spPr>
          <a:xfrm>
            <a:off x="3472070" y="781878"/>
            <a:ext cx="5936973" cy="3299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78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3ABF84-C333-402E-ADEA-622FF9387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47099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062B61-D3EA-41E2-8E80-762BB95ACA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3583" y="1908313"/>
                <a:ext cx="11211339" cy="4949686"/>
              </a:xfrm>
            </p:spPr>
            <p:txBody>
              <a:bodyPr>
                <a:normAutofit/>
              </a:bodyPr>
              <a:lstStyle/>
              <a:p>
                <a:pPr marL="742950" indent="-742950" algn="just">
                  <a:lnSpc>
                    <a:spcPct val="100000"/>
                  </a:lnSpc>
                  <a:buAutoNum type="arabi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Gorizontga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jism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bog‘liq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indent="-742950" algn="just">
                  <a:lnSpc>
                    <a:spcPct val="100000"/>
                  </a:lnSpc>
                  <a:buAutoNum type="arabicPeriod"/>
                </a:pP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Basketbolchi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to‘pni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to‘rga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tushirish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o‘zining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bo‘yini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hisobga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oladimi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742950" indent="-742950" algn="just">
                  <a:lnSpc>
                    <a:spcPct val="100000"/>
                  </a:lnSpc>
                  <a:buAutoNum type="arabicPeriod"/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200 m/s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ostida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otilgan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snaryad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qanday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balandlikka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qancha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 (m).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=10 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𝑠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742950" indent="-742950" algn="just">
                  <a:buAutoNum type="arabicPeriod"/>
                </a:pPr>
                <a:endParaRPr lang="ru-RU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7F062B61-D3EA-41E2-8E80-762BB95ACA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3583" y="1908313"/>
                <a:ext cx="11211339" cy="4949686"/>
              </a:xfrm>
              <a:blipFill>
                <a:blip r:embed="rId2"/>
                <a:stretch>
                  <a:fillRect l="-1523" t="-1847" r="-16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024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201AE5-B1D0-4B32-BF1F-C3946CF37C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270" y="0"/>
                <a:ext cx="11953460" cy="6858000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en-US" sz="440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𝑆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istalgan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gorizontal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vertikal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yo‘nalishidagi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tengliklardan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aniqlanadi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4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𝑔𝑡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𝑔𝑡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𝑚𝑖𝑛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𝜗</m:t>
                        </m:r>
                      </m:e>
                      <m:sub>
                        <m: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ru-RU" sz="4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𝑦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      </m:t>
                      </m:r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sin</m:t>
                          </m:r>
                        </m:fName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𝑔𝑡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=0</m:t>
                      </m:r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3E201AE5-B1D0-4B32-BF1F-C3946CF37C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270" y="0"/>
                <a:ext cx="11953460" cy="6858000"/>
              </a:xfrm>
              <a:blipFill>
                <a:blip r:embed="rId2"/>
                <a:stretch>
                  <a:fillRect l="-1837" r="-18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33276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276CE7-28FC-4C0F-B9C6-C77B2142816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119270"/>
                <a:ext cx="12192000" cy="6639339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Yuqoridagi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ifodadan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ko‘tarilish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balandligi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ifodasini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keltirib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chiqaramiz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  <m:sSubSup>
                            <m:sSub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        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400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400" b="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h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𝑚𝑎𝑥</m:t>
                          </m:r>
                        </m:sub>
                      </m:sSub>
                      <m:r>
                        <a:rPr lang="en-US" sz="4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4400" b="0" i="0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𝑘𝑜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𝑡𝑎𝑟𝑖𝑙𝑖𝑠h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𝑡𝑢𝑠h𝑖𝑠h</m:t>
                          </m:r>
                        </m:sub>
                      </m:sSub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𝑡𝑜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𝑙𝑎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0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buNone/>
                </a:pP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62276CE7-28FC-4C0F-B9C6-C77B2142816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9270"/>
                <a:ext cx="12192000" cy="6639339"/>
              </a:xfrm>
              <a:blipFill>
                <a:blip r:embed="rId2"/>
                <a:stretch>
                  <a:fillRect l="-1750" t="-2571" r="-17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6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7A4C4B-2E6B-4692-B9F9-3F0FE4FFDB5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7808" y="278296"/>
                <a:ext cx="11304105" cy="6579704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𝑥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𝜗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unc>
                        <m:func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cos</m:t>
                          </m:r>
                        </m:fName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𝛼</m:t>
                          </m:r>
                        </m:e>
                      </m:func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0" dirty="0">
                    <a:cs typeface="Arial" panose="020B0604020202020204" pitchFamily="34" charset="0"/>
                  </a:rPr>
                  <a:t>                     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2∙</m:t>
                    </m:r>
                    <m:func>
                      <m:funcPr>
                        <m:ctrlP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cos</m:t>
                        </m:r>
                      </m:fName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𝛼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4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𝛼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dan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Sup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𝜗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just">
                  <a:lnSpc>
                    <a:spcPct val="100000"/>
                  </a:lnSpc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Jismning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dastlab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otilish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3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bo‘lganda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maksimal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qiymatga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So‘ngra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ortishi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uchish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uzoqligi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kamayadi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2F7A4C4B-2E6B-4692-B9F9-3F0FE4FFDB5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7808" y="278296"/>
                <a:ext cx="11304105" cy="6579704"/>
              </a:xfrm>
              <a:blipFill>
                <a:blip r:embed="rId2"/>
                <a:stretch>
                  <a:fillRect l="-1672" r="-16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964084"/>
      </p:ext>
    </p:extLst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CC2262-40FD-40BF-9BE5-E08D10306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5" r="14674" b="14379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64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A850DF6-B46C-44D1-869C-C360378F96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64" r="14458" b="14185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8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023572-53A5-407B-A6A0-C74022480A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74" r="14674" b="14959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47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87E269B-F45E-426B-A1CA-752EF8D6FA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81" r="14674" b="14572"/>
          <a:stretch/>
        </p:blipFill>
        <p:spPr>
          <a:xfrm>
            <a:off x="0" y="1674"/>
            <a:ext cx="12192000" cy="68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55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257</Words>
  <Application>Microsoft Office PowerPoint</Application>
  <PresentationFormat>Широкоэкранный</PresentationFormat>
  <Paragraphs>63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1-masala</vt:lpstr>
      <vt:lpstr>Презентация PowerPoint</vt:lpstr>
      <vt:lpstr>2-masala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topshiriqlar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hp</cp:lastModifiedBy>
  <cp:revision>32</cp:revision>
  <dcterms:created xsi:type="dcterms:W3CDTF">2020-08-15T18:39:42Z</dcterms:created>
  <dcterms:modified xsi:type="dcterms:W3CDTF">2021-02-23T05:00:26Z</dcterms:modified>
</cp:coreProperties>
</file>