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3" r:id="rId6"/>
    <p:sldId id="264" r:id="rId7"/>
    <p:sldId id="267" r:id="rId8"/>
    <p:sldId id="268" r:id="rId9"/>
    <p:sldId id="269" r:id="rId10"/>
    <p:sldId id="272" r:id="rId11"/>
    <p:sldId id="265" r:id="rId12"/>
    <p:sldId id="266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BE1EFF-7DCA-47A9-B2BA-385236F1CB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E565E5B-598E-4D6F-AF1A-2BF0B85EC1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47E37BD-F5AB-40F2-925B-173D34F8A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40449-3E10-4FED-A8CB-1296858A4C88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6C19AC-F2D5-4AF6-8BE2-DFBB3DF82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59BF052-D20C-4AD9-8106-9D777393B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D2265-4636-4B9C-9522-7D97D1A1AA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7643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4CA7DC-DD52-438B-917F-77E02D3AA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30A474A-83AC-48D2-9D4A-32AC3CF063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F6F1964-CF64-465C-B627-DCF88D64A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40449-3E10-4FED-A8CB-1296858A4C88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6905264-95B4-47C9-B2C4-C11BCD55A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98394E7-CB6C-4C4A-A96C-5A154F39B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D2265-4636-4B9C-9522-7D97D1A1AA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4798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54029B6-0F65-43D1-AE4F-3982402462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1239A47-7040-4988-9F17-4540B846EC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914681A-7D57-4571-AFBF-9B9C0A9B8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40449-3E10-4FED-A8CB-1296858A4C88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41D1A32-24A1-4B17-9FA3-347559F3D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00D8AB8-606A-4361-82C1-28320206A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D2265-4636-4B9C-9522-7D97D1A1AA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69822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09940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A86BC9-C95B-4BBF-9318-6960AD496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738ABD2-CE24-4506-AB6B-7C0DF234B5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BA26123-3A4A-4FE7-BDEC-D183A1A23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40449-3E10-4FED-A8CB-1296858A4C88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50F44B5-E396-4A0C-B56F-0765562F0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2613FD5-5C67-49DB-809D-12F7515D7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D2265-4636-4B9C-9522-7D97D1A1AA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7375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000DC8-638F-4DF6-B191-D2BBADBE2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5AD9948-8E7B-44E9-879A-3D85C5BDFA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E26EAC9-5E55-4B24-A63C-B175E7BE8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40449-3E10-4FED-A8CB-1296858A4C88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1FC3F67-5A59-41F3-882F-8C6329769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2C67B27-9A77-495E-8764-9CA90D37F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D2265-4636-4B9C-9522-7D97D1A1AA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8085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AF6B97-9A2C-4E50-9571-1150A4F37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994F54-778A-4241-AE9B-BA6B482C64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2B95A70-F024-4ACC-9E8E-CFB0240830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FCEBBD2-5B50-4A5D-9FD0-7C5F4929E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40449-3E10-4FED-A8CB-1296858A4C88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B240CB7-E08E-4A0A-94C6-70069D3C0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F1117FF-861E-4594-A3BC-FA1266DEA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D2265-4636-4B9C-9522-7D97D1A1AA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4894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121ECB-21DB-4B14-BB90-6409E2350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2C0F589-EF08-45B9-AC9C-36ED506365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5F8E886-041F-4415-96C1-8BF5D6C775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EA34F27-39EC-4402-93D3-5E90AA2008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D710E24-8D7D-4F4A-A983-0F65D69FD7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0885989-CD39-424A-964F-E6F6BD752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40449-3E10-4FED-A8CB-1296858A4C88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23F6499-8CAD-4509-BA53-5C78C53EC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B3C6BA8-74BF-4508-B3FC-83FA10F62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D2265-4636-4B9C-9522-7D97D1A1AA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1542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C13460-FBAF-4A69-B781-D0D8B2EB7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C840177-E32D-4710-ABBB-83D269CE4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40449-3E10-4FED-A8CB-1296858A4C88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5AA36D0-A434-411C-A466-DE782143F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F2CED22-172B-477B-83FD-C64DB136C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D2265-4636-4B9C-9522-7D97D1A1AA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0833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3497FC8-964E-46C9-9401-A660618CB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40449-3E10-4FED-A8CB-1296858A4C88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3D23E36-B9C5-4423-9BA8-E68965999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9C10D73-B1ED-4354-A53C-E57DDBA63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D2265-4636-4B9C-9522-7D97D1A1AA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9669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6F0E4D-7593-4B6B-B8BB-9638C0CB7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2C5CB7-BE80-4AAD-89D7-9EC139D74B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5155FF4-9779-4573-8010-B4DD9CE88D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1DBCD45-7982-4241-BCBC-E4B1C2507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40449-3E10-4FED-A8CB-1296858A4C88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E27BC29-87BC-4F92-900D-23BB48D0C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82802F1-9D53-4A26-B7DE-64E64BDC9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D2265-4636-4B9C-9522-7D97D1A1AA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1808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F8A4F5-A30A-41A0-BEE5-5BFDC194B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88AD0FC-2CCC-4B71-B851-775A390BDA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6910DA2-8A7E-4121-9865-939F802D95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7A35769-65EB-4F7E-8653-2E2C88EDD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40449-3E10-4FED-A8CB-1296858A4C88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2AAED6A-5FB2-4E90-9A12-8FF20FA71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0809373-A303-4730-BB4E-12D2DCA29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D2265-4636-4B9C-9522-7D97D1A1AA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0761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03F799-1647-44E3-AF4F-B23AE0DE9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CF03DE2-2BAB-453D-9D27-1D241039CD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550830F-3A5B-4389-AB66-EA7321BAA2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C40449-3E10-4FED-A8CB-1296858A4C88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D569FEF-E77E-4D72-A2F6-113A0BE8FD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2465084-C36A-4A61-B82D-5B43D805F6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5D2265-4636-4B9C-9522-7D97D1A1AA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0128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8"/>
            <a:ext cx="12173957" cy="212580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601435" y="2916444"/>
            <a:ext cx="10507766" cy="4544447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lang="uz-Latn-UZ" sz="4800" b="1" dirty="0">
                <a:solidFill>
                  <a:srgbClr val="2365C7"/>
                </a:solidFill>
                <a:latin typeface="Arial"/>
                <a:cs typeface="Arial"/>
              </a:rPr>
              <a:t>MAVZU: </a:t>
            </a:r>
            <a:r>
              <a:rPr lang="en-US" sz="4800" b="1" dirty="0" err="1">
                <a:solidFill>
                  <a:srgbClr val="2365C7"/>
                </a:solidFill>
                <a:latin typeface="Arial"/>
                <a:cs typeface="Arial"/>
              </a:rPr>
              <a:t>Gorizontal</a:t>
            </a:r>
            <a:r>
              <a:rPr lang="en-US" sz="48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4800" b="1" dirty="0" err="1">
                <a:solidFill>
                  <a:srgbClr val="2365C7"/>
                </a:solidFill>
                <a:latin typeface="Arial"/>
                <a:cs typeface="Arial"/>
              </a:rPr>
              <a:t>otilgan</a:t>
            </a:r>
            <a:r>
              <a:rPr lang="en-US" sz="4800" b="1" dirty="0">
                <a:solidFill>
                  <a:srgbClr val="2365C7"/>
                </a:solidFill>
                <a:latin typeface="Arial"/>
                <a:cs typeface="Arial"/>
              </a:rPr>
              <a:t> jism</a:t>
            </a: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lang="en-US" sz="48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4800" b="1" dirty="0" err="1">
                <a:solidFill>
                  <a:srgbClr val="2365C7"/>
                </a:solidFill>
                <a:latin typeface="Arial"/>
                <a:cs typeface="Arial"/>
              </a:rPr>
              <a:t>harakati</a:t>
            </a:r>
            <a:r>
              <a:rPr lang="en-US" sz="4800" b="1" dirty="0">
                <a:solidFill>
                  <a:srgbClr val="2365C7"/>
                </a:solidFill>
                <a:latin typeface="Arial"/>
                <a:cs typeface="Arial"/>
              </a:rPr>
              <a:t>.</a:t>
            </a:r>
          </a:p>
          <a:p>
            <a:pPr>
              <a:lnSpc>
                <a:spcPts val="4270"/>
              </a:lnSpc>
              <a:spcBef>
                <a:spcPts val="247"/>
              </a:spcBef>
            </a:pPr>
            <a:endParaRPr lang="en-US" sz="2400" b="1" dirty="0">
              <a:solidFill>
                <a:srgbClr val="7030A0"/>
              </a:solidFill>
              <a:cs typeface="Arial" panose="020B0604020202020204" pitchFamily="34" charset="0"/>
            </a:endParaRPr>
          </a:p>
          <a:p>
            <a:pPr>
              <a:lnSpc>
                <a:spcPts val="4270"/>
              </a:lnSpc>
              <a:spcBef>
                <a:spcPts val="247"/>
              </a:spcBef>
            </a:pPr>
            <a:r>
              <a:rPr lang="uz-Latn-UZ" sz="2400" b="1" dirty="0">
                <a:solidFill>
                  <a:srgbClr val="7030A0"/>
                </a:solidFill>
                <a:cs typeface="Arial" panose="020B0604020202020204" pitchFamily="34" charset="0"/>
              </a:rPr>
              <a:t>O</a:t>
            </a:r>
            <a:r>
              <a:rPr lang="en-US" sz="2400" b="1" dirty="0">
                <a:solidFill>
                  <a:srgbClr val="7030A0"/>
                </a:solidFill>
                <a:cs typeface="Arial" panose="020B0604020202020204" pitchFamily="34" charset="0"/>
              </a:rPr>
              <a:t>‘</a:t>
            </a:r>
            <a:r>
              <a:rPr lang="uz-Latn-UZ" sz="2400" b="1" dirty="0">
                <a:solidFill>
                  <a:srgbClr val="7030A0"/>
                </a:solidFill>
                <a:cs typeface="Arial" panose="020B0604020202020204" pitchFamily="34" charset="0"/>
              </a:rPr>
              <a:t>qituvchi:</a:t>
            </a:r>
            <a:endParaRPr lang="en-US" sz="2400" b="1" dirty="0">
              <a:solidFill>
                <a:srgbClr val="7030A0"/>
              </a:solidFill>
              <a:cs typeface="Arial" panose="020B0604020202020204" pitchFamily="34" charset="0"/>
            </a:endParaRPr>
          </a:p>
          <a:p>
            <a:pPr>
              <a:lnSpc>
                <a:spcPts val="4270"/>
              </a:lnSpc>
              <a:spcBef>
                <a:spcPts val="247"/>
              </a:spcBef>
            </a:pPr>
            <a:r>
              <a:rPr lang="en-US" sz="2400" b="1" dirty="0">
                <a:solidFill>
                  <a:srgbClr val="7030A0"/>
                </a:solidFill>
                <a:cs typeface="Arial" panose="020B0604020202020204" pitchFamily="34" charset="0"/>
              </a:rPr>
              <a:t>Toshkent </a:t>
            </a:r>
            <a:r>
              <a:rPr lang="en-US" sz="2400" b="1" dirty="0" err="1">
                <a:solidFill>
                  <a:srgbClr val="7030A0"/>
                </a:solidFill>
                <a:cs typeface="Arial" panose="020B0604020202020204" pitchFamily="34" charset="0"/>
              </a:rPr>
              <a:t>shahar</a:t>
            </a:r>
            <a:r>
              <a:rPr lang="en-US" sz="2400" b="1" dirty="0">
                <a:solidFill>
                  <a:srgbClr val="7030A0"/>
                </a:solidFill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cs typeface="Arial" panose="020B0604020202020204" pitchFamily="34" charset="0"/>
              </a:rPr>
              <a:t>Uchtepa</a:t>
            </a:r>
            <a:r>
              <a:rPr lang="en-US" sz="2400" b="1" dirty="0">
                <a:solidFill>
                  <a:srgbClr val="7030A0"/>
                </a:solidFill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cs typeface="Arial" panose="020B0604020202020204" pitchFamily="34" charset="0"/>
              </a:rPr>
              <a:t>tumani</a:t>
            </a:r>
            <a:r>
              <a:rPr lang="en-US" sz="2400" b="1" dirty="0">
                <a:solidFill>
                  <a:srgbClr val="7030A0"/>
                </a:solidFill>
                <a:cs typeface="Arial" panose="020B0604020202020204" pitchFamily="34" charset="0"/>
              </a:rPr>
              <a:t> 287-maktab </a:t>
            </a:r>
            <a:r>
              <a:rPr lang="en-US" sz="2400" b="1" dirty="0" err="1">
                <a:solidFill>
                  <a:srgbClr val="7030A0"/>
                </a:solidFill>
                <a:cs typeface="Arial" panose="020B0604020202020204" pitchFamily="34" charset="0"/>
              </a:rPr>
              <a:t>fizika</a:t>
            </a:r>
            <a:r>
              <a:rPr lang="en-US" sz="2400" b="1" dirty="0">
                <a:solidFill>
                  <a:srgbClr val="7030A0"/>
                </a:solidFill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cs typeface="Arial" panose="020B0604020202020204" pitchFamily="34" charset="0"/>
              </a:rPr>
              <a:t>fani</a:t>
            </a:r>
            <a:r>
              <a:rPr lang="en-US" sz="2400" b="1" dirty="0">
                <a:solidFill>
                  <a:srgbClr val="7030A0"/>
                </a:solidFill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cs typeface="Arial" panose="020B0604020202020204" pitchFamily="34" charset="0"/>
              </a:rPr>
              <a:t>o‘qituvchisi</a:t>
            </a:r>
            <a:endParaRPr lang="en-US" sz="2400" b="1" dirty="0">
              <a:solidFill>
                <a:srgbClr val="7030A0"/>
              </a:solidFill>
              <a:cs typeface="Arial" panose="020B0604020202020204" pitchFamily="34" charset="0"/>
            </a:endParaRPr>
          </a:p>
          <a:p>
            <a:pPr>
              <a:lnSpc>
                <a:spcPts val="4270"/>
              </a:lnSpc>
              <a:spcBef>
                <a:spcPts val="247"/>
              </a:spcBef>
            </a:pPr>
            <a:r>
              <a:rPr lang="uz-Latn-UZ" sz="2400" b="1" dirty="0">
                <a:solidFill>
                  <a:srgbClr val="7030A0"/>
                </a:solidFill>
                <a:cs typeface="Arial" panose="020B0604020202020204" pitchFamily="34" charset="0"/>
              </a:rPr>
              <a:t>Xodjayeva</a:t>
            </a:r>
            <a:r>
              <a:rPr lang="en-US" sz="2400" b="1" dirty="0">
                <a:solidFill>
                  <a:srgbClr val="7030A0"/>
                </a:solidFill>
                <a:cs typeface="Arial" panose="020B0604020202020204" pitchFamily="34" charset="0"/>
              </a:rPr>
              <a:t> </a:t>
            </a:r>
            <a:r>
              <a:rPr lang="uz-Latn-UZ" sz="2400" b="1" dirty="0">
                <a:solidFill>
                  <a:srgbClr val="7030A0"/>
                </a:solidFill>
                <a:cs typeface="Arial" panose="020B0604020202020204" pitchFamily="34" charset="0"/>
              </a:rPr>
              <a:t>Maxtuma</a:t>
            </a:r>
            <a:r>
              <a:rPr lang="en-US" sz="2400" b="1" dirty="0">
                <a:solidFill>
                  <a:srgbClr val="7030A0"/>
                </a:solidFill>
                <a:cs typeface="Arial" panose="020B0604020202020204" pitchFamily="34" charset="0"/>
              </a:rPr>
              <a:t> </a:t>
            </a:r>
            <a:r>
              <a:rPr lang="uz-Latn-UZ" sz="2400" b="1" dirty="0">
                <a:solidFill>
                  <a:srgbClr val="7030A0"/>
                </a:solidFill>
                <a:cs typeface="Arial" panose="020B0604020202020204" pitchFamily="34" charset="0"/>
              </a:rPr>
              <a:t>Ziyatovna</a:t>
            </a:r>
            <a:endParaRPr lang="uz-Latn-UZ" sz="2400" dirty="0">
              <a:solidFill>
                <a:schemeClr val="accent1"/>
              </a:solidFill>
              <a:cs typeface="Arial" panose="020B0604020202020204" pitchFamily="34" charset="0"/>
            </a:endParaRP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lang="en-US" sz="54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endParaRPr lang="en-US" sz="5400" b="1" dirty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531824" y="2709648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546169" y="4728948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0058400" y="526307"/>
            <a:ext cx="103723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10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0296370" y="1145408"/>
            <a:ext cx="569040" cy="448492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sz="2747" spc="-11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747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1601435" y="476759"/>
            <a:ext cx="8226745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0145" y="584787"/>
            <a:ext cx="1551736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240429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BE414F8A-CACE-403A-8649-16B388F1FC8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31234" y="278296"/>
                <a:ext cx="10760765" cy="6579703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:r>
                  <a:rPr lang="en-US" sz="32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3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               Formula:                       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=8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𝑘𝑚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=8000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, 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𝑔</m:t>
                        </m:r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=900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𝑘𝑚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</m:den>
                    </m:f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=250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   </m:t>
                        </m:r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p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</m:num>
                      <m:den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𝑔</m:t>
                        </m:r>
                      </m:den>
                    </m:f>
                    <m:r>
                      <a:rPr lang="en-US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⇒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32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h</m:t>
                            </m:r>
                          </m:num>
                          <m:den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𝑔</m:t>
                            </m:r>
                          </m:den>
                        </m:f>
                      </m:e>
                    </m:rad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sSup>
                          <m:sSup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ad>
                      <m:radPr>
                        <m:degHide m:val="on"/>
                        <m:ctrlP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h</m:t>
                            </m:r>
                          </m:num>
                          <m:den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𝑔</m:t>
                            </m:r>
                          </m:den>
                        </m:f>
                      </m:e>
                    </m:rad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=250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den>
                    </m:f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ad>
                      <m:radPr>
                        <m:degHide m:val="on"/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2∙8000 </m:t>
                            </m:r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num>
                          <m:den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  <m:f>
                              <m:fPr>
                                <m:ctrlP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𝑚</m:t>
                                </m:r>
                              </m:num>
                              <m:den>
                                <m:sSup>
                                  <m:sSup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𝑠</m:t>
                                    </m:r>
                                  </m:e>
                                  <m:sup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den>
                        </m:f>
                      </m:e>
                    </m:rad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=10000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=10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𝑘𝑚</m:t>
                    </m:r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               </a:t>
                </a:r>
                <a:r>
                  <a:rPr lang="en-US" sz="3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𝑺</m:t>
                    </m:r>
                    <m:r>
                      <a:rPr lang="en-US" sz="32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𝟏𝟎</m:t>
                    </m:r>
                    <m:r>
                      <a:rPr lang="en-US" sz="32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2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𝒌𝒎</m:t>
                    </m:r>
                  </m:oMath>
                </a14:m>
                <a:endParaRPr lang="ru-RU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BE414F8A-CACE-403A-8649-16B388F1FC8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31234" y="278296"/>
                <a:ext cx="10760765" cy="6579703"/>
              </a:xfrm>
              <a:blipFill>
                <a:blip r:embed="rId2"/>
                <a:stretch>
                  <a:fillRect l="-1473" t="-19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EA7CA9DF-FCA2-46F6-9B4A-143BA2227120}"/>
              </a:ext>
            </a:extLst>
          </p:cNvPr>
          <p:cNvCxnSpPr>
            <a:cxnSpLocks/>
          </p:cNvCxnSpPr>
          <p:nvPr/>
        </p:nvCxnSpPr>
        <p:spPr>
          <a:xfrm flipH="1">
            <a:off x="5698434" y="755373"/>
            <a:ext cx="1" cy="26736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67AA0A78-B709-4125-B6F3-E69086BD9B0D}"/>
              </a:ext>
            </a:extLst>
          </p:cNvPr>
          <p:cNvCxnSpPr>
            <a:cxnSpLocks/>
          </p:cNvCxnSpPr>
          <p:nvPr/>
        </p:nvCxnSpPr>
        <p:spPr>
          <a:xfrm>
            <a:off x="1417981" y="3697357"/>
            <a:ext cx="361784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41056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DE1CA79-2E7A-483A-B8ED-02B579CB57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558" y="1921564"/>
            <a:ext cx="11304104" cy="4936435"/>
          </a:xfrm>
        </p:spPr>
        <p:txBody>
          <a:bodyPr>
            <a:normAutofit/>
          </a:bodyPr>
          <a:lstStyle/>
          <a:p>
            <a:pPr marL="742950" indent="-742950" algn="just">
              <a:lnSpc>
                <a:spcPct val="100000"/>
              </a:lnSpc>
              <a:buAutoNum type="arabicPeriod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Gorizontal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otilgan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jism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harakatlarda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qatnashadi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742950" indent="-742950" algn="just">
              <a:lnSpc>
                <a:spcPct val="100000"/>
              </a:lnSpc>
              <a:buAutoNum type="arabicPeriod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Gorizontal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otilgan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jismning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trayektoriyasi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chiziqdan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742950" indent="-742950" algn="just">
              <a:lnSpc>
                <a:spcPct val="100000"/>
              </a:lnSpc>
              <a:buAutoNum type="arabicPeriod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Gorizontal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otilgan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jism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tezligining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gorizontal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vertikal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etuvchilaridan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jism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harakati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davomida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o‘zgarmaydi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5E2DEA2A-AB7B-45AE-A591-5995CD106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52399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8402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8745679-FE04-4F8F-953F-95B66165C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591" y="1948069"/>
            <a:ext cx="10906540" cy="422889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Kundalik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turmushdan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mavzuga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qo‘shimcha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misollar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keltira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olasizmi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5.	1-mashq, 10-masala </a:t>
            </a:r>
            <a:r>
              <a:rPr lang="en-US" sz="3600">
                <a:latin typeface="Arial" panose="020B0604020202020204" pitchFamily="34" charset="0"/>
                <a:cs typeface="Arial" panose="020B0604020202020204" pitchFamily="34" charset="0"/>
              </a:rPr>
              <a:t>(24-bet). 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7D11360E-9D25-4FA2-8684-70386CE01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52399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9288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Объект 10">
                <a:extLst>
                  <a:ext uri="{FF2B5EF4-FFF2-40B4-BE49-F238E27FC236}">
                    <a16:creationId xmlns:a16="http://schemas.microsoft.com/office/drawing/2014/main" id="{4AB249BE-B5A7-4D1A-8F96-822D6F0A10C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84242" y="546100"/>
                <a:ext cx="10588488" cy="563086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                                                                  </a:t>
                </a:r>
                <a14:m>
                  <m:oMath xmlns:m="http://schemas.openxmlformats.org/officeDocument/2006/math">
                    <m:r>
                      <a:rPr lang="en-US" sz="4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4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400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4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4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𝜗</m:t>
                        </m:r>
                      </m:e>
                      <m:sub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4400" b="0" i="1" smtClean="0">
                        <a:latin typeface="Cambria Math" panose="02040503050406030204" pitchFamily="18" charset="0"/>
                      </a:rPr>
                      <m:t>∙</m:t>
                    </m:r>
                    <m:r>
                      <a:rPr lang="en-US" sz="4400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dirty="0"/>
                  <a:t> </a:t>
                </a:r>
              </a:p>
              <a:p>
                <a:pPr marL="0" indent="0">
                  <a:buNone/>
                </a:pPr>
                <a:r>
                  <a:rPr lang="en-US" dirty="0"/>
                  <a:t>                                       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𝜗</m:t>
                        </m:r>
                      </m:e>
                      <m:sub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sz="4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4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𝜗</m:t>
                        </m:r>
                      </m:e>
                      <m:sub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4400" b="0" i="1" smtClean="0">
                        <a:latin typeface="Cambria Math" panose="02040503050406030204" pitchFamily="18" charset="0"/>
                      </a:rPr>
                      <m:t>       </m:t>
                    </m:r>
                    <m:sSub>
                      <m:sSubPr>
                        <m:ctrlPr>
                          <a:rPr lang="en-US" sz="4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𝜗</m:t>
                        </m:r>
                      </m:e>
                      <m:sub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  <m:r>
                      <a:rPr lang="en-US" sz="4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400" b="0" i="1" smtClean="0">
                        <a:latin typeface="Cambria Math" panose="02040503050406030204" pitchFamily="18" charset="0"/>
                      </a:rPr>
                      <m:t>𝑔𝑡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                                                                 </a:t>
                </a:r>
                <a14:m>
                  <m:oMath xmlns:m="http://schemas.openxmlformats.org/officeDocument/2006/math">
                    <m:r>
                      <a:rPr lang="en-US" sz="4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4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400" b="0" i="1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sz="4400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4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  <m:sSup>
                          <m:sSupPr>
                            <m:ctrlP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11" name="Объект 10">
                <a:extLst>
                  <a:ext uri="{FF2B5EF4-FFF2-40B4-BE49-F238E27FC236}">
                    <a16:creationId xmlns:a16="http://schemas.microsoft.com/office/drawing/2014/main" id="{4AB249BE-B5A7-4D1A-8F96-822D6F0A10C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84242" y="546100"/>
                <a:ext cx="10588488" cy="5630863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5" name="Рисунок 54">
            <a:extLst>
              <a:ext uri="{FF2B5EF4-FFF2-40B4-BE49-F238E27FC236}">
                <a16:creationId xmlns:a16="http://schemas.microsoft.com/office/drawing/2014/main" id="{EEF59638-028D-4061-B3B4-5AB64A9623C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l="10759" t="32831" r="62284" b="28208"/>
          <a:stretch/>
        </p:blipFill>
        <p:spPr>
          <a:xfrm>
            <a:off x="847288" y="1637541"/>
            <a:ext cx="4539034" cy="3758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2724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8418BFC-BE7F-46D7-BD95-548B71318C3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83096" y="874643"/>
                <a:ext cx="10906539" cy="5883966"/>
              </a:xfrm>
            </p:spPr>
            <p:txBody>
              <a:bodyPr>
                <a:normAutofit fontScale="85000" lnSpcReduction="10000"/>
              </a:bodyPr>
              <a:lstStyle/>
              <a:p>
                <a:pPr marL="0" indent="0">
                  <a:buNone/>
                </a:pPr>
                <a:r>
                  <a:rPr lang="en-US" sz="4400" b="0" i="1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en-US" sz="4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en-US" sz="4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num>
                      <m:den>
                        <m:sSub>
                          <m:sSubPr>
                            <m:ctrlPr>
                              <a:rPr lang="en-US" sz="4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en-US" sz="4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</m:den>
                    </m:f>
                    <m:r>
                      <a:rPr lang="en-US" sz="4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   </m:t>
                    </m:r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4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  <m:sSup>
                          <m:sSupPr>
                            <m:ctrlP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⇒</m:t>
                    </m:r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  <m:r>
                      <a:rPr lang="en-US" sz="4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f>
                      <m:fPr>
                        <m:ctrlP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𝑔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sSubSup>
                          <m:sSubSupPr>
                            <m:ctrlPr>
                              <a:rPr lang="en-US" sz="4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en-US" sz="4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en-US" sz="4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  <m:sup>
                            <m:r>
                              <a:rPr lang="en-US" sz="4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</m:den>
                    </m:f>
                    <m:sSup>
                      <m:sSupPr>
                        <m:ctrlP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Demak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gorizontal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otilgan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jism parabola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chizig</a:t>
                </a:r>
                <a:r>
                  <a:rPr lang="ru-RU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‘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bo‘ylab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harakat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qiladi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buNone/>
                </a:pPr>
                <a:endParaRPr lang="en-US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𝑡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5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5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5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  <m:r>
                                <a:rPr lang="en-US" sz="5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h</m:t>
                              </m:r>
                            </m:num>
                            <m:den>
                              <m:r>
                                <a:rPr lang="en-US" sz="5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𝑔</m:t>
                              </m:r>
                            </m:den>
                          </m:f>
                        </m:e>
                      </m:rad>
                      <m:r>
                        <a:rPr lang="en-US" sz="5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⇒  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𝑆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sz="5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5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𝜗</m:t>
                          </m:r>
                        </m:e>
                        <m:sub>
                          <m:r>
                            <a:rPr lang="en-US" sz="5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</m:sub>
                      </m:sSub>
                      <m:rad>
                        <m:radPr>
                          <m:degHide m:val="on"/>
                          <m:ctrlPr>
                            <a:rPr lang="en-US" sz="5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5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5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  <m:r>
                                <a:rPr lang="en-US" sz="5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h</m:t>
                              </m:r>
                            </m:num>
                            <m:den>
                              <m:r>
                                <a:rPr lang="en-US" sz="5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𝑔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8418BFC-BE7F-46D7-BD95-548B71318C3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83096" y="874643"/>
                <a:ext cx="10906539" cy="5883966"/>
              </a:xfrm>
              <a:blipFill>
                <a:blip r:embed="rId2"/>
                <a:stretch>
                  <a:fillRect l="-1397" t="-621" r="-134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51433921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E7B9FBC-FF1C-4DB5-A9E3-40034EB6C21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0" y="238539"/>
                <a:ext cx="12032974" cy="6361044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sz="4400" dirty="0"/>
                  <a:t>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6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6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𝜗</m:t>
                        </m:r>
                      </m:e>
                      <m:sub>
                        <m:r>
                          <a:rPr lang="en-US" sz="6000" i="1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sz="60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6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6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𝜗</m:t>
                        </m:r>
                      </m:e>
                      <m:sub>
                        <m:r>
                          <a:rPr lang="en-US" sz="60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6000" i="1">
                        <a:latin typeface="Cambria Math" panose="02040503050406030204" pitchFamily="18" charset="0"/>
                      </a:rPr>
                      <m:t>       </m:t>
                    </m:r>
                    <m:sSub>
                      <m:sSubPr>
                        <m:ctrlPr>
                          <a:rPr lang="en-US" sz="6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6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𝜗</m:t>
                        </m:r>
                      </m:e>
                      <m:sub>
                        <m:r>
                          <a:rPr lang="en-US" sz="6000" i="1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  <m:r>
                      <a:rPr lang="en-US" sz="6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6000" i="1">
                        <a:latin typeface="Cambria Math" panose="02040503050406030204" pitchFamily="18" charset="0"/>
                      </a:rPr>
                      <m:t>𝑔𝑡</m:t>
                    </m:r>
                  </m:oMath>
                </a14:m>
                <a:r>
                  <a:rPr lang="en-US" dirty="0"/>
                  <a:t> </a:t>
                </a:r>
              </a:p>
              <a:p>
                <a:pPr marL="0" indent="0">
                  <a:buNone/>
                </a:pPr>
                <a:r>
                  <a:rPr lang="en-US" dirty="0"/>
                  <a:t>                             </a:t>
                </a:r>
                <a:r>
                  <a:rPr lang="en-US" sz="4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Yerga</a:t>
                </a:r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tushishdagi</a:t>
                </a:r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tezligi</a:t>
                </a:r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>
                  <a:buNone/>
                </a:pPr>
                <a:endParaRPr lang="en-US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5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5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𝜗</m:t>
                          </m:r>
                        </m:e>
                        <m:sup>
                          <m:r>
                            <a:rPr lang="en-US" sz="5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54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5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𝜗</m:t>
                          </m:r>
                        </m:e>
                        <m:sub>
                          <m:r>
                            <a:rPr lang="en-US" sz="5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  <m:sup>
                          <m:r>
                            <a:rPr lang="en-US" sz="5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en-US" sz="54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5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𝜗</m:t>
                          </m:r>
                        </m:e>
                        <m:sub>
                          <m:r>
                            <a:rPr lang="en-US" sz="5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  <m:sup>
                          <m:r>
                            <a:rPr lang="en-US" sz="5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𝜗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5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bSup>
                            <m:sSubSupPr>
                              <m:ctrlPr>
                                <a:rPr lang="en-US" sz="5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5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𝜗</m:t>
                              </m:r>
                            </m:e>
                            <m:sub>
                              <m:r>
                                <a:rPr lang="en-US" sz="5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5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sz="5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+2</m:t>
                          </m:r>
                          <m:r>
                            <a:rPr lang="en-US" sz="5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𝑔h</m:t>
                          </m:r>
                        </m:e>
                      </m:rad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                                       </a:t>
                </a:r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E7B9FBC-FF1C-4DB5-A9E3-40034EB6C21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238539"/>
                <a:ext cx="12032974" cy="6361044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403514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B9BB95-73A3-4A2B-9C98-7F7D058D4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1-masala ( 5-savol 18-bet)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6BF7D1-3F79-4560-AD63-8D6EDB3433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087" y="2093843"/>
            <a:ext cx="10999304" cy="476415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Gorizontal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yo‘nalishda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boshlang‘ich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10 m/s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tezlik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otilgan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jismning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uchish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uzoqligi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otilish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balandligiga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Jism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balandlikdan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otilgan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22970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8D86766A-B286-4155-9C72-685C3267A24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93913" y="0"/>
                <a:ext cx="11198087" cy="685800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          Formula: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ru-RU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</a:t>
                </a:r>
                <a14:m>
                  <m:oMath xmlns:m="http://schemas.openxmlformats.org/officeDocument/2006/math">
                    <m:r>
                      <a:rPr lang="en-US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ad>
                      <m:radPr>
                        <m:degHide m:val="on"/>
                        <m:ctrlP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40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h</m:t>
                            </m:r>
                          </m:num>
                          <m:den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𝑔</m:t>
                            </m:r>
                          </m:den>
                        </m:f>
                      </m:e>
                    </m:rad>
                    <m:r>
                      <a:rPr lang="en-US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⇒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ad>
                      <m:radPr>
                        <m:degHide m:val="on"/>
                        <m:ctrlP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40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h</m:t>
                            </m:r>
                          </m:num>
                          <m:den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𝑔</m:t>
                            </m:r>
                          </m:den>
                        </m:f>
                      </m:e>
                    </m:rad>
                  </m:oMath>
                </a14:m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</m:e>
                      <m:sup>
                        <m:r>
                          <a:rPr lang="en-US" sz="4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44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Sup>
                      <m:sSubSupPr>
                        <m:ctrlPr>
                          <a:rPr lang="en-US" sz="4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SupPr>
                      <m:e>
                        <m:r>
                          <a:rPr lang="en-US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en-US" sz="4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  <m:sup>
                        <m:r>
                          <a:rPr lang="en-US" sz="4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bSup>
                    <m:r>
                      <a:rPr lang="en-US" sz="44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f>
                      <m:fPr>
                        <m:ctrlPr>
                          <a:rPr lang="en-US" sz="4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sz="4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</m:num>
                      <m:den>
                        <m:r>
                          <a:rPr lang="en-US" sz="4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𝑔</m:t>
                        </m:r>
                      </m:den>
                    </m:f>
                  </m:oMath>
                </a14:m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</a:t>
                </a:r>
                <a14:m>
                  <m:oMath xmlns:m="http://schemas.openxmlformats.org/officeDocument/2006/math">
                    <m:r>
                      <a:rPr lang="en-US" sz="48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  <m:r>
                      <a:rPr lang="en-US" sz="48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8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sSubSup>
                          <m:sSubSupPr>
                            <m:ctrlPr>
                              <a:rPr lang="en-US" sz="48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en-US" sz="48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en-US" sz="48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  <m:sup>
                            <m:r>
                              <a:rPr lang="en-US" sz="48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en-US" sz="48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𝑔</m:t>
                        </m:r>
                      </m:den>
                    </m:f>
                  </m:oMath>
                </a14:m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</a:t>
                </a:r>
              </a:p>
              <a:p>
                <a:pPr marL="0" indent="0">
                  <a:buNone/>
                </a:pPr>
                <a:r>
                  <a:rPr lang="en-US" sz="40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  <m:r>
                      <a:rPr lang="en-US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2∙</m:t>
                        </m:r>
                        <m:sSup>
                          <m:sSupPr>
                            <m:ctrlP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(10</m:t>
                            </m:r>
                            <m:f>
                              <m:fPr>
                                <m:ctrlPr>
                                  <a:rPr lang="en-US" sz="4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4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𝑚</m:t>
                                </m:r>
                              </m:num>
                              <m:den>
                                <m:r>
                                  <a:rPr lang="en-US" sz="4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𝑠</m:t>
                                </m:r>
                              </m:den>
                            </m:f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10 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/</m:t>
                        </m:r>
                        <m:sSup>
                          <m:sSupPr>
                            <m:ctrlP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=20 </m:t>
                    </m:r>
                    <m:r>
                      <a:rPr lang="en-US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:r>
                  <a:rPr lang="en-US" sz="4000" b="1" i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20 </a:t>
                </a:r>
                <a:r>
                  <a:rPr lang="en-US" sz="4000" b="1" i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</a:t>
                </a:r>
                <a:endParaRPr lang="ru-RU" sz="40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8D86766A-B286-4155-9C72-685C3267A24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93913" y="0"/>
                <a:ext cx="11198087" cy="6858000"/>
              </a:xfrm>
              <a:blipFill>
                <a:blip r:embed="rId2"/>
                <a:stretch>
                  <a:fillRect l="-1905" t="-2489" b="-32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831AA7B3-9F00-43C2-B85E-08778A6177B1}"/>
              </a:ext>
            </a:extLst>
          </p:cNvPr>
          <p:cNvCxnSpPr/>
          <p:nvPr/>
        </p:nvCxnSpPr>
        <p:spPr>
          <a:xfrm>
            <a:off x="5380383" y="566530"/>
            <a:ext cx="0" cy="40021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1DD5AF84-558D-49F5-A08F-EAA01AF483E2}"/>
              </a:ext>
            </a:extLst>
          </p:cNvPr>
          <p:cNvCxnSpPr/>
          <p:nvPr/>
        </p:nvCxnSpPr>
        <p:spPr>
          <a:xfrm>
            <a:off x="1113183" y="4055166"/>
            <a:ext cx="30612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94007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467CC8B-B023-494A-B292-D84E9B774F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842" y="1696278"/>
            <a:ext cx="11198087" cy="516172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Jism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qandaydir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balandlikdan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40 m/s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tezlik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gorizontal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otildi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3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sekunddan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keyingi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tezligini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4C3CDAA-1993-4570-9049-804C59590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86677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2-masala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11128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D78423A-996D-4C77-A814-83747E10E53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18052" y="0"/>
                <a:ext cx="11714922" cy="685800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             Formula: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=40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p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Sup>
                      <m:sSubSupPr>
                        <m:ctrlP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SupPr>
                      <m:e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sub>
                      <m:sup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bSup>
                    <m:r>
                      <a:rPr lang="en-US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sSubSup>
                      <m:sSubSupPr>
                        <m:ctrlP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SupPr>
                      <m:e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𝑦</m:t>
                        </m:r>
                      </m:sub>
                      <m:sup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bSup>
                  </m:oMath>
                </a14:m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</a:t>
                </a:r>
                <a14:m>
                  <m:oMath xmlns:m="http://schemas.openxmlformats.org/officeDocument/2006/math">
                    <m:r>
                      <a:rPr lang="en-US" sz="40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sSubSup>
                          <m:sSubSupPr>
                            <m:ctrlPr>
                              <a:rPr lang="en-US" sz="4000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en-US" sz="40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en-US" sz="4000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</m:sub>
                          <m:sup>
                            <m:r>
                              <a:rPr lang="en-US" sz="4000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  <m:r>
                          <a:rPr lang="en-US" sz="40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sSubSup>
                          <m:sSubSupPr>
                            <m:ctrlPr>
                              <a:rPr lang="en-US" sz="4000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en-US" sz="40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en-US" sz="4000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𝑦</m:t>
                            </m:r>
                          </m:sub>
                          <m:sup>
                            <m:r>
                              <a:rPr lang="en-US" sz="4000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</m:e>
                    </m:rad>
                  </m:oMath>
                </a14:m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sub>
                    </m:sSub>
                    <m:r>
                      <a:rPr lang="en-US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,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𝑦</m:t>
                        </m:r>
                      </m:sub>
                    </m:sSub>
                    <m:r>
                      <a:rPr lang="en-US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en-US" sz="40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sSubSup>
                          <m:sSubSupPr>
                            <m:ctrlPr>
                              <a:rPr lang="en-US" sz="40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  <m:sup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40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(</m:t>
                            </m:r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𝑔</m:t>
                            </m:r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∙</m:t>
                            </m:r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𝑡</m:t>
                            </m:r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40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(40</m:t>
                            </m:r>
                            <m:f>
                              <m:fPr>
                                <m:ctrlPr>
                                  <a:rPr lang="en-US" sz="4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4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𝑚</m:t>
                                </m:r>
                              </m:num>
                              <m:den>
                                <m:r>
                                  <a:rPr lang="en-US" sz="4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𝑠</m:t>
                                </m:r>
                              </m:den>
                            </m:f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(10</m:t>
                            </m:r>
                            <m:f>
                              <m:fPr>
                                <m:ctrlPr>
                                  <a:rPr lang="en-US" sz="4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4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𝑚</m:t>
                                </m:r>
                              </m:num>
                              <m:den>
                                <m:sSup>
                                  <m:sSupPr>
                                    <m:ctrlPr>
                                      <a:rPr lang="en-US" sz="4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4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𝑠</m:t>
                                    </m:r>
                                  </m:e>
                                  <m:sup>
                                    <m:r>
                                      <a:rPr lang="en-US" sz="4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  <m: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∙</m:t>
                            </m:r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3 </m:t>
                            </m:r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n-US" sz="4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=50 </m:t>
                    </m:r>
                    <m:r>
                      <m:rPr>
                        <m:sty m:val="p"/>
                      </m:rPr>
                      <a:rPr lang="en-US" sz="4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m</m:t>
                    </m:r>
                    <m:r>
                      <a:rPr lang="en-US" sz="4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m:rPr>
                        <m:sty m:val="p"/>
                      </m:rPr>
                      <a:rPr lang="en-US" sz="4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s</m:t>
                    </m:r>
                  </m:oMath>
                </a14:m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  </a:t>
                </a:r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𝝑</m:t>
                    </m:r>
                    <m:r>
                      <a:rPr lang="en-US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𝟓𝟎</m:t>
                    </m:r>
                    <m:r>
                      <a:rPr lang="en-US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𝒎</m:t>
                    </m:r>
                    <m:r>
                      <a:rPr lang="en-US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en-US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𝒔</m:t>
                    </m:r>
                  </m:oMath>
                </a14:m>
                <a:endParaRPr lang="en-US" sz="40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D78423A-996D-4C77-A814-83747E10E53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18052" y="0"/>
                <a:ext cx="11714922" cy="6858000"/>
              </a:xfrm>
              <a:blipFill>
                <a:blip r:embed="rId2"/>
                <a:stretch>
                  <a:fillRect l="-1821" t="-18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E04F7BDA-B5F1-4782-8E8E-72ABC813328A}"/>
              </a:ext>
            </a:extLst>
          </p:cNvPr>
          <p:cNvCxnSpPr>
            <a:cxnSpLocks/>
          </p:cNvCxnSpPr>
          <p:nvPr/>
        </p:nvCxnSpPr>
        <p:spPr>
          <a:xfrm>
            <a:off x="5009322" y="463825"/>
            <a:ext cx="0" cy="38828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E22A88F2-599D-4479-86D1-33F3822E2C34}"/>
              </a:ext>
            </a:extLst>
          </p:cNvPr>
          <p:cNvCxnSpPr/>
          <p:nvPr/>
        </p:nvCxnSpPr>
        <p:spPr>
          <a:xfrm>
            <a:off x="318052" y="3631095"/>
            <a:ext cx="323353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3018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FA357FE-D976-425A-AA40-A3E928B3BC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4157" y="1630017"/>
            <a:ext cx="10508973" cy="5227981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Samalyot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8 km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balandlikda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900 km/h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tezlik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gorizontal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uchmoqda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Mo‘ljalga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km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qolganida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samalyotchi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bombani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tashlashi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pPr marL="0" indent="0" algn="just">
              <a:buNone/>
            </a:pP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AFE67778-7811-4EF4-A031-AE596EC35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3968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3-masala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812004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400</Words>
  <Application>Microsoft Office PowerPoint</Application>
  <PresentationFormat>Широкоэкранный</PresentationFormat>
  <Paragraphs>59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1-masala ( 5-savol 18-bet)</vt:lpstr>
      <vt:lpstr>Презентация PowerPoint</vt:lpstr>
      <vt:lpstr>2-masala</vt:lpstr>
      <vt:lpstr>Презентация PowerPoint</vt:lpstr>
      <vt:lpstr>3-masala</vt:lpstr>
      <vt:lpstr>Презентация PowerPoint</vt:lpstr>
      <vt:lpstr>Mustaqil bajarish uchun topshiriqlar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hp</cp:lastModifiedBy>
  <cp:revision>31</cp:revision>
  <dcterms:created xsi:type="dcterms:W3CDTF">2020-08-15T16:09:25Z</dcterms:created>
  <dcterms:modified xsi:type="dcterms:W3CDTF">2021-02-23T04:57:23Z</dcterms:modified>
</cp:coreProperties>
</file>