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 id="262" r:id="rId7"/>
    <p:sldId id="263" r:id="rId8"/>
    <p:sldId id="264" r:id="rId9"/>
    <p:sldId id="265" r:id="rId10"/>
    <p:sldId id="266" r:id="rId11"/>
    <p:sldId id="268" r:id="rId12"/>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6" d="100"/>
          <a:sy n="76" d="100"/>
        </p:scale>
        <p:origin x="582"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524000" y="1122363"/>
            <a:ext cx="9144000" cy="2387600"/>
          </a:xfrm>
        </p:spPr>
        <p:txBody>
          <a:bodyPr anchor="b"/>
          <a:lstStyle>
            <a:lvl1pPr algn="ctr">
              <a:defRPr sz="6000"/>
            </a:lvl1pPr>
          </a:lstStyle>
          <a:p>
            <a:r>
              <a:rPr lang="ru-RU"/>
              <a:t>Образец заголовка</a:t>
            </a:r>
          </a:p>
        </p:txBody>
      </p:sp>
      <p:sp>
        <p:nvSpPr>
          <p:cNvPr id="3" name="Подзаголовок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a:t>Образец подзаголовка</a:t>
            </a:r>
          </a:p>
        </p:txBody>
      </p:sp>
      <p:sp>
        <p:nvSpPr>
          <p:cNvPr id="4" name="Дата 3"/>
          <p:cNvSpPr>
            <a:spLocks noGrp="1"/>
          </p:cNvSpPr>
          <p:nvPr>
            <p:ph type="dt" sz="half" idx="10"/>
          </p:nvPr>
        </p:nvSpPr>
        <p:spPr/>
        <p:txBody>
          <a:bodyPr/>
          <a:lstStyle/>
          <a:p>
            <a:fld id="{02AFE27D-A984-4E5E-8BBB-F713F8E3AD2C}" type="datetimeFigureOut">
              <a:rPr lang="ru-RU" smtClean="0"/>
              <a:t>23.02.2021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9F3D05E4-AD7F-45FE-9962-7FA7D2B9742D}" type="slidenum">
              <a:rPr lang="ru-RU" smtClean="0"/>
              <a:t>‹#›</a:t>
            </a:fld>
            <a:endParaRPr lang="ru-RU"/>
          </a:p>
        </p:txBody>
      </p:sp>
    </p:spTree>
    <p:extLst>
      <p:ext uri="{BB962C8B-B14F-4D97-AF65-F5344CB8AC3E}">
        <p14:creationId xmlns:p14="http://schemas.microsoft.com/office/powerpoint/2010/main" val="27182019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Вертикальный текст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02AFE27D-A984-4E5E-8BBB-F713F8E3AD2C}" type="datetimeFigureOut">
              <a:rPr lang="ru-RU" smtClean="0"/>
              <a:t>23.02.2021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9F3D05E4-AD7F-45FE-9962-7FA7D2B9742D}" type="slidenum">
              <a:rPr lang="ru-RU" smtClean="0"/>
              <a:t>‹#›</a:t>
            </a:fld>
            <a:endParaRPr lang="ru-RU"/>
          </a:p>
        </p:txBody>
      </p:sp>
    </p:spTree>
    <p:extLst>
      <p:ext uri="{BB962C8B-B14F-4D97-AF65-F5344CB8AC3E}">
        <p14:creationId xmlns:p14="http://schemas.microsoft.com/office/powerpoint/2010/main" val="27548131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8724900" y="365125"/>
            <a:ext cx="2628900" cy="5811838"/>
          </a:xfrm>
        </p:spPr>
        <p:txBody>
          <a:bodyPr vert="eaVert"/>
          <a:lstStyle/>
          <a:p>
            <a:r>
              <a:rPr lang="ru-RU"/>
              <a:t>Образец заголовка</a:t>
            </a:r>
          </a:p>
        </p:txBody>
      </p:sp>
      <p:sp>
        <p:nvSpPr>
          <p:cNvPr id="3" name="Вертикальный текст 2"/>
          <p:cNvSpPr>
            <a:spLocks noGrp="1"/>
          </p:cNvSpPr>
          <p:nvPr>
            <p:ph type="body" orient="vert" idx="1"/>
          </p:nvPr>
        </p:nvSpPr>
        <p:spPr>
          <a:xfrm>
            <a:off x="838200" y="365125"/>
            <a:ext cx="7734300" cy="5811838"/>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02AFE27D-A984-4E5E-8BBB-F713F8E3AD2C}" type="datetimeFigureOut">
              <a:rPr lang="ru-RU" smtClean="0"/>
              <a:t>23.02.2021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9F3D05E4-AD7F-45FE-9962-7FA7D2B9742D}" type="slidenum">
              <a:rPr lang="ru-RU" smtClean="0"/>
              <a:t>‹#›</a:t>
            </a:fld>
            <a:endParaRPr lang="ru-RU"/>
          </a:p>
        </p:txBody>
      </p:sp>
    </p:spTree>
    <p:extLst>
      <p:ext uri="{BB962C8B-B14F-4D97-AF65-F5344CB8AC3E}">
        <p14:creationId xmlns:p14="http://schemas.microsoft.com/office/powerpoint/2010/main" val="224539564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Three Image Text Subtitle">
    <p:spTree>
      <p:nvGrpSpPr>
        <p:cNvPr id="1" name=""/>
        <p:cNvGrpSpPr/>
        <p:nvPr/>
      </p:nvGrpSpPr>
      <p:grpSpPr>
        <a:xfrm>
          <a:off x="0" y="0"/>
          <a:ext cx="0" cy="0"/>
          <a:chOff x="0" y="0"/>
          <a:chExt cx="0" cy="0"/>
        </a:xfrm>
      </p:grpSpPr>
      <p:sp>
        <p:nvSpPr>
          <p:cNvPr id="2" name="Title 1"/>
          <p:cNvSpPr>
            <a:spLocks noGrp="1"/>
          </p:cNvSpPr>
          <p:nvPr>
            <p:ph type="title"/>
          </p:nvPr>
        </p:nvSpPr>
        <p:spPr>
          <a:xfrm>
            <a:off x="914404" y="279962"/>
            <a:ext cx="10363201" cy="817561"/>
          </a:xfrm>
        </p:spPr>
        <p:txBody>
          <a:bodyPr/>
          <a:lstStyle/>
          <a:p>
            <a:r>
              <a:rPr lang="en-US"/>
              <a:t>Click to edit Master title style</a:t>
            </a:r>
          </a:p>
        </p:txBody>
      </p:sp>
      <p:sp>
        <p:nvSpPr>
          <p:cNvPr id="4" name="Picture Placeholder 3"/>
          <p:cNvSpPr>
            <a:spLocks noGrp="1"/>
          </p:cNvSpPr>
          <p:nvPr>
            <p:ph type="pic" sz="quarter" idx="10"/>
          </p:nvPr>
        </p:nvSpPr>
        <p:spPr>
          <a:xfrm>
            <a:off x="914401" y="1397001"/>
            <a:ext cx="3328416" cy="3407438"/>
          </a:xfrm>
          <a:solidFill>
            <a:schemeClr val="bg1">
              <a:lumMod val="95000"/>
            </a:schemeClr>
          </a:solidFill>
          <a:ln w="3175">
            <a:solidFill>
              <a:schemeClr val="bg1">
                <a:lumMod val="50000"/>
                <a:alpha val="40000"/>
              </a:schemeClr>
            </a:solidFill>
          </a:ln>
          <a:effectLst>
            <a:outerShdw dist="50800" dir="5400000" algn="t" rotWithShape="0">
              <a:schemeClr val="accent1"/>
            </a:outerShdw>
          </a:effectLst>
        </p:spPr>
        <p:txBody>
          <a:bodyPr vert="horz" lIns="0" tIns="0" rIns="0" bIns="0" rtlCol="0" anchor="ctr">
            <a:normAutofit/>
          </a:bodyPr>
          <a:lstStyle>
            <a:lvl1pPr marL="0" indent="0" algn="ctr">
              <a:buNone/>
              <a:defRPr lang="en-US" sz="1399"/>
            </a:lvl1pPr>
          </a:lstStyle>
          <a:p>
            <a:pPr lvl="0"/>
            <a:endParaRPr lang="en-US"/>
          </a:p>
        </p:txBody>
      </p:sp>
      <p:sp>
        <p:nvSpPr>
          <p:cNvPr id="5" name="Picture Placeholder 3"/>
          <p:cNvSpPr>
            <a:spLocks noGrp="1"/>
          </p:cNvSpPr>
          <p:nvPr>
            <p:ph type="pic" sz="quarter" idx="11"/>
          </p:nvPr>
        </p:nvSpPr>
        <p:spPr>
          <a:xfrm>
            <a:off x="4431792" y="1397001"/>
            <a:ext cx="3328416" cy="3407438"/>
          </a:xfrm>
          <a:solidFill>
            <a:schemeClr val="bg1">
              <a:lumMod val="95000"/>
            </a:schemeClr>
          </a:solidFill>
          <a:ln w="3175">
            <a:solidFill>
              <a:schemeClr val="bg1">
                <a:lumMod val="50000"/>
                <a:alpha val="40000"/>
              </a:schemeClr>
            </a:solidFill>
          </a:ln>
          <a:effectLst>
            <a:outerShdw dist="50800" dir="5400000" algn="t" rotWithShape="0">
              <a:schemeClr val="accent4"/>
            </a:outerShdw>
          </a:effectLst>
        </p:spPr>
        <p:txBody>
          <a:bodyPr vert="horz" lIns="0" tIns="0" rIns="0" bIns="0" rtlCol="0" anchor="ctr">
            <a:normAutofit/>
          </a:bodyPr>
          <a:lstStyle>
            <a:lvl1pPr marL="0" indent="0" algn="ctr">
              <a:buNone/>
              <a:defRPr lang="en-US" sz="1399"/>
            </a:lvl1pPr>
          </a:lstStyle>
          <a:p>
            <a:pPr lvl="0"/>
            <a:endParaRPr lang="en-US"/>
          </a:p>
        </p:txBody>
      </p:sp>
      <p:sp>
        <p:nvSpPr>
          <p:cNvPr id="6" name="Picture Placeholder 3"/>
          <p:cNvSpPr>
            <a:spLocks noGrp="1"/>
          </p:cNvSpPr>
          <p:nvPr>
            <p:ph type="pic" sz="quarter" idx="12"/>
          </p:nvPr>
        </p:nvSpPr>
        <p:spPr>
          <a:xfrm>
            <a:off x="7949183" y="1397001"/>
            <a:ext cx="3328416" cy="3407438"/>
          </a:xfrm>
          <a:solidFill>
            <a:schemeClr val="bg1">
              <a:lumMod val="95000"/>
            </a:schemeClr>
          </a:solidFill>
          <a:ln w="3175">
            <a:solidFill>
              <a:schemeClr val="bg1">
                <a:lumMod val="50000"/>
                <a:alpha val="40000"/>
              </a:schemeClr>
            </a:solidFill>
          </a:ln>
          <a:effectLst>
            <a:outerShdw dist="50800" dir="5400000" algn="t" rotWithShape="0">
              <a:schemeClr val="bg2"/>
            </a:outerShdw>
          </a:effectLst>
        </p:spPr>
        <p:txBody>
          <a:bodyPr vert="horz" lIns="0" tIns="0" rIns="0" bIns="0" rtlCol="0" anchor="ctr">
            <a:normAutofit/>
          </a:bodyPr>
          <a:lstStyle>
            <a:lvl1pPr marL="0" indent="0" algn="ctr">
              <a:buNone/>
              <a:defRPr lang="en-US" sz="1399"/>
            </a:lvl1pPr>
          </a:lstStyle>
          <a:p>
            <a:pPr lvl="0"/>
            <a:endParaRPr lang="en-US"/>
          </a:p>
        </p:txBody>
      </p:sp>
      <p:sp>
        <p:nvSpPr>
          <p:cNvPr id="8" name="Text Placeholder 9"/>
          <p:cNvSpPr>
            <a:spLocks noGrp="1"/>
          </p:cNvSpPr>
          <p:nvPr>
            <p:ph type="body" sz="quarter" idx="14"/>
          </p:nvPr>
        </p:nvSpPr>
        <p:spPr>
          <a:xfrm>
            <a:off x="914401" y="4980569"/>
            <a:ext cx="3328416" cy="958851"/>
          </a:xfrm>
        </p:spPr>
        <p:txBody>
          <a:bodyPr>
            <a:noAutofit/>
          </a:bodyPr>
          <a:lstStyle>
            <a:lvl1pPr marL="0" indent="0">
              <a:buNone/>
              <a:defRPr sz="1399"/>
            </a:lvl1pPr>
            <a:lvl2pPr marL="152378" indent="-152378">
              <a:buFont typeface="Arial" panose="020B0604020202020204" pitchFamily="34" charset="0"/>
              <a:buChar char="•"/>
              <a:defRPr sz="1399"/>
            </a:lvl2pPr>
            <a:lvl3pPr marL="304757" indent="-152378">
              <a:defRPr sz="1399"/>
            </a:lvl3pPr>
            <a:lvl4pPr marL="533324" indent="-228567">
              <a:defRPr sz="1399"/>
            </a:lvl4pPr>
            <a:lvl5pPr marL="761891" indent="-228567">
              <a:defRPr sz="1399"/>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Text Placeholder 9"/>
          <p:cNvSpPr>
            <a:spLocks noGrp="1"/>
          </p:cNvSpPr>
          <p:nvPr>
            <p:ph type="body" sz="quarter" idx="15"/>
          </p:nvPr>
        </p:nvSpPr>
        <p:spPr>
          <a:xfrm>
            <a:off x="4431792" y="4980569"/>
            <a:ext cx="3328416" cy="958851"/>
          </a:xfrm>
        </p:spPr>
        <p:txBody>
          <a:bodyPr>
            <a:noAutofit/>
          </a:bodyPr>
          <a:lstStyle>
            <a:lvl1pPr marL="0" indent="0">
              <a:buNone/>
              <a:defRPr sz="1399"/>
            </a:lvl1pPr>
            <a:lvl2pPr marL="152378" indent="-152378">
              <a:buFont typeface="Arial" panose="020B0604020202020204" pitchFamily="34" charset="0"/>
              <a:buChar char="•"/>
              <a:defRPr sz="1399"/>
            </a:lvl2pPr>
            <a:lvl3pPr marL="304757" indent="-152378">
              <a:defRPr sz="1399"/>
            </a:lvl3pPr>
            <a:lvl4pPr marL="533324" indent="-228567">
              <a:defRPr sz="1399"/>
            </a:lvl4pPr>
            <a:lvl5pPr marL="761891" indent="-228567">
              <a:defRPr sz="1399"/>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Text Placeholder 9"/>
          <p:cNvSpPr>
            <a:spLocks noGrp="1"/>
          </p:cNvSpPr>
          <p:nvPr>
            <p:ph type="body" sz="quarter" idx="16"/>
          </p:nvPr>
        </p:nvSpPr>
        <p:spPr>
          <a:xfrm>
            <a:off x="7949183" y="4980569"/>
            <a:ext cx="3328416" cy="958851"/>
          </a:xfrm>
        </p:spPr>
        <p:txBody>
          <a:bodyPr>
            <a:noAutofit/>
          </a:bodyPr>
          <a:lstStyle>
            <a:lvl1pPr marL="0" indent="0">
              <a:buNone/>
              <a:defRPr sz="1399"/>
            </a:lvl1pPr>
            <a:lvl2pPr marL="152378" indent="-152378">
              <a:buFont typeface="Arial" panose="020B0604020202020204" pitchFamily="34" charset="0"/>
              <a:buChar char="•"/>
              <a:defRPr sz="1399"/>
            </a:lvl2pPr>
            <a:lvl3pPr marL="304757" indent="-152378">
              <a:defRPr sz="1399"/>
            </a:lvl3pPr>
            <a:lvl4pPr marL="533324" indent="-228567">
              <a:defRPr sz="1399"/>
            </a:lvl4pPr>
            <a:lvl5pPr marL="761891" indent="-228567">
              <a:defRPr sz="1399"/>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1" name="Text Placeholder 4"/>
          <p:cNvSpPr>
            <a:spLocks noGrp="1"/>
          </p:cNvSpPr>
          <p:nvPr>
            <p:ph type="body" sz="quarter" idx="18" hasCustomPrompt="1"/>
          </p:nvPr>
        </p:nvSpPr>
        <p:spPr>
          <a:xfrm>
            <a:off x="914404" y="933453"/>
            <a:ext cx="10363201" cy="406400"/>
          </a:xfrm>
        </p:spPr>
        <p:txBody>
          <a:bodyPr>
            <a:normAutofit/>
          </a:bodyPr>
          <a:lstStyle>
            <a:lvl1pPr marL="0" indent="0" algn="ctr">
              <a:lnSpc>
                <a:spcPct val="86000"/>
              </a:lnSpc>
              <a:spcBef>
                <a:spcPts val="0"/>
              </a:spcBef>
              <a:buNone/>
              <a:defRPr sz="1799" baseline="0"/>
            </a:lvl1pPr>
          </a:lstStyle>
          <a:p>
            <a:pPr lvl="0"/>
            <a:r>
              <a:rPr lang="en-US" dirty="0"/>
              <a:t>Click here to edit subtitle</a:t>
            </a:r>
          </a:p>
        </p:txBody>
      </p:sp>
    </p:spTree>
    <p:extLst>
      <p:ext uri="{BB962C8B-B14F-4D97-AF65-F5344CB8AC3E}">
        <p14:creationId xmlns:p14="http://schemas.microsoft.com/office/powerpoint/2010/main" val="22471961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Объект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02AFE27D-A984-4E5E-8BBB-F713F8E3AD2C}" type="datetimeFigureOut">
              <a:rPr lang="ru-RU" smtClean="0"/>
              <a:t>23.02.2021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9F3D05E4-AD7F-45FE-9962-7FA7D2B9742D}" type="slidenum">
              <a:rPr lang="ru-RU" smtClean="0"/>
              <a:t>‹#›</a:t>
            </a:fld>
            <a:endParaRPr lang="ru-RU"/>
          </a:p>
        </p:txBody>
      </p:sp>
    </p:spTree>
    <p:extLst>
      <p:ext uri="{BB962C8B-B14F-4D97-AF65-F5344CB8AC3E}">
        <p14:creationId xmlns:p14="http://schemas.microsoft.com/office/powerpoint/2010/main" val="22886621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1850" y="1709738"/>
            <a:ext cx="10515600" cy="2852737"/>
          </a:xfrm>
        </p:spPr>
        <p:txBody>
          <a:bodyPr anchor="b"/>
          <a:lstStyle>
            <a:lvl1pPr>
              <a:defRPr sz="6000"/>
            </a:lvl1pPr>
          </a:lstStyle>
          <a:p>
            <a:r>
              <a:rPr lang="ru-RU"/>
              <a:t>Образец заголовка</a:t>
            </a:r>
          </a:p>
        </p:txBody>
      </p:sp>
      <p:sp>
        <p:nvSpPr>
          <p:cNvPr id="3" name="Текст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a:t>Образец текста</a:t>
            </a:r>
          </a:p>
        </p:txBody>
      </p:sp>
      <p:sp>
        <p:nvSpPr>
          <p:cNvPr id="4" name="Дата 3"/>
          <p:cNvSpPr>
            <a:spLocks noGrp="1"/>
          </p:cNvSpPr>
          <p:nvPr>
            <p:ph type="dt" sz="half" idx="10"/>
          </p:nvPr>
        </p:nvSpPr>
        <p:spPr/>
        <p:txBody>
          <a:bodyPr/>
          <a:lstStyle/>
          <a:p>
            <a:fld id="{02AFE27D-A984-4E5E-8BBB-F713F8E3AD2C}" type="datetimeFigureOut">
              <a:rPr lang="ru-RU" smtClean="0"/>
              <a:t>23.02.2021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9F3D05E4-AD7F-45FE-9962-7FA7D2B9742D}" type="slidenum">
              <a:rPr lang="ru-RU" smtClean="0"/>
              <a:t>‹#›</a:t>
            </a:fld>
            <a:endParaRPr lang="ru-RU"/>
          </a:p>
        </p:txBody>
      </p:sp>
    </p:spTree>
    <p:extLst>
      <p:ext uri="{BB962C8B-B14F-4D97-AF65-F5344CB8AC3E}">
        <p14:creationId xmlns:p14="http://schemas.microsoft.com/office/powerpoint/2010/main" val="161275416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Объект 2"/>
          <p:cNvSpPr>
            <a:spLocks noGrp="1"/>
          </p:cNvSpPr>
          <p:nvPr>
            <p:ph sz="half" idx="1"/>
          </p:nvPr>
        </p:nvSpPr>
        <p:spPr>
          <a:xfrm>
            <a:off x="838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Объект 3"/>
          <p:cNvSpPr>
            <a:spLocks noGrp="1"/>
          </p:cNvSpPr>
          <p:nvPr>
            <p:ph sz="half" idx="2"/>
          </p:nvPr>
        </p:nvSpPr>
        <p:spPr>
          <a:xfrm>
            <a:off x="6172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Дата 4"/>
          <p:cNvSpPr>
            <a:spLocks noGrp="1"/>
          </p:cNvSpPr>
          <p:nvPr>
            <p:ph type="dt" sz="half" idx="10"/>
          </p:nvPr>
        </p:nvSpPr>
        <p:spPr/>
        <p:txBody>
          <a:bodyPr/>
          <a:lstStyle/>
          <a:p>
            <a:fld id="{02AFE27D-A984-4E5E-8BBB-F713F8E3AD2C}" type="datetimeFigureOut">
              <a:rPr lang="ru-RU" smtClean="0"/>
              <a:t>23.02.2021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9F3D05E4-AD7F-45FE-9962-7FA7D2B9742D}" type="slidenum">
              <a:rPr lang="ru-RU" smtClean="0"/>
              <a:t>‹#›</a:t>
            </a:fld>
            <a:endParaRPr lang="ru-RU"/>
          </a:p>
        </p:txBody>
      </p:sp>
    </p:spTree>
    <p:extLst>
      <p:ext uri="{BB962C8B-B14F-4D97-AF65-F5344CB8AC3E}">
        <p14:creationId xmlns:p14="http://schemas.microsoft.com/office/powerpoint/2010/main" val="23988147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365125"/>
            <a:ext cx="10515600" cy="1325563"/>
          </a:xfrm>
        </p:spPr>
        <p:txBody>
          <a:bodyPr/>
          <a:lstStyle/>
          <a:p>
            <a:r>
              <a:rPr lang="ru-RU"/>
              <a:t>Образец заголовка</a:t>
            </a:r>
          </a:p>
        </p:txBody>
      </p:sp>
      <p:sp>
        <p:nvSpPr>
          <p:cNvPr id="3" name="Текст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Объект 3"/>
          <p:cNvSpPr>
            <a:spLocks noGrp="1"/>
          </p:cNvSpPr>
          <p:nvPr>
            <p:ph sz="half" idx="2"/>
          </p:nvPr>
        </p:nvSpPr>
        <p:spPr>
          <a:xfrm>
            <a:off x="839788" y="2505075"/>
            <a:ext cx="5157787"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Текст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Объект 5"/>
          <p:cNvSpPr>
            <a:spLocks noGrp="1"/>
          </p:cNvSpPr>
          <p:nvPr>
            <p:ph sz="quarter" idx="4"/>
          </p:nvPr>
        </p:nvSpPr>
        <p:spPr>
          <a:xfrm>
            <a:off x="6172200" y="2505075"/>
            <a:ext cx="5183188"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7" name="Дата 6"/>
          <p:cNvSpPr>
            <a:spLocks noGrp="1"/>
          </p:cNvSpPr>
          <p:nvPr>
            <p:ph type="dt" sz="half" idx="10"/>
          </p:nvPr>
        </p:nvSpPr>
        <p:spPr/>
        <p:txBody>
          <a:bodyPr/>
          <a:lstStyle/>
          <a:p>
            <a:fld id="{02AFE27D-A984-4E5E-8BBB-F713F8E3AD2C}" type="datetimeFigureOut">
              <a:rPr lang="ru-RU" smtClean="0"/>
              <a:t>23.02.2021</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9F3D05E4-AD7F-45FE-9962-7FA7D2B9742D}" type="slidenum">
              <a:rPr lang="ru-RU" smtClean="0"/>
              <a:t>‹#›</a:t>
            </a:fld>
            <a:endParaRPr lang="ru-RU"/>
          </a:p>
        </p:txBody>
      </p:sp>
    </p:spTree>
    <p:extLst>
      <p:ext uri="{BB962C8B-B14F-4D97-AF65-F5344CB8AC3E}">
        <p14:creationId xmlns:p14="http://schemas.microsoft.com/office/powerpoint/2010/main" val="186067524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Дата 2"/>
          <p:cNvSpPr>
            <a:spLocks noGrp="1"/>
          </p:cNvSpPr>
          <p:nvPr>
            <p:ph type="dt" sz="half" idx="10"/>
          </p:nvPr>
        </p:nvSpPr>
        <p:spPr/>
        <p:txBody>
          <a:bodyPr/>
          <a:lstStyle/>
          <a:p>
            <a:fld id="{02AFE27D-A984-4E5E-8BBB-F713F8E3AD2C}" type="datetimeFigureOut">
              <a:rPr lang="ru-RU" smtClean="0"/>
              <a:t>23.02.2021</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9F3D05E4-AD7F-45FE-9962-7FA7D2B9742D}" type="slidenum">
              <a:rPr lang="ru-RU" smtClean="0"/>
              <a:t>‹#›</a:t>
            </a:fld>
            <a:endParaRPr lang="ru-RU"/>
          </a:p>
        </p:txBody>
      </p:sp>
    </p:spTree>
    <p:extLst>
      <p:ext uri="{BB962C8B-B14F-4D97-AF65-F5344CB8AC3E}">
        <p14:creationId xmlns:p14="http://schemas.microsoft.com/office/powerpoint/2010/main" val="9225308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02AFE27D-A984-4E5E-8BBB-F713F8E3AD2C}" type="datetimeFigureOut">
              <a:rPr lang="ru-RU" smtClean="0"/>
              <a:t>23.02.2021</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9F3D05E4-AD7F-45FE-9962-7FA7D2B9742D}" type="slidenum">
              <a:rPr lang="ru-RU" smtClean="0"/>
              <a:t>‹#›</a:t>
            </a:fld>
            <a:endParaRPr lang="ru-RU"/>
          </a:p>
        </p:txBody>
      </p:sp>
    </p:spTree>
    <p:extLst>
      <p:ext uri="{BB962C8B-B14F-4D97-AF65-F5344CB8AC3E}">
        <p14:creationId xmlns:p14="http://schemas.microsoft.com/office/powerpoint/2010/main" val="194137283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a:t>Образец заголовка</a:t>
            </a:r>
          </a:p>
        </p:txBody>
      </p:sp>
      <p:sp>
        <p:nvSpPr>
          <p:cNvPr id="3" name="Объект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4"/>
          <p:cNvSpPr>
            <a:spLocks noGrp="1"/>
          </p:cNvSpPr>
          <p:nvPr>
            <p:ph type="dt" sz="half" idx="10"/>
          </p:nvPr>
        </p:nvSpPr>
        <p:spPr/>
        <p:txBody>
          <a:bodyPr/>
          <a:lstStyle/>
          <a:p>
            <a:fld id="{02AFE27D-A984-4E5E-8BBB-F713F8E3AD2C}" type="datetimeFigureOut">
              <a:rPr lang="ru-RU" smtClean="0"/>
              <a:t>23.02.2021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9F3D05E4-AD7F-45FE-9962-7FA7D2B9742D}" type="slidenum">
              <a:rPr lang="ru-RU" smtClean="0"/>
              <a:t>‹#›</a:t>
            </a:fld>
            <a:endParaRPr lang="ru-RU"/>
          </a:p>
        </p:txBody>
      </p:sp>
    </p:spTree>
    <p:extLst>
      <p:ext uri="{BB962C8B-B14F-4D97-AF65-F5344CB8AC3E}">
        <p14:creationId xmlns:p14="http://schemas.microsoft.com/office/powerpoint/2010/main" val="36362797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a:t>Образец заголовка</a:t>
            </a:r>
          </a:p>
        </p:txBody>
      </p:sp>
      <p:sp>
        <p:nvSpPr>
          <p:cNvPr id="3" name="Рисунок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4"/>
          <p:cNvSpPr>
            <a:spLocks noGrp="1"/>
          </p:cNvSpPr>
          <p:nvPr>
            <p:ph type="dt" sz="half" idx="10"/>
          </p:nvPr>
        </p:nvSpPr>
        <p:spPr/>
        <p:txBody>
          <a:bodyPr/>
          <a:lstStyle/>
          <a:p>
            <a:fld id="{02AFE27D-A984-4E5E-8BBB-F713F8E3AD2C}" type="datetimeFigureOut">
              <a:rPr lang="ru-RU" smtClean="0"/>
              <a:t>23.02.2021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9F3D05E4-AD7F-45FE-9962-7FA7D2B9742D}" type="slidenum">
              <a:rPr lang="ru-RU" smtClean="0"/>
              <a:t>‹#›</a:t>
            </a:fld>
            <a:endParaRPr lang="ru-RU"/>
          </a:p>
        </p:txBody>
      </p:sp>
    </p:spTree>
    <p:extLst>
      <p:ext uri="{BB962C8B-B14F-4D97-AF65-F5344CB8AC3E}">
        <p14:creationId xmlns:p14="http://schemas.microsoft.com/office/powerpoint/2010/main" val="313357779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p>
        </p:txBody>
      </p:sp>
      <p:sp>
        <p:nvSpPr>
          <p:cNvPr id="3" name="Текст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2AFE27D-A984-4E5E-8BBB-F713F8E3AD2C}" type="datetimeFigureOut">
              <a:rPr lang="ru-RU" smtClean="0"/>
              <a:t>23.02.2021</a:t>
            </a:fld>
            <a:endParaRPr lang="ru-RU"/>
          </a:p>
        </p:txBody>
      </p:sp>
      <p:sp>
        <p:nvSpPr>
          <p:cNvPr id="5" name="Нижний колонтитул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F3D05E4-AD7F-45FE-9962-7FA7D2B9742D}" type="slidenum">
              <a:rPr lang="ru-RU" smtClean="0"/>
              <a:t>‹#›</a:t>
            </a:fld>
            <a:endParaRPr lang="ru-RU"/>
          </a:p>
        </p:txBody>
      </p:sp>
    </p:spTree>
    <p:extLst>
      <p:ext uri="{BB962C8B-B14F-4D97-AF65-F5344CB8AC3E}">
        <p14:creationId xmlns:p14="http://schemas.microsoft.com/office/powerpoint/2010/main" val="100870121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object 2">
            <a:extLst>
              <a:ext uri="{FF2B5EF4-FFF2-40B4-BE49-F238E27FC236}">
                <a16:creationId xmlns:a16="http://schemas.microsoft.com/office/drawing/2014/main" id="{EE80F0AA-4DF1-4DBF-9AA2-5439157D8912}"/>
              </a:ext>
            </a:extLst>
          </p:cNvPr>
          <p:cNvSpPr/>
          <p:nvPr/>
        </p:nvSpPr>
        <p:spPr>
          <a:xfrm>
            <a:off x="2985" y="3248"/>
            <a:ext cx="12173957" cy="2125804"/>
          </a:xfrm>
          <a:custGeom>
            <a:avLst/>
            <a:gdLst/>
            <a:ahLst/>
            <a:cxnLst/>
            <a:rect l="l" t="t" r="r" b="b"/>
            <a:pathLst>
              <a:path w="5760085" h="1021080">
                <a:moveTo>
                  <a:pt x="5759640" y="0"/>
                </a:moveTo>
                <a:lnTo>
                  <a:pt x="0" y="0"/>
                </a:lnTo>
                <a:lnTo>
                  <a:pt x="0" y="1020953"/>
                </a:lnTo>
                <a:lnTo>
                  <a:pt x="5759640" y="1020953"/>
                </a:lnTo>
                <a:lnTo>
                  <a:pt x="5759640" y="0"/>
                </a:lnTo>
                <a:close/>
              </a:path>
            </a:pathLst>
          </a:custGeom>
          <a:solidFill>
            <a:srgbClr val="2365C7"/>
          </a:solidFill>
        </p:spPr>
        <p:txBody>
          <a:bodyPr wrap="square" lIns="0" tIns="0" rIns="0" bIns="0" rtlCol="0"/>
          <a:lstStyle/>
          <a:p>
            <a:endParaRPr sz="2396"/>
          </a:p>
        </p:txBody>
      </p:sp>
      <p:sp>
        <p:nvSpPr>
          <p:cNvPr id="15" name="object 4">
            <a:extLst>
              <a:ext uri="{FF2B5EF4-FFF2-40B4-BE49-F238E27FC236}">
                <a16:creationId xmlns:a16="http://schemas.microsoft.com/office/drawing/2014/main" id="{96789AA7-9596-4F83-89FD-AEC28EE179F1}"/>
              </a:ext>
            </a:extLst>
          </p:cNvPr>
          <p:cNvSpPr txBox="1"/>
          <p:nvPr/>
        </p:nvSpPr>
        <p:spPr>
          <a:xfrm>
            <a:off x="1064525" y="2702257"/>
            <a:ext cx="9800885" cy="4518222"/>
          </a:xfrm>
          <a:prstGeom prst="rect">
            <a:avLst/>
          </a:prstGeom>
        </p:spPr>
        <p:txBody>
          <a:bodyPr vert="horz" wrap="square" lIns="0" tIns="29525" rIns="0" bIns="0" rtlCol="0">
            <a:spAutoFit/>
          </a:bodyPr>
          <a:lstStyle/>
          <a:p>
            <a:pPr marL="38918" algn="just">
              <a:lnSpc>
                <a:spcPts val="4132"/>
              </a:lnSpc>
              <a:spcBef>
                <a:spcPts val="233"/>
              </a:spcBef>
            </a:pPr>
            <a:r>
              <a:rPr lang="uz-Latn-UZ" sz="4400" b="1" dirty="0">
                <a:solidFill>
                  <a:schemeClr val="accent5"/>
                </a:solidFill>
                <a:latin typeface="Arial"/>
                <a:cs typeface="Arial"/>
              </a:rPr>
              <a:t>MAVZU:</a:t>
            </a:r>
            <a:r>
              <a:rPr lang="en-US" sz="4400" b="1" dirty="0">
                <a:solidFill>
                  <a:schemeClr val="accent5"/>
                </a:solidFill>
                <a:latin typeface="Arial"/>
                <a:cs typeface="Arial"/>
              </a:rPr>
              <a:t> </a:t>
            </a:r>
            <a:r>
              <a:rPr lang="uz-Latn-UZ" sz="4000" dirty="0">
                <a:solidFill>
                  <a:schemeClr val="accent5"/>
                </a:solidFill>
                <a:latin typeface="Arial"/>
                <a:cs typeface="Arial"/>
              </a:rPr>
              <a:t>Aylana bo‘ylab notekis harakat. Burchak tezlanish. Tangensial tezlanish</a:t>
            </a:r>
            <a:r>
              <a:rPr lang="en-US" sz="4000" dirty="0">
                <a:solidFill>
                  <a:schemeClr val="accent5"/>
                </a:solidFill>
                <a:latin typeface="Arial"/>
                <a:cs typeface="Arial"/>
              </a:rPr>
              <a:t>.</a:t>
            </a:r>
            <a:r>
              <a:rPr lang="uz-Latn-UZ" sz="4000" dirty="0">
                <a:solidFill>
                  <a:schemeClr val="accent5"/>
                </a:solidFill>
                <a:latin typeface="Arial"/>
                <a:cs typeface="Arial"/>
              </a:rPr>
              <a:t> </a:t>
            </a:r>
            <a:endParaRPr lang="en-US" sz="4000" dirty="0">
              <a:solidFill>
                <a:schemeClr val="accent5"/>
              </a:solidFill>
              <a:latin typeface="Arial"/>
              <a:cs typeface="Arial"/>
            </a:endParaRPr>
          </a:p>
          <a:p>
            <a:pPr>
              <a:lnSpc>
                <a:spcPts val="4270"/>
              </a:lnSpc>
              <a:spcBef>
                <a:spcPts val="247"/>
              </a:spcBef>
            </a:pPr>
            <a:endParaRPr lang="en-US" sz="2400" b="1" dirty="0">
              <a:solidFill>
                <a:srgbClr val="7030A0"/>
              </a:solidFill>
              <a:cs typeface="Arial" panose="020B0604020202020204" pitchFamily="34" charset="0"/>
            </a:endParaRPr>
          </a:p>
          <a:p>
            <a:pPr>
              <a:lnSpc>
                <a:spcPts val="4270"/>
              </a:lnSpc>
              <a:spcBef>
                <a:spcPts val="247"/>
              </a:spcBef>
            </a:pPr>
            <a:endParaRPr lang="en-US" sz="2400" b="1" dirty="0">
              <a:solidFill>
                <a:srgbClr val="7030A0"/>
              </a:solidFill>
              <a:cs typeface="Arial" panose="020B0604020202020204" pitchFamily="34" charset="0"/>
            </a:endParaRPr>
          </a:p>
          <a:p>
            <a:pPr>
              <a:lnSpc>
                <a:spcPts val="4270"/>
              </a:lnSpc>
              <a:spcBef>
                <a:spcPts val="247"/>
              </a:spcBef>
            </a:pPr>
            <a:r>
              <a:rPr lang="uz-Latn-UZ" sz="2400" b="1" dirty="0">
                <a:solidFill>
                  <a:srgbClr val="7030A0"/>
                </a:solidFill>
                <a:cs typeface="Arial" panose="020B0604020202020204" pitchFamily="34" charset="0"/>
              </a:rPr>
              <a:t>O</a:t>
            </a:r>
            <a:r>
              <a:rPr lang="en-US" sz="2400" b="1" dirty="0">
                <a:solidFill>
                  <a:srgbClr val="7030A0"/>
                </a:solidFill>
                <a:cs typeface="Arial" panose="020B0604020202020204" pitchFamily="34" charset="0"/>
              </a:rPr>
              <a:t>‘</a:t>
            </a:r>
            <a:r>
              <a:rPr lang="uz-Latn-UZ" sz="2400" b="1" dirty="0">
                <a:solidFill>
                  <a:srgbClr val="7030A0"/>
                </a:solidFill>
                <a:cs typeface="Arial" panose="020B0604020202020204" pitchFamily="34" charset="0"/>
              </a:rPr>
              <a:t>qituvchi:</a:t>
            </a:r>
            <a:endParaRPr lang="en-US" sz="2400" b="1" dirty="0">
              <a:solidFill>
                <a:srgbClr val="7030A0"/>
              </a:solidFill>
              <a:cs typeface="Arial" panose="020B0604020202020204" pitchFamily="34" charset="0"/>
            </a:endParaRPr>
          </a:p>
          <a:p>
            <a:pPr>
              <a:lnSpc>
                <a:spcPts val="4270"/>
              </a:lnSpc>
              <a:spcBef>
                <a:spcPts val="247"/>
              </a:spcBef>
            </a:pPr>
            <a:r>
              <a:rPr lang="en-US" sz="2400" b="1" dirty="0">
                <a:solidFill>
                  <a:srgbClr val="7030A0"/>
                </a:solidFill>
                <a:cs typeface="Arial" panose="020B0604020202020204" pitchFamily="34" charset="0"/>
              </a:rPr>
              <a:t>Toshkent </a:t>
            </a:r>
            <a:r>
              <a:rPr lang="en-US" sz="2400" b="1" dirty="0" err="1">
                <a:solidFill>
                  <a:srgbClr val="7030A0"/>
                </a:solidFill>
                <a:cs typeface="Arial" panose="020B0604020202020204" pitchFamily="34" charset="0"/>
              </a:rPr>
              <a:t>shahar</a:t>
            </a:r>
            <a:r>
              <a:rPr lang="en-US" sz="2400" b="1" dirty="0">
                <a:solidFill>
                  <a:srgbClr val="7030A0"/>
                </a:solidFill>
                <a:cs typeface="Arial" panose="020B0604020202020204" pitchFamily="34" charset="0"/>
              </a:rPr>
              <a:t> </a:t>
            </a:r>
            <a:r>
              <a:rPr lang="en-US" sz="2400" b="1" dirty="0" err="1">
                <a:solidFill>
                  <a:srgbClr val="7030A0"/>
                </a:solidFill>
                <a:cs typeface="Arial" panose="020B0604020202020204" pitchFamily="34" charset="0"/>
              </a:rPr>
              <a:t>Uchtepa</a:t>
            </a:r>
            <a:r>
              <a:rPr lang="en-US" sz="2400" b="1" dirty="0">
                <a:solidFill>
                  <a:srgbClr val="7030A0"/>
                </a:solidFill>
                <a:cs typeface="Arial" panose="020B0604020202020204" pitchFamily="34" charset="0"/>
              </a:rPr>
              <a:t> </a:t>
            </a:r>
            <a:r>
              <a:rPr lang="en-US" sz="2400" b="1" dirty="0" err="1">
                <a:solidFill>
                  <a:srgbClr val="7030A0"/>
                </a:solidFill>
                <a:cs typeface="Arial" panose="020B0604020202020204" pitchFamily="34" charset="0"/>
              </a:rPr>
              <a:t>tumani</a:t>
            </a:r>
            <a:r>
              <a:rPr lang="en-US" sz="2400" b="1" dirty="0">
                <a:solidFill>
                  <a:srgbClr val="7030A0"/>
                </a:solidFill>
                <a:cs typeface="Arial" panose="020B0604020202020204" pitchFamily="34" charset="0"/>
              </a:rPr>
              <a:t> 287-maktab </a:t>
            </a:r>
            <a:r>
              <a:rPr lang="en-US" sz="2400" b="1" dirty="0" err="1">
                <a:solidFill>
                  <a:srgbClr val="7030A0"/>
                </a:solidFill>
                <a:cs typeface="Arial" panose="020B0604020202020204" pitchFamily="34" charset="0"/>
              </a:rPr>
              <a:t>fizika</a:t>
            </a:r>
            <a:r>
              <a:rPr lang="en-US" sz="2400" b="1" dirty="0">
                <a:solidFill>
                  <a:srgbClr val="7030A0"/>
                </a:solidFill>
                <a:cs typeface="Arial" panose="020B0604020202020204" pitchFamily="34" charset="0"/>
              </a:rPr>
              <a:t> </a:t>
            </a:r>
            <a:r>
              <a:rPr lang="en-US" sz="2400" b="1" dirty="0" err="1">
                <a:solidFill>
                  <a:srgbClr val="7030A0"/>
                </a:solidFill>
                <a:cs typeface="Arial" panose="020B0604020202020204" pitchFamily="34" charset="0"/>
              </a:rPr>
              <a:t>fani</a:t>
            </a:r>
            <a:r>
              <a:rPr lang="en-US" sz="2400" b="1" dirty="0">
                <a:solidFill>
                  <a:srgbClr val="7030A0"/>
                </a:solidFill>
                <a:cs typeface="Arial" panose="020B0604020202020204" pitchFamily="34" charset="0"/>
              </a:rPr>
              <a:t> </a:t>
            </a:r>
            <a:r>
              <a:rPr lang="en-US" sz="2400" b="1" dirty="0" err="1">
                <a:solidFill>
                  <a:srgbClr val="7030A0"/>
                </a:solidFill>
                <a:cs typeface="Arial" panose="020B0604020202020204" pitchFamily="34" charset="0"/>
              </a:rPr>
              <a:t>o‘qituvchisi</a:t>
            </a:r>
            <a:endParaRPr lang="en-US" sz="2400" b="1" dirty="0">
              <a:solidFill>
                <a:srgbClr val="7030A0"/>
              </a:solidFill>
              <a:cs typeface="Arial" panose="020B0604020202020204" pitchFamily="34" charset="0"/>
            </a:endParaRPr>
          </a:p>
          <a:p>
            <a:pPr>
              <a:lnSpc>
                <a:spcPts val="4270"/>
              </a:lnSpc>
              <a:spcBef>
                <a:spcPts val="247"/>
              </a:spcBef>
            </a:pPr>
            <a:r>
              <a:rPr lang="uz-Latn-UZ" sz="2400" b="1" dirty="0">
                <a:solidFill>
                  <a:srgbClr val="7030A0"/>
                </a:solidFill>
                <a:cs typeface="Arial" panose="020B0604020202020204" pitchFamily="34" charset="0"/>
              </a:rPr>
              <a:t>Xodjayeva</a:t>
            </a:r>
            <a:r>
              <a:rPr lang="en-US" sz="2400" b="1" dirty="0">
                <a:solidFill>
                  <a:srgbClr val="7030A0"/>
                </a:solidFill>
                <a:cs typeface="Arial" panose="020B0604020202020204" pitchFamily="34" charset="0"/>
              </a:rPr>
              <a:t> </a:t>
            </a:r>
            <a:r>
              <a:rPr lang="uz-Latn-UZ" sz="2400" b="1" dirty="0">
                <a:solidFill>
                  <a:srgbClr val="7030A0"/>
                </a:solidFill>
                <a:cs typeface="Arial" panose="020B0604020202020204" pitchFamily="34" charset="0"/>
              </a:rPr>
              <a:t>Maxtuma</a:t>
            </a:r>
            <a:r>
              <a:rPr lang="en-US" sz="2400" b="1" dirty="0">
                <a:solidFill>
                  <a:srgbClr val="7030A0"/>
                </a:solidFill>
                <a:cs typeface="Arial" panose="020B0604020202020204" pitchFamily="34" charset="0"/>
              </a:rPr>
              <a:t> </a:t>
            </a:r>
            <a:r>
              <a:rPr lang="uz-Latn-UZ" sz="2400" b="1" dirty="0">
                <a:solidFill>
                  <a:srgbClr val="7030A0"/>
                </a:solidFill>
                <a:cs typeface="Arial" panose="020B0604020202020204" pitchFamily="34" charset="0"/>
              </a:rPr>
              <a:t>Ziyatovna</a:t>
            </a:r>
            <a:endParaRPr lang="uz-Latn-UZ" sz="2400" dirty="0">
              <a:solidFill>
                <a:schemeClr val="accent1"/>
              </a:solidFill>
              <a:cs typeface="Arial" panose="020B0604020202020204" pitchFamily="34" charset="0"/>
            </a:endParaRPr>
          </a:p>
          <a:p>
            <a:pPr marL="38918" algn="just">
              <a:lnSpc>
                <a:spcPts val="4132"/>
              </a:lnSpc>
              <a:spcBef>
                <a:spcPts val="233"/>
              </a:spcBef>
            </a:pPr>
            <a:r>
              <a:rPr lang="uz-Latn-UZ" sz="4400" dirty="0">
                <a:solidFill>
                  <a:srgbClr val="373435"/>
                </a:solidFill>
                <a:latin typeface="Arial"/>
                <a:cs typeface="Arial"/>
              </a:rPr>
              <a:t>  </a:t>
            </a:r>
            <a:endParaRPr sz="3600" dirty="0">
              <a:latin typeface="Arial"/>
              <a:cs typeface="Arial"/>
            </a:endParaRPr>
          </a:p>
        </p:txBody>
      </p:sp>
      <p:sp>
        <p:nvSpPr>
          <p:cNvPr id="16" name="object 5">
            <a:extLst>
              <a:ext uri="{FF2B5EF4-FFF2-40B4-BE49-F238E27FC236}">
                <a16:creationId xmlns:a16="http://schemas.microsoft.com/office/drawing/2014/main" id="{A8BAE388-D6D2-40E9-8208-E39C1E0E7029}"/>
              </a:ext>
            </a:extLst>
          </p:cNvPr>
          <p:cNvSpPr/>
          <p:nvPr/>
        </p:nvSpPr>
        <p:spPr>
          <a:xfrm>
            <a:off x="196264" y="2604179"/>
            <a:ext cx="727405" cy="1438704"/>
          </a:xfrm>
          <a:custGeom>
            <a:avLst/>
            <a:gdLst/>
            <a:ahLst/>
            <a:cxnLst/>
            <a:rect l="l" t="t" r="r" b="b"/>
            <a:pathLst>
              <a:path w="344170" h="680719">
                <a:moveTo>
                  <a:pt x="343828" y="0"/>
                </a:moveTo>
                <a:lnTo>
                  <a:pt x="0" y="0"/>
                </a:lnTo>
                <a:lnTo>
                  <a:pt x="0" y="680466"/>
                </a:lnTo>
                <a:lnTo>
                  <a:pt x="343828" y="680466"/>
                </a:lnTo>
                <a:lnTo>
                  <a:pt x="343828" y="0"/>
                </a:lnTo>
                <a:close/>
              </a:path>
            </a:pathLst>
          </a:custGeom>
          <a:solidFill>
            <a:srgbClr val="2365C7"/>
          </a:solidFill>
        </p:spPr>
        <p:txBody>
          <a:bodyPr wrap="square" lIns="0" tIns="0" rIns="0" bIns="0" rtlCol="0"/>
          <a:lstStyle/>
          <a:p>
            <a:endParaRPr sz="2396"/>
          </a:p>
        </p:txBody>
      </p:sp>
      <p:sp>
        <p:nvSpPr>
          <p:cNvPr id="17" name="object 6">
            <a:extLst>
              <a:ext uri="{FF2B5EF4-FFF2-40B4-BE49-F238E27FC236}">
                <a16:creationId xmlns:a16="http://schemas.microsoft.com/office/drawing/2014/main" id="{ACB4B4C4-B96E-4D3D-A3B1-019ECDA735A1}"/>
              </a:ext>
            </a:extLst>
          </p:cNvPr>
          <p:cNvSpPr/>
          <p:nvPr/>
        </p:nvSpPr>
        <p:spPr>
          <a:xfrm>
            <a:off x="196264" y="4961368"/>
            <a:ext cx="727405" cy="1438704"/>
          </a:xfrm>
          <a:custGeom>
            <a:avLst/>
            <a:gdLst/>
            <a:ahLst/>
            <a:cxnLst/>
            <a:rect l="l" t="t" r="r" b="b"/>
            <a:pathLst>
              <a:path w="344170" h="680719">
                <a:moveTo>
                  <a:pt x="343828" y="0"/>
                </a:moveTo>
                <a:lnTo>
                  <a:pt x="0" y="0"/>
                </a:lnTo>
                <a:lnTo>
                  <a:pt x="0" y="680457"/>
                </a:lnTo>
                <a:lnTo>
                  <a:pt x="343828" y="680457"/>
                </a:lnTo>
                <a:lnTo>
                  <a:pt x="343828" y="0"/>
                </a:lnTo>
                <a:close/>
              </a:path>
            </a:pathLst>
          </a:custGeom>
          <a:solidFill>
            <a:srgbClr val="96989A"/>
          </a:solidFill>
        </p:spPr>
        <p:txBody>
          <a:bodyPr wrap="square" lIns="0" tIns="0" rIns="0" bIns="0" rtlCol="0"/>
          <a:lstStyle/>
          <a:p>
            <a:endParaRPr sz="2396" dirty="0"/>
          </a:p>
        </p:txBody>
      </p:sp>
      <p:sp>
        <p:nvSpPr>
          <p:cNvPr id="20" name="object 9">
            <a:extLst>
              <a:ext uri="{FF2B5EF4-FFF2-40B4-BE49-F238E27FC236}">
                <a16:creationId xmlns:a16="http://schemas.microsoft.com/office/drawing/2014/main" id="{F294EAD7-CAB8-401C-B12D-6064AA1177E0}"/>
              </a:ext>
            </a:extLst>
          </p:cNvPr>
          <p:cNvSpPr/>
          <p:nvPr/>
        </p:nvSpPr>
        <p:spPr>
          <a:xfrm>
            <a:off x="9940666" y="482101"/>
            <a:ext cx="1276313" cy="1276313"/>
          </a:xfrm>
          <a:custGeom>
            <a:avLst/>
            <a:gdLst/>
            <a:ahLst/>
            <a:cxnLst/>
            <a:rect l="l" t="t" r="r" b="b"/>
            <a:pathLst>
              <a:path w="603885" h="603885">
                <a:moveTo>
                  <a:pt x="603605" y="0"/>
                </a:moveTo>
                <a:lnTo>
                  <a:pt x="0" y="0"/>
                </a:lnTo>
                <a:lnTo>
                  <a:pt x="0" y="603618"/>
                </a:lnTo>
                <a:lnTo>
                  <a:pt x="603605" y="603618"/>
                </a:lnTo>
                <a:lnTo>
                  <a:pt x="603605" y="0"/>
                </a:lnTo>
                <a:close/>
              </a:path>
            </a:pathLst>
          </a:custGeom>
          <a:solidFill>
            <a:srgbClr val="00A859"/>
          </a:solidFill>
        </p:spPr>
        <p:txBody>
          <a:bodyPr wrap="square" lIns="0" tIns="0" rIns="0" bIns="0" rtlCol="0"/>
          <a:lstStyle/>
          <a:p>
            <a:endParaRPr sz="2396" dirty="0"/>
          </a:p>
        </p:txBody>
      </p:sp>
      <p:sp>
        <p:nvSpPr>
          <p:cNvPr id="21" name="object 10">
            <a:extLst>
              <a:ext uri="{FF2B5EF4-FFF2-40B4-BE49-F238E27FC236}">
                <a16:creationId xmlns:a16="http://schemas.microsoft.com/office/drawing/2014/main" id="{27824596-7DE1-4136-95E4-49A51856B6D3}"/>
              </a:ext>
            </a:extLst>
          </p:cNvPr>
          <p:cNvSpPr/>
          <p:nvPr/>
        </p:nvSpPr>
        <p:spPr>
          <a:xfrm>
            <a:off x="9940666" y="482101"/>
            <a:ext cx="1276313" cy="1276313"/>
          </a:xfrm>
          <a:custGeom>
            <a:avLst/>
            <a:gdLst/>
            <a:ahLst/>
            <a:cxnLst/>
            <a:rect l="l" t="t" r="r" b="b"/>
            <a:pathLst>
              <a:path w="603885" h="603885">
                <a:moveTo>
                  <a:pt x="0" y="0"/>
                </a:moveTo>
                <a:lnTo>
                  <a:pt x="603605" y="0"/>
                </a:lnTo>
                <a:lnTo>
                  <a:pt x="603605" y="603618"/>
                </a:lnTo>
                <a:lnTo>
                  <a:pt x="0" y="603618"/>
                </a:lnTo>
                <a:lnTo>
                  <a:pt x="0" y="0"/>
                </a:lnTo>
                <a:close/>
              </a:path>
            </a:pathLst>
          </a:custGeom>
          <a:ln w="30481">
            <a:solidFill>
              <a:srgbClr val="FEFEFE"/>
            </a:solidFill>
          </a:ln>
        </p:spPr>
        <p:txBody>
          <a:bodyPr wrap="square" lIns="0" tIns="0" rIns="0" bIns="0" rtlCol="0"/>
          <a:lstStyle/>
          <a:p>
            <a:endParaRPr sz="2396"/>
          </a:p>
        </p:txBody>
      </p:sp>
      <p:sp>
        <p:nvSpPr>
          <p:cNvPr id="22" name="object 12">
            <a:extLst>
              <a:ext uri="{FF2B5EF4-FFF2-40B4-BE49-F238E27FC236}">
                <a16:creationId xmlns:a16="http://schemas.microsoft.com/office/drawing/2014/main" id="{CAFE6579-511C-4CCB-9A5C-300ACC2F553A}"/>
              </a:ext>
            </a:extLst>
          </p:cNvPr>
          <p:cNvSpPr txBox="1"/>
          <p:nvPr/>
        </p:nvSpPr>
        <p:spPr>
          <a:xfrm>
            <a:off x="10058400" y="526307"/>
            <a:ext cx="1037230" cy="765747"/>
          </a:xfrm>
          <a:prstGeom prst="rect">
            <a:avLst/>
          </a:prstGeom>
        </p:spPr>
        <p:txBody>
          <a:bodyPr vert="horz" wrap="square" lIns="0" tIns="33552" rIns="0" bIns="0" rtlCol="0">
            <a:spAutoFit/>
          </a:bodyPr>
          <a:lstStyle/>
          <a:p>
            <a:pPr algn="ctr">
              <a:spcBef>
                <a:spcPts val="265"/>
              </a:spcBef>
            </a:pPr>
            <a:r>
              <a:rPr lang="uz-Latn-UZ" sz="4756" b="1" spc="21" dirty="0">
                <a:solidFill>
                  <a:srgbClr val="FEFEFE"/>
                </a:solidFill>
                <a:latin typeface="Arial"/>
                <a:cs typeface="Arial"/>
              </a:rPr>
              <a:t>10</a:t>
            </a:r>
            <a:endParaRPr sz="4756" dirty="0">
              <a:latin typeface="Arial"/>
              <a:cs typeface="Arial"/>
            </a:endParaRPr>
          </a:p>
        </p:txBody>
      </p:sp>
      <p:sp>
        <p:nvSpPr>
          <p:cNvPr id="23" name="object 13">
            <a:extLst>
              <a:ext uri="{FF2B5EF4-FFF2-40B4-BE49-F238E27FC236}">
                <a16:creationId xmlns:a16="http://schemas.microsoft.com/office/drawing/2014/main" id="{065B57C3-CBC0-467B-8CE6-9C853CD5BC49}"/>
              </a:ext>
            </a:extLst>
          </p:cNvPr>
          <p:cNvSpPr txBox="1"/>
          <p:nvPr/>
        </p:nvSpPr>
        <p:spPr>
          <a:xfrm>
            <a:off x="10296370" y="1145408"/>
            <a:ext cx="569040" cy="448492"/>
          </a:xfrm>
          <a:prstGeom prst="rect">
            <a:avLst/>
          </a:prstGeom>
        </p:spPr>
        <p:txBody>
          <a:bodyPr vert="horz" wrap="square" lIns="0" tIns="25499" rIns="0" bIns="0" rtlCol="0">
            <a:spAutoFit/>
          </a:bodyPr>
          <a:lstStyle/>
          <a:p>
            <a:pPr>
              <a:spcBef>
                <a:spcPts val="201"/>
              </a:spcBef>
            </a:pPr>
            <a:r>
              <a:rPr sz="2747" spc="-11" dirty="0">
                <a:solidFill>
                  <a:srgbClr val="FEFEFE"/>
                </a:solidFill>
                <a:latin typeface="Arial"/>
                <a:cs typeface="Arial"/>
              </a:rPr>
              <a:t>sinf</a:t>
            </a:r>
            <a:endParaRPr sz="2747" dirty="0">
              <a:latin typeface="Arial"/>
              <a:cs typeface="Arial"/>
            </a:endParaRPr>
          </a:p>
        </p:txBody>
      </p:sp>
      <p:sp>
        <p:nvSpPr>
          <p:cNvPr id="26" name="object 2">
            <a:extLst>
              <a:ext uri="{FF2B5EF4-FFF2-40B4-BE49-F238E27FC236}">
                <a16:creationId xmlns:a16="http://schemas.microsoft.com/office/drawing/2014/main" id="{33B3743F-69E5-4A0A-9505-41E75798E9CF}"/>
              </a:ext>
            </a:extLst>
          </p:cNvPr>
          <p:cNvSpPr txBox="1">
            <a:spLocks/>
          </p:cNvSpPr>
          <p:nvPr/>
        </p:nvSpPr>
        <p:spPr>
          <a:xfrm>
            <a:off x="1601435" y="476759"/>
            <a:ext cx="8226745" cy="1138567"/>
          </a:xfrm>
          <a:prstGeom prst="rect">
            <a:avLst/>
          </a:prstGeom>
        </p:spPr>
        <p:txBody>
          <a:bodyPr vert="horz" wrap="square" lIns="0" tIns="30911" rIns="0" bIns="0" rtlCol="0">
            <a:spAutoFit/>
          </a:bodyPr>
          <a:lstStyle>
            <a:lvl1pPr>
              <a:defRPr sz="3400" b="1" i="0">
                <a:solidFill>
                  <a:schemeClr val="bg1"/>
                </a:solidFill>
                <a:latin typeface="Arial"/>
                <a:ea typeface="+mj-ea"/>
                <a:cs typeface="Arial"/>
              </a:defRPr>
            </a:lvl1pPr>
          </a:lstStyle>
          <a:p>
            <a:pPr marL="26881" algn="ctr" defTabSz="1935419">
              <a:spcBef>
                <a:spcPts val="241"/>
              </a:spcBef>
              <a:defRPr/>
            </a:pPr>
            <a:r>
              <a:rPr lang="en-US" sz="7196" kern="0" spc="11" dirty="0" err="1">
                <a:solidFill>
                  <a:sysClr val="window" lastClr="FFFFFF"/>
                </a:solidFill>
              </a:rPr>
              <a:t>Fizika</a:t>
            </a:r>
            <a:endParaRPr lang="en-US" sz="7196" kern="0" spc="11" dirty="0">
              <a:solidFill>
                <a:sysClr val="window" lastClr="FFFFFF"/>
              </a:solidFill>
            </a:endParaRPr>
          </a:p>
        </p:txBody>
      </p:sp>
      <p:sp>
        <p:nvSpPr>
          <p:cNvPr id="27" name="object 11">
            <a:extLst>
              <a:ext uri="{FF2B5EF4-FFF2-40B4-BE49-F238E27FC236}">
                <a16:creationId xmlns:a16="http://schemas.microsoft.com/office/drawing/2014/main" id="{CF4C4251-150C-409F-BB4F-13D887806802}"/>
              </a:ext>
            </a:extLst>
          </p:cNvPr>
          <p:cNvSpPr/>
          <p:nvPr/>
        </p:nvSpPr>
        <p:spPr>
          <a:xfrm>
            <a:off x="700145" y="584787"/>
            <a:ext cx="1551736" cy="1005347"/>
          </a:xfrm>
          <a:prstGeom prst="rect">
            <a:avLst/>
          </a:prstGeom>
          <a:blipFill>
            <a:blip r:embed="rId2" cstate="print"/>
            <a:stretch>
              <a:fillRect/>
            </a:stretch>
          </a:blipFill>
        </p:spPr>
        <p:txBody>
          <a:bodyPr wrap="square" lIns="0" tIns="0" rIns="0" bIns="0" rtlCol="0"/>
          <a:lstStyle/>
          <a:p>
            <a:pPr defTabSz="1935419"/>
            <a:endParaRPr sz="3810">
              <a:solidFill>
                <a:prstClr val="black"/>
              </a:solidFill>
              <a:latin typeface="Calibri"/>
            </a:endParaRPr>
          </a:p>
        </p:txBody>
      </p:sp>
    </p:spTree>
    <p:extLst>
      <p:ext uri="{BB962C8B-B14F-4D97-AF65-F5344CB8AC3E}">
        <p14:creationId xmlns:p14="http://schemas.microsoft.com/office/powerpoint/2010/main" val="59195954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6000">
        <p15:prstTrans prst="curtains"/>
      </p:transition>
    </mc:Choice>
    <mc:Fallback xmlns="">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3" name="Объект 2">
                <a:extLst>
                  <a:ext uri="{FF2B5EF4-FFF2-40B4-BE49-F238E27FC236}">
                    <a16:creationId xmlns:a16="http://schemas.microsoft.com/office/drawing/2014/main" id="{6086F568-C8E6-4720-8A71-A49F0FB700DD}"/>
                  </a:ext>
                </a:extLst>
              </p:cNvPr>
              <p:cNvSpPr>
                <a:spLocks noGrp="1"/>
              </p:cNvSpPr>
              <p:nvPr>
                <p:ph idx="1"/>
              </p:nvPr>
            </p:nvSpPr>
            <p:spPr>
              <a:xfrm>
                <a:off x="437321" y="887896"/>
                <a:ext cx="10853531" cy="6241774"/>
              </a:xfrm>
            </p:spPr>
            <p:txBody>
              <a:bodyPr/>
              <a:lstStyle/>
              <a:p>
                <a:pPr marL="0" indent="0">
                  <a:buNone/>
                </a:pPr>
                <a:r>
                  <a:rPr lang="en-US" dirty="0">
                    <a:latin typeface="Arial" panose="020B0604020202020204" pitchFamily="34" charset="0"/>
                    <a:cs typeface="Arial" panose="020B0604020202020204" pitchFamily="34" charset="0"/>
                  </a:rPr>
                  <a:t>                                     </a:t>
                </a:r>
                <a:r>
                  <a:rPr lang="en-US" sz="3600" b="1" dirty="0" err="1">
                    <a:solidFill>
                      <a:schemeClr val="accent5"/>
                    </a:solidFill>
                    <a:latin typeface="Arial" panose="020B0604020202020204" pitchFamily="34" charset="0"/>
                    <a:cs typeface="Arial" panose="020B0604020202020204" pitchFamily="34" charset="0"/>
                  </a:rPr>
                  <a:t>Yechish</a:t>
                </a:r>
                <a:r>
                  <a:rPr lang="en-US" sz="3600" b="1" dirty="0">
                    <a:solidFill>
                      <a:schemeClr val="accent5"/>
                    </a:solidFill>
                    <a:latin typeface="Arial" panose="020B0604020202020204" pitchFamily="34" charset="0"/>
                    <a:cs typeface="Arial" panose="020B0604020202020204" pitchFamily="34" charset="0"/>
                  </a:rPr>
                  <a:t>:</a:t>
                </a:r>
              </a:p>
              <a:p>
                <a:pPr marL="0" indent="0">
                  <a:buNone/>
                </a:pPr>
                <a:r>
                  <a:rPr lang="en-US" sz="3600" dirty="0">
                    <a:ea typeface="Cambria Math" panose="02040503050406030204" pitchFamily="18" charset="0"/>
                    <a:cs typeface="Arial" panose="020B0604020202020204" pitchFamily="34" charset="0"/>
                  </a:rPr>
                  <a:t>                      </a:t>
                </a:r>
                <a14:m>
                  <m:oMath xmlns:m="http://schemas.openxmlformats.org/officeDocument/2006/math">
                    <m:r>
                      <a:rPr lang="ru-RU" sz="3600" i="1" smtClean="0">
                        <a:latin typeface="Cambria Math" panose="02040503050406030204" pitchFamily="18" charset="0"/>
                        <a:ea typeface="Cambria Math" panose="02040503050406030204" pitchFamily="18" charset="0"/>
                        <a:cs typeface="Arial" panose="020B0604020202020204" pitchFamily="34" charset="0"/>
                      </a:rPr>
                      <m:t>𝜀</m:t>
                    </m:r>
                    <m:r>
                      <a:rPr lang="en-US" sz="3600" b="0" i="1" smtClean="0">
                        <a:latin typeface="Cambria Math" panose="02040503050406030204" pitchFamily="18" charset="0"/>
                        <a:ea typeface="Cambria Math" panose="02040503050406030204" pitchFamily="18" charset="0"/>
                        <a:cs typeface="Arial" panose="020B0604020202020204" pitchFamily="34" charset="0"/>
                      </a:rPr>
                      <m:t>=</m:t>
                    </m:r>
                    <m:f>
                      <m:fPr>
                        <m:ctrlPr>
                          <a:rPr lang="en-US" sz="3600" b="0" i="1" smtClean="0">
                            <a:latin typeface="Cambria Math" panose="02040503050406030204" pitchFamily="18" charset="0"/>
                            <a:ea typeface="Cambria Math" panose="02040503050406030204" pitchFamily="18" charset="0"/>
                            <a:cs typeface="Arial" panose="020B0604020202020204" pitchFamily="34" charset="0"/>
                          </a:rPr>
                        </m:ctrlPr>
                      </m:fPr>
                      <m:num>
                        <m:r>
                          <a:rPr lang="en-US" sz="3600" b="0" i="1" smtClean="0">
                            <a:latin typeface="Cambria Math" panose="02040503050406030204" pitchFamily="18" charset="0"/>
                            <a:ea typeface="Cambria Math" panose="02040503050406030204" pitchFamily="18" charset="0"/>
                            <a:cs typeface="Arial" panose="020B0604020202020204" pitchFamily="34" charset="0"/>
                          </a:rPr>
                          <m:t>2</m:t>
                        </m:r>
                        <m:r>
                          <a:rPr lang="en-US" sz="3600" b="0" i="1" smtClean="0">
                            <a:latin typeface="Cambria Math" panose="02040503050406030204" pitchFamily="18" charset="0"/>
                            <a:ea typeface="Cambria Math" panose="02040503050406030204" pitchFamily="18" charset="0"/>
                            <a:cs typeface="Arial" panose="020B0604020202020204" pitchFamily="34" charset="0"/>
                          </a:rPr>
                          <m:t>𝜋</m:t>
                        </m:r>
                      </m:num>
                      <m:den>
                        <m:r>
                          <a:rPr lang="en-US" sz="3600" b="0" i="1" smtClean="0">
                            <a:latin typeface="Cambria Math" panose="02040503050406030204" pitchFamily="18" charset="0"/>
                            <a:ea typeface="Cambria Math" panose="02040503050406030204" pitchFamily="18" charset="0"/>
                            <a:cs typeface="Arial" panose="020B0604020202020204" pitchFamily="34" charset="0"/>
                          </a:rPr>
                          <m:t>60 </m:t>
                        </m:r>
                        <m:r>
                          <a:rPr lang="en-US" sz="3600" b="0" i="1" smtClean="0">
                            <a:latin typeface="Cambria Math" panose="02040503050406030204" pitchFamily="18" charset="0"/>
                            <a:ea typeface="Cambria Math" panose="02040503050406030204" pitchFamily="18" charset="0"/>
                            <a:cs typeface="Arial" panose="020B0604020202020204" pitchFamily="34" charset="0"/>
                          </a:rPr>
                          <m:t>𝑠</m:t>
                        </m:r>
                      </m:den>
                    </m:f>
                    <m:r>
                      <a:rPr lang="en-US" sz="3600" b="0" i="1" smtClean="0">
                        <a:latin typeface="Cambria Math" panose="02040503050406030204" pitchFamily="18" charset="0"/>
                        <a:ea typeface="Cambria Math" panose="02040503050406030204" pitchFamily="18" charset="0"/>
                        <a:cs typeface="Arial" panose="020B0604020202020204" pitchFamily="34" charset="0"/>
                      </a:rPr>
                      <m:t>∙</m:t>
                    </m:r>
                    <m:d>
                      <m:dPr>
                        <m:ctrlPr>
                          <a:rPr lang="en-US" sz="3600" b="0" i="1" smtClean="0">
                            <a:latin typeface="Cambria Math" panose="02040503050406030204" pitchFamily="18" charset="0"/>
                            <a:ea typeface="Cambria Math" panose="02040503050406030204" pitchFamily="18" charset="0"/>
                            <a:cs typeface="Arial" panose="020B0604020202020204" pitchFamily="34" charset="0"/>
                          </a:rPr>
                        </m:ctrlPr>
                      </m:dPr>
                      <m:e>
                        <m:r>
                          <a:rPr lang="en-US" sz="3600" b="0" i="1" smtClean="0">
                            <a:latin typeface="Cambria Math" panose="02040503050406030204" pitchFamily="18" charset="0"/>
                            <a:ea typeface="Cambria Math" panose="02040503050406030204" pitchFamily="18" charset="0"/>
                            <a:cs typeface="Arial" panose="020B0604020202020204" pitchFamily="34" charset="0"/>
                          </a:rPr>
                          <m:t>3 </m:t>
                        </m:r>
                        <m:r>
                          <a:rPr lang="en-US" sz="3600" b="0" i="1" smtClean="0">
                            <a:latin typeface="Cambria Math" panose="02040503050406030204" pitchFamily="18" charset="0"/>
                            <a:ea typeface="Cambria Math" panose="02040503050406030204" pitchFamily="18" charset="0"/>
                            <a:cs typeface="Arial" panose="020B0604020202020204" pitchFamily="34" charset="0"/>
                          </a:rPr>
                          <m:t>𝐻𝑧</m:t>
                        </m:r>
                        <m:r>
                          <a:rPr lang="en-US" sz="3600" b="0" i="1" smtClean="0">
                            <a:latin typeface="Cambria Math" panose="02040503050406030204" pitchFamily="18" charset="0"/>
                            <a:ea typeface="Cambria Math" panose="02040503050406030204" pitchFamily="18" charset="0"/>
                            <a:cs typeface="Arial" panose="020B0604020202020204" pitchFamily="34" charset="0"/>
                          </a:rPr>
                          <m:t>−5 </m:t>
                        </m:r>
                        <m:r>
                          <a:rPr lang="en-US" sz="3600" b="0" i="1" smtClean="0">
                            <a:latin typeface="Cambria Math" panose="02040503050406030204" pitchFamily="18" charset="0"/>
                            <a:ea typeface="Cambria Math" panose="02040503050406030204" pitchFamily="18" charset="0"/>
                            <a:cs typeface="Arial" panose="020B0604020202020204" pitchFamily="34" charset="0"/>
                          </a:rPr>
                          <m:t>𝐻𝑧</m:t>
                        </m:r>
                      </m:e>
                    </m:d>
                    <m:r>
                      <a:rPr lang="en-US" sz="3600" i="1">
                        <a:latin typeface="Cambria Math" panose="02040503050406030204" pitchFamily="18" charset="0"/>
                        <a:ea typeface="Cambria Math" panose="02040503050406030204" pitchFamily="18" charset="0"/>
                        <a:cs typeface="Arial" panose="020B0604020202020204" pitchFamily="34" charset="0"/>
                      </a:rPr>
                      <m:t>≈</m:t>
                    </m:r>
                    <m:r>
                      <a:rPr lang="en-US" sz="3600" b="0" i="1" smtClean="0">
                        <a:latin typeface="Cambria Math" panose="02040503050406030204" pitchFamily="18" charset="0"/>
                        <a:ea typeface="Cambria Math" panose="02040503050406030204" pitchFamily="18" charset="0"/>
                        <a:cs typeface="Arial" panose="020B0604020202020204" pitchFamily="34" charset="0"/>
                      </a:rPr>
                      <m:t>−0,21 </m:t>
                    </m:r>
                    <m:r>
                      <a:rPr lang="en-US" sz="3600" b="0" i="1" smtClean="0">
                        <a:latin typeface="Cambria Math" panose="02040503050406030204" pitchFamily="18" charset="0"/>
                        <a:ea typeface="Cambria Math" panose="02040503050406030204" pitchFamily="18" charset="0"/>
                        <a:cs typeface="Arial" panose="020B0604020202020204" pitchFamily="34" charset="0"/>
                      </a:rPr>
                      <m:t>𝑟𝑎𝑑</m:t>
                    </m:r>
                    <m:r>
                      <a:rPr lang="en-US" sz="3600" b="0" i="1" smtClean="0">
                        <a:latin typeface="Cambria Math" panose="02040503050406030204" pitchFamily="18" charset="0"/>
                        <a:ea typeface="Cambria Math" panose="02040503050406030204" pitchFamily="18" charset="0"/>
                        <a:cs typeface="Arial" panose="020B0604020202020204" pitchFamily="34" charset="0"/>
                      </a:rPr>
                      <m:t>/</m:t>
                    </m:r>
                    <m:sSup>
                      <m:sSupPr>
                        <m:ctrlPr>
                          <a:rPr lang="en-US" sz="3600" b="0" i="1" smtClean="0">
                            <a:latin typeface="Cambria Math" panose="02040503050406030204" pitchFamily="18" charset="0"/>
                            <a:ea typeface="Cambria Math" panose="02040503050406030204" pitchFamily="18" charset="0"/>
                            <a:cs typeface="Arial" panose="020B0604020202020204" pitchFamily="34" charset="0"/>
                          </a:rPr>
                        </m:ctrlPr>
                      </m:sSupPr>
                      <m:e>
                        <m:r>
                          <a:rPr lang="en-US" sz="3600" b="0" i="1" smtClean="0">
                            <a:latin typeface="Cambria Math" panose="02040503050406030204" pitchFamily="18" charset="0"/>
                            <a:ea typeface="Cambria Math" panose="02040503050406030204" pitchFamily="18" charset="0"/>
                            <a:cs typeface="Arial" panose="020B0604020202020204" pitchFamily="34" charset="0"/>
                          </a:rPr>
                          <m:t>𝑠</m:t>
                        </m:r>
                      </m:e>
                      <m:sup>
                        <m:r>
                          <a:rPr lang="en-US" sz="3600" b="0" i="1" smtClean="0">
                            <a:latin typeface="Cambria Math" panose="02040503050406030204" pitchFamily="18" charset="0"/>
                            <a:ea typeface="Cambria Math" panose="02040503050406030204" pitchFamily="18" charset="0"/>
                            <a:cs typeface="Arial" panose="020B0604020202020204" pitchFamily="34" charset="0"/>
                          </a:rPr>
                          <m:t>2</m:t>
                        </m:r>
                      </m:sup>
                    </m:sSup>
                  </m:oMath>
                </a14:m>
                <a:endParaRPr lang="en-US" sz="3600" dirty="0">
                  <a:latin typeface="Arial" panose="020B0604020202020204" pitchFamily="34" charset="0"/>
                  <a:cs typeface="Arial" panose="020B0604020202020204" pitchFamily="34" charset="0"/>
                </a:endParaRPr>
              </a:p>
              <a:p>
                <a:pPr marL="0" indent="0">
                  <a:buNone/>
                </a:pPr>
                <a:endParaRPr lang="en-US" sz="3600" b="0" i="1" dirty="0">
                  <a:latin typeface="Cambria Math" panose="02040503050406030204" pitchFamily="18" charset="0"/>
                  <a:cs typeface="Arial" panose="020B0604020202020204" pitchFamily="34" charset="0"/>
                </a:endParaRPr>
              </a:p>
              <a:p>
                <a:pPr marL="0" indent="0">
                  <a:buNone/>
                </a:pPr>
                <a14:m>
                  <m:oMathPara xmlns:m="http://schemas.openxmlformats.org/officeDocument/2006/math">
                    <m:oMathParaPr>
                      <m:jc m:val="centerGroup"/>
                    </m:oMathParaPr>
                    <m:oMath xmlns:m="http://schemas.openxmlformats.org/officeDocument/2006/math">
                      <m:r>
                        <a:rPr lang="en-US" sz="3600" b="0" i="1" smtClean="0">
                          <a:latin typeface="Cambria Math" panose="02040503050406030204" pitchFamily="18" charset="0"/>
                          <a:cs typeface="Arial" panose="020B0604020202020204" pitchFamily="34" charset="0"/>
                        </a:rPr>
                        <m:t>𝑁</m:t>
                      </m:r>
                      <m:r>
                        <a:rPr lang="en-US" sz="3600" b="0" i="1" smtClean="0">
                          <a:latin typeface="Cambria Math" panose="02040503050406030204" pitchFamily="18" charset="0"/>
                          <a:cs typeface="Arial" panose="020B0604020202020204" pitchFamily="34" charset="0"/>
                        </a:rPr>
                        <m:t>=</m:t>
                      </m:r>
                      <m:f>
                        <m:fPr>
                          <m:ctrlPr>
                            <a:rPr lang="en-US" sz="3600" b="0" i="1" smtClean="0">
                              <a:latin typeface="Cambria Math" panose="02040503050406030204" pitchFamily="18" charset="0"/>
                              <a:cs typeface="Arial" panose="020B0604020202020204" pitchFamily="34" charset="0"/>
                            </a:rPr>
                          </m:ctrlPr>
                        </m:fPr>
                        <m:num>
                          <m:r>
                            <a:rPr lang="en-US" sz="3600" b="0" i="1" smtClean="0">
                              <a:latin typeface="Cambria Math" panose="02040503050406030204" pitchFamily="18" charset="0"/>
                              <a:cs typeface="Arial" panose="020B0604020202020204" pitchFamily="34" charset="0"/>
                            </a:rPr>
                            <m:t>3 </m:t>
                          </m:r>
                          <m:r>
                            <a:rPr lang="en-US" sz="3600" b="0" i="1" smtClean="0">
                              <a:latin typeface="Cambria Math" panose="02040503050406030204" pitchFamily="18" charset="0"/>
                              <a:cs typeface="Arial" panose="020B0604020202020204" pitchFamily="34" charset="0"/>
                            </a:rPr>
                            <m:t>𝐻𝑧</m:t>
                          </m:r>
                          <m:r>
                            <a:rPr lang="en-US" sz="3600" b="0" i="1" smtClean="0">
                              <a:latin typeface="Cambria Math" panose="02040503050406030204" pitchFamily="18" charset="0"/>
                              <a:cs typeface="Arial" panose="020B0604020202020204" pitchFamily="34" charset="0"/>
                            </a:rPr>
                            <m:t>+5 </m:t>
                          </m:r>
                          <m:r>
                            <a:rPr lang="en-US" sz="3600" b="0" i="1" smtClean="0">
                              <a:latin typeface="Cambria Math" panose="02040503050406030204" pitchFamily="18" charset="0"/>
                              <a:cs typeface="Arial" panose="020B0604020202020204" pitchFamily="34" charset="0"/>
                            </a:rPr>
                            <m:t>𝐻𝑧</m:t>
                          </m:r>
                        </m:num>
                        <m:den>
                          <m:r>
                            <a:rPr lang="en-US" sz="3600" b="0" i="1" smtClean="0">
                              <a:latin typeface="Cambria Math" panose="02040503050406030204" pitchFamily="18" charset="0"/>
                              <a:cs typeface="Arial" panose="020B0604020202020204" pitchFamily="34" charset="0"/>
                            </a:rPr>
                            <m:t>2</m:t>
                          </m:r>
                        </m:den>
                      </m:f>
                      <m:r>
                        <a:rPr lang="en-US" sz="3600" b="0" i="1" smtClean="0">
                          <a:latin typeface="Cambria Math" panose="02040503050406030204" pitchFamily="18" charset="0"/>
                          <a:ea typeface="Cambria Math" panose="02040503050406030204" pitchFamily="18" charset="0"/>
                          <a:cs typeface="Arial" panose="020B0604020202020204" pitchFamily="34" charset="0"/>
                        </a:rPr>
                        <m:t>∙60 </m:t>
                      </m:r>
                      <m:r>
                        <a:rPr lang="en-US" sz="3600" b="0" i="1" smtClean="0">
                          <a:latin typeface="Cambria Math" panose="02040503050406030204" pitchFamily="18" charset="0"/>
                          <a:ea typeface="Cambria Math" panose="02040503050406030204" pitchFamily="18" charset="0"/>
                          <a:cs typeface="Arial" panose="020B0604020202020204" pitchFamily="34" charset="0"/>
                        </a:rPr>
                        <m:t>𝑠</m:t>
                      </m:r>
                      <m:r>
                        <a:rPr lang="en-US" sz="3600" b="0" i="1" smtClean="0">
                          <a:latin typeface="Cambria Math" panose="02040503050406030204" pitchFamily="18" charset="0"/>
                          <a:ea typeface="Cambria Math" panose="02040503050406030204" pitchFamily="18" charset="0"/>
                          <a:cs typeface="Arial" panose="020B0604020202020204" pitchFamily="34" charset="0"/>
                        </a:rPr>
                        <m:t>=240 </m:t>
                      </m:r>
                      <m:r>
                        <a:rPr lang="en-US" sz="3600" b="0" i="1" smtClean="0">
                          <a:latin typeface="Cambria Math" panose="02040503050406030204" pitchFamily="18" charset="0"/>
                          <a:ea typeface="Cambria Math" panose="02040503050406030204" pitchFamily="18" charset="0"/>
                          <a:cs typeface="Arial" panose="020B0604020202020204" pitchFamily="34" charset="0"/>
                        </a:rPr>
                        <m:t>𝑡𝑎</m:t>
                      </m:r>
                    </m:oMath>
                  </m:oMathPara>
                </a14:m>
                <a:endParaRPr lang="en-US" sz="3600" dirty="0">
                  <a:latin typeface="Arial" panose="020B0604020202020204" pitchFamily="34" charset="0"/>
                  <a:cs typeface="Arial" panose="020B0604020202020204" pitchFamily="34" charset="0"/>
                </a:endParaRPr>
              </a:p>
              <a:p>
                <a:pPr marL="0" indent="0">
                  <a:buNone/>
                </a:pPr>
                <a:endParaRPr lang="en-US" sz="3600" dirty="0">
                  <a:latin typeface="Arial" panose="020B0604020202020204" pitchFamily="34" charset="0"/>
                  <a:cs typeface="Arial" panose="020B0604020202020204" pitchFamily="34" charset="0"/>
                </a:endParaRPr>
              </a:p>
              <a:p>
                <a:pPr marL="0" indent="0">
                  <a:buNone/>
                </a:pPr>
                <a:r>
                  <a:rPr lang="en-US" sz="3600" dirty="0">
                    <a:latin typeface="Arial" panose="020B0604020202020204" pitchFamily="34" charset="0"/>
                    <a:cs typeface="Arial" panose="020B0604020202020204" pitchFamily="34" charset="0"/>
                  </a:rPr>
                  <a:t>            </a:t>
                </a:r>
                <a:r>
                  <a:rPr lang="en-US" sz="3600" b="1" dirty="0">
                    <a:solidFill>
                      <a:schemeClr val="accent5"/>
                    </a:solidFill>
                    <a:latin typeface="Arial" panose="020B0604020202020204" pitchFamily="34" charset="0"/>
                    <a:cs typeface="Arial" panose="020B0604020202020204" pitchFamily="34" charset="0"/>
                  </a:rPr>
                  <a:t>Javob: </a:t>
                </a:r>
                <a14:m>
                  <m:oMath xmlns:m="http://schemas.openxmlformats.org/officeDocument/2006/math">
                    <m:r>
                      <a:rPr lang="en-US" sz="3600" b="1" i="1" smtClean="0">
                        <a:solidFill>
                          <a:schemeClr val="accent5"/>
                        </a:solidFill>
                        <a:latin typeface="Cambria Math" panose="02040503050406030204" pitchFamily="18" charset="0"/>
                        <a:ea typeface="Cambria Math" panose="02040503050406030204" pitchFamily="18" charset="0"/>
                        <a:cs typeface="Arial" panose="020B0604020202020204" pitchFamily="34" charset="0"/>
                      </a:rPr>
                      <m:t>𝜺</m:t>
                    </m:r>
                    <m:r>
                      <a:rPr lang="en-US" sz="3600" b="1" i="1">
                        <a:solidFill>
                          <a:schemeClr val="accent5"/>
                        </a:solidFill>
                        <a:latin typeface="Cambria Math" panose="02040503050406030204" pitchFamily="18" charset="0"/>
                        <a:ea typeface="Cambria Math" panose="02040503050406030204" pitchFamily="18" charset="0"/>
                        <a:cs typeface="Arial" panose="020B0604020202020204" pitchFamily="34" charset="0"/>
                      </a:rPr>
                      <m:t>≈</m:t>
                    </m:r>
                    <m:r>
                      <a:rPr lang="en-US" sz="3600" b="1" i="1" smtClean="0">
                        <a:solidFill>
                          <a:schemeClr val="accent5"/>
                        </a:solidFill>
                        <a:latin typeface="Cambria Math" panose="02040503050406030204" pitchFamily="18" charset="0"/>
                        <a:ea typeface="Cambria Math" panose="02040503050406030204" pitchFamily="18" charset="0"/>
                        <a:cs typeface="Arial" panose="020B0604020202020204" pitchFamily="34" charset="0"/>
                      </a:rPr>
                      <m:t>−</m:t>
                    </m:r>
                    <m:r>
                      <a:rPr lang="en-US" sz="3600" b="1" i="1">
                        <a:solidFill>
                          <a:schemeClr val="accent5"/>
                        </a:solidFill>
                        <a:latin typeface="Cambria Math" panose="02040503050406030204" pitchFamily="18" charset="0"/>
                        <a:ea typeface="Cambria Math" panose="02040503050406030204" pitchFamily="18" charset="0"/>
                        <a:cs typeface="Arial" panose="020B0604020202020204" pitchFamily="34" charset="0"/>
                      </a:rPr>
                      <m:t>𝟎</m:t>
                    </m:r>
                    <m:r>
                      <a:rPr lang="en-US" sz="3600" b="1" i="1">
                        <a:solidFill>
                          <a:schemeClr val="accent5"/>
                        </a:solidFill>
                        <a:latin typeface="Cambria Math" panose="02040503050406030204" pitchFamily="18" charset="0"/>
                        <a:ea typeface="Cambria Math" panose="02040503050406030204" pitchFamily="18" charset="0"/>
                        <a:cs typeface="Arial" panose="020B0604020202020204" pitchFamily="34" charset="0"/>
                      </a:rPr>
                      <m:t>,</m:t>
                    </m:r>
                    <m:r>
                      <a:rPr lang="en-US" sz="3600" b="1" i="1">
                        <a:solidFill>
                          <a:schemeClr val="accent5"/>
                        </a:solidFill>
                        <a:latin typeface="Cambria Math" panose="02040503050406030204" pitchFamily="18" charset="0"/>
                        <a:ea typeface="Cambria Math" panose="02040503050406030204" pitchFamily="18" charset="0"/>
                        <a:cs typeface="Arial" panose="020B0604020202020204" pitchFamily="34" charset="0"/>
                      </a:rPr>
                      <m:t>𝟐𝟏</m:t>
                    </m:r>
                    <m:r>
                      <a:rPr lang="en-US" sz="3600" b="1" i="1">
                        <a:solidFill>
                          <a:schemeClr val="accent5"/>
                        </a:solidFill>
                        <a:latin typeface="Cambria Math" panose="02040503050406030204" pitchFamily="18" charset="0"/>
                        <a:ea typeface="Cambria Math" panose="02040503050406030204" pitchFamily="18" charset="0"/>
                        <a:cs typeface="Arial" panose="020B0604020202020204" pitchFamily="34" charset="0"/>
                      </a:rPr>
                      <m:t> </m:t>
                    </m:r>
                    <m:r>
                      <a:rPr lang="en-US" sz="3600" b="1" i="1">
                        <a:solidFill>
                          <a:schemeClr val="accent5"/>
                        </a:solidFill>
                        <a:latin typeface="Cambria Math" panose="02040503050406030204" pitchFamily="18" charset="0"/>
                        <a:ea typeface="Cambria Math" panose="02040503050406030204" pitchFamily="18" charset="0"/>
                        <a:cs typeface="Arial" panose="020B0604020202020204" pitchFamily="34" charset="0"/>
                      </a:rPr>
                      <m:t>𝒓𝒂𝒅</m:t>
                    </m:r>
                    <m:r>
                      <a:rPr lang="en-US" sz="3600" b="1" i="1">
                        <a:solidFill>
                          <a:schemeClr val="accent5"/>
                        </a:solidFill>
                        <a:latin typeface="Cambria Math" panose="02040503050406030204" pitchFamily="18" charset="0"/>
                        <a:ea typeface="Cambria Math" panose="02040503050406030204" pitchFamily="18" charset="0"/>
                        <a:cs typeface="Arial" panose="020B0604020202020204" pitchFamily="34" charset="0"/>
                      </a:rPr>
                      <m:t>/</m:t>
                    </m:r>
                    <m:sSup>
                      <m:sSupPr>
                        <m:ctrlPr>
                          <a:rPr lang="en-US" sz="3600" b="1" i="1">
                            <a:solidFill>
                              <a:schemeClr val="accent5"/>
                            </a:solidFill>
                            <a:latin typeface="Cambria Math" panose="02040503050406030204" pitchFamily="18" charset="0"/>
                            <a:ea typeface="Cambria Math" panose="02040503050406030204" pitchFamily="18" charset="0"/>
                            <a:cs typeface="Arial" panose="020B0604020202020204" pitchFamily="34" charset="0"/>
                          </a:rPr>
                        </m:ctrlPr>
                      </m:sSupPr>
                      <m:e>
                        <m:r>
                          <a:rPr lang="en-US" sz="3600" b="1" i="1">
                            <a:solidFill>
                              <a:schemeClr val="accent5"/>
                            </a:solidFill>
                            <a:latin typeface="Cambria Math" panose="02040503050406030204" pitchFamily="18" charset="0"/>
                            <a:ea typeface="Cambria Math" panose="02040503050406030204" pitchFamily="18" charset="0"/>
                            <a:cs typeface="Arial" panose="020B0604020202020204" pitchFamily="34" charset="0"/>
                          </a:rPr>
                          <m:t>𝒔</m:t>
                        </m:r>
                      </m:e>
                      <m:sup>
                        <m:r>
                          <a:rPr lang="en-US" sz="3600" b="1" i="1">
                            <a:solidFill>
                              <a:schemeClr val="accent5"/>
                            </a:solidFill>
                            <a:latin typeface="Cambria Math" panose="02040503050406030204" pitchFamily="18" charset="0"/>
                            <a:ea typeface="Cambria Math" panose="02040503050406030204" pitchFamily="18" charset="0"/>
                            <a:cs typeface="Arial" panose="020B0604020202020204" pitchFamily="34" charset="0"/>
                          </a:rPr>
                          <m:t>𝟐</m:t>
                        </m:r>
                      </m:sup>
                    </m:sSup>
                  </m:oMath>
                </a14:m>
                <a:r>
                  <a:rPr lang="en-US" sz="3600" b="1" dirty="0">
                    <a:solidFill>
                      <a:schemeClr val="accent5"/>
                    </a:solidFill>
                    <a:latin typeface="Arial" panose="020B0604020202020204" pitchFamily="34" charset="0"/>
                    <a:cs typeface="Arial" panose="020B0604020202020204" pitchFamily="34" charset="0"/>
                  </a:rPr>
                  <a:t>,   </a:t>
                </a:r>
                <a14:m>
                  <m:oMath xmlns:m="http://schemas.openxmlformats.org/officeDocument/2006/math">
                    <m:r>
                      <a:rPr lang="en-US" sz="3600" b="1" i="1" dirty="0" smtClean="0">
                        <a:solidFill>
                          <a:schemeClr val="accent5"/>
                        </a:solidFill>
                        <a:latin typeface="Cambria Math" panose="02040503050406030204" pitchFamily="18" charset="0"/>
                        <a:cs typeface="Arial" panose="020B0604020202020204" pitchFamily="34" charset="0"/>
                      </a:rPr>
                      <m:t>𝑵</m:t>
                    </m:r>
                    <m:r>
                      <a:rPr lang="en-US" sz="3600" b="1" i="1" dirty="0" smtClean="0">
                        <a:solidFill>
                          <a:schemeClr val="accent5"/>
                        </a:solidFill>
                        <a:latin typeface="Cambria Math" panose="02040503050406030204" pitchFamily="18" charset="0"/>
                        <a:cs typeface="Arial" panose="020B0604020202020204" pitchFamily="34" charset="0"/>
                      </a:rPr>
                      <m:t>=</m:t>
                    </m:r>
                    <m:r>
                      <a:rPr lang="en-US" sz="3600" b="1" i="1" dirty="0" smtClean="0">
                        <a:solidFill>
                          <a:schemeClr val="accent5"/>
                        </a:solidFill>
                        <a:latin typeface="Cambria Math" panose="02040503050406030204" pitchFamily="18" charset="0"/>
                        <a:cs typeface="Arial" panose="020B0604020202020204" pitchFamily="34" charset="0"/>
                      </a:rPr>
                      <m:t>𝟐𝟒𝟎</m:t>
                    </m:r>
                    <m:r>
                      <a:rPr lang="en-US" sz="3600" b="1" i="1" dirty="0" smtClean="0">
                        <a:solidFill>
                          <a:schemeClr val="accent5"/>
                        </a:solidFill>
                        <a:latin typeface="Cambria Math" panose="02040503050406030204" pitchFamily="18" charset="0"/>
                        <a:cs typeface="Arial" panose="020B0604020202020204" pitchFamily="34" charset="0"/>
                      </a:rPr>
                      <m:t> </m:t>
                    </m:r>
                    <m:r>
                      <a:rPr lang="en-US" sz="3600" b="1" i="1" dirty="0" smtClean="0">
                        <a:solidFill>
                          <a:schemeClr val="accent5"/>
                        </a:solidFill>
                        <a:latin typeface="Cambria Math" panose="02040503050406030204" pitchFamily="18" charset="0"/>
                        <a:cs typeface="Arial" panose="020B0604020202020204" pitchFamily="34" charset="0"/>
                      </a:rPr>
                      <m:t>𝒕𝒂</m:t>
                    </m:r>
                  </m:oMath>
                </a14:m>
                <a:endParaRPr lang="ru-RU" sz="3600" b="1" dirty="0">
                  <a:latin typeface="Arial" panose="020B0604020202020204" pitchFamily="34" charset="0"/>
                  <a:cs typeface="Arial" panose="020B0604020202020204" pitchFamily="34" charset="0"/>
                </a:endParaRPr>
              </a:p>
            </p:txBody>
          </p:sp>
        </mc:Choice>
        <mc:Fallback xmlns="">
          <p:sp>
            <p:nvSpPr>
              <p:cNvPr id="3" name="Объект 2">
                <a:extLst>
                  <a:ext uri="{FF2B5EF4-FFF2-40B4-BE49-F238E27FC236}">
                    <a16:creationId xmlns:a16="http://schemas.microsoft.com/office/drawing/2014/main" id="{6086F568-C8E6-4720-8A71-A49F0FB700DD}"/>
                  </a:ext>
                </a:extLst>
              </p:cNvPr>
              <p:cNvSpPr>
                <a:spLocks noGrp="1" noRot="1" noChangeAspect="1" noMove="1" noResize="1" noEditPoints="1" noAdjustHandles="1" noChangeArrowheads="1" noChangeShapeType="1" noTextEdit="1"/>
              </p:cNvSpPr>
              <p:nvPr>
                <p:ph idx="1"/>
              </p:nvPr>
            </p:nvSpPr>
            <p:spPr>
              <a:xfrm>
                <a:off x="437321" y="887896"/>
                <a:ext cx="10853531" cy="6241774"/>
              </a:xfrm>
              <a:blipFill>
                <a:blip r:embed="rId2"/>
                <a:stretch>
                  <a:fillRect t="-2441"/>
                </a:stretch>
              </a:blipFill>
            </p:spPr>
            <p:txBody>
              <a:bodyPr/>
              <a:lstStyle/>
              <a:p>
                <a:r>
                  <a:rPr lang="ru-RU">
                    <a:noFill/>
                  </a:rPr>
                  <a:t> </a:t>
                </a:r>
              </a:p>
            </p:txBody>
          </p:sp>
        </mc:Fallback>
      </mc:AlternateContent>
    </p:spTree>
    <p:extLst>
      <p:ext uri="{BB962C8B-B14F-4D97-AF65-F5344CB8AC3E}">
        <p14:creationId xmlns:p14="http://schemas.microsoft.com/office/powerpoint/2010/main" val="70307779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2901196F-BF04-475B-8BED-530FFDDFDE86}"/>
              </a:ext>
            </a:extLst>
          </p:cNvPr>
          <p:cNvSpPr>
            <a:spLocks noGrp="1"/>
          </p:cNvSpPr>
          <p:nvPr>
            <p:ph idx="1"/>
          </p:nvPr>
        </p:nvSpPr>
        <p:spPr>
          <a:xfrm>
            <a:off x="477078" y="1987826"/>
            <a:ext cx="11383618" cy="4189137"/>
          </a:xfrm>
        </p:spPr>
        <p:txBody>
          <a:bodyPr>
            <a:normAutofit/>
          </a:bodyPr>
          <a:lstStyle/>
          <a:p>
            <a:pPr marL="914400" indent="-914400">
              <a:buAutoNum type="arabicPeriod"/>
            </a:pPr>
            <a:r>
              <a:rPr lang="en-US" sz="4000" dirty="0" err="1">
                <a:latin typeface="Arial" panose="020B0604020202020204" pitchFamily="34" charset="0"/>
                <a:cs typeface="Arial" panose="020B0604020202020204" pitchFamily="34" charset="0"/>
              </a:rPr>
              <a:t>Mavzuga</a:t>
            </a:r>
            <a:r>
              <a:rPr lang="en-US" sz="4000" dirty="0">
                <a:latin typeface="Arial" panose="020B0604020202020204" pitchFamily="34" charset="0"/>
                <a:cs typeface="Arial" panose="020B0604020202020204" pitchFamily="34" charset="0"/>
              </a:rPr>
              <a:t> </a:t>
            </a:r>
            <a:r>
              <a:rPr lang="en-US" sz="4000" dirty="0" err="1">
                <a:latin typeface="Arial" panose="020B0604020202020204" pitchFamily="34" charset="0"/>
                <a:cs typeface="Arial" panose="020B0604020202020204" pitchFamily="34" charset="0"/>
              </a:rPr>
              <a:t>doir</a:t>
            </a:r>
            <a:r>
              <a:rPr lang="en-US" sz="4000" dirty="0">
                <a:latin typeface="Arial" panose="020B0604020202020204" pitchFamily="34" charset="0"/>
                <a:cs typeface="Arial" panose="020B0604020202020204" pitchFamily="34" charset="0"/>
              </a:rPr>
              <a:t> </a:t>
            </a:r>
            <a:r>
              <a:rPr lang="en-US" sz="4000" dirty="0" err="1">
                <a:latin typeface="Arial" panose="020B0604020202020204" pitchFamily="34" charset="0"/>
                <a:cs typeface="Arial" panose="020B0604020202020204" pitchFamily="34" charset="0"/>
              </a:rPr>
              <a:t>savolga</a:t>
            </a:r>
            <a:r>
              <a:rPr lang="en-US" sz="4000" dirty="0">
                <a:latin typeface="Arial" panose="020B0604020202020204" pitchFamily="34" charset="0"/>
                <a:cs typeface="Arial" panose="020B0604020202020204" pitchFamily="34" charset="0"/>
              </a:rPr>
              <a:t> </a:t>
            </a:r>
            <a:r>
              <a:rPr lang="en-US" sz="4000" dirty="0" err="1">
                <a:latin typeface="Arial" panose="020B0604020202020204" pitchFamily="34" charset="0"/>
                <a:cs typeface="Arial" panose="020B0604020202020204" pitchFamily="34" charset="0"/>
              </a:rPr>
              <a:t>javob</a:t>
            </a:r>
            <a:r>
              <a:rPr lang="en-US" sz="4000" dirty="0">
                <a:latin typeface="Arial" panose="020B0604020202020204" pitchFamily="34" charset="0"/>
                <a:cs typeface="Arial" panose="020B0604020202020204" pitchFamily="34" charset="0"/>
              </a:rPr>
              <a:t> </a:t>
            </a:r>
            <a:r>
              <a:rPr lang="en-US" sz="4000" dirty="0" err="1">
                <a:latin typeface="Arial" panose="020B0604020202020204" pitchFamily="34" charset="0"/>
                <a:cs typeface="Arial" panose="020B0604020202020204" pitchFamily="34" charset="0"/>
              </a:rPr>
              <a:t>yozish</a:t>
            </a:r>
            <a:r>
              <a:rPr lang="en-US" sz="4000" dirty="0">
                <a:latin typeface="Arial" panose="020B0604020202020204" pitchFamily="34" charset="0"/>
                <a:cs typeface="Arial" panose="020B0604020202020204" pitchFamily="34" charset="0"/>
              </a:rPr>
              <a:t> (13-bet). </a:t>
            </a:r>
          </a:p>
          <a:p>
            <a:pPr marL="914400" indent="-914400">
              <a:buAutoNum type="arabicPeriod"/>
            </a:pPr>
            <a:r>
              <a:rPr lang="en-US" sz="4000" dirty="0">
                <a:latin typeface="Arial" panose="020B0604020202020204" pitchFamily="34" charset="0"/>
                <a:cs typeface="Arial" panose="020B0604020202020204" pitchFamily="34" charset="0"/>
              </a:rPr>
              <a:t>1-mashq 9-masala (24-bet).</a:t>
            </a:r>
            <a:endParaRPr lang="ru-RU" sz="4000" dirty="0">
              <a:latin typeface="Arial" panose="020B0604020202020204" pitchFamily="34" charset="0"/>
              <a:cs typeface="Arial" panose="020B0604020202020204" pitchFamily="34" charset="0"/>
            </a:endParaRPr>
          </a:p>
        </p:txBody>
      </p:sp>
      <p:sp>
        <p:nvSpPr>
          <p:cNvPr id="4" name="Объект 2">
            <a:extLst>
              <a:ext uri="{FF2B5EF4-FFF2-40B4-BE49-F238E27FC236}">
                <a16:creationId xmlns:a16="http://schemas.microsoft.com/office/drawing/2014/main" id="{408E7741-8E15-463C-8D6E-345CAB9A8BE4}"/>
              </a:ext>
            </a:extLst>
          </p:cNvPr>
          <p:cNvSpPr txBox="1">
            <a:spLocks noGrp="1"/>
          </p:cNvSpPr>
          <p:nvPr>
            <p:ph type="title"/>
          </p:nvPr>
        </p:nvSpPr>
        <p:spPr>
          <a:xfrm>
            <a:off x="0" y="0"/>
            <a:ext cx="12192000" cy="1269242"/>
          </a:xfrm>
          <a:prstGeom prst="rect">
            <a:avLst/>
          </a:prstGeom>
          <a:solidFill>
            <a:srgbClr val="0070C0"/>
          </a:solidFill>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r>
              <a:rPr lang="uz-Latn-UZ" sz="3600" b="1" dirty="0">
                <a:solidFill>
                  <a:schemeClr val="bg1"/>
                </a:solidFill>
                <a:latin typeface="Arial" panose="020B0604020202020204" pitchFamily="34" charset="0"/>
                <a:cs typeface="Arial" panose="020B0604020202020204" pitchFamily="34" charset="0"/>
              </a:rPr>
              <a:t> </a:t>
            </a:r>
            <a:br>
              <a:rPr lang="uz-Latn-UZ" sz="3600" b="1" dirty="0">
                <a:solidFill>
                  <a:schemeClr val="bg1"/>
                </a:solidFill>
                <a:latin typeface="Arial" panose="020B0604020202020204" pitchFamily="34" charset="0"/>
                <a:cs typeface="Arial" panose="020B0604020202020204" pitchFamily="34" charset="0"/>
              </a:rPr>
            </a:br>
            <a:br>
              <a:rPr lang="uz-Latn-UZ" sz="3600" b="1" dirty="0">
                <a:solidFill>
                  <a:schemeClr val="bg1"/>
                </a:solidFill>
                <a:latin typeface="Arial" panose="020B0604020202020204" pitchFamily="34" charset="0"/>
                <a:cs typeface="Arial" panose="020B0604020202020204" pitchFamily="34" charset="0"/>
              </a:rPr>
            </a:br>
            <a:r>
              <a:rPr lang="en-US" sz="4800" b="1" dirty="0" err="1">
                <a:solidFill>
                  <a:schemeClr val="bg1"/>
                </a:solidFill>
                <a:latin typeface="Arial" panose="020B0604020202020204" pitchFamily="34" charset="0"/>
                <a:cs typeface="Arial" panose="020B0604020202020204" pitchFamily="34" charset="0"/>
              </a:rPr>
              <a:t>Mustaqil</a:t>
            </a:r>
            <a:r>
              <a:rPr lang="en-US" sz="4800" b="1" dirty="0">
                <a:solidFill>
                  <a:schemeClr val="bg1"/>
                </a:solidFill>
                <a:latin typeface="Arial" panose="020B0604020202020204" pitchFamily="34" charset="0"/>
                <a:cs typeface="Arial" panose="020B0604020202020204" pitchFamily="34" charset="0"/>
              </a:rPr>
              <a:t> </a:t>
            </a:r>
            <a:r>
              <a:rPr lang="en-US" sz="4800" b="1" dirty="0" err="1">
                <a:solidFill>
                  <a:schemeClr val="bg1"/>
                </a:solidFill>
                <a:latin typeface="Arial" panose="020B0604020202020204" pitchFamily="34" charset="0"/>
                <a:cs typeface="Arial" panose="020B0604020202020204" pitchFamily="34" charset="0"/>
              </a:rPr>
              <a:t>bajarish</a:t>
            </a:r>
            <a:r>
              <a:rPr lang="en-US" sz="4800" b="1" dirty="0">
                <a:solidFill>
                  <a:schemeClr val="bg1"/>
                </a:solidFill>
                <a:latin typeface="Arial" panose="020B0604020202020204" pitchFamily="34" charset="0"/>
                <a:cs typeface="Arial" panose="020B0604020202020204" pitchFamily="34" charset="0"/>
              </a:rPr>
              <a:t> </a:t>
            </a:r>
            <a:r>
              <a:rPr lang="en-US" sz="4800" b="1" dirty="0" err="1">
                <a:solidFill>
                  <a:schemeClr val="bg1"/>
                </a:solidFill>
                <a:latin typeface="Arial" panose="020B0604020202020204" pitchFamily="34" charset="0"/>
                <a:cs typeface="Arial" panose="020B0604020202020204" pitchFamily="34" charset="0"/>
              </a:rPr>
              <a:t>uchun</a:t>
            </a:r>
            <a:r>
              <a:rPr lang="en-US" sz="4800" b="1" dirty="0">
                <a:solidFill>
                  <a:schemeClr val="bg1"/>
                </a:solidFill>
                <a:latin typeface="Arial" panose="020B0604020202020204" pitchFamily="34" charset="0"/>
                <a:cs typeface="Arial" panose="020B0604020202020204" pitchFamily="34" charset="0"/>
              </a:rPr>
              <a:t> </a:t>
            </a:r>
            <a:r>
              <a:rPr lang="en-US" sz="4800" b="1" dirty="0" err="1">
                <a:solidFill>
                  <a:schemeClr val="bg1"/>
                </a:solidFill>
                <a:latin typeface="Arial" panose="020B0604020202020204" pitchFamily="34" charset="0"/>
                <a:cs typeface="Arial" panose="020B0604020202020204" pitchFamily="34" charset="0"/>
              </a:rPr>
              <a:t>topshiriqlar</a:t>
            </a:r>
            <a:r>
              <a:rPr lang="en-US" sz="4800" dirty="0">
                <a:solidFill>
                  <a:schemeClr val="bg1"/>
                </a:solidFill>
                <a:latin typeface="Arial" panose="020B0604020202020204" pitchFamily="34" charset="0"/>
                <a:cs typeface="Arial" panose="020B0604020202020204" pitchFamily="34" charset="0"/>
              </a:rPr>
              <a:t> </a:t>
            </a:r>
            <a:br>
              <a:rPr lang="uz-Latn-UZ" sz="3600" b="1" dirty="0">
                <a:solidFill>
                  <a:schemeClr val="bg1"/>
                </a:solidFill>
                <a:latin typeface="Arial" panose="020B0604020202020204" pitchFamily="34" charset="0"/>
                <a:cs typeface="Arial" panose="020B0604020202020204" pitchFamily="34" charset="0"/>
              </a:rPr>
            </a:br>
            <a:r>
              <a:rPr lang="uz-Latn-UZ" sz="3600" i="1" dirty="0">
                <a:latin typeface="Arial" panose="020B0604020202020204" pitchFamily="34" charset="0"/>
                <a:cs typeface="Arial" panose="020B0604020202020204" pitchFamily="34" charset="0"/>
              </a:rPr>
              <a:t>    </a:t>
            </a:r>
            <a:endParaRPr lang="uz-Latn-UZ" sz="4000" b="1" dirty="0">
              <a:solidFill>
                <a:schemeClr val="bg1"/>
              </a:solidFill>
              <a:latin typeface="Arial" panose="020B0604020202020204" pitchFamily="34" charset="0"/>
              <a:cs typeface="Arial" panose="020B0604020202020204" pitchFamily="34" charset="0"/>
            </a:endParaRPr>
          </a:p>
          <a:p>
            <a:pPr marL="0" indent="0" algn="just">
              <a:buFont typeface="Arial" panose="020B0604020202020204" pitchFamily="34" charset="0"/>
              <a:buNone/>
            </a:pPr>
            <a:r>
              <a:rPr lang="uz-Latn-UZ" sz="4400" b="1" dirty="0">
                <a:latin typeface="News706 BT" panose="02040804060705020204" pitchFamily="18" charset="0"/>
              </a:rPr>
              <a:t>      </a:t>
            </a:r>
            <a:endParaRPr lang="uz-Latn-UZ" sz="3200" b="1" dirty="0">
              <a:latin typeface="News706 BT" panose="02040804060705020204" pitchFamily="18" charset="0"/>
            </a:endParaRPr>
          </a:p>
        </p:txBody>
      </p:sp>
    </p:spTree>
    <p:extLst>
      <p:ext uri="{BB962C8B-B14F-4D97-AF65-F5344CB8AC3E}">
        <p14:creationId xmlns:p14="http://schemas.microsoft.com/office/powerpoint/2010/main" val="381447616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airplane"/>
      </p:transition>
    </mc:Choice>
    <mc:Fallback xmlns="">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11" name="Объект 10"/>
              <p:cNvSpPr>
                <a:spLocks noGrp="1"/>
              </p:cNvSpPr>
              <p:nvPr>
                <p:ph idx="1"/>
              </p:nvPr>
            </p:nvSpPr>
            <p:spPr>
              <a:xfrm>
                <a:off x="136477" y="1364776"/>
                <a:ext cx="11914495" cy="5322627"/>
              </a:xfrm>
            </p:spPr>
            <p:txBody>
              <a:bodyPr>
                <a:normAutofit fontScale="77500" lnSpcReduction="20000"/>
              </a:bodyPr>
              <a:lstStyle/>
              <a:p>
                <a:pPr marL="0" indent="0">
                  <a:buNone/>
                </a:pPr>
                <a:r>
                  <a:rPr lang="uz-Latn-UZ" dirty="0"/>
                  <a:t>                                                                     </a:t>
                </a:r>
              </a:p>
              <a:p>
                <a:pPr marL="0" indent="0">
                  <a:buNone/>
                </a:pPr>
                <a:r>
                  <a:rPr lang="uz-Latn-UZ" sz="4000" dirty="0">
                    <a:latin typeface="Arial" panose="020B0604020202020204" pitchFamily="34" charset="0"/>
                    <a:cs typeface="Arial" panose="020B0604020202020204" pitchFamily="34" charset="0"/>
                  </a:rPr>
                  <a:t>                                          </a:t>
                </a:r>
                <a:endParaRPr lang="uz-Latn-UZ" sz="5200" dirty="0">
                  <a:latin typeface="Arial" panose="020B0604020202020204" pitchFamily="34" charset="0"/>
                  <a:cs typeface="Arial" panose="020B0604020202020204" pitchFamily="34" charset="0"/>
                </a:endParaRPr>
              </a:p>
              <a:p>
                <a:pPr marL="0" indent="0">
                  <a:buNone/>
                </a:pPr>
                <a:r>
                  <a:rPr lang="uz-Latn-UZ" sz="5200" dirty="0">
                    <a:latin typeface="Arial" panose="020B0604020202020204" pitchFamily="34" charset="0"/>
                    <a:cs typeface="Arial" panose="020B0604020202020204" pitchFamily="34" charset="0"/>
                  </a:rPr>
                  <a:t>                                                            </a:t>
                </a:r>
              </a:p>
              <a:p>
                <a:pPr marL="0" indent="0" algn="just">
                  <a:buNone/>
                </a:pPr>
                <a:r>
                  <a:rPr lang="uz-Latn-UZ" sz="5200" dirty="0">
                    <a:latin typeface="Arial" panose="020B0604020202020204" pitchFamily="34" charset="0"/>
                    <a:cs typeface="Arial" panose="020B0604020202020204" pitchFamily="34" charset="0"/>
                  </a:rPr>
                  <a:t>                                    </a:t>
                </a:r>
              </a:p>
              <a:p>
                <a:pPr marL="0" indent="0" algn="just">
                  <a:buNone/>
                </a:pPr>
                <a:endParaRPr lang="uz-Latn-UZ" sz="4000" dirty="0">
                  <a:latin typeface="Arial" panose="020B0604020202020204" pitchFamily="34" charset="0"/>
                  <a:cs typeface="Arial" panose="020B0604020202020204" pitchFamily="34" charset="0"/>
                </a:endParaRPr>
              </a:p>
              <a:p>
                <a:pPr marL="0" indent="0" algn="just">
                  <a:buNone/>
                </a:pPr>
                <a:endParaRPr lang="uz-Latn-UZ" dirty="0"/>
              </a:p>
              <a:p>
                <a:pPr marL="0" indent="0">
                  <a:buNone/>
                </a:pPr>
                <a:r>
                  <a:rPr lang="uz-Latn-UZ" sz="6900" dirty="0"/>
                  <a:t>                                     </a:t>
                </a:r>
                <a14:m>
                  <m:oMath xmlns:m="http://schemas.openxmlformats.org/officeDocument/2006/math">
                    <m:r>
                      <a:rPr lang="uz-Latn-UZ" sz="6900" i="1" smtClean="0">
                        <a:latin typeface="Cambria Math" panose="02040503050406030204" pitchFamily="18" charset="0"/>
                        <a:ea typeface="Cambria Math" panose="02040503050406030204" pitchFamily="18" charset="0"/>
                      </a:rPr>
                      <m:t>𝜗</m:t>
                    </m:r>
                    <m:r>
                      <a:rPr lang="uz-Latn-UZ" sz="6900" b="0" i="1" smtClean="0">
                        <a:latin typeface="Cambria Math" panose="02040503050406030204" pitchFamily="18" charset="0"/>
                        <a:ea typeface="Cambria Math" panose="02040503050406030204" pitchFamily="18" charset="0"/>
                      </a:rPr>
                      <m:t>=</m:t>
                    </m:r>
                    <m:f>
                      <m:fPr>
                        <m:ctrlPr>
                          <a:rPr lang="uz-Latn-UZ" sz="6900" b="0" i="1" smtClean="0">
                            <a:latin typeface="Cambria Math" panose="02040503050406030204" pitchFamily="18" charset="0"/>
                            <a:ea typeface="Cambria Math" panose="02040503050406030204" pitchFamily="18" charset="0"/>
                          </a:rPr>
                        </m:ctrlPr>
                      </m:fPr>
                      <m:num>
                        <m:acc>
                          <m:accPr>
                            <m:chr m:val="̆"/>
                            <m:ctrlPr>
                              <a:rPr lang="uz-Latn-UZ" sz="6900" b="0" i="1" smtClean="0">
                                <a:latin typeface="Cambria Math" panose="02040503050406030204" pitchFamily="18" charset="0"/>
                                <a:ea typeface="Cambria Math" panose="02040503050406030204" pitchFamily="18" charset="0"/>
                              </a:rPr>
                            </m:ctrlPr>
                          </m:accPr>
                          <m:e>
                            <m:sSub>
                              <m:sSubPr>
                                <m:ctrlPr>
                                  <a:rPr lang="uz-Latn-UZ" sz="6900" b="0" i="1" smtClean="0">
                                    <a:latin typeface="Cambria Math" panose="02040503050406030204" pitchFamily="18" charset="0"/>
                                    <a:ea typeface="Cambria Math" panose="02040503050406030204" pitchFamily="18" charset="0"/>
                                  </a:rPr>
                                </m:ctrlPr>
                              </m:sSubPr>
                              <m:e>
                                <m:r>
                                  <a:rPr lang="uz-Latn-UZ" sz="6900" b="0" i="1" smtClean="0">
                                    <a:latin typeface="Cambria Math" panose="02040503050406030204" pitchFamily="18" charset="0"/>
                                    <a:ea typeface="Cambria Math" panose="02040503050406030204" pitchFamily="18" charset="0"/>
                                  </a:rPr>
                                  <m:t>𝑆</m:t>
                                </m:r>
                              </m:e>
                              <m:sub>
                                <m:r>
                                  <a:rPr lang="uz-Latn-UZ" sz="6900" b="0" i="1" smtClean="0">
                                    <a:latin typeface="Cambria Math" panose="02040503050406030204" pitchFamily="18" charset="0"/>
                                    <a:ea typeface="Cambria Math" panose="02040503050406030204" pitchFamily="18" charset="0"/>
                                  </a:rPr>
                                  <m:t>𝐴𝐵</m:t>
                                </m:r>
                              </m:sub>
                            </m:sSub>
                          </m:e>
                        </m:acc>
                      </m:num>
                      <m:den>
                        <m:r>
                          <a:rPr lang="uz-Latn-UZ" sz="6900" b="0" i="1" smtClean="0">
                            <a:latin typeface="Cambria Math" panose="02040503050406030204" pitchFamily="18" charset="0"/>
                            <a:ea typeface="Cambria Math" panose="02040503050406030204" pitchFamily="18" charset="0"/>
                          </a:rPr>
                          <m:t>𝑡</m:t>
                        </m:r>
                      </m:den>
                    </m:f>
                  </m:oMath>
                </a14:m>
                <a:r>
                  <a:rPr lang="uz-Latn-UZ" sz="6900" dirty="0"/>
                  <a:t>      </a:t>
                </a:r>
                <a:r>
                  <a:rPr lang="en-US" sz="6900" dirty="0"/>
                  <a:t>  </a:t>
                </a:r>
                <a14:m>
                  <m:oMath xmlns:m="http://schemas.openxmlformats.org/officeDocument/2006/math">
                    <m:r>
                      <a:rPr lang="uz-Latn-UZ" sz="6900" i="1" dirty="0" smtClean="0">
                        <a:latin typeface="Cambria Math" panose="02040503050406030204" pitchFamily="18" charset="0"/>
                        <a:ea typeface="Cambria Math" panose="02040503050406030204" pitchFamily="18" charset="0"/>
                      </a:rPr>
                      <m:t>𝜔</m:t>
                    </m:r>
                    <m:r>
                      <a:rPr lang="uz-Latn-UZ" sz="6900" b="0" i="1" dirty="0" smtClean="0">
                        <a:latin typeface="Cambria Math" panose="02040503050406030204" pitchFamily="18" charset="0"/>
                        <a:ea typeface="Cambria Math" panose="02040503050406030204" pitchFamily="18" charset="0"/>
                      </a:rPr>
                      <m:t>=</m:t>
                    </m:r>
                    <m:f>
                      <m:fPr>
                        <m:ctrlPr>
                          <a:rPr lang="uz-Latn-UZ" sz="6900" b="0" i="1" dirty="0" smtClean="0">
                            <a:latin typeface="Cambria Math" panose="02040503050406030204" pitchFamily="18" charset="0"/>
                            <a:ea typeface="Cambria Math" panose="02040503050406030204" pitchFamily="18" charset="0"/>
                          </a:rPr>
                        </m:ctrlPr>
                      </m:fPr>
                      <m:num>
                        <m:r>
                          <a:rPr lang="uz-Latn-UZ" sz="6900" b="0" i="1" dirty="0" smtClean="0">
                            <a:latin typeface="Cambria Math" panose="02040503050406030204" pitchFamily="18" charset="0"/>
                            <a:ea typeface="Cambria Math" panose="02040503050406030204" pitchFamily="18" charset="0"/>
                          </a:rPr>
                          <m:t>∆</m:t>
                        </m:r>
                        <m:r>
                          <a:rPr lang="uz-Latn-UZ" sz="6900" b="0" i="1" dirty="0" smtClean="0">
                            <a:latin typeface="Cambria Math" panose="02040503050406030204" pitchFamily="18" charset="0"/>
                            <a:ea typeface="Cambria Math" panose="02040503050406030204" pitchFamily="18" charset="0"/>
                          </a:rPr>
                          <m:t>𝜑</m:t>
                        </m:r>
                      </m:num>
                      <m:den>
                        <m:r>
                          <a:rPr lang="uz-Latn-UZ" sz="6900" b="0" i="1" dirty="0" smtClean="0">
                            <a:latin typeface="Cambria Math" panose="02040503050406030204" pitchFamily="18" charset="0"/>
                            <a:ea typeface="Cambria Math" panose="02040503050406030204" pitchFamily="18" charset="0"/>
                          </a:rPr>
                          <m:t>∆</m:t>
                        </m:r>
                        <m:r>
                          <a:rPr lang="en-US" sz="6900" b="0" i="1" dirty="0" smtClean="0">
                            <a:latin typeface="Cambria Math" panose="02040503050406030204" pitchFamily="18" charset="0"/>
                            <a:ea typeface="Cambria Math" panose="02040503050406030204" pitchFamily="18" charset="0"/>
                          </a:rPr>
                          <m:t>𝑡</m:t>
                        </m:r>
                      </m:den>
                    </m:f>
                  </m:oMath>
                </a14:m>
                <a:endParaRPr lang="uz-Latn-UZ" sz="6900" dirty="0"/>
              </a:p>
              <a:p>
                <a:pPr marL="0" indent="0">
                  <a:buNone/>
                </a:pPr>
                <a:endParaRPr lang="uz-Latn-UZ" sz="6900" dirty="0"/>
              </a:p>
              <a:p>
                <a:pPr marL="0" indent="0">
                  <a:buNone/>
                </a:pPr>
                <a:r>
                  <a:rPr lang="uz-Latn-UZ" dirty="0"/>
                  <a:t>                                                                                    </a:t>
                </a:r>
              </a:p>
              <a:p>
                <a:pPr marL="0" indent="0">
                  <a:buNone/>
                </a:pPr>
                <a:endParaRPr lang="uz-Latn-UZ" dirty="0"/>
              </a:p>
              <a:p>
                <a:pPr marL="0" indent="0">
                  <a:buNone/>
                </a:pPr>
                <a:endParaRPr lang="uz-Latn-UZ" dirty="0"/>
              </a:p>
              <a:p>
                <a:pPr marL="0" indent="0">
                  <a:buNone/>
                </a:pPr>
                <a:endParaRPr lang="uz-Latn-UZ" dirty="0"/>
              </a:p>
              <a:p>
                <a:pPr marL="0" indent="0">
                  <a:buNone/>
                </a:pPr>
                <a:endParaRPr lang="uz-Latn-UZ" dirty="0"/>
              </a:p>
              <a:p>
                <a:pPr marL="0" indent="0">
                  <a:buNone/>
                </a:pPr>
                <a:endParaRPr lang="ru-RU" dirty="0"/>
              </a:p>
            </p:txBody>
          </p:sp>
        </mc:Choice>
        <mc:Fallback xmlns="">
          <p:sp>
            <p:nvSpPr>
              <p:cNvPr id="11" name="Объект 10"/>
              <p:cNvSpPr>
                <a:spLocks noGrp="1" noRot="1" noChangeAspect="1" noMove="1" noResize="1" noEditPoints="1" noAdjustHandles="1" noChangeArrowheads="1" noChangeShapeType="1" noTextEdit="1"/>
              </p:cNvSpPr>
              <p:nvPr>
                <p:ph idx="1"/>
              </p:nvPr>
            </p:nvSpPr>
            <p:spPr>
              <a:xfrm>
                <a:off x="136477" y="1364776"/>
                <a:ext cx="11914495" cy="5322627"/>
              </a:xfrm>
              <a:blipFill>
                <a:blip r:embed="rId2"/>
                <a:stretch>
                  <a:fillRect/>
                </a:stretch>
              </a:blipFill>
            </p:spPr>
            <p:txBody>
              <a:bodyPr/>
              <a:lstStyle/>
              <a:p>
                <a:r>
                  <a:rPr lang="ru-RU">
                    <a:noFill/>
                  </a:rPr>
                  <a:t> </a:t>
                </a:r>
              </a:p>
            </p:txBody>
          </p:sp>
        </mc:Fallback>
      </mc:AlternateContent>
      <p:sp>
        <p:nvSpPr>
          <p:cNvPr id="13" name="Объект 2"/>
          <p:cNvSpPr txBox="1">
            <a:spLocks noGrp="1"/>
          </p:cNvSpPr>
          <p:nvPr>
            <p:ph type="title"/>
          </p:nvPr>
        </p:nvSpPr>
        <p:spPr>
          <a:xfrm>
            <a:off x="0" y="0"/>
            <a:ext cx="12192000" cy="1269242"/>
          </a:xfrm>
          <a:prstGeom prst="rect">
            <a:avLst/>
          </a:prstGeom>
          <a:solidFill>
            <a:srgbClr val="0070C0"/>
          </a:solidFill>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r>
              <a:rPr lang="uz-Latn-UZ" sz="3600" b="1" dirty="0">
                <a:solidFill>
                  <a:schemeClr val="bg1"/>
                </a:solidFill>
                <a:latin typeface="Arial" panose="020B0604020202020204" pitchFamily="34" charset="0"/>
                <a:cs typeface="Arial" panose="020B0604020202020204" pitchFamily="34" charset="0"/>
              </a:rPr>
              <a:t> </a:t>
            </a:r>
            <a:br>
              <a:rPr lang="uz-Latn-UZ" sz="3600" b="1" dirty="0">
                <a:solidFill>
                  <a:schemeClr val="bg1"/>
                </a:solidFill>
                <a:latin typeface="Arial" panose="020B0604020202020204" pitchFamily="34" charset="0"/>
                <a:cs typeface="Arial" panose="020B0604020202020204" pitchFamily="34" charset="0"/>
              </a:rPr>
            </a:br>
            <a:br>
              <a:rPr lang="uz-Latn-UZ" sz="3600" b="1" dirty="0">
                <a:solidFill>
                  <a:schemeClr val="bg1"/>
                </a:solidFill>
                <a:latin typeface="Arial" panose="020B0604020202020204" pitchFamily="34" charset="0"/>
                <a:cs typeface="Arial" panose="020B0604020202020204" pitchFamily="34" charset="0"/>
              </a:rPr>
            </a:br>
            <a:r>
              <a:rPr lang="uz-Latn-UZ" sz="5400" dirty="0">
                <a:solidFill>
                  <a:schemeClr val="bg1"/>
                </a:solidFill>
                <a:latin typeface="Arial" panose="020B0604020202020204" pitchFamily="34" charset="0"/>
                <a:cs typeface="Arial" panose="020B0604020202020204" pitchFamily="34" charset="0"/>
              </a:rPr>
              <a:t>Aylana bo‘ylab tekis haraklat</a:t>
            </a:r>
            <a:br>
              <a:rPr lang="uz-Latn-UZ" sz="3600" b="1" dirty="0">
                <a:solidFill>
                  <a:schemeClr val="bg1"/>
                </a:solidFill>
                <a:latin typeface="Arial" panose="020B0604020202020204" pitchFamily="34" charset="0"/>
                <a:cs typeface="Arial" panose="020B0604020202020204" pitchFamily="34" charset="0"/>
              </a:rPr>
            </a:br>
            <a:r>
              <a:rPr lang="uz-Latn-UZ" sz="3600" i="1" dirty="0">
                <a:latin typeface="Arial" panose="020B0604020202020204" pitchFamily="34" charset="0"/>
                <a:cs typeface="Arial" panose="020B0604020202020204" pitchFamily="34" charset="0"/>
              </a:rPr>
              <a:t>    </a:t>
            </a:r>
            <a:endParaRPr lang="uz-Latn-UZ" sz="4000" b="1" dirty="0">
              <a:solidFill>
                <a:schemeClr val="bg1"/>
              </a:solidFill>
              <a:latin typeface="Arial" panose="020B0604020202020204" pitchFamily="34" charset="0"/>
              <a:cs typeface="Arial" panose="020B0604020202020204" pitchFamily="34" charset="0"/>
            </a:endParaRPr>
          </a:p>
          <a:p>
            <a:pPr marL="0" indent="0" algn="just">
              <a:buFont typeface="Arial" panose="020B0604020202020204" pitchFamily="34" charset="0"/>
              <a:buNone/>
            </a:pPr>
            <a:r>
              <a:rPr lang="uz-Latn-UZ" sz="4400" b="1" dirty="0">
                <a:latin typeface="News706 BT" panose="02040804060705020204" pitchFamily="18" charset="0"/>
              </a:rPr>
              <a:t>      </a:t>
            </a:r>
            <a:r>
              <a:rPr lang="en-US" sz="4400" b="1" dirty="0">
                <a:latin typeface="News706 BT" panose="02040804060705020204" pitchFamily="18" charset="0"/>
              </a:rPr>
              <a:t>                                       </a:t>
            </a:r>
            <a:endParaRPr lang="uz-Latn-UZ" sz="3200" b="1" dirty="0">
              <a:latin typeface="News706 BT" panose="02040804060705020204" pitchFamily="18" charset="0"/>
            </a:endParaRPr>
          </a:p>
        </p:txBody>
      </p:sp>
      <p:grpSp>
        <p:nvGrpSpPr>
          <p:cNvPr id="14" name="Group 164398"/>
          <p:cNvGrpSpPr/>
          <p:nvPr/>
        </p:nvGrpSpPr>
        <p:grpSpPr>
          <a:xfrm>
            <a:off x="1509674" y="1669773"/>
            <a:ext cx="2928732" cy="3533686"/>
            <a:chOff x="297778" y="0"/>
            <a:chExt cx="1222400" cy="1625554"/>
          </a:xfrm>
        </p:grpSpPr>
        <p:pic>
          <p:nvPicPr>
            <p:cNvPr id="15" name="Picture 947"/>
            <p:cNvPicPr/>
            <p:nvPr/>
          </p:nvPicPr>
          <p:blipFill>
            <a:blip r:embed="rId3"/>
            <a:stretch>
              <a:fillRect/>
            </a:stretch>
          </p:blipFill>
          <p:spPr>
            <a:xfrm>
              <a:off x="297778" y="403153"/>
              <a:ext cx="1222400" cy="1222401"/>
            </a:xfrm>
            <a:prstGeom prst="rect">
              <a:avLst/>
            </a:prstGeom>
          </p:spPr>
        </p:pic>
        <p:sp>
          <p:nvSpPr>
            <p:cNvPr id="16" name="Rectangle 949"/>
            <p:cNvSpPr/>
            <p:nvPr/>
          </p:nvSpPr>
          <p:spPr>
            <a:xfrm>
              <a:off x="837786" y="0"/>
              <a:ext cx="142384" cy="258037"/>
            </a:xfrm>
            <a:prstGeom prst="rect">
              <a:avLst/>
            </a:prstGeom>
            <a:ln>
              <a:noFill/>
            </a:ln>
          </p:spPr>
          <p:txBody>
            <a:bodyPr vert="horz" lIns="0" tIns="0" rIns="0" bIns="0" rtlCol="0">
              <a:noAutofit/>
            </a:bodyPr>
            <a:lstStyle/>
            <a:p>
              <a:pPr indent="253365" algn="l">
                <a:lnSpc>
                  <a:spcPct val="107000"/>
                </a:lnSpc>
                <a:spcAft>
                  <a:spcPts val="800"/>
                </a:spcAft>
              </a:pPr>
              <a:r>
                <a:rPr lang="ru-RU" sz="3200" i="1" dirty="0">
                  <a:solidFill>
                    <a:srgbClr val="231F20"/>
                  </a:solidFill>
                  <a:effectLst/>
                  <a:latin typeface="Times New Roman" panose="02020603050405020304" pitchFamily="18" charset="0"/>
                  <a:ea typeface="Times New Roman" panose="02020603050405020304" pitchFamily="18" charset="0"/>
                </a:rPr>
                <a:t>A</a:t>
              </a:r>
              <a:endParaRPr lang="ru-RU" sz="3200" dirty="0">
                <a:solidFill>
                  <a:srgbClr val="231F20"/>
                </a:solidFill>
                <a:effectLst/>
                <a:latin typeface="Times New Roman" panose="02020603050405020304" pitchFamily="18" charset="0"/>
                <a:ea typeface="Times New Roman" panose="02020603050405020304" pitchFamily="18" charset="0"/>
              </a:endParaRPr>
            </a:p>
          </p:txBody>
        </p:sp>
        <p:sp>
          <p:nvSpPr>
            <p:cNvPr id="17" name="Rectangle 951"/>
            <p:cNvSpPr/>
            <p:nvPr/>
          </p:nvSpPr>
          <p:spPr>
            <a:xfrm>
              <a:off x="569813" y="276091"/>
              <a:ext cx="142384" cy="254125"/>
            </a:xfrm>
            <a:prstGeom prst="rect">
              <a:avLst/>
            </a:prstGeom>
            <a:ln>
              <a:noFill/>
            </a:ln>
          </p:spPr>
          <p:txBody>
            <a:bodyPr vert="horz" lIns="0" tIns="0" rIns="0" bIns="0" rtlCol="0">
              <a:noAutofit/>
            </a:bodyPr>
            <a:lstStyle/>
            <a:p>
              <a:pPr indent="253365" algn="l">
                <a:lnSpc>
                  <a:spcPct val="107000"/>
                </a:lnSpc>
                <a:spcAft>
                  <a:spcPts val="800"/>
                </a:spcAft>
              </a:pPr>
              <a:r>
                <a:rPr lang="ru-RU" sz="3200" i="1" dirty="0">
                  <a:solidFill>
                    <a:srgbClr val="231F20"/>
                  </a:solidFill>
                  <a:effectLst/>
                  <a:latin typeface="Times New Roman" panose="02020603050405020304" pitchFamily="18" charset="0"/>
                  <a:ea typeface="Times New Roman" panose="02020603050405020304" pitchFamily="18" charset="0"/>
                </a:rPr>
                <a:t>R</a:t>
              </a:r>
              <a:endParaRPr lang="ru-RU" sz="3200" dirty="0">
                <a:solidFill>
                  <a:srgbClr val="231F20"/>
                </a:solidFill>
                <a:effectLst/>
                <a:latin typeface="Times New Roman" panose="02020603050405020304" pitchFamily="18" charset="0"/>
                <a:ea typeface="Times New Roman" panose="02020603050405020304" pitchFamily="18" charset="0"/>
              </a:endParaRPr>
            </a:p>
          </p:txBody>
        </p:sp>
        <p:sp>
          <p:nvSpPr>
            <p:cNvPr id="18" name="Rectangle 952"/>
            <p:cNvSpPr/>
            <p:nvPr/>
          </p:nvSpPr>
          <p:spPr>
            <a:xfrm>
              <a:off x="519974" y="810698"/>
              <a:ext cx="270141" cy="189320"/>
            </a:xfrm>
            <a:prstGeom prst="rect">
              <a:avLst/>
            </a:prstGeom>
            <a:ln>
              <a:noFill/>
            </a:ln>
          </p:spPr>
          <p:txBody>
            <a:bodyPr vert="horz" lIns="0" tIns="0" rIns="0" bIns="0" rtlCol="0">
              <a:noAutofit/>
            </a:bodyPr>
            <a:lstStyle/>
            <a:p>
              <a:pPr indent="253365" algn="l">
                <a:lnSpc>
                  <a:spcPct val="107000"/>
                </a:lnSpc>
                <a:spcAft>
                  <a:spcPts val="800"/>
                </a:spcAft>
              </a:pPr>
              <a:r>
                <a:rPr lang="ru-RU" sz="2800" i="1" dirty="0">
                  <a:solidFill>
                    <a:srgbClr val="231F20"/>
                  </a:solidFill>
                  <a:effectLst/>
                  <a:latin typeface="Times New Roman" panose="02020603050405020304" pitchFamily="18" charset="0"/>
                  <a:ea typeface="Times New Roman" panose="02020603050405020304" pitchFamily="18" charset="0"/>
                </a:rPr>
                <a:t>O</a:t>
              </a:r>
              <a:endParaRPr lang="ru-RU" sz="2800" dirty="0">
                <a:solidFill>
                  <a:srgbClr val="231F20"/>
                </a:solidFill>
                <a:effectLst/>
                <a:latin typeface="Times New Roman" panose="02020603050405020304" pitchFamily="18" charset="0"/>
                <a:ea typeface="Times New Roman" panose="02020603050405020304" pitchFamily="18" charset="0"/>
              </a:endParaRPr>
            </a:p>
          </p:txBody>
        </p:sp>
        <p:sp>
          <p:nvSpPr>
            <p:cNvPr id="19" name="Rectangle 953"/>
            <p:cNvSpPr/>
            <p:nvPr/>
          </p:nvSpPr>
          <p:spPr>
            <a:xfrm>
              <a:off x="790115" y="362901"/>
              <a:ext cx="273351" cy="212040"/>
            </a:xfrm>
            <a:prstGeom prst="rect">
              <a:avLst/>
            </a:prstGeom>
            <a:ln>
              <a:noFill/>
            </a:ln>
          </p:spPr>
          <p:txBody>
            <a:bodyPr vert="horz" lIns="0" tIns="0" rIns="0" bIns="0" rtlCol="0">
              <a:noAutofit/>
            </a:bodyPr>
            <a:lstStyle/>
            <a:p>
              <a:pPr indent="253365">
                <a:lnSpc>
                  <a:spcPct val="107000"/>
                </a:lnSpc>
                <a:spcAft>
                  <a:spcPts val="800"/>
                </a:spcAft>
              </a:pPr>
              <a:r>
                <a:rPr lang="ru-RU" sz="2800" dirty="0">
                  <a:solidFill>
                    <a:srgbClr val="231F20"/>
                  </a:solidFill>
                  <a:latin typeface="Times New Roman" panose="02020603050405020304" pitchFamily="18" charset="0"/>
                  <a:ea typeface="Times New Roman" panose="02020603050405020304" pitchFamily="18" charset="0"/>
                </a:rPr>
                <a:t> ∆</a:t>
              </a:r>
              <a:r>
                <a:rPr lang="ru-RU" sz="2800" dirty="0">
                  <a:solidFill>
                    <a:srgbClr val="231F20"/>
                  </a:solidFill>
                  <a:effectLst/>
                  <a:latin typeface="Times New Roman" panose="02020603050405020304" pitchFamily="18" charset="0"/>
                  <a:ea typeface="Times New Roman" panose="02020603050405020304" pitchFamily="18" charset="0"/>
                </a:rPr>
                <a:t>φ</a:t>
              </a:r>
            </a:p>
          </p:txBody>
        </p:sp>
      </p:grpSp>
      <p:sp>
        <p:nvSpPr>
          <p:cNvPr id="28" name="Rectangle 953"/>
          <p:cNvSpPr/>
          <p:nvPr/>
        </p:nvSpPr>
        <p:spPr>
          <a:xfrm>
            <a:off x="3808324" y="2443772"/>
            <a:ext cx="754172" cy="491596"/>
          </a:xfrm>
          <a:prstGeom prst="rect">
            <a:avLst/>
          </a:prstGeom>
          <a:ln>
            <a:noFill/>
          </a:ln>
        </p:spPr>
        <p:txBody>
          <a:bodyPr vert="horz" lIns="0" tIns="0" rIns="0" bIns="0" rtlCol="0">
            <a:noAutofit/>
          </a:bodyPr>
          <a:lstStyle/>
          <a:p>
            <a:pPr indent="253365" algn="l">
              <a:lnSpc>
                <a:spcPct val="107000"/>
              </a:lnSpc>
              <a:spcAft>
                <a:spcPts val="800"/>
              </a:spcAft>
            </a:pPr>
            <a:r>
              <a:rPr lang="uz-Latn-UZ" sz="2800" dirty="0">
                <a:solidFill>
                  <a:srgbClr val="231F20"/>
                </a:solidFill>
                <a:latin typeface="Times New Roman" panose="02020603050405020304" pitchFamily="18" charset="0"/>
                <a:ea typeface="Times New Roman" panose="02020603050405020304" pitchFamily="18" charset="0"/>
              </a:rPr>
              <a:t>B</a:t>
            </a:r>
            <a:endParaRPr lang="ru-RU" sz="2800" dirty="0">
              <a:solidFill>
                <a:srgbClr val="231F20"/>
              </a:solidFill>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89639122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racture"/>
      </p:transition>
    </mc:Choice>
    <mc:Fallback xmlns="">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10817" y="381000"/>
            <a:ext cx="11052313" cy="6279107"/>
          </a:xfrm>
        </p:spPr>
        <p:txBody>
          <a:bodyPr>
            <a:normAutofit/>
          </a:bodyPr>
          <a:lstStyle/>
          <a:p>
            <a:pPr marL="0" indent="0" algn="just">
              <a:lnSpc>
                <a:spcPct val="100000"/>
              </a:lnSpc>
              <a:buNone/>
            </a:pPr>
            <a:r>
              <a:rPr lang="en-US" sz="4000" dirty="0">
                <a:latin typeface="Arial" panose="020B0604020202020204" pitchFamily="34" charset="0"/>
                <a:cs typeface="Arial" panose="020B0604020202020204" pitchFamily="34" charset="0"/>
              </a:rPr>
              <a:t>     </a:t>
            </a:r>
            <a:r>
              <a:rPr lang="uz-Latn-UZ" sz="3200" dirty="0">
                <a:latin typeface="Arial" panose="020B0604020202020204" pitchFamily="34" charset="0"/>
                <a:cs typeface="Arial" panose="020B0604020202020204" pitchFamily="34" charset="0"/>
              </a:rPr>
              <a:t>Burchak tezlik ham, chiziqli tezlik kabi vektor kattalik hisoblanadi. Uning yo‘nalishi o‘ng vint (parma) qoidasiga binoan aniqlanadi. Bunda o‘ng vint kallagining aylanish yo‘nalishi moddiy nuqta aylanishi bilan mos kelsa, uning uchining yo‘nalishi burchak tezlik vektori yo‘nalishi bilan mos tushadi. </a:t>
            </a:r>
            <a:endParaRPr lang="ru-RU" sz="3200" dirty="0">
              <a:latin typeface="Arial" panose="020B0604020202020204" pitchFamily="34" charset="0"/>
              <a:cs typeface="Arial" panose="020B0604020202020204" pitchFamily="34" charset="0"/>
            </a:endParaRPr>
          </a:p>
        </p:txBody>
      </p:sp>
      <p:pic>
        <p:nvPicPr>
          <p:cNvPr id="4" name="Рисунок 3">
            <a:extLst>
              <a:ext uri="{FF2B5EF4-FFF2-40B4-BE49-F238E27FC236}">
                <a16:creationId xmlns:a16="http://schemas.microsoft.com/office/drawing/2014/main" id="{64B17065-A334-406F-8759-340D828AA679}"/>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134678" y="3520553"/>
            <a:ext cx="4048538" cy="2756453"/>
          </a:xfrm>
          <a:prstGeom prst="rect">
            <a:avLst/>
          </a:prstGeom>
        </p:spPr>
      </p:pic>
    </p:spTree>
    <p:extLst>
      <p:ext uri="{BB962C8B-B14F-4D97-AF65-F5344CB8AC3E}">
        <p14:creationId xmlns:p14="http://schemas.microsoft.com/office/powerpoint/2010/main" val="687943496"/>
      </p:ext>
    </p:extLst>
  </p:cSld>
  <p:clrMapOvr>
    <a:masterClrMapping/>
  </p:clrMapOvr>
  <p:transition spd="slow">
    <p:randomBar dir="vert"/>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3" name="Объект 2"/>
              <p:cNvSpPr>
                <a:spLocks noGrp="1"/>
              </p:cNvSpPr>
              <p:nvPr>
                <p:ph idx="1"/>
              </p:nvPr>
            </p:nvSpPr>
            <p:spPr>
              <a:xfrm>
                <a:off x="191069" y="1473958"/>
                <a:ext cx="11887200" cy="5199797"/>
              </a:xfrm>
            </p:spPr>
            <p:txBody>
              <a:bodyPr>
                <a:normAutofit/>
              </a:bodyPr>
              <a:lstStyle/>
              <a:p>
                <a:pPr marL="0" indent="0" algn="just">
                  <a:buNone/>
                </a:pPr>
                <a:r>
                  <a:rPr lang="en-US" sz="4000" dirty="0">
                    <a:latin typeface="Arial" panose="020B0604020202020204" pitchFamily="34" charset="0"/>
                    <a:cs typeface="Arial" panose="020B0604020202020204" pitchFamily="34" charset="0"/>
                  </a:rPr>
                  <a:t>       </a:t>
                </a:r>
                <a:r>
                  <a:rPr lang="uz-Latn-UZ" sz="4000" dirty="0">
                    <a:latin typeface="Arial" panose="020B0604020202020204" pitchFamily="34" charset="0"/>
                    <a:cs typeface="Arial" panose="020B0604020202020204" pitchFamily="34" charset="0"/>
                  </a:rPr>
                  <a:t>Aylana bo‘ylab harakatlanayotgan jismning burchak tezligi vaqt davomida o‘zgarib turadigan harakat </a:t>
                </a:r>
                <a:r>
                  <a:rPr lang="uz-Latn-UZ" sz="4000" i="1" dirty="0">
                    <a:latin typeface="Arial" panose="020B0604020202020204" pitchFamily="34" charset="0"/>
                    <a:cs typeface="Arial" panose="020B0604020202020204" pitchFamily="34" charset="0"/>
                  </a:rPr>
                  <a:t>o‘zgaruvchan aylanma harakat </a:t>
                </a:r>
                <a:r>
                  <a:rPr lang="uz-Latn-UZ" sz="4000" dirty="0">
                    <a:latin typeface="Arial" panose="020B0604020202020204" pitchFamily="34" charset="0"/>
                    <a:cs typeface="Arial" panose="020B0604020202020204" pitchFamily="34" charset="0"/>
                  </a:rPr>
                  <a:t>deyiladi. </a:t>
                </a:r>
              </a:p>
              <a:p>
                <a:pPr marL="0" indent="0" algn="just">
                  <a:buNone/>
                </a:pPr>
                <a:r>
                  <a:rPr lang="en-US" sz="4000" dirty="0">
                    <a:latin typeface="Arial" panose="020B0604020202020204" pitchFamily="34" charset="0"/>
                    <a:cs typeface="Arial" panose="020B0604020202020204" pitchFamily="34" charset="0"/>
                  </a:rPr>
                  <a:t>    </a:t>
                </a:r>
                <a:r>
                  <a:rPr lang="uz-Latn-UZ" sz="4000" dirty="0">
                    <a:latin typeface="Arial" panose="020B0604020202020204" pitchFamily="34" charset="0"/>
                    <a:cs typeface="Arial" panose="020B0604020202020204" pitchFamily="34" charset="0"/>
                  </a:rPr>
                  <a:t>Burchak tezlik o‘zgarishining shu o‘zgarish uchun ketgan vaqtga nisbati bilan o‘lchanadigan kattalikka </a:t>
                </a:r>
                <a:r>
                  <a:rPr lang="uz-Latn-UZ" sz="4000" i="1" dirty="0">
                    <a:latin typeface="Arial" panose="020B0604020202020204" pitchFamily="34" charset="0"/>
                    <a:cs typeface="Arial" panose="020B0604020202020204" pitchFamily="34" charset="0"/>
                  </a:rPr>
                  <a:t>burchak tezlanish</a:t>
                </a:r>
                <a:r>
                  <a:rPr lang="uz-Latn-UZ" sz="4000" dirty="0">
                    <a:latin typeface="Arial" panose="020B0604020202020204" pitchFamily="34" charset="0"/>
                    <a:cs typeface="Arial" panose="020B0604020202020204" pitchFamily="34" charset="0"/>
                  </a:rPr>
                  <a:t> deyiladi. </a:t>
                </a:r>
              </a:p>
              <a:p>
                <a:pPr marL="0" indent="0" algn="just">
                  <a:buNone/>
                </a:pPr>
                <a:r>
                  <a:rPr lang="uz-Latn-UZ" sz="4000" dirty="0">
                    <a:ea typeface="Cambria Math" panose="02040503050406030204" pitchFamily="18" charset="0"/>
                    <a:cs typeface="Arial" panose="020B0604020202020204" pitchFamily="34" charset="0"/>
                  </a:rPr>
                  <a:t>                    </a:t>
                </a:r>
                <a14:m>
                  <m:oMath xmlns:m="http://schemas.openxmlformats.org/officeDocument/2006/math">
                    <m:r>
                      <a:rPr lang="uz-Latn-UZ" sz="4800" i="1" smtClean="0">
                        <a:latin typeface="Cambria Math" panose="02040503050406030204" pitchFamily="18" charset="0"/>
                        <a:ea typeface="Cambria Math" panose="02040503050406030204" pitchFamily="18" charset="0"/>
                        <a:cs typeface="Arial" panose="020B0604020202020204" pitchFamily="34" charset="0"/>
                      </a:rPr>
                      <m:t>𝜀</m:t>
                    </m:r>
                    <m:r>
                      <a:rPr lang="uz-Latn-UZ" sz="4800" b="0" i="1" smtClean="0">
                        <a:latin typeface="Cambria Math" panose="02040503050406030204" pitchFamily="18" charset="0"/>
                        <a:ea typeface="Cambria Math" panose="02040503050406030204" pitchFamily="18" charset="0"/>
                        <a:cs typeface="Arial" panose="020B0604020202020204" pitchFamily="34" charset="0"/>
                      </a:rPr>
                      <m:t>=</m:t>
                    </m:r>
                    <m:f>
                      <m:fPr>
                        <m:ctrlPr>
                          <a:rPr lang="uz-Latn-UZ" sz="4800" b="0" i="1" smtClean="0">
                            <a:latin typeface="Cambria Math" panose="02040503050406030204" pitchFamily="18" charset="0"/>
                            <a:ea typeface="Cambria Math" panose="02040503050406030204" pitchFamily="18" charset="0"/>
                            <a:cs typeface="Arial" panose="020B0604020202020204" pitchFamily="34" charset="0"/>
                          </a:rPr>
                        </m:ctrlPr>
                      </m:fPr>
                      <m:num>
                        <m:r>
                          <a:rPr lang="uz-Latn-UZ" sz="4800" b="0" i="1" smtClean="0">
                            <a:latin typeface="Cambria Math" panose="02040503050406030204" pitchFamily="18" charset="0"/>
                            <a:ea typeface="Cambria Math" panose="02040503050406030204" pitchFamily="18" charset="0"/>
                            <a:cs typeface="Arial" panose="020B0604020202020204" pitchFamily="34" charset="0"/>
                          </a:rPr>
                          <m:t>∆</m:t>
                        </m:r>
                        <m:r>
                          <a:rPr lang="ru-RU" sz="4800" i="1">
                            <a:latin typeface="Cambria Math" panose="02040503050406030204" pitchFamily="18" charset="0"/>
                            <a:ea typeface="Cambria Math" panose="02040503050406030204" pitchFamily="18" charset="0"/>
                            <a:cs typeface="Arial" panose="020B0604020202020204" pitchFamily="34" charset="0"/>
                          </a:rPr>
                          <m:t>𝜔</m:t>
                        </m:r>
                      </m:num>
                      <m:den>
                        <m:r>
                          <a:rPr lang="uz-Latn-UZ" sz="4800" b="0" i="1" smtClean="0">
                            <a:latin typeface="Cambria Math" panose="02040503050406030204" pitchFamily="18" charset="0"/>
                            <a:ea typeface="Cambria Math" panose="02040503050406030204" pitchFamily="18" charset="0"/>
                            <a:cs typeface="Arial" panose="020B0604020202020204" pitchFamily="34" charset="0"/>
                          </a:rPr>
                          <m:t>∆</m:t>
                        </m:r>
                        <m:r>
                          <a:rPr lang="uz-Latn-UZ" sz="4800" b="0" i="1" smtClean="0">
                            <a:latin typeface="Cambria Math" panose="02040503050406030204" pitchFamily="18" charset="0"/>
                            <a:ea typeface="Cambria Math" panose="02040503050406030204" pitchFamily="18" charset="0"/>
                            <a:cs typeface="Arial" panose="020B0604020202020204" pitchFamily="34" charset="0"/>
                          </a:rPr>
                          <m:t>𝑡</m:t>
                        </m:r>
                      </m:den>
                    </m:f>
                    <m:r>
                      <a:rPr lang="uz-Latn-UZ" sz="4800" b="0" i="1" smtClean="0">
                        <a:latin typeface="Cambria Math" panose="02040503050406030204" pitchFamily="18" charset="0"/>
                        <a:ea typeface="Cambria Math" panose="02040503050406030204" pitchFamily="18" charset="0"/>
                        <a:cs typeface="Arial" panose="020B0604020202020204" pitchFamily="34" charset="0"/>
                      </a:rPr>
                      <m:t>=</m:t>
                    </m:r>
                    <m:f>
                      <m:fPr>
                        <m:ctrlPr>
                          <a:rPr lang="uz-Latn-UZ" sz="4800" b="0" i="1" smtClean="0">
                            <a:latin typeface="Cambria Math" panose="02040503050406030204" pitchFamily="18" charset="0"/>
                            <a:ea typeface="Cambria Math" panose="02040503050406030204" pitchFamily="18" charset="0"/>
                            <a:cs typeface="Arial" panose="020B0604020202020204" pitchFamily="34" charset="0"/>
                          </a:rPr>
                        </m:ctrlPr>
                      </m:fPr>
                      <m:num>
                        <m:r>
                          <a:rPr lang="uz-Latn-UZ" sz="4800" b="0" i="1" smtClean="0">
                            <a:latin typeface="Cambria Math" panose="02040503050406030204" pitchFamily="18" charset="0"/>
                            <a:ea typeface="Cambria Math" panose="02040503050406030204" pitchFamily="18" charset="0"/>
                            <a:cs typeface="Arial" panose="020B0604020202020204" pitchFamily="34" charset="0"/>
                          </a:rPr>
                          <m:t>𝜔</m:t>
                        </m:r>
                        <m:r>
                          <a:rPr lang="uz-Latn-UZ" sz="4800" b="0" i="1" smtClean="0">
                            <a:latin typeface="Cambria Math" panose="02040503050406030204" pitchFamily="18" charset="0"/>
                            <a:ea typeface="Cambria Math" panose="02040503050406030204" pitchFamily="18" charset="0"/>
                            <a:cs typeface="Arial" panose="020B0604020202020204" pitchFamily="34" charset="0"/>
                          </a:rPr>
                          <m:t>−</m:t>
                        </m:r>
                        <m:sSub>
                          <m:sSubPr>
                            <m:ctrlPr>
                              <a:rPr lang="uz-Latn-UZ" sz="4800" b="0" i="1" smtClean="0">
                                <a:latin typeface="Cambria Math" panose="02040503050406030204" pitchFamily="18" charset="0"/>
                                <a:ea typeface="Cambria Math" panose="02040503050406030204" pitchFamily="18" charset="0"/>
                                <a:cs typeface="Arial" panose="020B0604020202020204" pitchFamily="34" charset="0"/>
                              </a:rPr>
                            </m:ctrlPr>
                          </m:sSubPr>
                          <m:e>
                            <m:r>
                              <a:rPr lang="uz-Latn-UZ" sz="4800" b="0" i="1" smtClean="0">
                                <a:latin typeface="Cambria Math" panose="02040503050406030204" pitchFamily="18" charset="0"/>
                                <a:ea typeface="Cambria Math" panose="02040503050406030204" pitchFamily="18" charset="0"/>
                                <a:cs typeface="Arial" panose="020B0604020202020204" pitchFamily="34" charset="0"/>
                              </a:rPr>
                              <m:t>𝜔</m:t>
                            </m:r>
                          </m:e>
                          <m:sub>
                            <m:r>
                              <a:rPr lang="uz-Latn-UZ" sz="4800" b="0" i="1" smtClean="0">
                                <a:latin typeface="Cambria Math" panose="02040503050406030204" pitchFamily="18" charset="0"/>
                                <a:ea typeface="Cambria Math" panose="02040503050406030204" pitchFamily="18" charset="0"/>
                                <a:cs typeface="Arial" panose="020B0604020202020204" pitchFamily="34" charset="0"/>
                              </a:rPr>
                              <m:t>0</m:t>
                            </m:r>
                          </m:sub>
                        </m:sSub>
                      </m:num>
                      <m:den>
                        <m:r>
                          <a:rPr lang="uz-Latn-UZ" sz="4800" b="0" i="1" smtClean="0">
                            <a:latin typeface="Cambria Math" panose="02040503050406030204" pitchFamily="18" charset="0"/>
                            <a:ea typeface="Cambria Math" panose="02040503050406030204" pitchFamily="18" charset="0"/>
                            <a:cs typeface="Arial" panose="020B0604020202020204" pitchFamily="34" charset="0"/>
                          </a:rPr>
                          <m:t>∆</m:t>
                        </m:r>
                        <m:r>
                          <a:rPr lang="uz-Latn-UZ" sz="4800" b="0" i="1" smtClean="0">
                            <a:latin typeface="Cambria Math" panose="02040503050406030204" pitchFamily="18" charset="0"/>
                            <a:ea typeface="Cambria Math" panose="02040503050406030204" pitchFamily="18" charset="0"/>
                            <a:cs typeface="Arial" panose="020B0604020202020204" pitchFamily="34" charset="0"/>
                          </a:rPr>
                          <m:t>𝑡</m:t>
                        </m:r>
                      </m:den>
                    </m:f>
                  </m:oMath>
                </a14:m>
                <a:r>
                  <a:rPr lang="uz-Latn-UZ" sz="4000" dirty="0">
                    <a:latin typeface="Arial" panose="020B0604020202020204" pitchFamily="34" charset="0"/>
                    <a:cs typeface="Arial" panose="020B0604020202020204" pitchFamily="34" charset="0"/>
                  </a:rPr>
                  <a:t> </a:t>
                </a:r>
                <a:r>
                  <a:rPr lang="en-US" sz="4000" dirty="0">
                    <a:latin typeface="Arial" panose="020B0604020202020204" pitchFamily="34" charset="0"/>
                    <a:cs typeface="Arial" panose="020B0604020202020204" pitchFamily="34" charset="0"/>
                  </a:rPr>
                  <a:t>   birligi    </a:t>
                </a:r>
                <a14:m>
                  <m:oMath xmlns:m="http://schemas.openxmlformats.org/officeDocument/2006/math">
                    <m:r>
                      <a:rPr lang="en-US" sz="4000" b="0" i="1" dirty="0" smtClean="0">
                        <a:latin typeface="Cambria Math" panose="02040503050406030204" pitchFamily="18" charset="0"/>
                        <a:cs typeface="Arial" panose="020B0604020202020204" pitchFamily="34" charset="0"/>
                      </a:rPr>
                      <m:t>1 </m:t>
                    </m:r>
                    <m:f>
                      <m:fPr>
                        <m:ctrlPr>
                          <a:rPr lang="en-US" sz="4000" b="0" i="1" dirty="0" smtClean="0">
                            <a:latin typeface="Cambria Math" panose="02040503050406030204" pitchFamily="18" charset="0"/>
                            <a:cs typeface="Arial" panose="020B0604020202020204" pitchFamily="34" charset="0"/>
                          </a:rPr>
                        </m:ctrlPr>
                      </m:fPr>
                      <m:num>
                        <m:r>
                          <a:rPr lang="en-US" sz="4000" b="0" i="1" dirty="0" smtClean="0">
                            <a:latin typeface="Cambria Math" panose="02040503050406030204" pitchFamily="18" charset="0"/>
                            <a:cs typeface="Arial" panose="020B0604020202020204" pitchFamily="34" charset="0"/>
                          </a:rPr>
                          <m:t>𝑟𝑎𝑑</m:t>
                        </m:r>
                      </m:num>
                      <m:den>
                        <m:sSup>
                          <m:sSupPr>
                            <m:ctrlPr>
                              <a:rPr lang="en-US" sz="4000" b="0" i="1" dirty="0" smtClean="0">
                                <a:latin typeface="Cambria Math" panose="02040503050406030204" pitchFamily="18" charset="0"/>
                                <a:cs typeface="Arial" panose="020B0604020202020204" pitchFamily="34" charset="0"/>
                              </a:rPr>
                            </m:ctrlPr>
                          </m:sSupPr>
                          <m:e>
                            <m:r>
                              <a:rPr lang="en-US" sz="4000" b="0" i="1" dirty="0" smtClean="0">
                                <a:latin typeface="Cambria Math" panose="02040503050406030204" pitchFamily="18" charset="0"/>
                                <a:cs typeface="Arial" panose="020B0604020202020204" pitchFamily="34" charset="0"/>
                              </a:rPr>
                              <m:t>𝑠</m:t>
                            </m:r>
                          </m:e>
                          <m:sup>
                            <m:r>
                              <a:rPr lang="en-US" sz="4000" b="0" i="1" dirty="0" smtClean="0">
                                <a:latin typeface="Cambria Math" panose="02040503050406030204" pitchFamily="18" charset="0"/>
                                <a:cs typeface="Arial" panose="020B0604020202020204" pitchFamily="34" charset="0"/>
                              </a:rPr>
                              <m:t>2</m:t>
                            </m:r>
                          </m:sup>
                        </m:sSup>
                      </m:den>
                    </m:f>
                  </m:oMath>
                </a14:m>
                <a:r>
                  <a:rPr lang="uz-Latn-UZ" sz="4000" dirty="0">
                    <a:latin typeface="Arial" panose="020B0604020202020204" pitchFamily="34" charset="0"/>
                    <a:cs typeface="Arial" panose="020B0604020202020204" pitchFamily="34" charset="0"/>
                  </a:rPr>
                  <a:t> </a:t>
                </a:r>
                <a:r>
                  <a:rPr lang="en-US" sz="4000" dirty="0">
                    <a:latin typeface="Arial" panose="020B0604020202020204" pitchFamily="34" charset="0"/>
                    <a:cs typeface="Arial" panose="020B0604020202020204" pitchFamily="34" charset="0"/>
                  </a:rPr>
                  <a:t> </a:t>
                </a:r>
              </a:p>
              <a:p>
                <a:pPr marL="0" indent="0" algn="just">
                  <a:buNone/>
                </a:pPr>
                <a14:m>
                  <m:oMathPara xmlns:m="http://schemas.openxmlformats.org/officeDocument/2006/math">
                    <m:oMathParaPr>
                      <m:jc m:val="centerGroup"/>
                    </m:oMathParaPr>
                    <m:oMath xmlns:m="http://schemas.openxmlformats.org/officeDocument/2006/math">
                      <m:r>
                        <a:rPr lang="ru-RU" sz="4400" i="1" smtClean="0">
                          <a:latin typeface="Cambria Math" panose="02040503050406030204" pitchFamily="18" charset="0"/>
                          <a:ea typeface="Cambria Math" panose="02040503050406030204" pitchFamily="18" charset="0"/>
                          <a:cs typeface="Arial" panose="020B0604020202020204" pitchFamily="34" charset="0"/>
                        </a:rPr>
                        <m:t>𝜔</m:t>
                      </m:r>
                      <m:r>
                        <a:rPr lang="en-US" sz="4400" b="0" i="1" smtClean="0">
                          <a:latin typeface="Cambria Math" panose="02040503050406030204" pitchFamily="18" charset="0"/>
                          <a:ea typeface="Cambria Math" panose="02040503050406030204" pitchFamily="18" charset="0"/>
                          <a:cs typeface="Arial" panose="020B0604020202020204" pitchFamily="34" charset="0"/>
                        </a:rPr>
                        <m:t>=</m:t>
                      </m:r>
                      <m:sSub>
                        <m:sSubPr>
                          <m:ctrlPr>
                            <a:rPr lang="en-US" sz="4400" b="0" i="1" smtClean="0">
                              <a:latin typeface="Cambria Math" panose="02040503050406030204" pitchFamily="18" charset="0"/>
                              <a:ea typeface="Cambria Math" panose="02040503050406030204" pitchFamily="18" charset="0"/>
                              <a:cs typeface="Arial" panose="020B0604020202020204" pitchFamily="34" charset="0"/>
                            </a:rPr>
                          </m:ctrlPr>
                        </m:sSubPr>
                        <m:e>
                          <m:r>
                            <a:rPr lang="en-US" sz="4400" b="0" i="1" smtClean="0">
                              <a:latin typeface="Cambria Math" panose="02040503050406030204" pitchFamily="18" charset="0"/>
                              <a:ea typeface="Cambria Math" panose="02040503050406030204" pitchFamily="18" charset="0"/>
                              <a:cs typeface="Arial" panose="020B0604020202020204" pitchFamily="34" charset="0"/>
                            </a:rPr>
                            <m:t>𝜔</m:t>
                          </m:r>
                        </m:e>
                        <m:sub>
                          <m:r>
                            <a:rPr lang="en-US" sz="4400" b="0" i="1" smtClean="0">
                              <a:latin typeface="Cambria Math" panose="02040503050406030204" pitchFamily="18" charset="0"/>
                              <a:ea typeface="Cambria Math" panose="02040503050406030204" pitchFamily="18" charset="0"/>
                              <a:cs typeface="Arial" panose="020B0604020202020204" pitchFamily="34" charset="0"/>
                            </a:rPr>
                            <m:t>0</m:t>
                          </m:r>
                        </m:sub>
                      </m:sSub>
                      <m:r>
                        <a:rPr lang="en-US" sz="4400" b="0" i="1" smtClean="0">
                          <a:latin typeface="Cambria Math" panose="02040503050406030204" pitchFamily="18" charset="0"/>
                          <a:ea typeface="Cambria Math" panose="02040503050406030204" pitchFamily="18" charset="0"/>
                          <a:cs typeface="Arial" panose="020B0604020202020204" pitchFamily="34" charset="0"/>
                        </a:rPr>
                        <m:t>+</m:t>
                      </m:r>
                      <m:r>
                        <a:rPr lang="en-US" sz="4400" b="0" i="1" smtClean="0">
                          <a:latin typeface="Cambria Math" panose="02040503050406030204" pitchFamily="18" charset="0"/>
                          <a:ea typeface="Cambria Math" panose="02040503050406030204" pitchFamily="18" charset="0"/>
                          <a:cs typeface="Arial" panose="020B0604020202020204" pitchFamily="34" charset="0"/>
                        </a:rPr>
                        <m:t>𝜀</m:t>
                      </m:r>
                      <m:r>
                        <a:rPr lang="en-US" sz="4400" b="0" i="1" smtClean="0">
                          <a:latin typeface="Cambria Math" panose="02040503050406030204" pitchFamily="18" charset="0"/>
                          <a:ea typeface="Cambria Math" panose="02040503050406030204" pitchFamily="18" charset="0"/>
                          <a:cs typeface="Arial" panose="020B0604020202020204" pitchFamily="34" charset="0"/>
                        </a:rPr>
                        <m:t>∙∆</m:t>
                      </m:r>
                      <m:r>
                        <a:rPr lang="en-US" sz="4400" b="0" i="1" smtClean="0">
                          <a:latin typeface="Cambria Math" panose="02040503050406030204" pitchFamily="18" charset="0"/>
                          <a:ea typeface="Cambria Math" panose="02040503050406030204" pitchFamily="18" charset="0"/>
                          <a:cs typeface="Arial" panose="020B0604020202020204" pitchFamily="34" charset="0"/>
                        </a:rPr>
                        <m:t>𝑡</m:t>
                      </m:r>
                    </m:oMath>
                  </m:oMathPara>
                </a14:m>
                <a:endParaRPr lang="ru-RU" sz="4000" dirty="0">
                  <a:latin typeface="Arial" panose="020B0604020202020204" pitchFamily="34" charset="0"/>
                  <a:cs typeface="Arial" panose="020B0604020202020204" pitchFamily="34" charset="0"/>
                </a:endParaRPr>
              </a:p>
            </p:txBody>
          </p:sp>
        </mc:Choice>
        <mc:Fallback xmlns="">
          <p:sp>
            <p:nvSpPr>
              <p:cNvPr id="3" name="Объект 2"/>
              <p:cNvSpPr>
                <a:spLocks noGrp="1" noRot="1" noChangeAspect="1" noMove="1" noResize="1" noEditPoints="1" noAdjustHandles="1" noChangeArrowheads="1" noChangeShapeType="1" noTextEdit="1"/>
              </p:cNvSpPr>
              <p:nvPr>
                <p:ph idx="1"/>
              </p:nvPr>
            </p:nvSpPr>
            <p:spPr>
              <a:xfrm>
                <a:off x="191069" y="1473958"/>
                <a:ext cx="11887200" cy="5199797"/>
              </a:xfrm>
              <a:blipFill>
                <a:blip r:embed="rId2"/>
                <a:stretch>
                  <a:fillRect l="-1795" t="-3283" r="-1846"/>
                </a:stretch>
              </a:blipFill>
            </p:spPr>
            <p:txBody>
              <a:bodyPr/>
              <a:lstStyle/>
              <a:p>
                <a:r>
                  <a:rPr lang="ru-RU">
                    <a:noFill/>
                  </a:rPr>
                  <a:t> </a:t>
                </a:r>
              </a:p>
            </p:txBody>
          </p:sp>
        </mc:Fallback>
      </mc:AlternateContent>
      <p:sp>
        <p:nvSpPr>
          <p:cNvPr id="4" name="Объект 2"/>
          <p:cNvSpPr txBox="1">
            <a:spLocks noGrp="1"/>
          </p:cNvSpPr>
          <p:nvPr>
            <p:ph type="title"/>
          </p:nvPr>
        </p:nvSpPr>
        <p:spPr>
          <a:xfrm>
            <a:off x="0" y="0"/>
            <a:ext cx="12192000" cy="1269242"/>
          </a:xfrm>
          <a:prstGeom prst="rect">
            <a:avLst/>
          </a:prstGeom>
          <a:solidFill>
            <a:srgbClr val="0070C0"/>
          </a:solidFill>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r>
              <a:rPr lang="uz-Latn-UZ" sz="3600" b="1" dirty="0">
                <a:solidFill>
                  <a:schemeClr val="bg1"/>
                </a:solidFill>
                <a:latin typeface="Arial" panose="020B0604020202020204" pitchFamily="34" charset="0"/>
                <a:cs typeface="Arial" panose="020B0604020202020204" pitchFamily="34" charset="0"/>
              </a:rPr>
              <a:t> </a:t>
            </a:r>
            <a:br>
              <a:rPr lang="uz-Latn-UZ" sz="3600" b="1" dirty="0">
                <a:solidFill>
                  <a:schemeClr val="bg1"/>
                </a:solidFill>
                <a:latin typeface="Arial" panose="020B0604020202020204" pitchFamily="34" charset="0"/>
                <a:cs typeface="Arial" panose="020B0604020202020204" pitchFamily="34" charset="0"/>
              </a:rPr>
            </a:br>
            <a:br>
              <a:rPr lang="uz-Latn-UZ" sz="3600" b="1" dirty="0">
                <a:solidFill>
                  <a:schemeClr val="bg1"/>
                </a:solidFill>
                <a:latin typeface="Arial" panose="020B0604020202020204" pitchFamily="34" charset="0"/>
                <a:cs typeface="Arial" panose="020B0604020202020204" pitchFamily="34" charset="0"/>
              </a:rPr>
            </a:br>
            <a:r>
              <a:rPr lang="uz-Latn-UZ" sz="5400" dirty="0">
                <a:solidFill>
                  <a:schemeClr val="bg1"/>
                </a:solidFill>
                <a:latin typeface="Arial" panose="020B0604020202020204" pitchFamily="34" charset="0"/>
                <a:cs typeface="Arial" panose="020B0604020202020204" pitchFamily="34" charset="0"/>
              </a:rPr>
              <a:t>Aylana bo‘ylab </a:t>
            </a:r>
            <a:r>
              <a:rPr lang="en-US" sz="5400" dirty="0">
                <a:solidFill>
                  <a:schemeClr val="bg1"/>
                </a:solidFill>
                <a:latin typeface="Arial" panose="020B0604020202020204" pitchFamily="34" charset="0"/>
                <a:cs typeface="Arial" panose="020B0604020202020204" pitchFamily="34" charset="0"/>
              </a:rPr>
              <a:t>no</a:t>
            </a:r>
            <a:r>
              <a:rPr lang="uz-Latn-UZ" sz="5400" dirty="0">
                <a:solidFill>
                  <a:schemeClr val="bg1"/>
                </a:solidFill>
                <a:latin typeface="Arial" panose="020B0604020202020204" pitchFamily="34" charset="0"/>
                <a:cs typeface="Arial" panose="020B0604020202020204" pitchFamily="34" charset="0"/>
              </a:rPr>
              <a:t>tekis haraklat</a:t>
            </a:r>
            <a:br>
              <a:rPr lang="uz-Latn-UZ" sz="3600" b="1" dirty="0">
                <a:solidFill>
                  <a:schemeClr val="bg1"/>
                </a:solidFill>
                <a:latin typeface="Arial" panose="020B0604020202020204" pitchFamily="34" charset="0"/>
                <a:cs typeface="Arial" panose="020B0604020202020204" pitchFamily="34" charset="0"/>
              </a:rPr>
            </a:br>
            <a:r>
              <a:rPr lang="uz-Latn-UZ" sz="3600" i="1" dirty="0">
                <a:latin typeface="Arial" panose="020B0604020202020204" pitchFamily="34" charset="0"/>
                <a:cs typeface="Arial" panose="020B0604020202020204" pitchFamily="34" charset="0"/>
              </a:rPr>
              <a:t>    </a:t>
            </a:r>
            <a:endParaRPr lang="uz-Latn-UZ" sz="4000" b="1" dirty="0">
              <a:solidFill>
                <a:schemeClr val="bg1"/>
              </a:solidFill>
              <a:latin typeface="Arial" panose="020B0604020202020204" pitchFamily="34" charset="0"/>
              <a:cs typeface="Arial" panose="020B0604020202020204" pitchFamily="34" charset="0"/>
            </a:endParaRPr>
          </a:p>
          <a:p>
            <a:pPr marL="0" indent="0" algn="just">
              <a:buFont typeface="Arial" panose="020B0604020202020204" pitchFamily="34" charset="0"/>
              <a:buNone/>
            </a:pPr>
            <a:r>
              <a:rPr lang="uz-Latn-UZ" sz="4400" b="1" dirty="0">
                <a:latin typeface="News706 BT" panose="02040804060705020204" pitchFamily="18" charset="0"/>
              </a:rPr>
              <a:t> </a:t>
            </a:r>
            <a:r>
              <a:rPr lang="en-US" sz="4400" b="1" dirty="0">
                <a:latin typeface="News706 BT" panose="02040804060705020204" pitchFamily="18" charset="0"/>
              </a:rPr>
              <a:t>           </a:t>
            </a:r>
            <a:r>
              <a:rPr lang="uz-Latn-UZ" sz="4400" b="1" dirty="0">
                <a:latin typeface="News706 BT" panose="02040804060705020204" pitchFamily="18" charset="0"/>
              </a:rPr>
              <a:t>     </a:t>
            </a:r>
            <a:endParaRPr lang="uz-Latn-UZ" sz="3200" b="1" dirty="0">
              <a:latin typeface="News706 BT" panose="02040804060705020204" pitchFamily="18" charset="0"/>
            </a:endParaRPr>
          </a:p>
        </p:txBody>
      </p:sp>
    </p:spTree>
    <p:extLst>
      <p:ext uri="{BB962C8B-B14F-4D97-AF65-F5344CB8AC3E}">
        <p14:creationId xmlns:p14="http://schemas.microsoft.com/office/powerpoint/2010/main" val="231678635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crush"/>
      </p:transition>
    </mc:Choice>
    <mc:Fallback xmlns="">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6" name="Объект 75">
            <a:extLst>
              <a:ext uri="{FF2B5EF4-FFF2-40B4-BE49-F238E27FC236}">
                <a16:creationId xmlns:a16="http://schemas.microsoft.com/office/drawing/2014/main" id="{84AA5562-7596-4A18-8CB8-093022C26693}"/>
              </a:ext>
            </a:extLst>
          </p:cNvPr>
          <p:cNvPicPr>
            <a:picLocks noGrp="1" noChangeAspect="1"/>
          </p:cNvPicPr>
          <p:nvPr>
            <p:ph idx="1"/>
          </p:nvPr>
        </p:nvPicPr>
        <p:blipFill rotWithShape="1">
          <a:blip r:embed="rId2">
            <a:extLst>
              <a:ext uri="{28A0092B-C50C-407E-A947-70E740481C1C}">
                <a14:useLocalDpi xmlns:a14="http://schemas.microsoft.com/office/drawing/2010/main" val="0"/>
              </a:ext>
            </a:extLst>
          </a:blip>
          <a:srcRect r="55681" b="69008"/>
          <a:stretch/>
        </p:blipFill>
        <p:spPr>
          <a:xfrm>
            <a:off x="1895061" y="1139686"/>
            <a:ext cx="8746435" cy="5035827"/>
          </a:xfrm>
        </p:spPr>
      </p:pic>
    </p:spTree>
    <p:extLst>
      <p:ext uri="{BB962C8B-B14F-4D97-AF65-F5344CB8AC3E}">
        <p14:creationId xmlns:p14="http://schemas.microsoft.com/office/powerpoint/2010/main" val="424083361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3" name="Объект 2">
                <a:extLst>
                  <a:ext uri="{FF2B5EF4-FFF2-40B4-BE49-F238E27FC236}">
                    <a16:creationId xmlns:a16="http://schemas.microsoft.com/office/drawing/2014/main" id="{7C740CF4-61DD-4EA3-B385-666F8FC3FBD1}"/>
                  </a:ext>
                </a:extLst>
              </p:cNvPr>
              <p:cNvSpPr>
                <a:spLocks noGrp="1"/>
              </p:cNvSpPr>
              <p:nvPr>
                <p:ph idx="1"/>
              </p:nvPr>
            </p:nvSpPr>
            <p:spPr>
              <a:xfrm>
                <a:off x="556591" y="371061"/>
                <a:ext cx="11131826" cy="6268278"/>
              </a:xfrm>
            </p:spPr>
            <p:txBody>
              <a:bodyPr/>
              <a:lstStyle/>
              <a:p>
                <a:pPr marL="0" indent="0" algn="just">
                  <a:lnSpc>
                    <a:spcPct val="100000"/>
                  </a:lnSpc>
                  <a:buNone/>
                </a:pPr>
                <a:r>
                  <a:rPr lang="en-US" sz="4000" dirty="0">
                    <a:latin typeface="Arial" panose="020B0604020202020204" pitchFamily="34" charset="0"/>
                    <a:cs typeface="Arial" panose="020B0604020202020204" pitchFamily="34" charset="0"/>
                  </a:rPr>
                  <a:t>     </a:t>
                </a:r>
                <a:r>
                  <a:rPr lang="en-US" sz="3600" dirty="0" err="1">
                    <a:latin typeface="Arial" panose="020B0604020202020204" pitchFamily="34" charset="0"/>
                    <a:cs typeface="Arial" panose="020B0604020202020204" pitchFamily="34" charset="0"/>
                  </a:rPr>
                  <a:t>Aylanma</a:t>
                </a:r>
                <a:r>
                  <a:rPr lang="en-US" sz="3600" dirty="0">
                    <a:latin typeface="Arial" panose="020B0604020202020204" pitchFamily="34" charset="0"/>
                    <a:cs typeface="Arial" panose="020B0604020202020204" pitchFamily="34" charset="0"/>
                  </a:rPr>
                  <a:t> </a:t>
                </a:r>
                <a:r>
                  <a:rPr lang="en-US" sz="3600" dirty="0" err="1">
                    <a:latin typeface="Arial" panose="020B0604020202020204" pitchFamily="34" charset="0"/>
                    <a:cs typeface="Arial" panose="020B0604020202020204" pitchFamily="34" charset="0"/>
                  </a:rPr>
                  <a:t>harakatda</a:t>
                </a:r>
                <a:r>
                  <a:rPr lang="en-US" sz="3600" dirty="0">
                    <a:latin typeface="Arial" panose="020B0604020202020204" pitchFamily="34" charset="0"/>
                    <a:cs typeface="Arial" panose="020B0604020202020204" pitchFamily="34" charset="0"/>
                  </a:rPr>
                  <a:t> </a:t>
                </a:r>
                <a:r>
                  <a:rPr lang="en-US" sz="3600" dirty="0" err="1">
                    <a:latin typeface="Arial" panose="020B0604020202020204" pitchFamily="34" charset="0"/>
                    <a:cs typeface="Arial" panose="020B0604020202020204" pitchFamily="34" charset="0"/>
                  </a:rPr>
                  <a:t>moddiy</a:t>
                </a:r>
                <a:r>
                  <a:rPr lang="en-US" sz="3600" dirty="0">
                    <a:latin typeface="Arial" panose="020B0604020202020204" pitchFamily="34" charset="0"/>
                    <a:cs typeface="Arial" panose="020B0604020202020204" pitchFamily="34" charset="0"/>
                  </a:rPr>
                  <a:t> </a:t>
                </a:r>
                <a:r>
                  <a:rPr lang="en-US" sz="3600" dirty="0" err="1">
                    <a:latin typeface="Arial" panose="020B0604020202020204" pitchFamily="34" charset="0"/>
                    <a:cs typeface="Arial" panose="020B0604020202020204" pitchFamily="34" charset="0"/>
                  </a:rPr>
                  <a:t>nuqtaning</a:t>
                </a:r>
                <a:r>
                  <a:rPr lang="en-US" sz="3600" dirty="0">
                    <a:latin typeface="Arial" panose="020B0604020202020204" pitchFamily="34" charset="0"/>
                    <a:cs typeface="Arial" panose="020B0604020202020204" pitchFamily="34" charset="0"/>
                  </a:rPr>
                  <a:t> </a:t>
                </a:r>
                <a:r>
                  <a:rPr lang="en-US" sz="3600" dirty="0" err="1">
                    <a:latin typeface="Arial" panose="020B0604020202020204" pitchFamily="34" charset="0"/>
                    <a:cs typeface="Arial" panose="020B0604020202020204" pitchFamily="34" charset="0"/>
                  </a:rPr>
                  <a:t>chiziqli</a:t>
                </a:r>
                <a:r>
                  <a:rPr lang="en-US" sz="3600" dirty="0">
                    <a:latin typeface="Arial" panose="020B0604020202020204" pitchFamily="34" charset="0"/>
                    <a:cs typeface="Arial" panose="020B0604020202020204" pitchFamily="34" charset="0"/>
                  </a:rPr>
                  <a:t> </a:t>
                </a:r>
                <a:r>
                  <a:rPr lang="en-US" sz="3600" dirty="0" err="1">
                    <a:latin typeface="Arial" panose="020B0604020202020204" pitchFamily="34" charset="0"/>
                    <a:cs typeface="Arial" panose="020B0604020202020204" pitchFamily="34" charset="0"/>
                  </a:rPr>
                  <a:t>tezligining</a:t>
                </a:r>
                <a:r>
                  <a:rPr lang="en-US" sz="3600" dirty="0">
                    <a:latin typeface="Arial" panose="020B0604020202020204" pitchFamily="34" charset="0"/>
                    <a:cs typeface="Arial" panose="020B0604020202020204" pitchFamily="34" charset="0"/>
                  </a:rPr>
                  <a:t> son </a:t>
                </a:r>
                <a:r>
                  <a:rPr lang="en-US" sz="3600" dirty="0" err="1">
                    <a:latin typeface="Arial" panose="020B0604020202020204" pitchFamily="34" charset="0"/>
                    <a:cs typeface="Arial" panose="020B0604020202020204" pitchFamily="34" charset="0"/>
                  </a:rPr>
                  <a:t>qiymati</a:t>
                </a:r>
                <a:r>
                  <a:rPr lang="en-US" sz="3600" dirty="0">
                    <a:latin typeface="Arial" panose="020B0604020202020204" pitchFamily="34" charset="0"/>
                    <a:cs typeface="Arial" panose="020B0604020202020204" pitchFamily="34" charset="0"/>
                  </a:rPr>
                  <a:t> </a:t>
                </a:r>
                <a:r>
                  <a:rPr lang="en-US" sz="3600" dirty="0" err="1">
                    <a:latin typeface="Arial" panose="020B0604020202020204" pitchFamily="34" charset="0"/>
                    <a:cs typeface="Arial" panose="020B0604020202020204" pitchFamily="34" charset="0"/>
                  </a:rPr>
                  <a:t>o‘zgaradigan</a:t>
                </a:r>
                <a:r>
                  <a:rPr lang="en-US" sz="3600" dirty="0">
                    <a:latin typeface="Arial" panose="020B0604020202020204" pitchFamily="34" charset="0"/>
                    <a:cs typeface="Arial" panose="020B0604020202020204" pitchFamily="34" charset="0"/>
                  </a:rPr>
                  <a:t> </a:t>
                </a:r>
                <a:r>
                  <a:rPr lang="en-US" sz="3600" dirty="0" err="1">
                    <a:latin typeface="Arial" panose="020B0604020202020204" pitchFamily="34" charset="0"/>
                    <a:cs typeface="Arial" panose="020B0604020202020204" pitchFamily="34" charset="0"/>
                  </a:rPr>
                  <a:t>hollar</a:t>
                </a:r>
                <a:r>
                  <a:rPr lang="en-US" sz="3600" dirty="0">
                    <a:latin typeface="Arial" panose="020B0604020202020204" pitchFamily="34" charset="0"/>
                    <a:cs typeface="Arial" panose="020B0604020202020204" pitchFamily="34" charset="0"/>
                  </a:rPr>
                  <a:t> ham </a:t>
                </a:r>
                <a:r>
                  <a:rPr lang="en-US" sz="3600" dirty="0" err="1">
                    <a:latin typeface="Arial" panose="020B0604020202020204" pitchFamily="34" charset="0"/>
                    <a:cs typeface="Arial" panose="020B0604020202020204" pitchFamily="34" charset="0"/>
                  </a:rPr>
                  <a:t>uchraydi</a:t>
                </a:r>
                <a:r>
                  <a:rPr lang="en-US" sz="3600" dirty="0">
                    <a:latin typeface="Arial" panose="020B0604020202020204" pitchFamily="34" charset="0"/>
                    <a:cs typeface="Arial" panose="020B0604020202020204" pitchFamily="34" charset="0"/>
                  </a:rPr>
                  <a:t>. </a:t>
                </a:r>
                <a:r>
                  <a:rPr lang="en-US" sz="3600" dirty="0" err="1">
                    <a:latin typeface="Arial" panose="020B0604020202020204" pitchFamily="34" charset="0"/>
                    <a:cs typeface="Arial" panose="020B0604020202020204" pitchFamily="34" charset="0"/>
                  </a:rPr>
                  <a:t>Bunday</a:t>
                </a:r>
                <a:r>
                  <a:rPr lang="en-US" sz="3600" dirty="0">
                    <a:latin typeface="Arial" panose="020B0604020202020204" pitchFamily="34" charset="0"/>
                    <a:cs typeface="Arial" panose="020B0604020202020204" pitchFamily="34" charset="0"/>
                  </a:rPr>
                  <a:t> </a:t>
                </a:r>
                <a:r>
                  <a:rPr lang="en-US" sz="3600" dirty="0" err="1">
                    <a:latin typeface="Arial" panose="020B0604020202020204" pitchFamily="34" charset="0"/>
                    <a:cs typeface="Arial" panose="020B0604020202020204" pitchFamily="34" charset="0"/>
                  </a:rPr>
                  <a:t>paytda</a:t>
                </a:r>
                <a:r>
                  <a:rPr lang="en-US" sz="3600" dirty="0">
                    <a:latin typeface="Arial" panose="020B0604020202020204" pitchFamily="34" charset="0"/>
                    <a:cs typeface="Arial" panose="020B0604020202020204" pitchFamily="34" charset="0"/>
                  </a:rPr>
                  <a:t> </a:t>
                </a:r>
                <a:r>
                  <a:rPr lang="en-US" sz="3600" dirty="0" err="1">
                    <a:latin typeface="Arial" panose="020B0604020202020204" pitchFamily="34" charset="0"/>
                    <a:cs typeface="Arial" panose="020B0604020202020204" pitchFamily="34" charset="0"/>
                  </a:rPr>
                  <a:t>moddiy</a:t>
                </a:r>
                <a:r>
                  <a:rPr lang="en-US" sz="3600" dirty="0">
                    <a:latin typeface="Arial" panose="020B0604020202020204" pitchFamily="34" charset="0"/>
                    <a:cs typeface="Arial" panose="020B0604020202020204" pitchFamily="34" charset="0"/>
                  </a:rPr>
                  <a:t> </a:t>
                </a:r>
                <a:r>
                  <a:rPr lang="en-US" sz="3600" dirty="0" err="1">
                    <a:latin typeface="Arial" panose="020B0604020202020204" pitchFamily="34" charset="0"/>
                    <a:cs typeface="Arial" panose="020B0604020202020204" pitchFamily="34" charset="0"/>
                  </a:rPr>
                  <a:t>nuqtaning</a:t>
                </a:r>
                <a:r>
                  <a:rPr lang="en-US" sz="3600" dirty="0">
                    <a:latin typeface="Arial" panose="020B0604020202020204" pitchFamily="34" charset="0"/>
                    <a:cs typeface="Arial" panose="020B0604020202020204" pitchFamily="34" charset="0"/>
                  </a:rPr>
                  <a:t> </a:t>
                </a:r>
                <a:r>
                  <a:rPr lang="en-US" sz="3600" dirty="0" err="1">
                    <a:latin typeface="Arial" panose="020B0604020202020204" pitchFamily="34" charset="0"/>
                    <a:cs typeface="Arial" panose="020B0604020202020204" pitchFamily="34" charset="0"/>
                  </a:rPr>
                  <a:t>chiziqli</a:t>
                </a:r>
                <a:r>
                  <a:rPr lang="en-US" sz="3600" dirty="0">
                    <a:latin typeface="Arial" panose="020B0604020202020204" pitchFamily="34" charset="0"/>
                    <a:cs typeface="Arial" panose="020B0604020202020204" pitchFamily="34" charset="0"/>
                  </a:rPr>
                  <a:t> </a:t>
                </a:r>
                <a:r>
                  <a:rPr lang="en-US" sz="3600" dirty="0" err="1">
                    <a:latin typeface="Arial" panose="020B0604020202020204" pitchFamily="34" charset="0"/>
                    <a:cs typeface="Arial" panose="020B0604020202020204" pitchFamily="34" charset="0"/>
                  </a:rPr>
                  <a:t>tezligi</a:t>
                </a:r>
                <a:r>
                  <a:rPr lang="en-US" sz="3600" dirty="0">
                    <a:latin typeface="Arial" panose="020B0604020202020204" pitchFamily="34" charset="0"/>
                    <a:cs typeface="Arial" panose="020B0604020202020204" pitchFamily="34" charset="0"/>
                  </a:rPr>
                  <a:t> </a:t>
                </a:r>
                <a:r>
                  <a:rPr lang="en-US" sz="3600" dirty="0" err="1">
                    <a:latin typeface="Arial" panose="020B0604020202020204" pitchFamily="34" charset="0"/>
                    <a:cs typeface="Arial" panose="020B0604020202020204" pitchFamily="34" charset="0"/>
                  </a:rPr>
                  <a:t>o‘zgarishi</a:t>
                </a:r>
                <a:r>
                  <a:rPr lang="en-US" sz="3600" dirty="0">
                    <a:latin typeface="Arial" panose="020B0604020202020204" pitchFamily="34" charset="0"/>
                    <a:cs typeface="Arial" panose="020B0604020202020204" pitchFamily="34" charset="0"/>
                  </a:rPr>
                  <a:t> </a:t>
                </a:r>
                <a:r>
                  <a:rPr lang="en-US" sz="3600" dirty="0" err="1">
                    <a:latin typeface="Arial" panose="020B0604020202020204" pitchFamily="34" charset="0"/>
                    <a:cs typeface="Arial" panose="020B0604020202020204" pitchFamily="34" charset="0"/>
                  </a:rPr>
                  <a:t>bilan</a:t>
                </a:r>
                <a:r>
                  <a:rPr lang="en-US" sz="3600" dirty="0">
                    <a:latin typeface="Arial" panose="020B0604020202020204" pitchFamily="34" charset="0"/>
                    <a:cs typeface="Arial" panose="020B0604020202020204" pitchFamily="34" charset="0"/>
                  </a:rPr>
                  <a:t> </a:t>
                </a:r>
                <a:r>
                  <a:rPr lang="en-US" sz="3600" dirty="0" err="1">
                    <a:latin typeface="Arial" panose="020B0604020202020204" pitchFamily="34" charset="0"/>
                    <a:cs typeface="Arial" panose="020B0604020202020204" pitchFamily="34" charset="0"/>
                  </a:rPr>
                  <a:t>bog‘liq</a:t>
                </a:r>
                <a:r>
                  <a:rPr lang="en-US" sz="3600" dirty="0">
                    <a:latin typeface="Arial" panose="020B0604020202020204" pitchFamily="34" charset="0"/>
                    <a:cs typeface="Arial" panose="020B0604020202020204" pitchFamily="34" charset="0"/>
                  </a:rPr>
                  <a:t> </a:t>
                </a:r>
                <a:r>
                  <a:rPr lang="en-US" sz="3600" dirty="0" err="1">
                    <a:latin typeface="Arial" panose="020B0604020202020204" pitchFamily="34" charset="0"/>
                    <a:cs typeface="Arial" panose="020B0604020202020204" pitchFamily="34" charset="0"/>
                  </a:rPr>
                  <a:t>tezlanish</a:t>
                </a:r>
                <a:r>
                  <a:rPr lang="en-US" sz="3600" dirty="0">
                    <a:latin typeface="Arial" panose="020B0604020202020204" pitchFamily="34" charset="0"/>
                    <a:cs typeface="Arial" panose="020B0604020202020204" pitchFamily="34" charset="0"/>
                  </a:rPr>
                  <a:t> </a:t>
                </a:r>
                <a:r>
                  <a:rPr lang="en-US" sz="3600" dirty="0" err="1">
                    <a:latin typeface="Arial" panose="020B0604020202020204" pitchFamily="34" charset="0"/>
                    <a:cs typeface="Arial" panose="020B0604020202020204" pitchFamily="34" charset="0"/>
                  </a:rPr>
                  <a:t>vujudga</a:t>
                </a:r>
                <a:r>
                  <a:rPr lang="en-US" sz="3600" dirty="0">
                    <a:latin typeface="Arial" panose="020B0604020202020204" pitchFamily="34" charset="0"/>
                    <a:cs typeface="Arial" panose="020B0604020202020204" pitchFamily="34" charset="0"/>
                  </a:rPr>
                  <a:t> </a:t>
                </a:r>
                <a:r>
                  <a:rPr lang="en-US" sz="3600" dirty="0" err="1">
                    <a:latin typeface="Arial" panose="020B0604020202020204" pitchFamily="34" charset="0"/>
                    <a:cs typeface="Arial" panose="020B0604020202020204" pitchFamily="34" charset="0"/>
                  </a:rPr>
                  <a:t>keladi</a:t>
                </a:r>
                <a:r>
                  <a:rPr lang="en-US" sz="3600" dirty="0">
                    <a:latin typeface="Arial" panose="020B0604020202020204" pitchFamily="34" charset="0"/>
                    <a:cs typeface="Arial" panose="020B0604020202020204" pitchFamily="34" charset="0"/>
                  </a:rPr>
                  <a:t>. Bu </a:t>
                </a:r>
                <a:r>
                  <a:rPr lang="en-US" sz="3600" dirty="0" err="1">
                    <a:latin typeface="Arial" panose="020B0604020202020204" pitchFamily="34" charset="0"/>
                    <a:cs typeface="Arial" panose="020B0604020202020204" pitchFamily="34" charset="0"/>
                  </a:rPr>
                  <a:t>tezlanish</a:t>
                </a:r>
                <a:r>
                  <a:rPr lang="en-US" sz="3600" dirty="0">
                    <a:latin typeface="Arial" panose="020B0604020202020204" pitchFamily="34" charset="0"/>
                    <a:cs typeface="Arial" panose="020B0604020202020204" pitchFamily="34" charset="0"/>
                  </a:rPr>
                  <a:t> </a:t>
                </a:r>
                <a:r>
                  <a:rPr lang="en-US" sz="3600" dirty="0" err="1">
                    <a:latin typeface="Arial" panose="020B0604020202020204" pitchFamily="34" charset="0"/>
                    <a:cs typeface="Arial" panose="020B0604020202020204" pitchFamily="34" charset="0"/>
                  </a:rPr>
                  <a:t>tezlikning</a:t>
                </a:r>
                <a:r>
                  <a:rPr lang="en-US" sz="3600" dirty="0">
                    <a:latin typeface="Arial" panose="020B0604020202020204" pitchFamily="34" charset="0"/>
                    <a:cs typeface="Arial" panose="020B0604020202020204" pitchFamily="34" charset="0"/>
                  </a:rPr>
                  <a:t> son </a:t>
                </a:r>
                <a:r>
                  <a:rPr lang="en-US" sz="3600" dirty="0" err="1">
                    <a:latin typeface="Arial" panose="020B0604020202020204" pitchFamily="34" charset="0"/>
                    <a:cs typeface="Arial" panose="020B0604020202020204" pitchFamily="34" charset="0"/>
                  </a:rPr>
                  <a:t>qiymati</a:t>
                </a:r>
                <a:r>
                  <a:rPr lang="en-US" sz="3600" dirty="0">
                    <a:latin typeface="Arial" panose="020B0604020202020204" pitchFamily="34" charset="0"/>
                    <a:cs typeface="Arial" panose="020B0604020202020204" pitchFamily="34" charset="0"/>
                  </a:rPr>
                  <a:t> </a:t>
                </a:r>
                <a:r>
                  <a:rPr lang="en-US" sz="3600" dirty="0" err="1">
                    <a:latin typeface="Arial" panose="020B0604020202020204" pitchFamily="34" charset="0"/>
                    <a:cs typeface="Arial" panose="020B0604020202020204" pitchFamily="34" charset="0"/>
                  </a:rPr>
                  <a:t>o‘zgarishi</a:t>
                </a:r>
                <a:r>
                  <a:rPr lang="en-US" sz="3600" dirty="0">
                    <a:latin typeface="Arial" panose="020B0604020202020204" pitchFamily="34" charset="0"/>
                    <a:cs typeface="Arial" panose="020B0604020202020204" pitchFamily="34" charset="0"/>
                  </a:rPr>
                  <a:t> </a:t>
                </a:r>
                <a:r>
                  <a:rPr lang="en-US" sz="3600" dirty="0" err="1">
                    <a:latin typeface="Arial" panose="020B0604020202020204" pitchFamily="34" charset="0"/>
                    <a:cs typeface="Arial" panose="020B0604020202020204" pitchFamily="34" charset="0"/>
                  </a:rPr>
                  <a:t>tufayli</a:t>
                </a:r>
                <a:r>
                  <a:rPr lang="en-US" sz="3600" dirty="0">
                    <a:latin typeface="Arial" panose="020B0604020202020204" pitchFamily="34" charset="0"/>
                    <a:cs typeface="Arial" panose="020B0604020202020204" pitchFamily="34" charset="0"/>
                  </a:rPr>
                  <a:t> </a:t>
                </a:r>
                <a:r>
                  <a:rPr lang="en-US" sz="3600" dirty="0" err="1">
                    <a:latin typeface="Arial" panose="020B0604020202020204" pitchFamily="34" charset="0"/>
                    <a:cs typeface="Arial" panose="020B0604020202020204" pitchFamily="34" charset="0"/>
                  </a:rPr>
                  <a:t>hosil</a:t>
                </a:r>
                <a:r>
                  <a:rPr lang="en-US" sz="3600" dirty="0">
                    <a:latin typeface="Arial" panose="020B0604020202020204" pitchFamily="34" charset="0"/>
                    <a:cs typeface="Arial" panose="020B0604020202020204" pitchFamily="34" charset="0"/>
                  </a:rPr>
                  <a:t> </a:t>
                </a:r>
                <a:r>
                  <a:rPr lang="en-US" sz="3600" dirty="0" err="1">
                    <a:latin typeface="Arial" panose="020B0604020202020204" pitchFamily="34" charset="0"/>
                    <a:cs typeface="Arial" panose="020B0604020202020204" pitchFamily="34" charset="0"/>
                  </a:rPr>
                  <a:t>bo‘lganligidan</a:t>
                </a:r>
                <a:r>
                  <a:rPr lang="en-US" sz="3600" dirty="0">
                    <a:latin typeface="Arial" panose="020B0604020202020204" pitchFamily="34" charset="0"/>
                    <a:cs typeface="Arial" panose="020B0604020202020204" pitchFamily="34" charset="0"/>
                  </a:rPr>
                  <a:t>, </a:t>
                </a:r>
                <a:r>
                  <a:rPr lang="en-US" sz="3600" dirty="0" err="1">
                    <a:latin typeface="Arial" panose="020B0604020202020204" pitchFamily="34" charset="0"/>
                    <a:cs typeface="Arial" panose="020B0604020202020204" pitchFamily="34" charset="0"/>
                  </a:rPr>
                  <a:t>uning</a:t>
                </a:r>
                <a:r>
                  <a:rPr lang="en-US" sz="3600" dirty="0">
                    <a:latin typeface="Arial" panose="020B0604020202020204" pitchFamily="34" charset="0"/>
                    <a:cs typeface="Arial" panose="020B0604020202020204" pitchFamily="34" charset="0"/>
                  </a:rPr>
                  <a:t> </a:t>
                </a:r>
                <a:r>
                  <a:rPr lang="en-US" sz="3600" dirty="0" err="1">
                    <a:latin typeface="Arial" panose="020B0604020202020204" pitchFamily="34" charset="0"/>
                    <a:cs typeface="Arial" panose="020B0604020202020204" pitchFamily="34" charset="0"/>
                  </a:rPr>
                  <a:t>yo‘nalishi</a:t>
                </a:r>
                <a:r>
                  <a:rPr lang="en-US" sz="3600" dirty="0">
                    <a:latin typeface="Arial" panose="020B0604020202020204" pitchFamily="34" charset="0"/>
                    <a:cs typeface="Arial" panose="020B0604020202020204" pitchFamily="34" charset="0"/>
                  </a:rPr>
                  <a:t> </a:t>
                </a:r>
                <a:r>
                  <a:rPr lang="en-US" sz="3600" dirty="0" err="1">
                    <a:latin typeface="Arial" panose="020B0604020202020204" pitchFamily="34" charset="0"/>
                    <a:cs typeface="Arial" panose="020B0604020202020204" pitchFamily="34" charset="0"/>
                  </a:rPr>
                  <a:t>tezlik</a:t>
                </a:r>
                <a:r>
                  <a:rPr lang="en-US" sz="3600" dirty="0">
                    <a:latin typeface="Arial" panose="020B0604020202020204" pitchFamily="34" charset="0"/>
                    <a:cs typeface="Arial" panose="020B0604020202020204" pitchFamily="34" charset="0"/>
                  </a:rPr>
                  <a:t> </a:t>
                </a:r>
                <a:r>
                  <a:rPr lang="en-US" sz="3600" dirty="0" err="1">
                    <a:latin typeface="Arial" panose="020B0604020202020204" pitchFamily="34" charset="0"/>
                    <a:cs typeface="Arial" panose="020B0604020202020204" pitchFamily="34" charset="0"/>
                  </a:rPr>
                  <a:t>yo‘nalishi</a:t>
                </a:r>
                <a:r>
                  <a:rPr lang="en-US" sz="3600" dirty="0">
                    <a:latin typeface="Arial" panose="020B0604020202020204" pitchFamily="34" charset="0"/>
                    <a:cs typeface="Arial" panose="020B0604020202020204" pitchFamily="34" charset="0"/>
                  </a:rPr>
                  <a:t> </a:t>
                </a:r>
                <a:r>
                  <a:rPr lang="en-US" sz="3600" dirty="0" err="1">
                    <a:latin typeface="Arial" panose="020B0604020202020204" pitchFamily="34" charset="0"/>
                    <a:cs typeface="Arial" panose="020B0604020202020204" pitchFamily="34" charset="0"/>
                  </a:rPr>
                  <a:t>bilan</a:t>
                </a:r>
                <a:r>
                  <a:rPr lang="en-US" sz="3600" dirty="0">
                    <a:latin typeface="Arial" panose="020B0604020202020204" pitchFamily="34" charset="0"/>
                    <a:cs typeface="Arial" panose="020B0604020202020204" pitchFamily="34" charset="0"/>
                  </a:rPr>
                  <a:t> </a:t>
                </a:r>
                <a:r>
                  <a:rPr lang="en-US" sz="3600" dirty="0" err="1">
                    <a:latin typeface="Arial" panose="020B0604020202020204" pitchFamily="34" charset="0"/>
                    <a:cs typeface="Arial" panose="020B0604020202020204" pitchFamily="34" charset="0"/>
                  </a:rPr>
                  <a:t>mos</a:t>
                </a:r>
                <a:r>
                  <a:rPr lang="en-US" sz="3600" dirty="0">
                    <a:latin typeface="Arial" panose="020B0604020202020204" pitchFamily="34" charset="0"/>
                    <a:cs typeface="Arial" panose="020B0604020202020204" pitchFamily="34" charset="0"/>
                  </a:rPr>
                  <a:t> </a:t>
                </a:r>
                <a:r>
                  <a:rPr lang="en-US" sz="3600" dirty="0" err="1">
                    <a:latin typeface="Arial" panose="020B0604020202020204" pitchFamily="34" charset="0"/>
                    <a:cs typeface="Arial" panose="020B0604020202020204" pitchFamily="34" charset="0"/>
                  </a:rPr>
                  <a:t>tushadi</a:t>
                </a:r>
                <a:r>
                  <a:rPr lang="en-US" sz="3600" dirty="0">
                    <a:latin typeface="Arial" panose="020B0604020202020204" pitchFamily="34" charset="0"/>
                    <a:cs typeface="Arial" panose="020B0604020202020204" pitchFamily="34" charset="0"/>
                  </a:rPr>
                  <a:t>. Shunga </a:t>
                </a:r>
                <a:r>
                  <a:rPr lang="en-US" sz="3600" dirty="0" err="1">
                    <a:latin typeface="Arial" panose="020B0604020202020204" pitchFamily="34" charset="0"/>
                    <a:cs typeface="Arial" panose="020B0604020202020204" pitchFamily="34" charset="0"/>
                  </a:rPr>
                  <a:t>ko‘ra</a:t>
                </a:r>
                <a:r>
                  <a:rPr lang="en-US" sz="3600" dirty="0">
                    <a:latin typeface="Arial" panose="020B0604020202020204" pitchFamily="34" charset="0"/>
                    <a:cs typeface="Arial" panose="020B0604020202020204" pitchFamily="34" charset="0"/>
                  </a:rPr>
                  <a:t> </a:t>
                </a:r>
                <a:r>
                  <a:rPr lang="en-US" sz="3600" dirty="0" err="1">
                    <a:latin typeface="Arial" panose="020B0604020202020204" pitchFamily="34" charset="0"/>
                    <a:cs typeface="Arial" panose="020B0604020202020204" pitchFamily="34" charset="0"/>
                  </a:rPr>
                  <a:t>uni</a:t>
                </a:r>
                <a:r>
                  <a:rPr lang="en-US" sz="3600" dirty="0">
                    <a:latin typeface="Arial" panose="020B0604020202020204" pitchFamily="34" charset="0"/>
                    <a:cs typeface="Arial" panose="020B0604020202020204" pitchFamily="34" charset="0"/>
                  </a:rPr>
                  <a:t> </a:t>
                </a:r>
                <a:r>
                  <a:rPr lang="en-US" sz="3600" dirty="0" err="1">
                    <a:latin typeface="Arial" panose="020B0604020202020204" pitchFamily="34" charset="0"/>
                    <a:cs typeface="Arial" panose="020B0604020202020204" pitchFamily="34" charset="0"/>
                  </a:rPr>
                  <a:t>urinma</a:t>
                </a:r>
                <a:r>
                  <a:rPr lang="en-US" sz="3600" dirty="0">
                    <a:latin typeface="Arial" panose="020B0604020202020204" pitchFamily="34" charset="0"/>
                    <a:cs typeface="Arial" panose="020B0604020202020204" pitchFamily="34" charset="0"/>
                  </a:rPr>
                  <a:t>, </a:t>
                </a:r>
                <a:r>
                  <a:rPr lang="en-US" sz="3600" dirty="0" err="1">
                    <a:latin typeface="Arial" panose="020B0604020202020204" pitchFamily="34" charset="0"/>
                    <a:cs typeface="Arial" panose="020B0604020202020204" pitchFamily="34" charset="0"/>
                  </a:rPr>
                  <a:t>ya’ni</a:t>
                </a:r>
                <a:r>
                  <a:rPr lang="en-US" sz="3600" dirty="0">
                    <a:latin typeface="Arial" panose="020B0604020202020204" pitchFamily="34" charset="0"/>
                    <a:cs typeface="Arial" panose="020B0604020202020204" pitchFamily="34" charset="0"/>
                  </a:rPr>
                  <a:t> </a:t>
                </a:r>
                <a:r>
                  <a:rPr lang="en-US" sz="3600" i="1" dirty="0" err="1">
                    <a:latin typeface="Arial" panose="020B0604020202020204" pitchFamily="34" charset="0"/>
                    <a:cs typeface="Arial" panose="020B0604020202020204" pitchFamily="34" charset="0"/>
                  </a:rPr>
                  <a:t>tangensial</a:t>
                </a:r>
                <a:r>
                  <a:rPr lang="en-US" sz="3600" i="1" dirty="0">
                    <a:latin typeface="Arial" panose="020B0604020202020204" pitchFamily="34" charset="0"/>
                    <a:cs typeface="Arial" panose="020B0604020202020204" pitchFamily="34" charset="0"/>
                  </a:rPr>
                  <a:t> </a:t>
                </a:r>
                <a:r>
                  <a:rPr lang="en-US" sz="3600" i="1" dirty="0" err="1">
                    <a:latin typeface="Arial" panose="020B0604020202020204" pitchFamily="34" charset="0"/>
                    <a:cs typeface="Arial" panose="020B0604020202020204" pitchFamily="34" charset="0"/>
                  </a:rPr>
                  <a:t>tezlanish</a:t>
                </a:r>
                <a:r>
                  <a:rPr lang="en-US" sz="3600" i="1" dirty="0">
                    <a:latin typeface="Arial" panose="020B0604020202020204" pitchFamily="34" charset="0"/>
                    <a:cs typeface="Arial" panose="020B0604020202020204" pitchFamily="34" charset="0"/>
                  </a:rPr>
                  <a:t> </a:t>
                </a:r>
                <a:r>
                  <a:rPr lang="en-US" sz="3600" dirty="0">
                    <a:latin typeface="Arial" panose="020B0604020202020204" pitchFamily="34" charset="0"/>
                    <a:cs typeface="Arial" panose="020B0604020202020204" pitchFamily="34" charset="0"/>
                  </a:rPr>
                  <a:t>deb </a:t>
                </a:r>
                <a:r>
                  <a:rPr lang="en-US" sz="3600" dirty="0" err="1">
                    <a:latin typeface="Arial" panose="020B0604020202020204" pitchFamily="34" charset="0"/>
                    <a:cs typeface="Arial" panose="020B0604020202020204" pitchFamily="34" charset="0"/>
                  </a:rPr>
                  <a:t>ataymiz</a:t>
                </a:r>
                <a:r>
                  <a:rPr lang="en-US" sz="3600" dirty="0">
                    <a:latin typeface="Arial" panose="020B0604020202020204" pitchFamily="34" charset="0"/>
                    <a:cs typeface="Arial" panose="020B0604020202020204" pitchFamily="34" charset="0"/>
                  </a:rPr>
                  <a:t> </a:t>
                </a:r>
                <a:r>
                  <a:rPr lang="en-US" sz="3600" dirty="0" err="1">
                    <a:latin typeface="Arial" panose="020B0604020202020204" pitchFamily="34" charset="0"/>
                    <a:cs typeface="Arial" panose="020B0604020202020204" pitchFamily="34" charset="0"/>
                  </a:rPr>
                  <a:t>va</a:t>
                </a:r>
                <a:r>
                  <a:rPr lang="en-US" sz="3600" dirty="0">
                    <a:latin typeface="Arial" panose="020B0604020202020204" pitchFamily="34" charset="0"/>
                    <a:cs typeface="Arial" panose="020B0604020202020204" pitchFamily="34" charset="0"/>
                  </a:rPr>
                  <a:t> </a:t>
                </a:r>
                <a:r>
                  <a:rPr lang="en-US" sz="3600" dirty="0" err="1">
                    <a:latin typeface="Arial" panose="020B0604020202020204" pitchFamily="34" charset="0"/>
                    <a:cs typeface="Arial" panose="020B0604020202020204" pitchFamily="34" charset="0"/>
                  </a:rPr>
                  <a:t>uning</a:t>
                </a:r>
                <a:r>
                  <a:rPr lang="en-US" sz="3600" dirty="0">
                    <a:latin typeface="Arial" panose="020B0604020202020204" pitchFamily="34" charset="0"/>
                    <a:cs typeface="Arial" panose="020B0604020202020204" pitchFamily="34" charset="0"/>
                  </a:rPr>
                  <a:t> </a:t>
                </a:r>
                <a:r>
                  <a:rPr lang="en-US" sz="3600" dirty="0" err="1">
                    <a:latin typeface="Arial" panose="020B0604020202020204" pitchFamily="34" charset="0"/>
                    <a:cs typeface="Arial" panose="020B0604020202020204" pitchFamily="34" charset="0"/>
                  </a:rPr>
                  <a:t>ifodasi</a:t>
                </a:r>
                <a:r>
                  <a:rPr lang="en-US" sz="3600" dirty="0">
                    <a:latin typeface="Arial" panose="020B0604020202020204" pitchFamily="34" charset="0"/>
                    <a:cs typeface="Arial" panose="020B0604020202020204" pitchFamily="34" charset="0"/>
                  </a:rPr>
                  <a:t> </a:t>
                </a:r>
                <a:r>
                  <a:rPr lang="en-US" sz="3600" dirty="0" err="1">
                    <a:latin typeface="Arial" panose="020B0604020202020204" pitchFamily="34" charset="0"/>
                    <a:cs typeface="Arial" panose="020B0604020202020204" pitchFamily="34" charset="0"/>
                  </a:rPr>
                  <a:t>quyidagicha</a:t>
                </a:r>
                <a:r>
                  <a:rPr lang="en-US" sz="3600" dirty="0">
                    <a:latin typeface="Arial" panose="020B0604020202020204" pitchFamily="34" charset="0"/>
                    <a:cs typeface="Arial" panose="020B0604020202020204" pitchFamily="34" charset="0"/>
                  </a:rPr>
                  <a:t> </a:t>
                </a:r>
                <a:r>
                  <a:rPr lang="en-US" sz="3600" dirty="0" err="1">
                    <a:latin typeface="Arial" panose="020B0604020202020204" pitchFamily="34" charset="0"/>
                    <a:cs typeface="Arial" panose="020B0604020202020204" pitchFamily="34" charset="0"/>
                  </a:rPr>
                  <a:t>bo‘ladi</a:t>
                </a:r>
                <a:r>
                  <a:rPr lang="en-US" sz="3600" dirty="0">
                    <a:latin typeface="Arial" panose="020B0604020202020204" pitchFamily="34" charset="0"/>
                    <a:cs typeface="Arial" panose="020B0604020202020204" pitchFamily="34" charset="0"/>
                  </a:rPr>
                  <a:t>:</a:t>
                </a:r>
                <a:endParaRPr lang="ru-RU" sz="3600" dirty="0">
                  <a:latin typeface="Arial" panose="020B0604020202020204" pitchFamily="34" charset="0"/>
                  <a:cs typeface="Arial" panose="020B0604020202020204" pitchFamily="34" charset="0"/>
                </a:endParaRPr>
              </a:p>
              <a:p>
                <a:pPr marL="0" indent="0" algn="just">
                  <a:lnSpc>
                    <a:spcPct val="100000"/>
                  </a:lnSpc>
                  <a:buNone/>
                </a:pPr>
                <a:r>
                  <a:rPr lang="en-US" sz="3600" dirty="0"/>
                  <a:t>                                       </a:t>
                </a:r>
                <a14:m>
                  <m:oMath xmlns:m="http://schemas.openxmlformats.org/officeDocument/2006/math">
                    <m:acc>
                      <m:accPr>
                        <m:chr m:val="⃗"/>
                        <m:ctrlPr>
                          <a:rPr lang="ru-RU" sz="3600" i="1" smtClean="0">
                            <a:latin typeface="Cambria Math" panose="02040503050406030204" pitchFamily="18" charset="0"/>
                          </a:rPr>
                        </m:ctrlPr>
                      </m:accPr>
                      <m:e>
                        <m:sSub>
                          <m:sSubPr>
                            <m:ctrlPr>
                              <a:rPr lang="ru-RU" sz="3600" i="1" smtClean="0">
                                <a:latin typeface="Cambria Math" panose="02040503050406030204" pitchFamily="18" charset="0"/>
                              </a:rPr>
                            </m:ctrlPr>
                          </m:sSubPr>
                          <m:e>
                            <m:r>
                              <a:rPr lang="en-US" sz="3600" b="0" i="1" smtClean="0">
                                <a:latin typeface="Cambria Math" panose="02040503050406030204" pitchFamily="18" charset="0"/>
                              </a:rPr>
                              <m:t>𝑎</m:t>
                            </m:r>
                          </m:e>
                          <m:sub>
                            <m:r>
                              <a:rPr lang="ru-RU" sz="3600" i="1" smtClean="0">
                                <a:latin typeface="Cambria Math" panose="02040503050406030204" pitchFamily="18" charset="0"/>
                                <a:ea typeface="Cambria Math" panose="02040503050406030204" pitchFamily="18" charset="0"/>
                              </a:rPr>
                              <m:t>𝜏</m:t>
                            </m:r>
                          </m:sub>
                        </m:sSub>
                      </m:e>
                    </m:acc>
                    <m:r>
                      <a:rPr lang="en-US" sz="3600" b="0" i="1" smtClean="0">
                        <a:latin typeface="Cambria Math" panose="02040503050406030204" pitchFamily="18" charset="0"/>
                      </a:rPr>
                      <m:t>=</m:t>
                    </m:r>
                    <m:f>
                      <m:fPr>
                        <m:ctrlPr>
                          <a:rPr lang="en-US" sz="3600" b="0" i="1" smtClean="0">
                            <a:latin typeface="Cambria Math" panose="02040503050406030204" pitchFamily="18" charset="0"/>
                          </a:rPr>
                        </m:ctrlPr>
                      </m:fPr>
                      <m:num>
                        <m:r>
                          <a:rPr lang="en-US" sz="3600" b="0" i="1" smtClean="0">
                            <a:latin typeface="Cambria Math" panose="02040503050406030204" pitchFamily="18" charset="0"/>
                            <a:ea typeface="Cambria Math" panose="02040503050406030204" pitchFamily="18" charset="0"/>
                          </a:rPr>
                          <m:t>∆</m:t>
                        </m:r>
                        <m:acc>
                          <m:accPr>
                            <m:chr m:val="⃗"/>
                            <m:ctrlPr>
                              <a:rPr lang="en-US" sz="3600" b="0" i="1" smtClean="0">
                                <a:latin typeface="Cambria Math" panose="02040503050406030204" pitchFamily="18" charset="0"/>
                                <a:ea typeface="Cambria Math" panose="02040503050406030204" pitchFamily="18" charset="0"/>
                              </a:rPr>
                            </m:ctrlPr>
                          </m:accPr>
                          <m:e>
                            <m:r>
                              <a:rPr lang="en-US" sz="3600" b="0" i="1" smtClean="0">
                                <a:latin typeface="Cambria Math" panose="02040503050406030204" pitchFamily="18" charset="0"/>
                                <a:ea typeface="Cambria Math" panose="02040503050406030204" pitchFamily="18" charset="0"/>
                              </a:rPr>
                              <m:t>𝜗</m:t>
                            </m:r>
                          </m:e>
                        </m:acc>
                      </m:num>
                      <m:den>
                        <m:r>
                          <a:rPr lang="en-US" sz="3600" b="0" i="1" smtClean="0">
                            <a:latin typeface="Cambria Math" panose="02040503050406030204" pitchFamily="18" charset="0"/>
                          </a:rPr>
                          <m:t>𝑡</m:t>
                        </m:r>
                      </m:den>
                    </m:f>
                  </m:oMath>
                </a14:m>
                <a:endParaRPr lang="ru-RU" sz="3600" dirty="0"/>
              </a:p>
            </p:txBody>
          </p:sp>
        </mc:Choice>
        <mc:Fallback xmlns="">
          <p:sp>
            <p:nvSpPr>
              <p:cNvPr id="3" name="Объект 2">
                <a:extLst>
                  <a:ext uri="{FF2B5EF4-FFF2-40B4-BE49-F238E27FC236}">
                    <a16:creationId xmlns:a16="http://schemas.microsoft.com/office/drawing/2014/main" id="{7C740CF4-61DD-4EA3-B385-666F8FC3FBD1}"/>
                  </a:ext>
                </a:extLst>
              </p:cNvPr>
              <p:cNvSpPr>
                <a:spLocks noGrp="1" noRot="1" noChangeAspect="1" noMove="1" noResize="1" noEditPoints="1" noAdjustHandles="1" noChangeArrowheads="1" noChangeShapeType="1" noTextEdit="1"/>
              </p:cNvSpPr>
              <p:nvPr>
                <p:ph idx="1"/>
              </p:nvPr>
            </p:nvSpPr>
            <p:spPr>
              <a:xfrm>
                <a:off x="556591" y="371061"/>
                <a:ext cx="11131826" cy="6268278"/>
              </a:xfrm>
              <a:blipFill>
                <a:blip r:embed="rId2"/>
                <a:stretch>
                  <a:fillRect l="-1643" t="-778" r="-1698"/>
                </a:stretch>
              </a:blipFill>
            </p:spPr>
            <p:txBody>
              <a:bodyPr/>
              <a:lstStyle/>
              <a:p>
                <a:r>
                  <a:rPr lang="ru-RU">
                    <a:noFill/>
                  </a:rPr>
                  <a:t> </a:t>
                </a:r>
              </a:p>
            </p:txBody>
          </p:sp>
        </mc:Fallback>
      </mc:AlternateContent>
    </p:spTree>
    <p:extLst>
      <p:ext uri="{BB962C8B-B14F-4D97-AF65-F5344CB8AC3E}">
        <p14:creationId xmlns:p14="http://schemas.microsoft.com/office/powerpoint/2010/main" val="1955958434"/>
      </p:ext>
    </p:extLst>
  </p:cSld>
  <p:clrMapOvr>
    <a:masterClrMapping/>
  </p:clrMapOvr>
  <mc:AlternateContent xmlns:mc="http://schemas.openxmlformats.org/markup-compatibility/2006" xmlns:p14="http://schemas.microsoft.com/office/powerpoint/2010/main">
    <mc:Choice Requires="p14">
      <p:transition spd="slow" p14:dur="1250">
        <p14:flip dir="r"/>
      </p:transition>
    </mc:Choice>
    <mc:Fallback xmlns="">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3" name="Объект 2">
                <a:extLst>
                  <a:ext uri="{FF2B5EF4-FFF2-40B4-BE49-F238E27FC236}">
                    <a16:creationId xmlns:a16="http://schemas.microsoft.com/office/drawing/2014/main" id="{C818FD00-6F3B-4C9E-A6D4-EC4175F43E57}"/>
                  </a:ext>
                </a:extLst>
              </p:cNvPr>
              <p:cNvSpPr>
                <a:spLocks noGrp="1"/>
              </p:cNvSpPr>
              <p:nvPr>
                <p:ph idx="1"/>
              </p:nvPr>
            </p:nvSpPr>
            <p:spPr>
              <a:xfrm>
                <a:off x="702364" y="1842052"/>
                <a:ext cx="10840279" cy="4678018"/>
              </a:xfrm>
            </p:spPr>
            <p:txBody>
              <a:bodyPr>
                <a:normAutofit/>
              </a:bodyPr>
              <a:lstStyle/>
              <a:p>
                <a:pPr marL="0" indent="0" algn="just">
                  <a:lnSpc>
                    <a:spcPct val="100000"/>
                  </a:lnSpc>
                  <a:buNone/>
                </a:pPr>
                <a:r>
                  <a:rPr lang="en-US" sz="4800" dirty="0">
                    <a:latin typeface="Arial" panose="020B0604020202020204" pitchFamily="34" charset="0"/>
                    <a:cs typeface="Arial" panose="020B0604020202020204" pitchFamily="34" charset="0"/>
                  </a:rPr>
                  <a:t>   </a:t>
                </a:r>
                <a:r>
                  <a:rPr lang="en-US" sz="3600" dirty="0" err="1">
                    <a:latin typeface="Arial" panose="020B0604020202020204" pitchFamily="34" charset="0"/>
                    <a:cs typeface="Arial" panose="020B0604020202020204" pitchFamily="34" charset="0"/>
                  </a:rPr>
                  <a:t>Shunday</a:t>
                </a:r>
                <a:r>
                  <a:rPr lang="en-US" sz="3600" dirty="0">
                    <a:latin typeface="Arial" panose="020B0604020202020204" pitchFamily="34" charset="0"/>
                    <a:cs typeface="Arial" panose="020B0604020202020204" pitchFamily="34" charset="0"/>
                  </a:rPr>
                  <a:t> </a:t>
                </a:r>
                <a:r>
                  <a:rPr lang="en-US" sz="3600" dirty="0" err="1">
                    <a:latin typeface="Arial" panose="020B0604020202020204" pitchFamily="34" charset="0"/>
                    <a:cs typeface="Arial" panose="020B0604020202020204" pitchFamily="34" charset="0"/>
                  </a:rPr>
                  <a:t>qilib</a:t>
                </a:r>
                <a:r>
                  <a:rPr lang="en-US" sz="3600" dirty="0">
                    <a:latin typeface="Arial" panose="020B0604020202020204" pitchFamily="34" charset="0"/>
                    <a:cs typeface="Arial" panose="020B0604020202020204" pitchFamily="34" charset="0"/>
                  </a:rPr>
                  <a:t>, </a:t>
                </a:r>
                <a:r>
                  <a:rPr lang="en-US" sz="3600" dirty="0" err="1">
                    <a:latin typeface="Arial" panose="020B0604020202020204" pitchFamily="34" charset="0"/>
                    <a:cs typeface="Arial" panose="020B0604020202020204" pitchFamily="34" charset="0"/>
                  </a:rPr>
                  <a:t>aylanma</a:t>
                </a:r>
                <a:r>
                  <a:rPr lang="en-US" sz="3600" dirty="0">
                    <a:latin typeface="Arial" panose="020B0604020202020204" pitchFamily="34" charset="0"/>
                    <a:cs typeface="Arial" panose="020B0604020202020204" pitchFamily="34" charset="0"/>
                  </a:rPr>
                  <a:t> </a:t>
                </a:r>
                <a:r>
                  <a:rPr lang="en-US" sz="3600" dirty="0" err="1">
                    <a:latin typeface="Arial" panose="020B0604020202020204" pitchFamily="34" charset="0"/>
                    <a:cs typeface="Arial" panose="020B0604020202020204" pitchFamily="34" charset="0"/>
                  </a:rPr>
                  <a:t>harakatlanayotgan</a:t>
                </a:r>
                <a:r>
                  <a:rPr lang="en-US" sz="3600" dirty="0">
                    <a:latin typeface="Arial" panose="020B0604020202020204" pitchFamily="34" charset="0"/>
                    <a:cs typeface="Arial" panose="020B0604020202020204" pitchFamily="34" charset="0"/>
                  </a:rPr>
                  <a:t> </a:t>
                </a:r>
                <a:r>
                  <a:rPr lang="en-US" sz="3600" dirty="0" err="1">
                    <a:latin typeface="Arial" panose="020B0604020202020204" pitchFamily="34" charset="0"/>
                    <a:cs typeface="Arial" panose="020B0604020202020204" pitchFamily="34" charset="0"/>
                  </a:rPr>
                  <a:t>moddiy</a:t>
                </a:r>
                <a:r>
                  <a:rPr lang="en-US" sz="3600" dirty="0">
                    <a:latin typeface="Arial" panose="020B0604020202020204" pitchFamily="34" charset="0"/>
                    <a:cs typeface="Arial" panose="020B0604020202020204" pitchFamily="34" charset="0"/>
                  </a:rPr>
                  <a:t> </a:t>
                </a:r>
                <a:r>
                  <a:rPr lang="en-US" sz="3600" dirty="0" err="1">
                    <a:latin typeface="Arial" panose="020B0604020202020204" pitchFamily="34" charset="0"/>
                    <a:cs typeface="Arial" panose="020B0604020202020204" pitchFamily="34" charset="0"/>
                  </a:rPr>
                  <a:t>nuqtaning</a:t>
                </a:r>
                <a:r>
                  <a:rPr lang="en-US" sz="3600" dirty="0">
                    <a:latin typeface="Arial" panose="020B0604020202020204" pitchFamily="34" charset="0"/>
                    <a:cs typeface="Arial" panose="020B0604020202020204" pitchFamily="34" charset="0"/>
                  </a:rPr>
                  <a:t> </a:t>
                </a:r>
                <a:r>
                  <a:rPr lang="en-US" sz="3600" dirty="0" err="1">
                    <a:latin typeface="Arial" panose="020B0604020202020204" pitchFamily="34" charset="0"/>
                    <a:cs typeface="Arial" panose="020B0604020202020204" pitchFamily="34" charset="0"/>
                  </a:rPr>
                  <a:t>chiziqli</a:t>
                </a:r>
                <a:r>
                  <a:rPr lang="en-US" sz="3600" dirty="0">
                    <a:latin typeface="Arial" panose="020B0604020202020204" pitchFamily="34" charset="0"/>
                    <a:cs typeface="Arial" panose="020B0604020202020204" pitchFamily="34" charset="0"/>
                  </a:rPr>
                  <a:t> </a:t>
                </a:r>
                <a:r>
                  <a:rPr lang="en-US" sz="3600" dirty="0" err="1">
                    <a:latin typeface="Arial" panose="020B0604020202020204" pitchFamily="34" charset="0"/>
                    <a:cs typeface="Arial" panose="020B0604020202020204" pitchFamily="34" charset="0"/>
                  </a:rPr>
                  <a:t>tezligi</a:t>
                </a:r>
                <a:r>
                  <a:rPr lang="en-US" sz="3600" dirty="0">
                    <a:latin typeface="Arial" panose="020B0604020202020204" pitchFamily="34" charset="0"/>
                    <a:cs typeface="Arial" panose="020B0604020202020204" pitchFamily="34" charset="0"/>
                  </a:rPr>
                  <a:t> ham </a:t>
                </a:r>
                <a:r>
                  <a:rPr lang="en-US" sz="3600" dirty="0" err="1">
                    <a:latin typeface="Arial" panose="020B0604020202020204" pitchFamily="34" charset="0"/>
                    <a:cs typeface="Arial" panose="020B0604020202020204" pitchFamily="34" charset="0"/>
                  </a:rPr>
                  <a:t>o‘zgarsa</a:t>
                </a:r>
                <a:r>
                  <a:rPr lang="en-US" sz="3600" dirty="0">
                    <a:latin typeface="Arial" panose="020B0604020202020204" pitchFamily="34" charset="0"/>
                    <a:cs typeface="Arial" panose="020B0604020202020204" pitchFamily="34" charset="0"/>
                  </a:rPr>
                  <a:t>, </a:t>
                </a:r>
                <a:r>
                  <a:rPr lang="en-US" sz="3600" dirty="0" err="1">
                    <a:latin typeface="Arial" panose="020B0604020202020204" pitchFamily="34" charset="0"/>
                    <a:cs typeface="Arial" panose="020B0604020202020204" pitchFamily="34" charset="0"/>
                  </a:rPr>
                  <a:t>uning</a:t>
                </a:r>
                <a:r>
                  <a:rPr lang="en-US" sz="3600" dirty="0">
                    <a:latin typeface="Arial" panose="020B0604020202020204" pitchFamily="34" charset="0"/>
                    <a:cs typeface="Arial" panose="020B0604020202020204" pitchFamily="34" charset="0"/>
                  </a:rPr>
                  <a:t> </a:t>
                </a:r>
                <a:r>
                  <a:rPr lang="en-US" sz="3600" dirty="0" err="1">
                    <a:latin typeface="Arial" panose="020B0604020202020204" pitchFamily="34" charset="0"/>
                    <a:cs typeface="Arial" panose="020B0604020202020204" pitchFamily="34" charset="0"/>
                  </a:rPr>
                  <a:t>umumiy</a:t>
                </a:r>
                <a:r>
                  <a:rPr lang="en-US" sz="3600" dirty="0">
                    <a:latin typeface="Arial" panose="020B0604020202020204" pitchFamily="34" charset="0"/>
                    <a:cs typeface="Arial" panose="020B0604020202020204" pitchFamily="34" charset="0"/>
                  </a:rPr>
                  <a:t> </a:t>
                </a:r>
                <a:r>
                  <a:rPr lang="en-US" sz="3600" dirty="0" err="1">
                    <a:latin typeface="Arial" panose="020B0604020202020204" pitchFamily="34" charset="0"/>
                    <a:cs typeface="Arial" panose="020B0604020202020204" pitchFamily="34" charset="0"/>
                  </a:rPr>
                  <a:t>tezlanishi</a:t>
                </a:r>
                <a:endParaRPr lang="en-US" sz="3600" dirty="0">
                  <a:latin typeface="Arial" panose="020B0604020202020204" pitchFamily="34" charset="0"/>
                  <a:cs typeface="Arial" panose="020B0604020202020204" pitchFamily="34" charset="0"/>
                </a:endParaRPr>
              </a:p>
              <a:p>
                <a:pPr marL="0" indent="0" algn="just">
                  <a:lnSpc>
                    <a:spcPct val="100000"/>
                  </a:lnSpc>
                  <a:buNone/>
                </a:pPr>
                <a14:m>
                  <m:oMath xmlns:m="http://schemas.openxmlformats.org/officeDocument/2006/math">
                    <m:acc>
                      <m:accPr>
                        <m:chr m:val="⃗"/>
                        <m:ctrlPr>
                          <a:rPr lang="ru-RU" sz="3600" i="1" smtClean="0">
                            <a:latin typeface="Cambria Math" panose="02040503050406030204" pitchFamily="18" charset="0"/>
                            <a:cs typeface="Arial" panose="020B0604020202020204" pitchFamily="34" charset="0"/>
                          </a:rPr>
                        </m:ctrlPr>
                      </m:accPr>
                      <m:e>
                        <m:r>
                          <a:rPr lang="en-US" sz="3600" b="0" i="1" smtClean="0">
                            <a:latin typeface="Cambria Math" panose="02040503050406030204" pitchFamily="18" charset="0"/>
                            <a:cs typeface="Arial" panose="020B0604020202020204" pitchFamily="34" charset="0"/>
                          </a:rPr>
                          <m:t>𝑎</m:t>
                        </m:r>
                      </m:e>
                    </m:acc>
                    <m:r>
                      <a:rPr lang="en-US" sz="3600" b="0" i="1" smtClean="0">
                        <a:latin typeface="Cambria Math" panose="02040503050406030204" pitchFamily="18" charset="0"/>
                        <a:cs typeface="Arial" panose="020B0604020202020204" pitchFamily="34" charset="0"/>
                      </a:rPr>
                      <m:t>=</m:t>
                    </m:r>
                    <m:acc>
                      <m:accPr>
                        <m:chr m:val="⃗"/>
                        <m:ctrlPr>
                          <a:rPr lang="en-US" sz="3600" b="0" i="1" smtClean="0">
                            <a:latin typeface="Cambria Math" panose="02040503050406030204" pitchFamily="18" charset="0"/>
                            <a:cs typeface="Arial" panose="020B0604020202020204" pitchFamily="34" charset="0"/>
                          </a:rPr>
                        </m:ctrlPr>
                      </m:accPr>
                      <m:e>
                        <m:sSub>
                          <m:sSubPr>
                            <m:ctrlPr>
                              <a:rPr lang="en-US" sz="3600" b="0" i="1" smtClean="0">
                                <a:latin typeface="Cambria Math" panose="02040503050406030204" pitchFamily="18" charset="0"/>
                                <a:cs typeface="Arial" panose="020B0604020202020204" pitchFamily="34" charset="0"/>
                              </a:rPr>
                            </m:ctrlPr>
                          </m:sSubPr>
                          <m:e>
                            <m:r>
                              <a:rPr lang="en-US" sz="3600" b="0" i="1" smtClean="0">
                                <a:latin typeface="Cambria Math" panose="02040503050406030204" pitchFamily="18" charset="0"/>
                                <a:cs typeface="Arial" panose="020B0604020202020204" pitchFamily="34" charset="0"/>
                              </a:rPr>
                              <m:t>𝑎</m:t>
                            </m:r>
                          </m:e>
                          <m:sub>
                            <m:r>
                              <a:rPr lang="en-US" sz="3600" b="0" i="1" smtClean="0">
                                <a:latin typeface="Cambria Math" panose="02040503050406030204" pitchFamily="18" charset="0"/>
                                <a:ea typeface="Cambria Math" panose="02040503050406030204" pitchFamily="18" charset="0"/>
                                <a:cs typeface="Arial" panose="020B0604020202020204" pitchFamily="34" charset="0"/>
                              </a:rPr>
                              <m:t>𝜏</m:t>
                            </m:r>
                          </m:sub>
                        </m:sSub>
                      </m:e>
                    </m:acc>
                    <m:r>
                      <a:rPr lang="en-US" sz="3600" b="0" i="1" smtClean="0">
                        <a:latin typeface="Cambria Math" panose="02040503050406030204" pitchFamily="18" charset="0"/>
                        <a:cs typeface="Arial" panose="020B0604020202020204" pitchFamily="34" charset="0"/>
                      </a:rPr>
                      <m:t>+</m:t>
                    </m:r>
                    <m:acc>
                      <m:accPr>
                        <m:chr m:val="⃗"/>
                        <m:ctrlPr>
                          <a:rPr lang="en-US" sz="3600" b="0" i="1" smtClean="0">
                            <a:latin typeface="Cambria Math" panose="02040503050406030204" pitchFamily="18" charset="0"/>
                            <a:cs typeface="Arial" panose="020B0604020202020204" pitchFamily="34" charset="0"/>
                          </a:rPr>
                        </m:ctrlPr>
                      </m:accPr>
                      <m:e>
                        <m:sSub>
                          <m:sSubPr>
                            <m:ctrlPr>
                              <a:rPr lang="en-US" sz="3600" b="0" i="1" smtClean="0">
                                <a:latin typeface="Cambria Math" panose="02040503050406030204" pitchFamily="18" charset="0"/>
                                <a:cs typeface="Arial" panose="020B0604020202020204" pitchFamily="34" charset="0"/>
                              </a:rPr>
                            </m:ctrlPr>
                          </m:sSubPr>
                          <m:e>
                            <m:r>
                              <a:rPr lang="en-US" sz="3600" b="0" i="1" smtClean="0">
                                <a:latin typeface="Cambria Math" panose="02040503050406030204" pitchFamily="18" charset="0"/>
                                <a:cs typeface="Arial" panose="020B0604020202020204" pitchFamily="34" charset="0"/>
                              </a:rPr>
                              <m:t>𝑎</m:t>
                            </m:r>
                          </m:e>
                          <m:sub>
                            <m:r>
                              <a:rPr lang="en-US" sz="3600" b="0" i="1" smtClean="0">
                                <a:latin typeface="Cambria Math" panose="02040503050406030204" pitchFamily="18" charset="0"/>
                                <a:cs typeface="Arial" panose="020B0604020202020204" pitchFamily="34" charset="0"/>
                              </a:rPr>
                              <m:t>𝑛</m:t>
                            </m:r>
                          </m:sub>
                        </m:sSub>
                      </m:e>
                    </m:acc>
                  </m:oMath>
                </a14:m>
                <a:r>
                  <a:rPr lang="en-US" sz="3600" dirty="0">
                    <a:latin typeface="Arial" panose="020B0604020202020204" pitchFamily="34" charset="0"/>
                    <a:cs typeface="Arial" panose="020B0604020202020204" pitchFamily="34" charset="0"/>
                  </a:rPr>
                  <a:t> </a:t>
                </a:r>
                <a:r>
                  <a:rPr lang="en-US" sz="3600" dirty="0" err="1">
                    <a:latin typeface="Arial" panose="020B0604020202020204" pitchFamily="34" charset="0"/>
                    <a:cs typeface="Arial" panose="020B0604020202020204" pitchFamily="34" charset="0"/>
                  </a:rPr>
                  <a:t>yoki</a:t>
                </a:r>
                <a:r>
                  <a:rPr lang="en-US" sz="3600" dirty="0">
                    <a:latin typeface="Arial" panose="020B0604020202020204" pitchFamily="34" charset="0"/>
                    <a:cs typeface="Arial" panose="020B0604020202020204" pitchFamily="34" charset="0"/>
                  </a:rPr>
                  <a:t> </a:t>
                </a:r>
                <a14:m>
                  <m:oMath xmlns:m="http://schemas.openxmlformats.org/officeDocument/2006/math">
                    <m:r>
                      <a:rPr lang="en-US" sz="3600" b="0" i="1" smtClean="0">
                        <a:latin typeface="Cambria Math" panose="02040503050406030204" pitchFamily="18" charset="0"/>
                        <a:cs typeface="Arial" panose="020B0604020202020204" pitchFamily="34" charset="0"/>
                      </a:rPr>
                      <m:t>𝑎</m:t>
                    </m:r>
                    <m:r>
                      <a:rPr lang="en-US" sz="3600" b="0" i="1" smtClean="0">
                        <a:latin typeface="Cambria Math" panose="02040503050406030204" pitchFamily="18" charset="0"/>
                        <a:cs typeface="Arial" panose="020B0604020202020204" pitchFamily="34" charset="0"/>
                      </a:rPr>
                      <m:t>=</m:t>
                    </m:r>
                    <m:rad>
                      <m:radPr>
                        <m:degHide m:val="on"/>
                        <m:ctrlPr>
                          <a:rPr lang="en-US" sz="3600" b="0" i="1" smtClean="0">
                            <a:latin typeface="Cambria Math" panose="02040503050406030204" pitchFamily="18" charset="0"/>
                            <a:cs typeface="Arial" panose="020B0604020202020204" pitchFamily="34" charset="0"/>
                          </a:rPr>
                        </m:ctrlPr>
                      </m:radPr>
                      <m:deg/>
                      <m:e>
                        <m:sSubSup>
                          <m:sSubSupPr>
                            <m:ctrlPr>
                              <a:rPr lang="en-US" sz="3600" b="0" i="1" smtClean="0">
                                <a:latin typeface="Cambria Math" panose="02040503050406030204" pitchFamily="18" charset="0"/>
                                <a:cs typeface="Arial" panose="020B0604020202020204" pitchFamily="34" charset="0"/>
                              </a:rPr>
                            </m:ctrlPr>
                          </m:sSubSupPr>
                          <m:e>
                            <m:r>
                              <a:rPr lang="en-US" sz="3600" b="0" i="1" smtClean="0">
                                <a:latin typeface="Cambria Math" panose="02040503050406030204" pitchFamily="18" charset="0"/>
                                <a:cs typeface="Arial" panose="020B0604020202020204" pitchFamily="34" charset="0"/>
                              </a:rPr>
                              <m:t>𝑎</m:t>
                            </m:r>
                          </m:e>
                          <m:sub>
                            <m:r>
                              <a:rPr lang="en-US" sz="3600" b="0" i="1" smtClean="0">
                                <a:latin typeface="Cambria Math" panose="02040503050406030204" pitchFamily="18" charset="0"/>
                                <a:ea typeface="Cambria Math" panose="02040503050406030204" pitchFamily="18" charset="0"/>
                                <a:cs typeface="Arial" panose="020B0604020202020204" pitchFamily="34" charset="0"/>
                              </a:rPr>
                              <m:t>𝜏</m:t>
                            </m:r>
                          </m:sub>
                          <m:sup>
                            <m:r>
                              <a:rPr lang="en-US" sz="3600" b="0" i="1" smtClean="0">
                                <a:latin typeface="Cambria Math" panose="02040503050406030204" pitchFamily="18" charset="0"/>
                                <a:cs typeface="Arial" panose="020B0604020202020204" pitchFamily="34" charset="0"/>
                              </a:rPr>
                              <m:t>2</m:t>
                            </m:r>
                          </m:sup>
                        </m:sSubSup>
                        <m:r>
                          <a:rPr lang="en-US" sz="3600" b="0" i="1" smtClean="0">
                            <a:latin typeface="Cambria Math" panose="02040503050406030204" pitchFamily="18" charset="0"/>
                            <a:cs typeface="Arial" panose="020B0604020202020204" pitchFamily="34" charset="0"/>
                          </a:rPr>
                          <m:t>+</m:t>
                        </m:r>
                        <m:sSubSup>
                          <m:sSubSupPr>
                            <m:ctrlPr>
                              <a:rPr lang="en-US" sz="3600" b="0" i="1" smtClean="0">
                                <a:latin typeface="Cambria Math" panose="02040503050406030204" pitchFamily="18" charset="0"/>
                                <a:cs typeface="Arial" panose="020B0604020202020204" pitchFamily="34" charset="0"/>
                              </a:rPr>
                            </m:ctrlPr>
                          </m:sSubSupPr>
                          <m:e>
                            <m:r>
                              <a:rPr lang="en-US" sz="3600" b="0" i="1" smtClean="0">
                                <a:latin typeface="Cambria Math" panose="02040503050406030204" pitchFamily="18" charset="0"/>
                                <a:cs typeface="Arial" panose="020B0604020202020204" pitchFamily="34" charset="0"/>
                              </a:rPr>
                              <m:t>𝑎</m:t>
                            </m:r>
                          </m:e>
                          <m:sub>
                            <m:r>
                              <a:rPr lang="en-US" sz="3600" b="0" i="1" smtClean="0">
                                <a:latin typeface="Cambria Math" panose="02040503050406030204" pitchFamily="18" charset="0"/>
                                <a:cs typeface="Arial" panose="020B0604020202020204" pitchFamily="34" charset="0"/>
                              </a:rPr>
                              <m:t>𝑛</m:t>
                            </m:r>
                          </m:sub>
                          <m:sup>
                            <m:r>
                              <a:rPr lang="en-US" sz="3600" b="0" i="1" smtClean="0">
                                <a:latin typeface="Cambria Math" panose="02040503050406030204" pitchFamily="18" charset="0"/>
                                <a:cs typeface="Arial" panose="020B0604020202020204" pitchFamily="34" charset="0"/>
                              </a:rPr>
                              <m:t>2</m:t>
                            </m:r>
                          </m:sup>
                        </m:sSubSup>
                      </m:e>
                    </m:rad>
                  </m:oMath>
                </a14:m>
                <a:r>
                  <a:rPr lang="en-US" sz="3600" dirty="0">
                    <a:latin typeface="Arial" panose="020B0604020202020204" pitchFamily="34" charset="0"/>
                    <a:cs typeface="Arial" panose="020B0604020202020204" pitchFamily="34" charset="0"/>
                  </a:rPr>
                  <a:t> </a:t>
                </a:r>
              </a:p>
              <a:p>
                <a:pPr marL="0" indent="0" algn="just">
                  <a:lnSpc>
                    <a:spcPct val="100000"/>
                  </a:lnSpc>
                  <a:buNone/>
                </a:pPr>
                <a:r>
                  <a:rPr lang="en-US" sz="3600" dirty="0" err="1">
                    <a:latin typeface="Arial" panose="020B0604020202020204" pitchFamily="34" charset="0"/>
                    <a:cs typeface="Arial" panose="020B0604020202020204" pitchFamily="34" charset="0"/>
                  </a:rPr>
                  <a:t>Ifoda</a:t>
                </a:r>
                <a:r>
                  <a:rPr lang="en-US" sz="3600" dirty="0">
                    <a:latin typeface="Arial" panose="020B0604020202020204" pitchFamily="34" charset="0"/>
                    <a:cs typeface="Arial" panose="020B0604020202020204" pitchFamily="34" charset="0"/>
                  </a:rPr>
                  <a:t> </a:t>
                </a:r>
                <a:r>
                  <a:rPr lang="en-US" sz="3600" dirty="0" err="1">
                    <a:latin typeface="Arial" panose="020B0604020202020204" pitchFamily="34" charset="0"/>
                    <a:cs typeface="Arial" panose="020B0604020202020204" pitchFamily="34" charset="0"/>
                  </a:rPr>
                  <a:t>orqali</a:t>
                </a:r>
                <a:r>
                  <a:rPr lang="en-US" sz="3600" dirty="0">
                    <a:latin typeface="Arial" panose="020B0604020202020204" pitchFamily="34" charset="0"/>
                    <a:cs typeface="Arial" panose="020B0604020202020204" pitchFamily="34" charset="0"/>
                  </a:rPr>
                  <a:t> </a:t>
                </a:r>
                <a:r>
                  <a:rPr lang="en-US" sz="3600" dirty="0" err="1">
                    <a:latin typeface="Arial" panose="020B0604020202020204" pitchFamily="34" charset="0"/>
                    <a:cs typeface="Arial" panose="020B0604020202020204" pitchFamily="34" charset="0"/>
                  </a:rPr>
                  <a:t>aniqlanadi</a:t>
                </a:r>
                <a:r>
                  <a:rPr lang="en-US" sz="3600" dirty="0">
                    <a:latin typeface="Arial" panose="020B0604020202020204" pitchFamily="34" charset="0"/>
                    <a:cs typeface="Arial" panose="020B0604020202020204" pitchFamily="34" charset="0"/>
                  </a:rPr>
                  <a:t>. Bu </a:t>
                </a:r>
                <a:r>
                  <a:rPr lang="en-US" sz="3600" dirty="0" err="1">
                    <a:latin typeface="Arial" panose="020B0604020202020204" pitchFamily="34" charset="0"/>
                    <a:cs typeface="Arial" panose="020B0604020202020204" pitchFamily="34" charset="0"/>
                  </a:rPr>
                  <a:t>yerda</a:t>
                </a:r>
                <a:r>
                  <a:rPr lang="en-US" sz="3600" dirty="0">
                    <a:latin typeface="Arial" panose="020B0604020202020204" pitchFamily="34" charset="0"/>
                    <a:cs typeface="Arial" panose="020B0604020202020204" pitchFamily="34" charset="0"/>
                  </a:rPr>
                  <a:t>: </a:t>
                </a:r>
                <a14:m>
                  <m:oMath xmlns:m="http://schemas.openxmlformats.org/officeDocument/2006/math">
                    <m:sSub>
                      <m:sSubPr>
                        <m:ctrlPr>
                          <a:rPr lang="en-US" sz="3600" i="1" smtClean="0">
                            <a:latin typeface="Cambria Math" panose="02040503050406030204" pitchFamily="18" charset="0"/>
                            <a:cs typeface="Arial" panose="020B0604020202020204" pitchFamily="34" charset="0"/>
                          </a:rPr>
                        </m:ctrlPr>
                      </m:sSubPr>
                      <m:e>
                        <m:r>
                          <a:rPr lang="en-US" sz="3600" b="0" i="1" smtClean="0">
                            <a:latin typeface="Cambria Math" panose="02040503050406030204" pitchFamily="18" charset="0"/>
                            <a:cs typeface="Arial" panose="020B0604020202020204" pitchFamily="34" charset="0"/>
                          </a:rPr>
                          <m:t>𝑎</m:t>
                        </m:r>
                      </m:e>
                      <m:sub>
                        <m:r>
                          <a:rPr lang="en-US" sz="3600" i="1" smtClean="0">
                            <a:latin typeface="Cambria Math" panose="02040503050406030204" pitchFamily="18" charset="0"/>
                            <a:ea typeface="Cambria Math" panose="02040503050406030204" pitchFamily="18" charset="0"/>
                            <a:cs typeface="Arial" panose="020B0604020202020204" pitchFamily="34" charset="0"/>
                          </a:rPr>
                          <m:t>𝜏</m:t>
                        </m:r>
                      </m:sub>
                    </m:sSub>
                    <m:r>
                      <a:rPr lang="en-US" sz="3600" b="0" i="1" smtClean="0">
                        <a:latin typeface="Cambria Math" panose="02040503050406030204" pitchFamily="18" charset="0"/>
                        <a:cs typeface="Arial" panose="020B0604020202020204" pitchFamily="34" charset="0"/>
                      </a:rPr>
                      <m:t>=</m:t>
                    </m:r>
                    <m:r>
                      <a:rPr lang="en-US" sz="3600" b="0" i="1" smtClean="0">
                        <a:latin typeface="Cambria Math" panose="02040503050406030204" pitchFamily="18" charset="0"/>
                        <a:ea typeface="Cambria Math" panose="02040503050406030204" pitchFamily="18" charset="0"/>
                        <a:cs typeface="Arial" panose="020B0604020202020204" pitchFamily="34" charset="0"/>
                      </a:rPr>
                      <m:t>𝜀</m:t>
                    </m:r>
                    <m:r>
                      <a:rPr lang="en-US" sz="3600" b="0" i="1" smtClean="0">
                        <a:latin typeface="Cambria Math" panose="02040503050406030204" pitchFamily="18" charset="0"/>
                        <a:ea typeface="Cambria Math" panose="02040503050406030204" pitchFamily="18" charset="0"/>
                        <a:cs typeface="Arial" panose="020B0604020202020204" pitchFamily="34" charset="0"/>
                      </a:rPr>
                      <m:t>𝑅</m:t>
                    </m:r>
                  </m:oMath>
                </a14:m>
                <a:endParaRPr lang="ru-RU" sz="3600" dirty="0">
                  <a:latin typeface="Arial" panose="020B0604020202020204" pitchFamily="34" charset="0"/>
                  <a:cs typeface="Arial" panose="020B0604020202020204" pitchFamily="34" charset="0"/>
                </a:endParaRPr>
              </a:p>
            </p:txBody>
          </p:sp>
        </mc:Choice>
        <mc:Fallback xmlns="">
          <p:sp>
            <p:nvSpPr>
              <p:cNvPr id="3" name="Объект 2">
                <a:extLst>
                  <a:ext uri="{FF2B5EF4-FFF2-40B4-BE49-F238E27FC236}">
                    <a16:creationId xmlns:a16="http://schemas.microsoft.com/office/drawing/2014/main" id="{C818FD00-6F3B-4C9E-A6D4-EC4175F43E57}"/>
                  </a:ext>
                </a:extLst>
              </p:cNvPr>
              <p:cNvSpPr>
                <a:spLocks noGrp="1" noRot="1" noChangeAspect="1" noMove="1" noResize="1" noEditPoints="1" noAdjustHandles="1" noChangeArrowheads="1" noChangeShapeType="1" noTextEdit="1"/>
              </p:cNvSpPr>
              <p:nvPr>
                <p:ph idx="1"/>
              </p:nvPr>
            </p:nvSpPr>
            <p:spPr>
              <a:xfrm>
                <a:off x="702364" y="1842052"/>
                <a:ext cx="10840279" cy="4678018"/>
              </a:xfrm>
              <a:blipFill>
                <a:blip r:embed="rId2"/>
                <a:stretch>
                  <a:fillRect l="-1687" r="-1744"/>
                </a:stretch>
              </a:blipFill>
            </p:spPr>
            <p:txBody>
              <a:bodyPr/>
              <a:lstStyle/>
              <a:p>
                <a:r>
                  <a:rPr lang="ru-RU">
                    <a:noFill/>
                  </a:rPr>
                  <a:t> </a:t>
                </a:r>
              </a:p>
            </p:txBody>
          </p:sp>
        </mc:Fallback>
      </mc:AlternateContent>
      <p:sp>
        <p:nvSpPr>
          <p:cNvPr id="4" name="Объект 2">
            <a:extLst>
              <a:ext uri="{FF2B5EF4-FFF2-40B4-BE49-F238E27FC236}">
                <a16:creationId xmlns:a16="http://schemas.microsoft.com/office/drawing/2014/main" id="{4B78E7A1-7EBE-4AF2-9DD3-23B8159AF2B1}"/>
              </a:ext>
            </a:extLst>
          </p:cNvPr>
          <p:cNvSpPr txBox="1">
            <a:spLocks noGrp="1"/>
          </p:cNvSpPr>
          <p:nvPr>
            <p:ph type="title"/>
          </p:nvPr>
        </p:nvSpPr>
        <p:spPr>
          <a:xfrm>
            <a:off x="0" y="0"/>
            <a:ext cx="12192000" cy="1269242"/>
          </a:xfrm>
          <a:prstGeom prst="rect">
            <a:avLst/>
          </a:prstGeom>
          <a:solidFill>
            <a:srgbClr val="0070C0"/>
          </a:solidFill>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r>
              <a:rPr lang="uz-Latn-UZ" sz="3600" b="1" dirty="0">
                <a:solidFill>
                  <a:schemeClr val="bg1"/>
                </a:solidFill>
                <a:latin typeface="Arial" panose="020B0604020202020204" pitchFamily="34" charset="0"/>
                <a:cs typeface="Arial" panose="020B0604020202020204" pitchFamily="34" charset="0"/>
              </a:rPr>
              <a:t> </a:t>
            </a:r>
            <a:br>
              <a:rPr lang="uz-Latn-UZ" sz="3600" b="1" dirty="0">
                <a:solidFill>
                  <a:schemeClr val="bg1"/>
                </a:solidFill>
                <a:latin typeface="Arial" panose="020B0604020202020204" pitchFamily="34" charset="0"/>
                <a:cs typeface="Arial" panose="020B0604020202020204" pitchFamily="34" charset="0"/>
              </a:rPr>
            </a:br>
            <a:br>
              <a:rPr lang="uz-Latn-UZ" sz="3600" b="1" dirty="0">
                <a:solidFill>
                  <a:schemeClr val="bg1"/>
                </a:solidFill>
                <a:latin typeface="Arial" panose="020B0604020202020204" pitchFamily="34" charset="0"/>
                <a:cs typeface="Arial" panose="020B0604020202020204" pitchFamily="34" charset="0"/>
              </a:rPr>
            </a:br>
            <a:r>
              <a:rPr lang="en-US" sz="5400" dirty="0" err="1">
                <a:solidFill>
                  <a:schemeClr val="bg1"/>
                </a:solidFill>
                <a:latin typeface="Arial" panose="020B0604020202020204" pitchFamily="34" charset="0"/>
                <a:cs typeface="Arial" panose="020B0604020202020204" pitchFamily="34" charset="0"/>
              </a:rPr>
              <a:t>Umumiy</a:t>
            </a:r>
            <a:r>
              <a:rPr lang="en-US" sz="5400" dirty="0">
                <a:solidFill>
                  <a:schemeClr val="bg1"/>
                </a:solidFill>
                <a:latin typeface="Arial" panose="020B0604020202020204" pitchFamily="34" charset="0"/>
                <a:cs typeface="Arial" panose="020B0604020202020204" pitchFamily="34" charset="0"/>
              </a:rPr>
              <a:t>  </a:t>
            </a:r>
            <a:r>
              <a:rPr lang="en-US" sz="5400" dirty="0" err="1">
                <a:solidFill>
                  <a:schemeClr val="bg1"/>
                </a:solidFill>
                <a:latin typeface="Arial" panose="020B0604020202020204" pitchFamily="34" charset="0"/>
                <a:cs typeface="Arial" panose="020B0604020202020204" pitchFamily="34" charset="0"/>
              </a:rPr>
              <a:t>tezlanish</a:t>
            </a:r>
            <a:br>
              <a:rPr lang="uz-Latn-UZ" sz="3600" b="1" dirty="0">
                <a:solidFill>
                  <a:schemeClr val="bg1"/>
                </a:solidFill>
                <a:latin typeface="Arial" panose="020B0604020202020204" pitchFamily="34" charset="0"/>
                <a:cs typeface="Arial" panose="020B0604020202020204" pitchFamily="34" charset="0"/>
              </a:rPr>
            </a:br>
            <a:r>
              <a:rPr lang="uz-Latn-UZ" sz="3600" i="1" dirty="0">
                <a:latin typeface="Arial" panose="020B0604020202020204" pitchFamily="34" charset="0"/>
                <a:cs typeface="Arial" panose="020B0604020202020204" pitchFamily="34" charset="0"/>
              </a:rPr>
              <a:t>    </a:t>
            </a:r>
            <a:endParaRPr lang="uz-Latn-UZ" sz="4000" b="1" dirty="0">
              <a:solidFill>
                <a:schemeClr val="bg1"/>
              </a:solidFill>
              <a:latin typeface="Arial" panose="020B0604020202020204" pitchFamily="34" charset="0"/>
              <a:cs typeface="Arial" panose="020B0604020202020204" pitchFamily="34" charset="0"/>
            </a:endParaRPr>
          </a:p>
          <a:p>
            <a:pPr marL="0" indent="0" algn="just">
              <a:buFont typeface="Arial" panose="020B0604020202020204" pitchFamily="34" charset="0"/>
              <a:buNone/>
            </a:pPr>
            <a:r>
              <a:rPr lang="uz-Latn-UZ" sz="4400" b="1" dirty="0">
                <a:latin typeface="News706 BT" panose="02040804060705020204" pitchFamily="18" charset="0"/>
              </a:rPr>
              <a:t>      </a:t>
            </a:r>
            <a:endParaRPr lang="uz-Latn-UZ" sz="3200" b="1" dirty="0">
              <a:latin typeface="News706 BT" panose="02040804060705020204" pitchFamily="18" charset="0"/>
            </a:endParaRPr>
          </a:p>
        </p:txBody>
      </p:sp>
    </p:spTree>
    <p:extLst>
      <p:ext uri="{BB962C8B-B14F-4D97-AF65-F5344CB8AC3E}">
        <p14:creationId xmlns:p14="http://schemas.microsoft.com/office/powerpoint/2010/main" val="3748642480"/>
      </p:ext>
    </p:extLst>
  </p:cSld>
  <p:clrMapOvr>
    <a:masterClrMapping/>
  </p:clrMapOvr>
  <p:transition spd="slow">
    <p:push dir="u"/>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0C8D3525-98E4-4ED4-B0EE-EAC777C395F8}"/>
              </a:ext>
            </a:extLst>
          </p:cNvPr>
          <p:cNvSpPr>
            <a:spLocks noGrp="1"/>
          </p:cNvSpPr>
          <p:nvPr>
            <p:ph idx="1"/>
          </p:nvPr>
        </p:nvSpPr>
        <p:spPr>
          <a:xfrm>
            <a:off x="874643" y="2027583"/>
            <a:ext cx="10204174" cy="4611756"/>
          </a:xfrm>
        </p:spPr>
        <p:txBody>
          <a:bodyPr/>
          <a:lstStyle/>
          <a:p>
            <a:pPr marL="0" indent="0" algn="just">
              <a:lnSpc>
                <a:spcPct val="100000"/>
              </a:lnSpc>
              <a:buNone/>
            </a:pPr>
            <a:r>
              <a:rPr lang="en-US" sz="44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G‘ildirak</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tekis</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sekinlanuvchan</a:t>
            </a:r>
            <a:r>
              <a:rPr lang="en-US" sz="3200" dirty="0">
                <a:latin typeface="Arial" panose="020B0604020202020204" pitchFamily="34" charset="0"/>
                <a:cs typeface="Arial" panose="020B0604020202020204" pitchFamily="34" charset="0"/>
              </a:rPr>
              <a:t> harakat </a:t>
            </a:r>
            <a:r>
              <a:rPr lang="en-US" sz="3200" dirty="0" err="1">
                <a:latin typeface="Arial" panose="020B0604020202020204" pitchFamily="34" charset="0"/>
                <a:cs typeface="Arial" panose="020B0604020202020204" pitchFamily="34" charset="0"/>
              </a:rPr>
              <a:t>qilib</a:t>
            </a:r>
            <a:r>
              <a:rPr lang="en-US" sz="3200" dirty="0">
                <a:latin typeface="Arial" panose="020B0604020202020204" pitchFamily="34" charset="0"/>
                <a:cs typeface="Arial" panose="020B0604020202020204" pitchFamily="34" charset="0"/>
              </a:rPr>
              <a:t>, 1 min </a:t>
            </a:r>
            <a:r>
              <a:rPr lang="en-US" sz="3200" dirty="0" err="1">
                <a:latin typeface="Arial" panose="020B0604020202020204" pitchFamily="34" charset="0"/>
                <a:cs typeface="Arial" panose="020B0604020202020204" pitchFamily="34" charset="0"/>
              </a:rPr>
              <a:t>davomida</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chastotasini</a:t>
            </a:r>
            <a:r>
              <a:rPr lang="en-US" sz="3200" dirty="0">
                <a:latin typeface="Arial" panose="020B0604020202020204" pitchFamily="34" charset="0"/>
                <a:cs typeface="Arial" panose="020B0604020202020204" pitchFamily="34" charset="0"/>
              </a:rPr>
              <a:t> 300 1/min dan 180 1/min </a:t>
            </a:r>
            <a:r>
              <a:rPr lang="en-US" sz="3200" dirty="0" err="1">
                <a:latin typeface="Arial" panose="020B0604020202020204" pitchFamily="34" charset="0"/>
                <a:cs typeface="Arial" panose="020B0604020202020204" pitchFamily="34" charset="0"/>
              </a:rPr>
              <a:t>gacha</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kamaytirdi</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G‘ildirakning</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burchak</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tezlanishini</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va</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shu</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davrdagi</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to‘la</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aylanishlar</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sonini</a:t>
            </a:r>
            <a:r>
              <a:rPr lang="en-US" sz="3200" dirty="0">
                <a:latin typeface="Arial" panose="020B0604020202020204" pitchFamily="34" charset="0"/>
                <a:cs typeface="Arial" panose="020B0604020202020204" pitchFamily="34" charset="0"/>
              </a:rPr>
              <a:t> toping.</a:t>
            </a:r>
            <a:endParaRPr lang="ru-RU" sz="3200" dirty="0">
              <a:latin typeface="Arial" panose="020B0604020202020204" pitchFamily="34" charset="0"/>
              <a:cs typeface="Arial" panose="020B0604020202020204" pitchFamily="34" charset="0"/>
            </a:endParaRPr>
          </a:p>
          <a:p>
            <a:pPr marL="0" indent="0">
              <a:buNone/>
            </a:pPr>
            <a:endParaRPr lang="ru-RU" dirty="0">
              <a:latin typeface="Arial" panose="020B0604020202020204" pitchFamily="34" charset="0"/>
              <a:cs typeface="Arial" panose="020B0604020202020204" pitchFamily="34" charset="0"/>
            </a:endParaRPr>
          </a:p>
        </p:txBody>
      </p:sp>
      <p:sp>
        <p:nvSpPr>
          <p:cNvPr id="4" name="Объект 2">
            <a:extLst>
              <a:ext uri="{FF2B5EF4-FFF2-40B4-BE49-F238E27FC236}">
                <a16:creationId xmlns:a16="http://schemas.microsoft.com/office/drawing/2014/main" id="{EF2958C2-4883-489D-A283-63008554ADA1}"/>
              </a:ext>
            </a:extLst>
          </p:cNvPr>
          <p:cNvSpPr txBox="1">
            <a:spLocks noGrp="1"/>
          </p:cNvSpPr>
          <p:nvPr>
            <p:ph type="title"/>
          </p:nvPr>
        </p:nvSpPr>
        <p:spPr>
          <a:xfrm>
            <a:off x="0" y="0"/>
            <a:ext cx="12192000" cy="1269242"/>
          </a:xfrm>
          <a:prstGeom prst="rect">
            <a:avLst/>
          </a:prstGeom>
          <a:solidFill>
            <a:srgbClr val="0070C0"/>
          </a:solidFill>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r>
              <a:rPr lang="uz-Latn-UZ" sz="3600" b="1" dirty="0">
                <a:solidFill>
                  <a:schemeClr val="bg1"/>
                </a:solidFill>
                <a:latin typeface="Arial" panose="020B0604020202020204" pitchFamily="34" charset="0"/>
                <a:cs typeface="Arial" panose="020B0604020202020204" pitchFamily="34" charset="0"/>
              </a:rPr>
              <a:t> </a:t>
            </a:r>
            <a:br>
              <a:rPr lang="uz-Latn-UZ" sz="3600" b="1" dirty="0">
                <a:solidFill>
                  <a:schemeClr val="bg1"/>
                </a:solidFill>
                <a:latin typeface="Arial" panose="020B0604020202020204" pitchFamily="34" charset="0"/>
                <a:cs typeface="Arial" panose="020B0604020202020204" pitchFamily="34" charset="0"/>
              </a:rPr>
            </a:br>
            <a:br>
              <a:rPr lang="uz-Latn-UZ" sz="3600" b="1" dirty="0">
                <a:solidFill>
                  <a:schemeClr val="bg1"/>
                </a:solidFill>
                <a:latin typeface="Arial" panose="020B0604020202020204" pitchFamily="34" charset="0"/>
                <a:cs typeface="Arial" panose="020B0604020202020204" pitchFamily="34" charset="0"/>
              </a:rPr>
            </a:br>
            <a:r>
              <a:rPr lang="en-US" sz="5400" dirty="0">
                <a:solidFill>
                  <a:schemeClr val="bg1"/>
                </a:solidFill>
                <a:latin typeface="Arial" panose="020B0604020202020204" pitchFamily="34" charset="0"/>
                <a:cs typeface="Arial" panose="020B0604020202020204" pitchFamily="34" charset="0"/>
              </a:rPr>
              <a:t>Masala (13-bet  4-savol)</a:t>
            </a:r>
            <a:br>
              <a:rPr lang="uz-Latn-UZ" sz="3600" dirty="0">
                <a:solidFill>
                  <a:schemeClr val="bg1"/>
                </a:solidFill>
                <a:latin typeface="Arial" panose="020B0604020202020204" pitchFamily="34" charset="0"/>
                <a:cs typeface="Arial" panose="020B0604020202020204" pitchFamily="34" charset="0"/>
              </a:rPr>
            </a:br>
            <a:r>
              <a:rPr lang="uz-Latn-UZ" sz="3600" i="1" dirty="0">
                <a:latin typeface="Arial" panose="020B0604020202020204" pitchFamily="34" charset="0"/>
                <a:cs typeface="Arial" panose="020B0604020202020204" pitchFamily="34" charset="0"/>
              </a:rPr>
              <a:t>    </a:t>
            </a:r>
            <a:endParaRPr lang="uz-Latn-UZ" sz="4000" b="1" dirty="0">
              <a:solidFill>
                <a:schemeClr val="bg1"/>
              </a:solidFill>
              <a:latin typeface="Arial" panose="020B0604020202020204" pitchFamily="34" charset="0"/>
              <a:cs typeface="Arial" panose="020B0604020202020204" pitchFamily="34" charset="0"/>
            </a:endParaRPr>
          </a:p>
          <a:p>
            <a:pPr marL="0" indent="0" algn="just">
              <a:buFont typeface="Arial" panose="020B0604020202020204" pitchFamily="34" charset="0"/>
              <a:buNone/>
            </a:pPr>
            <a:r>
              <a:rPr lang="uz-Latn-UZ" sz="4400" b="1" dirty="0">
                <a:latin typeface="News706 BT" panose="02040804060705020204" pitchFamily="18" charset="0"/>
              </a:rPr>
              <a:t> </a:t>
            </a:r>
            <a:r>
              <a:rPr lang="en-US" sz="4400" b="1" dirty="0">
                <a:latin typeface="News706 BT" panose="02040804060705020204" pitchFamily="18" charset="0"/>
              </a:rPr>
              <a:t>               </a:t>
            </a:r>
            <a:r>
              <a:rPr lang="uz-Latn-UZ" sz="4400" b="1" dirty="0">
                <a:latin typeface="News706 BT" panose="02040804060705020204" pitchFamily="18" charset="0"/>
              </a:rPr>
              <a:t>     </a:t>
            </a:r>
            <a:endParaRPr lang="uz-Latn-UZ" sz="3200" b="1" dirty="0">
              <a:latin typeface="News706 BT" panose="02040804060705020204" pitchFamily="18" charset="0"/>
            </a:endParaRPr>
          </a:p>
        </p:txBody>
      </p:sp>
    </p:spTree>
    <p:extLst>
      <p:ext uri="{BB962C8B-B14F-4D97-AF65-F5344CB8AC3E}">
        <p14:creationId xmlns:p14="http://schemas.microsoft.com/office/powerpoint/2010/main" val="2070874705"/>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3" name="Объект 2">
                <a:extLst>
                  <a:ext uri="{FF2B5EF4-FFF2-40B4-BE49-F238E27FC236}">
                    <a16:creationId xmlns:a16="http://schemas.microsoft.com/office/drawing/2014/main" id="{AFF7FEB3-37E8-46F6-97D3-A8FD26B45DA0}"/>
                  </a:ext>
                </a:extLst>
              </p:cNvPr>
              <p:cNvSpPr>
                <a:spLocks noGrp="1"/>
              </p:cNvSpPr>
              <p:nvPr>
                <p:ph idx="1"/>
              </p:nvPr>
            </p:nvSpPr>
            <p:spPr>
              <a:xfrm>
                <a:off x="848138" y="609600"/>
                <a:ext cx="11092069" cy="6069496"/>
              </a:xfrm>
            </p:spPr>
            <p:txBody>
              <a:bodyPr>
                <a:normAutofit/>
              </a:bodyPr>
              <a:lstStyle/>
              <a:p>
                <a:pPr marL="0" indent="0">
                  <a:buNone/>
                </a:pPr>
                <a:r>
                  <a:rPr lang="en-US" sz="3600" dirty="0">
                    <a:latin typeface="Arial" panose="020B0604020202020204" pitchFamily="34" charset="0"/>
                    <a:cs typeface="Arial" panose="020B0604020202020204" pitchFamily="34" charset="0"/>
                  </a:rPr>
                  <a:t> </a:t>
                </a:r>
                <a:r>
                  <a:rPr lang="en-US" sz="3600" b="1" dirty="0" err="1">
                    <a:solidFill>
                      <a:schemeClr val="accent5"/>
                    </a:solidFill>
                    <a:latin typeface="Arial" panose="020B0604020202020204" pitchFamily="34" charset="0"/>
                    <a:cs typeface="Arial" panose="020B0604020202020204" pitchFamily="34" charset="0"/>
                  </a:rPr>
                  <a:t>Berilgan</a:t>
                </a:r>
                <a:r>
                  <a:rPr lang="en-US" sz="3600" b="1" dirty="0">
                    <a:solidFill>
                      <a:schemeClr val="accent5"/>
                    </a:solidFill>
                    <a:latin typeface="Arial" panose="020B0604020202020204" pitchFamily="34" charset="0"/>
                    <a:cs typeface="Arial" panose="020B0604020202020204" pitchFamily="34" charset="0"/>
                  </a:rPr>
                  <a:t>:                            Formula:</a:t>
                </a:r>
              </a:p>
              <a:p>
                <a:pPr marL="0" indent="0">
                  <a:buNone/>
                </a:pPr>
                <a14:m>
                  <m:oMath xmlns:m="http://schemas.openxmlformats.org/officeDocument/2006/math">
                    <m:sSub>
                      <m:sSubPr>
                        <m:ctrlPr>
                          <a:rPr lang="ru-RU" sz="3600" i="1" smtClean="0">
                            <a:latin typeface="Cambria Math" panose="02040503050406030204" pitchFamily="18" charset="0"/>
                            <a:cs typeface="Arial" panose="020B0604020202020204" pitchFamily="34" charset="0"/>
                          </a:rPr>
                        </m:ctrlPr>
                      </m:sSubPr>
                      <m:e>
                        <m:r>
                          <a:rPr lang="ru-RU" sz="3600" i="1" smtClean="0">
                            <a:latin typeface="Cambria Math" panose="02040503050406030204" pitchFamily="18" charset="0"/>
                            <a:ea typeface="Cambria Math" panose="02040503050406030204" pitchFamily="18" charset="0"/>
                            <a:cs typeface="Arial" panose="020B0604020202020204" pitchFamily="34" charset="0"/>
                          </a:rPr>
                          <m:t>𝜈</m:t>
                        </m:r>
                      </m:e>
                      <m:sub>
                        <m:r>
                          <a:rPr lang="en-US" sz="3600" b="0" i="1" smtClean="0">
                            <a:latin typeface="Cambria Math" panose="02040503050406030204" pitchFamily="18" charset="0"/>
                            <a:cs typeface="Arial" panose="020B0604020202020204" pitchFamily="34" charset="0"/>
                          </a:rPr>
                          <m:t>0</m:t>
                        </m:r>
                      </m:sub>
                    </m:sSub>
                    <m:r>
                      <a:rPr lang="en-US" sz="3600" b="0" i="1" smtClean="0">
                        <a:latin typeface="Cambria Math" panose="02040503050406030204" pitchFamily="18" charset="0"/>
                        <a:cs typeface="Arial" panose="020B0604020202020204" pitchFamily="34" charset="0"/>
                      </a:rPr>
                      <m:t>=300 </m:t>
                    </m:r>
                    <m:f>
                      <m:fPr>
                        <m:ctrlPr>
                          <a:rPr lang="en-US" sz="3600" b="0" i="1" smtClean="0">
                            <a:latin typeface="Cambria Math" panose="02040503050406030204" pitchFamily="18" charset="0"/>
                            <a:cs typeface="Arial" panose="020B0604020202020204" pitchFamily="34" charset="0"/>
                          </a:rPr>
                        </m:ctrlPr>
                      </m:fPr>
                      <m:num>
                        <m:r>
                          <a:rPr lang="en-US" sz="3600" b="0" i="1" smtClean="0">
                            <a:latin typeface="Cambria Math" panose="02040503050406030204" pitchFamily="18" charset="0"/>
                            <a:cs typeface="Arial" panose="020B0604020202020204" pitchFamily="34" charset="0"/>
                          </a:rPr>
                          <m:t>1</m:t>
                        </m:r>
                      </m:num>
                      <m:den>
                        <m:r>
                          <a:rPr lang="en-US" sz="3600" b="0" i="1" smtClean="0">
                            <a:latin typeface="Cambria Math" panose="02040503050406030204" pitchFamily="18" charset="0"/>
                            <a:cs typeface="Arial" panose="020B0604020202020204" pitchFamily="34" charset="0"/>
                          </a:rPr>
                          <m:t>𝑚𝑖𝑛</m:t>
                        </m:r>
                      </m:den>
                    </m:f>
                    <m:r>
                      <a:rPr lang="en-US" sz="3600" b="0" i="1" smtClean="0">
                        <a:latin typeface="Cambria Math" panose="02040503050406030204" pitchFamily="18" charset="0"/>
                        <a:cs typeface="Arial" panose="020B0604020202020204" pitchFamily="34" charset="0"/>
                      </a:rPr>
                      <m:t>=5 </m:t>
                    </m:r>
                    <m:r>
                      <a:rPr lang="en-US" sz="3600" b="0" i="1" smtClean="0">
                        <a:latin typeface="Cambria Math" panose="02040503050406030204" pitchFamily="18" charset="0"/>
                        <a:cs typeface="Arial" panose="020B0604020202020204" pitchFamily="34" charset="0"/>
                      </a:rPr>
                      <m:t>𝐻𝑧</m:t>
                    </m:r>
                  </m:oMath>
                </a14:m>
                <a:r>
                  <a:rPr lang="en-US" sz="3600" dirty="0">
                    <a:latin typeface="Arial" panose="020B0604020202020204" pitchFamily="34" charset="0"/>
                    <a:cs typeface="Arial" panose="020B0604020202020204" pitchFamily="34" charset="0"/>
                  </a:rPr>
                  <a:t>       </a:t>
                </a:r>
                <a14:m>
                  <m:oMath xmlns:m="http://schemas.openxmlformats.org/officeDocument/2006/math">
                    <m:r>
                      <a:rPr lang="en-US" sz="3600" i="1" dirty="0" smtClean="0">
                        <a:latin typeface="Cambria Math" panose="02040503050406030204" pitchFamily="18" charset="0"/>
                        <a:ea typeface="Cambria Math" panose="02040503050406030204" pitchFamily="18" charset="0"/>
                        <a:cs typeface="Arial" panose="020B0604020202020204" pitchFamily="34" charset="0"/>
                      </a:rPr>
                      <m:t>𝜀</m:t>
                    </m:r>
                    <m:r>
                      <a:rPr lang="en-US" sz="3600" b="0" i="1" dirty="0" smtClean="0">
                        <a:latin typeface="Cambria Math" panose="02040503050406030204" pitchFamily="18" charset="0"/>
                        <a:ea typeface="Cambria Math" panose="02040503050406030204" pitchFamily="18" charset="0"/>
                        <a:cs typeface="Arial" panose="020B0604020202020204" pitchFamily="34" charset="0"/>
                      </a:rPr>
                      <m:t>=</m:t>
                    </m:r>
                    <m:f>
                      <m:fPr>
                        <m:ctrlPr>
                          <a:rPr lang="en-US" sz="3600" b="0" i="1" dirty="0" smtClean="0">
                            <a:latin typeface="Cambria Math" panose="02040503050406030204" pitchFamily="18" charset="0"/>
                            <a:ea typeface="Cambria Math" panose="02040503050406030204" pitchFamily="18" charset="0"/>
                            <a:cs typeface="Arial" panose="020B0604020202020204" pitchFamily="34" charset="0"/>
                          </a:rPr>
                        </m:ctrlPr>
                      </m:fPr>
                      <m:num>
                        <m:r>
                          <a:rPr lang="en-US" sz="3600" i="1" dirty="0">
                            <a:latin typeface="Cambria Math" panose="02040503050406030204" pitchFamily="18" charset="0"/>
                            <a:ea typeface="Cambria Math" panose="02040503050406030204" pitchFamily="18" charset="0"/>
                            <a:cs typeface="Arial" panose="020B0604020202020204" pitchFamily="34" charset="0"/>
                          </a:rPr>
                          <m:t>𝜔</m:t>
                        </m:r>
                        <m:r>
                          <a:rPr lang="en-US" sz="3600" b="0" i="1" dirty="0" smtClean="0">
                            <a:latin typeface="Cambria Math" panose="02040503050406030204" pitchFamily="18" charset="0"/>
                            <a:ea typeface="Cambria Math" panose="02040503050406030204" pitchFamily="18" charset="0"/>
                            <a:cs typeface="Arial" panose="020B0604020202020204" pitchFamily="34" charset="0"/>
                          </a:rPr>
                          <m:t>−</m:t>
                        </m:r>
                        <m:sSub>
                          <m:sSubPr>
                            <m:ctrlPr>
                              <a:rPr lang="en-US" sz="3600" i="1" dirty="0">
                                <a:latin typeface="Cambria Math" panose="02040503050406030204" pitchFamily="18" charset="0"/>
                                <a:ea typeface="Cambria Math" panose="02040503050406030204" pitchFamily="18" charset="0"/>
                                <a:cs typeface="Arial" panose="020B0604020202020204" pitchFamily="34" charset="0"/>
                              </a:rPr>
                            </m:ctrlPr>
                          </m:sSubPr>
                          <m:e>
                            <m:r>
                              <a:rPr lang="en-US" sz="3600" i="1" dirty="0">
                                <a:latin typeface="Cambria Math" panose="02040503050406030204" pitchFamily="18" charset="0"/>
                                <a:ea typeface="Cambria Math" panose="02040503050406030204" pitchFamily="18" charset="0"/>
                                <a:cs typeface="Arial" panose="020B0604020202020204" pitchFamily="34" charset="0"/>
                              </a:rPr>
                              <m:t>𝜔</m:t>
                            </m:r>
                          </m:e>
                          <m:sub>
                            <m:r>
                              <a:rPr lang="en-US" sz="3600" i="1" dirty="0">
                                <a:latin typeface="Cambria Math" panose="02040503050406030204" pitchFamily="18" charset="0"/>
                                <a:ea typeface="Cambria Math" panose="02040503050406030204" pitchFamily="18" charset="0"/>
                                <a:cs typeface="Arial" panose="020B0604020202020204" pitchFamily="34" charset="0"/>
                              </a:rPr>
                              <m:t>0</m:t>
                            </m:r>
                          </m:sub>
                        </m:sSub>
                      </m:num>
                      <m:den>
                        <m:r>
                          <a:rPr lang="en-US" sz="3600" b="0" i="1" dirty="0" smtClean="0">
                            <a:latin typeface="Cambria Math" panose="02040503050406030204" pitchFamily="18" charset="0"/>
                            <a:ea typeface="Cambria Math" panose="02040503050406030204" pitchFamily="18" charset="0"/>
                            <a:cs typeface="Arial" panose="020B0604020202020204" pitchFamily="34" charset="0"/>
                          </a:rPr>
                          <m:t>𝑡</m:t>
                        </m:r>
                      </m:den>
                    </m:f>
                  </m:oMath>
                </a14:m>
                <a:endParaRPr lang="en-US" sz="3600" dirty="0">
                  <a:latin typeface="Arial" panose="020B0604020202020204" pitchFamily="34" charset="0"/>
                  <a:cs typeface="Arial" panose="020B0604020202020204" pitchFamily="34" charset="0"/>
                </a:endParaRPr>
              </a:p>
              <a:p>
                <a:pPr marL="0" indent="0">
                  <a:buNone/>
                </a:pPr>
                <a14:m>
                  <m:oMath xmlns:m="http://schemas.openxmlformats.org/officeDocument/2006/math">
                    <m:r>
                      <a:rPr lang="en-US" sz="3600" b="0" i="1" smtClean="0">
                        <a:latin typeface="Cambria Math" panose="02040503050406030204" pitchFamily="18" charset="0"/>
                        <a:ea typeface="Cambria Math" panose="02040503050406030204" pitchFamily="18" charset="0"/>
                        <a:cs typeface="Arial" panose="020B0604020202020204" pitchFamily="34" charset="0"/>
                      </a:rPr>
                      <m:t>𝜈</m:t>
                    </m:r>
                    <m:r>
                      <a:rPr lang="en-US" sz="3600" b="0" i="1" smtClean="0">
                        <a:latin typeface="Cambria Math" panose="02040503050406030204" pitchFamily="18" charset="0"/>
                        <a:cs typeface="Arial" panose="020B0604020202020204" pitchFamily="34" charset="0"/>
                      </a:rPr>
                      <m:t>=180 </m:t>
                    </m:r>
                    <m:f>
                      <m:fPr>
                        <m:ctrlPr>
                          <a:rPr lang="en-US" sz="3600" b="0" i="1" smtClean="0">
                            <a:latin typeface="Cambria Math" panose="02040503050406030204" pitchFamily="18" charset="0"/>
                            <a:cs typeface="Arial" panose="020B0604020202020204" pitchFamily="34" charset="0"/>
                          </a:rPr>
                        </m:ctrlPr>
                      </m:fPr>
                      <m:num>
                        <m:r>
                          <a:rPr lang="en-US" sz="3600" b="0" i="1" smtClean="0">
                            <a:latin typeface="Cambria Math" panose="02040503050406030204" pitchFamily="18" charset="0"/>
                            <a:cs typeface="Arial" panose="020B0604020202020204" pitchFamily="34" charset="0"/>
                          </a:rPr>
                          <m:t>1</m:t>
                        </m:r>
                      </m:num>
                      <m:den>
                        <m:r>
                          <a:rPr lang="en-US" sz="3600" b="0" i="1" smtClean="0">
                            <a:latin typeface="Cambria Math" panose="02040503050406030204" pitchFamily="18" charset="0"/>
                            <a:cs typeface="Arial" panose="020B0604020202020204" pitchFamily="34" charset="0"/>
                          </a:rPr>
                          <m:t>𝑚𝑖𝑛</m:t>
                        </m:r>
                      </m:den>
                    </m:f>
                    <m:r>
                      <a:rPr lang="en-US" sz="3600" b="0" i="1" smtClean="0">
                        <a:latin typeface="Cambria Math" panose="02040503050406030204" pitchFamily="18" charset="0"/>
                        <a:cs typeface="Arial" panose="020B0604020202020204" pitchFamily="34" charset="0"/>
                      </a:rPr>
                      <m:t>=3 </m:t>
                    </m:r>
                    <m:r>
                      <a:rPr lang="en-US" sz="3600" b="0" i="1" smtClean="0">
                        <a:latin typeface="Cambria Math" panose="02040503050406030204" pitchFamily="18" charset="0"/>
                        <a:cs typeface="Arial" panose="020B0604020202020204" pitchFamily="34" charset="0"/>
                      </a:rPr>
                      <m:t>𝐻𝑧</m:t>
                    </m:r>
                  </m:oMath>
                </a14:m>
                <a:r>
                  <a:rPr lang="en-US" sz="3600" dirty="0">
                    <a:latin typeface="Arial" panose="020B0604020202020204" pitchFamily="34" charset="0"/>
                    <a:cs typeface="Arial" panose="020B0604020202020204" pitchFamily="34" charset="0"/>
                  </a:rPr>
                  <a:t>         </a:t>
                </a:r>
                <a14:m>
                  <m:oMath xmlns:m="http://schemas.openxmlformats.org/officeDocument/2006/math">
                    <m:r>
                      <a:rPr lang="en-US" sz="3600" i="1" dirty="0">
                        <a:latin typeface="Cambria Math" panose="02040503050406030204" pitchFamily="18" charset="0"/>
                        <a:ea typeface="Cambria Math" panose="02040503050406030204" pitchFamily="18" charset="0"/>
                        <a:cs typeface="Arial" panose="020B0604020202020204" pitchFamily="34" charset="0"/>
                      </a:rPr>
                      <m:t>𝜔</m:t>
                    </m:r>
                    <m:r>
                      <a:rPr lang="en-US" sz="3600" i="1" dirty="0">
                        <a:latin typeface="Cambria Math" panose="02040503050406030204" pitchFamily="18" charset="0"/>
                        <a:ea typeface="Cambria Math" panose="02040503050406030204" pitchFamily="18" charset="0"/>
                        <a:cs typeface="Arial" panose="020B0604020202020204" pitchFamily="34" charset="0"/>
                      </a:rPr>
                      <m:t>=2</m:t>
                    </m:r>
                    <m:r>
                      <a:rPr lang="en-US" sz="3600" i="1" dirty="0">
                        <a:latin typeface="Cambria Math" panose="02040503050406030204" pitchFamily="18" charset="0"/>
                        <a:ea typeface="Cambria Math" panose="02040503050406030204" pitchFamily="18" charset="0"/>
                        <a:cs typeface="Arial" panose="020B0604020202020204" pitchFamily="34" charset="0"/>
                      </a:rPr>
                      <m:t>𝜋𝜈</m:t>
                    </m:r>
                  </m:oMath>
                </a14:m>
                <a:r>
                  <a:rPr lang="en-US" sz="3600" dirty="0">
                    <a:latin typeface="Arial" panose="020B0604020202020204" pitchFamily="34" charset="0"/>
                    <a:cs typeface="Arial" panose="020B0604020202020204" pitchFamily="34" charset="0"/>
                  </a:rPr>
                  <a:t> dan</a:t>
                </a:r>
              </a:p>
              <a:p>
                <a:pPr marL="0" indent="0">
                  <a:buNone/>
                </a:pPr>
                <a14:m>
                  <m:oMath xmlns:m="http://schemas.openxmlformats.org/officeDocument/2006/math">
                    <m:r>
                      <a:rPr lang="en-US" sz="3600" b="0" i="1" smtClean="0">
                        <a:latin typeface="Cambria Math" panose="02040503050406030204" pitchFamily="18" charset="0"/>
                        <a:cs typeface="Arial" panose="020B0604020202020204" pitchFamily="34" charset="0"/>
                      </a:rPr>
                      <m:t>𝑡</m:t>
                    </m:r>
                    <m:r>
                      <a:rPr lang="en-US" sz="3600" b="0" i="1" smtClean="0">
                        <a:latin typeface="Cambria Math" panose="02040503050406030204" pitchFamily="18" charset="0"/>
                        <a:cs typeface="Arial" panose="020B0604020202020204" pitchFamily="34" charset="0"/>
                      </a:rPr>
                      <m:t>=1</m:t>
                    </m:r>
                    <m:func>
                      <m:funcPr>
                        <m:ctrlPr>
                          <a:rPr lang="en-US" sz="3600" b="0" i="1" smtClean="0">
                            <a:latin typeface="Cambria Math" panose="02040503050406030204" pitchFamily="18" charset="0"/>
                            <a:cs typeface="Arial" panose="020B0604020202020204" pitchFamily="34" charset="0"/>
                          </a:rPr>
                        </m:ctrlPr>
                      </m:funcPr>
                      <m:fName>
                        <m:r>
                          <m:rPr>
                            <m:sty m:val="p"/>
                          </m:rPr>
                          <a:rPr lang="en-US" sz="3600" b="0" i="0" smtClean="0">
                            <a:latin typeface="Cambria Math" panose="02040503050406030204" pitchFamily="18" charset="0"/>
                            <a:cs typeface="Arial" panose="020B0604020202020204" pitchFamily="34" charset="0"/>
                          </a:rPr>
                          <m:t>min</m:t>
                        </m:r>
                      </m:fName>
                      <m:e>
                        <m:r>
                          <a:rPr lang="en-US" sz="3600" b="0" i="1" smtClean="0">
                            <a:latin typeface="Cambria Math" panose="02040503050406030204" pitchFamily="18" charset="0"/>
                            <a:cs typeface="Arial" panose="020B0604020202020204" pitchFamily="34" charset="0"/>
                          </a:rPr>
                          <m:t>=60 </m:t>
                        </m:r>
                        <m:r>
                          <a:rPr lang="en-US" sz="3600" b="0" i="1" smtClean="0">
                            <a:latin typeface="Cambria Math" panose="02040503050406030204" pitchFamily="18" charset="0"/>
                            <a:cs typeface="Arial" panose="020B0604020202020204" pitchFamily="34" charset="0"/>
                          </a:rPr>
                          <m:t>𝑠</m:t>
                        </m:r>
                      </m:e>
                    </m:func>
                  </m:oMath>
                </a14:m>
                <a:r>
                  <a:rPr lang="en-US" sz="3600" dirty="0">
                    <a:latin typeface="Arial" panose="020B0604020202020204" pitchFamily="34" charset="0"/>
                    <a:cs typeface="Arial" panose="020B0604020202020204" pitchFamily="34" charset="0"/>
                  </a:rPr>
                  <a:t>              </a:t>
                </a:r>
                <a14:m>
                  <m:oMath xmlns:m="http://schemas.openxmlformats.org/officeDocument/2006/math">
                    <m:sSub>
                      <m:sSubPr>
                        <m:ctrlPr>
                          <a:rPr lang="en-US" sz="3600" i="1" dirty="0" smtClean="0">
                            <a:latin typeface="Cambria Math" panose="02040503050406030204" pitchFamily="18" charset="0"/>
                            <a:cs typeface="Arial" panose="020B0604020202020204" pitchFamily="34" charset="0"/>
                          </a:rPr>
                        </m:ctrlPr>
                      </m:sSubPr>
                      <m:e>
                        <m:r>
                          <a:rPr lang="en-US" sz="3600" i="1" dirty="0" smtClean="0">
                            <a:latin typeface="Cambria Math" panose="02040503050406030204" pitchFamily="18" charset="0"/>
                            <a:ea typeface="Cambria Math" panose="02040503050406030204" pitchFamily="18" charset="0"/>
                            <a:cs typeface="Arial" panose="020B0604020202020204" pitchFamily="34" charset="0"/>
                          </a:rPr>
                          <m:t>𝜔</m:t>
                        </m:r>
                      </m:e>
                      <m:sub>
                        <m:r>
                          <a:rPr lang="en-US" sz="3600" b="0" i="1" dirty="0" smtClean="0">
                            <a:latin typeface="Cambria Math" panose="02040503050406030204" pitchFamily="18" charset="0"/>
                            <a:cs typeface="Arial" panose="020B0604020202020204" pitchFamily="34" charset="0"/>
                          </a:rPr>
                          <m:t>0</m:t>
                        </m:r>
                      </m:sub>
                    </m:sSub>
                    <m:r>
                      <a:rPr lang="en-US" sz="3600" b="0" i="1" dirty="0" smtClean="0">
                        <a:latin typeface="Cambria Math" panose="02040503050406030204" pitchFamily="18" charset="0"/>
                        <a:cs typeface="Arial" panose="020B0604020202020204" pitchFamily="34" charset="0"/>
                      </a:rPr>
                      <m:t>=2</m:t>
                    </m:r>
                    <m:r>
                      <a:rPr lang="en-US" sz="3600" b="0" i="1" dirty="0" smtClean="0">
                        <a:latin typeface="Cambria Math" panose="02040503050406030204" pitchFamily="18" charset="0"/>
                        <a:ea typeface="Cambria Math" panose="02040503050406030204" pitchFamily="18" charset="0"/>
                        <a:cs typeface="Arial" panose="020B0604020202020204" pitchFamily="34" charset="0"/>
                      </a:rPr>
                      <m:t>𝜋</m:t>
                    </m:r>
                    <m:sSub>
                      <m:sSubPr>
                        <m:ctrlPr>
                          <a:rPr lang="en-US" sz="3600" b="0" i="1" dirty="0" smtClean="0">
                            <a:latin typeface="Cambria Math" panose="02040503050406030204" pitchFamily="18" charset="0"/>
                            <a:ea typeface="Cambria Math" panose="02040503050406030204" pitchFamily="18" charset="0"/>
                            <a:cs typeface="Arial" panose="020B0604020202020204" pitchFamily="34" charset="0"/>
                          </a:rPr>
                        </m:ctrlPr>
                      </m:sSubPr>
                      <m:e>
                        <m:r>
                          <a:rPr lang="en-US" sz="3600" b="0" i="1" dirty="0" smtClean="0">
                            <a:latin typeface="Cambria Math" panose="02040503050406030204" pitchFamily="18" charset="0"/>
                            <a:ea typeface="Cambria Math" panose="02040503050406030204" pitchFamily="18" charset="0"/>
                            <a:cs typeface="Arial" panose="020B0604020202020204" pitchFamily="34" charset="0"/>
                          </a:rPr>
                          <m:t>𝜈</m:t>
                        </m:r>
                      </m:e>
                      <m:sub>
                        <m:r>
                          <a:rPr lang="en-US" sz="3600" b="0" i="1" dirty="0" smtClean="0">
                            <a:latin typeface="Cambria Math" panose="02040503050406030204" pitchFamily="18" charset="0"/>
                            <a:ea typeface="Cambria Math" panose="02040503050406030204" pitchFamily="18" charset="0"/>
                            <a:cs typeface="Arial" panose="020B0604020202020204" pitchFamily="34" charset="0"/>
                          </a:rPr>
                          <m:t>0</m:t>
                        </m:r>
                      </m:sub>
                    </m:sSub>
                  </m:oMath>
                </a14:m>
                <a:endParaRPr lang="en-US" sz="3600" dirty="0">
                  <a:latin typeface="Arial" panose="020B0604020202020204" pitchFamily="34" charset="0"/>
                  <a:cs typeface="Arial" panose="020B0604020202020204" pitchFamily="34" charset="0"/>
                </a:endParaRPr>
              </a:p>
              <a:p>
                <a:pPr marL="0" indent="0">
                  <a:buNone/>
                </a:pPr>
                <a:r>
                  <a:rPr lang="en-US" sz="3600" b="1" dirty="0" err="1">
                    <a:solidFill>
                      <a:schemeClr val="accent5"/>
                    </a:solidFill>
                    <a:latin typeface="Arial" panose="020B0604020202020204" pitchFamily="34" charset="0"/>
                    <a:cs typeface="Arial" panose="020B0604020202020204" pitchFamily="34" charset="0"/>
                  </a:rPr>
                  <a:t>Topish</a:t>
                </a:r>
                <a:r>
                  <a:rPr lang="en-US" sz="3600" b="1" dirty="0">
                    <a:solidFill>
                      <a:schemeClr val="accent5"/>
                    </a:solidFill>
                    <a:latin typeface="Arial" panose="020B0604020202020204" pitchFamily="34" charset="0"/>
                    <a:cs typeface="Arial" panose="020B0604020202020204" pitchFamily="34" charset="0"/>
                  </a:rPr>
                  <a:t> </a:t>
                </a:r>
                <a:r>
                  <a:rPr lang="en-US" sz="3600" b="1" dirty="0" err="1">
                    <a:solidFill>
                      <a:schemeClr val="accent5"/>
                    </a:solidFill>
                    <a:latin typeface="Arial" panose="020B0604020202020204" pitchFamily="34" charset="0"/>
                    <a:cs typeface="Arial" panose="020B0604020202020204" pitchFamily="34" charset="0"/>
                  </a:rPr>
                  <a:t>kerak</a:t>
                </a:r>
                <a:r>
                  <a:rPr lang="en-US" sz="3600" b="1" dirty="0">
                    <a:solidFill>
                      <a:schemeClr val="accent5"/>
                    </a:solidFill>
                    <a:latin typeface="Arial" panose="020B0604020202020204" pitchFamily="34" charset="0"/>
                    <a:cs typeface="Arial" panose="020B0604020202020204" pitchFamily="34" charset="0"/>
                  </a:rPr>
                  <a:t>: </a:t>
                </a:r>
                <a14:m>
                  <m:oMath xmlns:m="http://schemas.openxmlformats.org/officeDocument/2006/math">
                    <m:r>
                      <a:rPr lang="en-US" sz="3600" i="1" smtClean="0">
                        <a:latin typeface="Cambria Math" panose="02040503050406030204" pitchFamily="18" charset="0"/>
                        <a:ea typeface="Cambria Math" panose="02040503050406030204" pitchFamily="18" charset="0"/>
                        <a:cs typeface="Arial" panose="020B0604020202020204" pitchFamily="34" charset="0"/>
                      </a:rPr>
                      <m:t>𝜀</m:t>
                    </m:r>
                    <m:r>
                      <a:rPr lang="en-US" sz="3600" b="0" i="1" smtClean="0">
                        <a:latin typeface="Cambria Math" panose="02040503050406030204" pitchFamily="18" charset="0"/>
                        <a:ea typeface="Cambria Math" panose="02040503050406030204" pitchFamily="18" charset="0"/>
                        <a:cs typeface="Arial" panose="020B0604020202020204" pitchFamily="34" charset="0"/>
                      </a:rPr>
                      <m:t>−?</m:t>
                    </m:r>
                  </m:oMath>
                </a14:m>
                <a:r>
                  <a:rPr lang="en-US" sz="3600" dirty="0">
                    <a:latin typeface="Arial" panose="020B0604020202020204" pitchFamily="34" charset="0"/>
                    <a:cs typeface="Arial" panose="020B0604020202020204" pitchFamily="34" charset="0"/>
                  </a:rPr>
                  <a:t> </a:t>
                </a:r>
                <a14:m>
                  <m:oMath xmlns:m="http://schemas.openxmlformats.org/officeDocument/2006/math">
                    <m:r>
                      <a:rPr lang="en-US" sz="3600" b="0" i="1" dirty="0" smtClean="0">
                        <a:latin typeface="Cambria Math" panose="02040503050406030204" pitchFamily="18" charset="0"/>
                        <a:cs typeface="Arial" panose="020B0604020202020204" pitchFamily="34" charset="0"/>
                      </a:rPr>
                      <m:t>𝑁</m:t>
                    </m:r>
                    <m:r>
                      <a:rPr lang="en-US" sz="3600" b="0" i="1" dirty="0" smtClean="0">
                        <a:latin typeface="Cambria Math" panose="02040503050406030204" pitchFamily="18" charset="0"/>
                        <a:cs typeface="Arial" panose="020B0604020202020204" pitchFamily="34" charset="0"/>
                      </a:rPr>
                      <m:t>−?</m:t>
                    </m:r>
                  </m:oMath>
                </a14:m>
                <a:r>
                  <a:rPr lang="en-US" sz="3600" dirty="0">
                    <a:latin typeface="Arial" panose="020B0604020202020204" pitchFamily="34" charset="0"/>
                    <a:cs typeface="Arial" panose="020B0604020202020204" pitchFamily="34" charset="0"/>
                  </a:rPr>
                  <a:t>  </a:t>
                </a:r>
                <a14:m>
                  <m:oMath xmlns:m="http://schemas.openxmlformats.org/officeDocument/2006/math">
                    <m:r>
                      <a:rPr lang="en-US" sz="3600" i="1" dirty="0" smtClean="0">
                        <a:latin typeface="Cambria Math" panose="02040503050406030204" pitchFamily="18" charset="0"/>
                        <a:ea typeface="Cambria Math" panose="02040503050406030204" pitchFamily="18" charset="0"/>
                        <a:cs typeface="Arial" panose="020B0604020202020204" pitchFamily="34" charset="0"/>
                      </a:rPr>
                      <m:t>𝜀</m:t>
                    </m:r>
                    <m:r>
                      <a:rPr lang="en-US" sz="3600" b="0" i="1" dirty="0" smtClean="0">
                        <a:latin typeface="Cambria Math" panose="02040503050406030204" pitchFamily="18" charset="0"/>
                        <a:ea typeface="Cambria Math" panose="02040503050406030204" pitchFamily="18" charset="0"/>
                        <a:cs typeface="Arial" panose="020B0604020202020204" pitchFamily="34" charset="0"/>
                      </a:rPr>
                      <m:t>=</m:t>
                    </m:r>
                    <m:f>
                      <m:fPr>
                        <m:ctrlPr>
                          <a:rPr lang="en-US" sz="3600" b="0" i="1" dirty="0" smtClean="0">
                            <a:latin typeface="Cambria Math" panose="02040503050406030204" pitchFamily="18" charset="0"/>
                            <a:ea typeface="Cambria Math" panose="02040503050406030204" pitchFamily="18" charset="0"/>
                            <a:cs typeface="Arial" panose="020B0604020202020204" pitchFamily="34" charset="0"/>
                          </a:rPr>
                        </m:ctrlPr>
                      </m:fPr>
                      <m:num>
                        <m:r>
                          <a:rPr lang="en-US" sz="3600" b="0" i="1" dirty="0" smtClean="0">
                            <a:latin typeface="Cambria Math" panose="02040503050406030204" pitchFamily="18" charset="0"/>
                            <a:ea typeface="Cambria Math" panose="02040503050406030204" pitchFamily="18" charset="0"/>
                            <a:cs typeface="Arial" panose="020B0604020202020204" pitchFamily="34" charset="0"/>
                          </a:rPr>
                          <m:t>2</m:t>
                        </m:r>
                        <m:r>
                          <a:rPr lang="en-US" sz="3600" b="0" i="1" dirty="0" smtClean="0">
                            <a:latin typeface="Cambria Math" panose="02040503050406030204" pitchFamily="18" charset="0"/>
                            <a:ea typeface="Cambria Math" panose="02040503050406030204" pitchFamily="18" charset="0"/>
                            <a:cs typeface="Arial" panose="020B0604020202020204" pitchFamily="34" charset="0"/>
                          </a:rPr>
                          <m:t>𝜋𝜈</m:t>
                        </m:r>
                        <m:r>
                          <a:rPr lang="en-US" sz="3600" b="0" i="1" dirty="0" smtClean="0">
                            <a:latin typeface="Cambria Math" panose="02040503050406030204" pitchFamily="18" charset="0"/>
                            <a:ea typeface="Cambria Math" panose="02040503050406030204" pitchFamily="18" charset="0"/>
                            <a:cs typeface="Arial" panose="020B0604020202020204" pitchFamily="34" charset="0"/>
                          </a:rPr>
                          <m:t>−2</m:t>
                        </m:r>
                        <m:r>
                          <a:rPr lang="en-US" sz="3600" i="1" dirty="0">
                            <a:latin typeface="Cambria Math" panose="02040503050406030204" pitchFamily="18" charset="0"/>
                            <a:ea typeface="Cambria Math" panose="02040503050406030204" pitchFamily="18" charset="0"/>
                            <a:cs typeface="Arial" panose="020B0604020202020204" pitchFamily="34" charset="0"/>
                          </a:rPr>
                          <m:t>𝜋</m:t>
                        </m:r>
                        <m:sSub>
                          <m:sSubPr>
                            <m:ctrlPr>
                              <a:rPr lang="en-US" sz="3600" i="1" dirty="0">
                                <a:latin typeface="Cambria Math" panose="02040503050406030204" pitchFamily="18" charset="0"/>
                                <a:ea typeface="Cambria Math" panose="02040503050406030204" pitchFamily="18" charset="0"/>
                                <a:cs typeface="Arial" panose="020B0604020202020204" pitchFamily="34" charset="0"/>
                              </a:rPr>
                            </m:ctrlPr>
                          </m:sSubPr>
                          <m:e>
                            <m:r>
                              <a:rPr lang="en-US" sz="3600" i="1" dirty="0">
                                <a:latin typeface="Cambria Math" panose="02040503050406030204" pitchFamily="18" charset="0"/>
                                <a:ea typeface="Cambria Math" panose="02040503050406030204" pitchFamily="18" charset="0"/>
                                <a:cs typeface="Arial" panose="020B0604020202020204" pitchFamily="34" charset="0"/>
                              </a:rPr>
                              <m:t>𝜈</m:t>
                            </m:r>
                          </m:e>
                          <m:sub>
                            <m:r>
                              <a:rPr lang="en-US" sz="3600" i="1" dirty="0">
                                <a:latin typeface="Cambria Math" panose="02040503050406030204" pitchFamily="18" charset="0"/>
                                <a:ea typeface="Cambria Math" panose="02040503050406030204" pitchFamily="18" charset="0"/>
                                <a:cs typeface="Arial" panose="020B0604020202020204" pitchFamily="34" charset="0"/>
                              </a:rPr>
                              <m:t>0</m:t>
                            </m:r>
                          </m:sub>
                        </m:sSub>
                      </m:num>
                      <m:den>
                        <m:r>
                          <a:rPr lang="en-US" sz="3600" b="0" i="1" dirty="0" smtClean="0">
                            <a:latin typeface="Cambria Math" panose="02040503050406030204" pitchFamily="18" charset="0"/>
                            <a:ea typeface="Cambria Math" panose="02040503050406030204" pitchFamily="18" charset="0"/>
                            <a:cs typeface="Arial" panose="020B0604020202020204" pitchFamily="34" charset="0"/>
                          </a:rPr>
                          <m:t>𝑡</m:t>
                        </m:r>
                      </m:den>
                    </m:f>
                    <m:r>
                      <a:rPr lang="en-US" sz="3600" b="0" i="1" dirty="0" smtClean="0">
                        <a:latin typeface="Cambria Math" panose="02040503050406030204" pitchFamily="18" charset="0"/>
                        <a:ea typeface="Cambria Math" panose="02040503050406030204" pitchFamily="18" charset="0"/>
                        <a:cs typeface="Arial" panose="020B0604020202020204" pitchFamily="34" charset="0"/>
                      </a:rPr>
                      <m:t>=</m:t>
                    </m:r>
                    <m:f>
                      <m:fPr>
                        <m:ctrlPr>
                          <a:rPr lang="en-US" sz="3600" b="0" i="1" dirty="0" smtClean="0">
                            <a:latin typeface="Cambria Math" panose="02040503050406030204" pitchFamily="18" charset="0"/>
                            <a:ea typeface="Cambria Math" panose="02040503050406030204" pitchFamily="18" charset="0"/>
                            <a:cs typeface="Arial" panose="020B0604020202020204" pitchFamily="34" charset="0"/>
                          </a:rPr>
                        </m:ctrlPr>
                      </m:fPr>
                      <m:num>
                        <m:r>
                          <a:rPr lang="en-US" sz="3600" b="0" i="1" dirty="0" smtClean="0">
                            <a:latin typeface="Cambria Math" panose="02040503050406030204" pitchFamily="18" charset="0"/>
                            <a:ea typeface="Cambria Math" panose="02040503050406030204" pitchFamily="18" charset="0"/>
                            <a:cs typeface="Arial" panose="020B0604020202020204" pitchFamily="34" charset="0"/>
                          </a:rPr>
                          <m:t>2</m:t>
                        </m:r>
                        <m:r>
                          <a:rPr lang="en-US" sz="3600" b="0" i="1" dirty="0" smtClean="0">
                            <a:latin typeface="Cambria Math" panose="02040503050406030204" pitchFamily="18" charset="0"/>
                            <a:ea typeface="Cambria Math" panose="02040503050406030204" pitchFamily="18" charset="0"/>
                            <a:cs typeface="Arial" panose="020B0604020202020204" pitchFamily="34" charset="0"/>
                          </a:rPr>
                          <m:t>𝜋</m:t>
                        </m:r>
                      </m:num>
                      <m:den>
                        <m:r>
                          <a:rPr lang="en-US" sz="3600" b="0" i="1" dirty="0" smtClean="0">
                            <a:latin typeface="Cambria Math" panose="02040503050406030204" pitchFamily="18" charset="0"/>
                            <a:ea typeface="Cambria Math" panose="02040503050406030204" pitchFamily="18" charset="0"/>
                            <a:cs typeface="Arial" panose="020B0604020202020204" pitchFamily="34" charset="0"/>
                          </a:rPr>
                          <m:t>𝑡</m:t>
                        </m:r>
                      </m:den>
                    </m:f>
                    <m:r>
                      <a:rPr lang="en-US" sz="3600" b="0" i="1" dirty="0" smtClean="0">
                        <a:latin typeface="Cambria Math" panose="02040503050406030204" pitchFamily="18" charset="0"/>
                        <a:ea typeface="Cambria Math" panose="02040503050406030204" pitchFamily="18" charset="0"/>
                        <a:cs typeface="Arial" panose="020B0604020202020204" pitchFamily="34" charset="0"/>
                      </a:rPr>
                      <m:t>∙(</m:t>
                    </m:r>
                    <m:r>
                      <a:rPr lang="en-US" sz="3600" i="1">
                        <a:latin typeface="Cambria Math" panose="02040503050406030204" pitchFamily="18" charset="0"/>
                        <a:ea typeface="Cambria Math" panose="02040503050406030204" pitchFamily="18" charset="0"/>
                        <a:cs typeface="Arial" panose="020B0604020202020204" pitchFamily="34" charset="0"/>
                      </a:rPr>
                      <m:t>𝜈</m:t>
                    </m:r>
                    <m:r>
                      <a:rPr lang="en-US" sz="3600" b="0" i="1" dirty="0" smtClean="0">
                        <a:latin typeface="Cambria Math" panose="02040503050406030204" pitchFamily="18" charset="0"/>
                        <a:ea typeface="Cambria Math" panose="02040503050406030204" pitchFamily="18" charset="0"/>
                        <a:cs typeface="Arial" panose="020B0604020202020204" pitchFamily="34" charset="0"/>
                      </a:rPr>
                      <m:t>−</m:t>
                    </m:r>
                    <m:sSub>
                      <m:sSubPr>
                        <m:ctrlPr>
                          <a:rPr lang="en-US" sz="3600" i="1" dirty="0">
                            <a:latin typeface="Cambria Math" panose="02040503050406030204" pitchFamily="18" charset="0"/>
                            <a:ea typeface="Cambria Math" panose="02040503050406030204" pitchFamily="18" charset="0"/>
                            <a:cs typeface="Arial" panose="020B0604020202020204" pitchFamily="34" charset="0"/>
                          </a:rPr>
                        </m:ctrlPr>
                      </m:sSubPr>
                      <m:e>
                        <m:r>
                          <a:rPr lang="en-US" sz="3600" i="1" dirty="0">
                            <a:latin typeface="Cambria Math" panose="02040503050406030204" pitchFamily="18" charset="0"/>
                            <a:ea typeface="Cambria Math" panose="02040503050406030204" pitchFamily="18" charset="0"/>
                            <a:cs typeface="Arial" panose="020B0604020202020204" pitchFamily="34" charset="0"/>
                          </a:rPr>
                          <m:t>𝜈</m:t>
                        </m:r>
                      </m:e>
                      <m:sub>
                        <m:r>
                          <a:rPr lang="en-US" sz="3600" i="1" dirty="0">
                            <a:latin typeface="Cambria Math" panose="02040503050406030204" pitchFamily="18" charset="0"/>
                            <a:ea typeface="Cambria Math" panose="02040503050406030204" pitchFamily="18" charset="0"/>
                            <a:cs typeface="Arial" panose="020B0604020202020204" pitchFamily="34" charset="0"/>
                          </a:rPr>
                          <m:t>0</m:t>
                        </m:r>
                      </m:sub>
                    </m:sSub>
                    <m:r>
                      <a:rPr lang="en-US" sz="3600" b="0" i="1" dirty="0" smtClean="0">
                        <a:latin typeface="Cambria Math" panose="02040503050406030204" pitchFamily="18" charset="0"/>
                        <a:ea typeface="Cambria Math" panose="02040503050406030204" pitchFamily="18" charset="0"/>
                        <a:cs typeface="Arial" panose="020B0604020202020204" pitchFamily="34" charset="0"/>
                      </a:rPr>
                      <m:t>)</m:t>
                    </m:r>
                  </m:oMath>
                </a14:m>
                <a:endParaRPr lang="en-US" sz="3600" dirty="0">
                  <a:latin typeface="Arial" panose="020B0604020202020204" pitchFamily="34" charset="0"/>
                  <a:cs typeface="Arial" panose="020B0604020202020204" pitchFamily="34" charset="0"/>
                </a:endParaRPr>
              </a:p>
              <a:p>
                <a:pPr marL="0" indent="0">
                  <a:buNone/>
                </a:pPr>
                <a:r>
                  <a:rPr lang="en-US" sz="3600" dirty="0">
                    <a:latin typeface="Arial" panose="020B0604020202020204" pitchFamily="34" charset="0"/>
                    <a:cs typeface="Arial" panose="020B0604020202020204" pitchFamily="34" charset="0"/>
                  </a:rPr>
                  <a:t>                                       </a:t>
                </a:r>
                <a14:m>
                  <m:oMath xmlns:m="http://schemas.openxmlformats.org/officeDocument/2006/math">
                    <m:r>
                      <a:rPr lang="en-US" sz="3600" b="0" i="0" smtClean="0">
                        <a:latin typeface="Cambria Math" panose="02040503050406030204" pitchFamily="18" charset="0"/>
                        <a:cs typeface="Arial" panose="020B0604020202020204" pitchFamily="34" charset="0"/>
                      </a:rPr>
                      <m:t> </m:t>
                    </m:r>
                    <m:r>
                      <a:rPr lang="en-US" sz="3600" b="0" i="1" smtClean="0">
                        <a:latin typeface="Cambria Math" panose="02040503050406030204" pitchFamily="18" charset="0"/>
                        <a:cs typeface="Arial" panose="020B0604020202020204" pitchFamily="34" charset="0"/>
                      </a:rPr>
                      <m:t>𝑁</m:t>
                    </m:r>
                    <m:r>
                      <a:rPr lang="en-US" sz="3600" b="0" i="1" smtClean="0">
                        <a:latin typeface="Cambria Math" panose="02040503050406030204" pitchFamily="18" charset="0"/>
                        <a:cs typeface="Arial" panose="020B0604020202020204" pitchFamily="34" charset="0"/>
                      </a:rPr>
                      <m:t>=</m:t>
                    </m:r>
                    <m:sSub>
                      <m:sSubPr>
                        <m:ctrlPr>
                          <a:rPr lang="en-US" sz="3600" b="0" i="1" smtClean="0">
                            <a:latin typeface="Cambria Math" panose="02040503050406030204" pitchFamily="18" charset="0"/>
                            <a:cs typeface="Arial" panose="020B0604020202020204" pitchFamily="34" charset="0"/>
                          </a:rPr>
                        </m:ctrlPr>
                      </m:sSubPr>
                      <m:e>
                        <m:r>
                          <a:rPr lang="en-US" sz="3600" b="0" i="1" smtClean="0">
                            <a:latin typeface="Cambria Math" panose="02040503050406030204" pitchFamily="18" charset="0"/>
                            <a:ea typeface="Cambria Math" panose="02040503050406030204" pitchFamily="18" charset="0"/>
                            <a:cs typeface="Arial" panose="020B0604020202020204" pitchFamily="34" charset="0"/>
                          </a:rPr>
                          <m:t>𝜈</m:t>
                        </m:r>
                      </m:e>
                      <m:sub>
                        <m:r>
                          <a:rPr lang="en-US" sz="3600" b="0" i="1" smtClean="0">
                            <a:latin typeface="Cambria Math" panose="02040503050406030204" pitchFamily="18" charset="0"/>
                            <a:cs typeface="Arial" panose="020B0604020202020204" pitchFamily="34" charset="0"/>
                          </a:rPr>
                          <m:t>𝑜</m:t>
                        </m:r>
                        <m:r>
                          <a:rPr lang="en-US" sz="3600" b="0" i="1" smtClean="0">
                            <a:latin typeface="Cambria Math" panose="02040503050406030204" pitchFamily="18" charset="0"/>
                            <a:cs typeface="Arial" panose="020B0604020202020204" pitchFamily="34" charset="0"/>
                          </a:rPr>
                          <m:t>‘</m:t>
                        </m:r>
                        <m:r>
                          <a:rPr lang="en-US" sz="3600" b="0" i="1" smtClean="0">
                            <a:latin typeface="Cambria Math" panose="02040503050406030204" pitchFamily="18" charset="0"/>
                            <a:cs typeface="Arial" panose="020B0604020202020204" pitchFamily="34" charset="0"/>
                          </a:rPr>
                          <m:t>𝑟𝑡</m:t>
                        </m:r>
                      </m:sub>
                    </m:sSub>
                    <m:r>
                      <a:rPr lang="en-US" sz="3600" b="0" i="1" smtClean="0">
                        <a:latin typeface="Cambria Math" panose="02040503050406030204" pitchFamily="18" charset="0"/>
                        <a:cs typeface="Arial" panose="020B0604020202020204" pitchFamily="34" charset="0"/>
                      </a:rPr>
                      <m:t>∙</m:t>
                    </m:r>
                    <m:r>
                      <a:rPr lang="en-US" sz="3600" b="0" i="1" smtClean="0">
                        <a:latin typeface="Cambria Math" panose="02040503050406030204" pitchFamily="18" charset="0"/>
                        <a:cs typeface="Arial" panose="020B0604020202020204" pitchFamily="34" charset="0"/>
                      </a:rPr>
                      <m:t>𝑡</m:t>
                    </m:r>
                  </m:oMath>
                </a14:m>
                <a:r>
                  <a:rPr lang="en-US" sz="3600" dirty="0">
                    <a:latin typeface="Arial" panose="020B0604020202020204" pitchFamily="34" charset="0"/>
                    <a:cs typeface="Arial" panose="020B0604020202020204" pitchFamily="34" charset="0"/>
                  </a:rPr>
                  <a:t>,   </a:t>
                </a:r>
                <a14:m>
                  <m:oMath xmlns:m="http://schemas.openxmlformats.org/officeDocument/2006/math">
                    <m:sSub>
                      <m:sSubPr>
                        <m:ctrlPr>
                          <a:rPr lang="en-US" sz="3600" i="1">
                            <a:latin typeface="Cambria Math" panose="02040503050406030204" pitchFamily="18" charset="0"/>
                            <a:cs typeface="Arial" panose="020B0604020202020204" pitchFamily="34" charset="0"/>
                          </a:rPr>
                        </m:ctrlPr>
                      </m:sSubPr>
                      <m:e>
                        <m:r>
                          <a:rPr lang="en-US" sz="3600" i="1">
                            <a:latin typeface="Cambria Math" panose="02040503050406030204" pitchFamily="18" charset="0"/>
                            <a:ea typeface="Cambria Math" panose="02040503050406030204" pitchFamily="18" charset="0"/>
                            <a:cs typeface="Arial" panose="020B0604020202020204" pitchFamily="34" charset="0"/>
                          </a:rPr>
                          <m:t>𝜈</m:t>
                        </m:r>
                      </m:e>
                      <m:sub>
                        <m:r>
                          <a:rPr lang="en-US" sz="3600" i="1">
                            <a:latin typeface="Cambria Math" panose="02040503050406030204" pitchFamily="18" charset="0"/>
                            <a:cs typeface="Arial" panose="020B0604020202020204" pitchFamily="34" charset="0"/>
                          </a:rPr>
                          <m:t>𝑜</m:t>
                        </m:r>
                        <m:r>
                          <a:rPr lang="en-US" sz="3600" i="1">
                            <a:latin typeface="Cambria Math" panose="02040503050406030204" pitchFamily="18" charset="0"/>
                            <a:cs typeface="Arial" panose="020B0604020202020204" pitchFamily="34" charset="0"/>
                          </a:rPr>
                          <m:t>‘</m:t>
                        </m:r>
                        <m:r>
                          <a:rPr lang="en-US" sz="3600" i="1">
                            <a:latin typeface="Cambria Math" panose="02040503050406030204" pitchFamily="18" charset="0"/>
                            <a:cs typeface="Arial" panose="020B0604020202020204" pitchFamily="34" charset="0"/>
                          </a:rPr>
                          <m:t>𝑟𝑡</m:t>
                        </m:r>
                      </m:sub>
                    </m:sSub>
                    <m:r>
                      <a:rPr lang="en-US" sz="3600" b="0" i="0" smtClean="0">
                        <a:latin typeface="Cambria Math" panose="02040503050406030204" pitchFamily="18" charset="0"/>
                        <a:cs typeface="Arial" panose="020B0604020202020204" pitchFamily="34" charset="0"/>
                      </a:rPr>
                      <m:t>=</m:t>
                    </m:r>
                    <m:f>
                      <m:fPr>
                        <m:ctrlPr>
                          <a:rPr lang="en-US" sz="3600" b="0" i="1" smtClean="0">
                            <a:latin typeface="Cambria Math" panose="02040503050406030204" pitchFamily="18" charset="0"/>
                            <a:cs typeface="Arial" panose="020B0604020202020204" pitchFamily="34" charset="0"/>
                          </a:rPr>
                        </m:ctrlPr>
                      </m:fPr>
                      <m:num>
                        <m:sSub>
                          <m:sSubPr>
                            <m:ctrlPr>
                              <a:rPr lang="en-US" sz="3600" i="1" dirty="0">
                                <a:latin typeface="Cambria Math" panose="02040503050406030204" pitchFamily="18" charset="0"/>
                                <a:ea typeface="Cambria Math" panose="02040503050406030204" pitchFamily="18" charset="0"/>
                                <a:cs typeface="Arial" panose="020B0604020202020204" pitchFamily="34" charset="0"/>
                              </a:rPr>
                            </m:ctrlPr>
                          </m:sSubPr>
                          <m:e>
                            <m:r>
                              <a:rPr lang="en-US" sz="3600" i="1" dirty="0">
                                <a:latin typeface="Cambria Math" panose="02040503050406030204" pitchFamily="18" charset="0"/>
                                <a:ea typeface="Cambria Math" panose="02040503050406030204" pitchFamily="18" charset="0"/>
                                <a:cs typeface="Arial" panose="020B0604020202020204" pitchFamily="34" charset="0"/>
                              </a:rPr>
                              <m:t>𝜈</m:t>
                            </m:r>
                          </m:e>
                          <m:sub>
                            <m:r>
                              <a:rPr lang="en-US" sz="3600" i="1" dirty="0">
                                <a:latin typeface="Cambria Math" panose="02040503050406030204" pitchFamily="18" charset="0"/>
                                <a:ea typeface="Cambria Math" panose="02040503050406030204" pitchFamily="18" charset="0"/>
                                <a:cs typeface="Arial" panose="020B0604020202020204" pitchFamily="34" charset="0"/>
                              </a:rPr>
                              <m:t>0</m:t>
                            </m:r>
                          </m:sub>
                        </m:sSub>
                        <m:r>
                          <a:rPr lang="en-US" sz="3600" b="0" i="1" dirty="0" smtClean="0">
                            <a:latin typeface="Cambria Math" panose="02040503050406030204" pitchFamily="18" charset="0"/>
                            <a:ea typeface="Cambria Math" panose="02040503050406030204" pitchFamily="18" charset="0"/>
                            <a:cs typeface="Arial" panose="020B0604020202020204" pitchFamily="34" charset="0"/>
                          </a:rPr>
                          <m:t>+</m:t>
                        </m:r>
                        <m:r>
                          <a:rPr lang="en-US" sz="3600" i="1" dirty="0">
                            <a:latin typeface="Cambria Math" panose="02040503050406030204" pitchFamily="18" charset="0"/>
                            <a:ea typeface="Cambria Math" panose="02040503050406030204" pitchFamily="18" charset="0"/>
                            <a:cs typeface="Arial" panose="020B0604020202020204" pitchFamily="34" charset="0"/>
                          </a:rPr>
                          <m:t>𝜈</m:t>
                        </m:r>
                      </m:num>
                      <m:den>
                        <m:r>
                          <a:rPr lang="en-US" sz="3600" b="0" i="1" smtClean="0">
                            <a:latin typeface="Cambria Math" panose="02040503050406030204" pitchFamily="18" charset="0"/>
                            <a:cs typeface="Arial" panose="020B0604020202020204" pitchFamily="34" charset="0"/>
                          </a:rPr>
                          <m:t>2</m:t>
                        </m:r>
                      </m:den>
                    </m:f>
                  </m:oMath>
                </a14:m>
                <a:endParaRPr lang="en-US" sz="3600" dirty="0">
                  <a:latin typeface="Arial" panose="020B0604020202020204" pitchFamily="34" charset="0"/>
                  <a:cs typeface="Arial" panose="020B0604020202020204" pitchFamily="34" charset="0"/>
                </a:endParaRPr>
              </a:p>
              <a:p>
                <a:pPr marL="0" indent="0">
                  <a:buNone/>
                </a:pPr>
                <a:r>
                  <a:rPr lang="en-US" sz="3600" dirty="0">
                    <a:latin typeface="Arial" panose="020B0604020202020204" pitchFamily="34" charset="0"/>
                    <a:cs typeface="Arial" panose="020B0604020202020204" pitchFamily="34" charset="0"/>
                  </a:rPr>
                  <a:t>                            </a:t>
                </a:r>
                <a:endParaRPr lang="ru-RU" sz="3600" dirty="0">
                  <a:latin typeface="Arial" panose="020B0604020202020204" pitchFamily="34" charset="0"/>
                  <a:cs typeface="Arial" panose="020B0604020202020204" pitchFamily="34" charset="0"/>
                </a:endParaRPr>
              </a:p>
            </p:txBody>
          </p:sp>
        </mc:Choice>
        <mc:Fallback xmlns="">
          <p:sp>
            <p:nvSpPr>
              <p:cNvPr id="3" name="Объект 2">
                <a:extLst>
                  <a:ext uri="{FF2B5EF4-FFF2-40B4-BE49-F238E27FC236}">
                    <a16:creationId xmlns:a16="http://schemas.microsoft.com/office/drawing/2014/main" id="{AFF7FEB3-37E8-46F6-97D3-A8FD26B45DA0}"/>
                  </a:ext>
                </a:extLst>
              </p:cNvPr>
              <p:cNvSpPr>
                <a:spLocks noGrp="1" noRot="1" noChangeAspect="1" noMove="1" noResize="1" noEditPoints="1" noAdjustHandles="1" noChangeArrowheads="1" noChangeShapeType="1" noTextEdit="1"/>
              </p:cNvSpPr>
              <p:nvPr>
                <p:ph idx="1"/>
              </p:nvPr>
            </p:nvSpPr>
            <p:spPr>
              <a:xfrm>
                <a:off x="848138" y="609600"/>
                <a:ext cx="11092069" cy="6069496"/>
              </a:xfrm>
              <a:blipFill>
                <a:blip r:embed="rId2"/>
                <a:stretch>
                  <a:fillRect l="-1648" t="-2410"/>
                </a:stretch>
              </a:blipFill>
            </p:spPr>
            <p:txBody>
              <a:bodyPr/>
              <a:lstStyle/>
              <a:p>
                <a:r>
                  <a:rPr lang="ru-RU">
                    <a:noFill/>
                  </a:rPr>
                  <a:t> </a:t>
                </a:r>
              </a:p>
            </p:txBody>
          </p:sp>
        </mc:Fallback>
      </mc:AlternateContent>
      <p:cxnSp>
        <p:nvCxnSpPr>
          <p:cNvPr id="5" name="Прямая соединительная линия 4">
            <a:extLst>
              <a:ext uri="{FF2B5EF4-FFF2-40B4-BE49-F238E27FC236}">
                <a16:creationId xmlns:a16="http://schemas.microsoft.com/office/drawing/2014/main" id="{88957636-0D38-44A7-94C9-A227F43160DA}"/>
              </a:ext>
            </a:extLst>
          </p:cNvPr>
          <p:cNvCxnSpPr>
            <a:cxnSpLocks/>
          </p:cNvCxnSpPr>
          <p:nvPr/>
        </p:nvCxnSpPr>
        <p:spPr>
          <a:xfrm>
            <a:off x="5830955" y="940904"/>
            <a:ext cx="0" cy="3485322"/>
          </a:xfrm>
          <a:prstGeom prst="line">
            <a:avLst/>
          </a:prstGeom>
        </p:spPr>
        <p:style>
          <a:lnRef idx="1">
            <a:schemeClr val="accent1"/>
          </a:lnRef>
          <a:fillRef idx="0">
            <a:schemeClr val="accent1"/>
          </a:fillRef>
          <a:effectRef idx="0">
            <a:schemeClr val="accent1"/>
          </a:effectRef>
          <a:fontRef idx="minor">
            <a:schemeClr val="tx1"/>
          </a:fontRef>
        </p:style>
      </p:cxnSp>
      <p:cxnSp>
        <p:nvCxnSpPr>
          <p:cNvPr id="12" name="Прямая соединительная линия 11">
            <a:extLst>
              <a:ext uri="{FF2B5EF4-FFF2-40B4-BE49-F238E27FC236}">
                <a16:creationId xmlns:a16="http://schemas.microsoft.com/office/drawing/2014/main" id="{F7AC5737-3FD3-4801-B873-15A258448B82}"/>
              </a:ext>
            </a:extLst>
          </p:cNvPr>
          <p:cNvCxnSpPr/>
          <p:nvPr/>
        </p:nvCxnSpPr>
        <p:spPr>
          <a:xfrm>
            <a:off x="609600" y="3468757"/>
            <a:ext cx="4611756" cy="0"/>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4507524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3250">
        <p15:prstTrans prst="origami"/>
      </p:transition>
    </mc:Choice>
    <mc:Fallback xmlns="">
      <p:transition spd="slow">
        <p:fade/>
      </p:transition>
    </mc:Fallback>
  </mc:AlternateContent>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373</TotalTime>
  <Words>460</Words>
  <Application>Microsoft Office PowerPoint</Application>
  <PresentationFormat>Широкоэкранный</PresentationFormat>
  <Paragraphs>63</Paragraphs>
  <Slides>11</Slides>
  <Notes>0</Notes>
  <HiddenSlides>0</HiddenSlides>
  <MMClips>0</MMClips>
  <ScaleCrop>false</ScaleCrop>
  <HeadingPairs>
    <vt:vector size="6" baseType="variant">
      <vt:variant>
        <vt:lpstr>Использованные шрифты</vt:lpstr>
      </vt:variant>
      <vt:variant>
        <vt:i4>6</vt:i4>
      </vt:variant>
      <vt:variant>
        <vt:lpstr>Тема</vt:lpstr>
      </vt:variant>
      <vt:variant>
        <vt:i4>1</vt:i4>
      </vt:variant>
      <vt:variant>
        <vt:lpstr>Заголовки слайдов</vt:lpstr>
      </vt:variant>
      <vt:variant>
        <vt:i4>11</vt:i4>
      </vt:variant>
    </vt:vector>
  </HeadingPairs>
  <TitlesOfParts>
    <vt:vector size="18" baseType="lpstr">
      <vt:lpstr>Arial</vt:lpstr>
      <vt:lpstr>Calibri</vt:lpstr>
      <vt:lpstr>Calibri Light</vt:lpstr>
      <vt:lpstr>Cambria Math</vt:lpstr>
      <vt:lpstr>News706 BT</vt:lpstr>
      <vt:lpstr>Times New Roman</vt:lpstr>
      <vt:lpstr>Тема Office</vt:lpstr>
      <vt:lpstr>Презентация PowerPoint</vt:lpstr>
      <vt:lpstr>   Aylana bo‘ylab tekis haraklat                                                   </vt:lpstr>
      <vt:lpstr>Презентация PowerPoint</vt:lpstr>
      <vt:lpstr>   Aylana bo‘ylab notekis haraklat                       </vt:lpstr>
      <vt:lpstr>Презентация PowerPoint</vt:lpstr>
      <vt:lpstr>Презентация PowerPoint</vt:lpstr>
      <vt:lpstr>   Umumiy  tezlanish            </vt:lpstr>
      <vt:lpstr>   Masala (13-bet  4-savol)                           </vt:lpstr>
      <vt:lpstr>Презентация PowerPoint</vt:lpstr>
      <vt:lpstr>Презентация PowerPoint</vt:lpstr>
      <vt:lpstr>   Mustaqil bajarish uchun topshiriqlar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User</dc:creator>
  <cp:lastModifiedBy>hp</cp:lastModifiedBy>
  <cp:revision>29</cp:revision>
  <dcterms:created xsi:type="dcterms:W3CDTF">2020-08-09T16:15:01Z</dcterms:created>
  <dcterms:modified xsi:type="dcterms:W3CDTF">2021-02-23T04:50:29Z</dcterms:modified>
</cp:coreProperties>
</file>