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271820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275481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2245395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399"/>
            </a:lvl1pPr>
          </a:lstStyle>
          <a:p>
            <a:pPr lvl="0"/>
            <a:endParaRPr lang="en-US"/>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399"/>
            </a:lvl1pPr>
          </a:lstStyle>
          <a:p>
            <a:pPr lvl="0"/>
            <a:endParaRPr lang="en-US"/>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399"/>
            </a:lvl1pPr>
          </a:lstStyle>
          <a:p>
            <a:pPr lvl="0"/>
            <a:endParaRPr lang="en-US"/>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en-US" dirty="0"/>
              <a:t>Click here to edit subtitle</a:t>
            </a:r>
          </a:p>
        </p:txBody>
      </p:sp>
    </p:spTree>
    <p:extLst>
      <p:ext uri="{BB962C8B-B14F-4D97-AF65-F5344CB8AC3E}">
        <p14:creationId xmlns:p14="http://schemas.microsoft.com/office/powerpoint/2010/main" val="224719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228866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161275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2AFE27D-A984-4E5E-8BBB-F713F8E3AD2C}"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239881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2AFE27D-A984-4E5E-8BBB-F713F8E3AD2C}" type="datetimeFigureOut">
              <a:rPr lang="ru-RU" smtClean="0"/>
              <a:t>23.02.2021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186067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2AFE27D-A984-4E5E-8BBB-F713F8E3AD2C}" type="datetimeFigureOut">
              <a:rPr lang="ru-RU" smtClean="0"/>
              <a:t>23.02.2021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92253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AFE27D-A984-4E5E-8BBB-F713F8E3AD2C}" type="datetimeFigureOut">
              <a:rPr lang="ru-RU" smtClean="0"/>
              <a:t>23.02.2021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194137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AFE27D-A984-4E5E-8BBB-F713F8E3AD2C}"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36362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AFE27D-A984-4E5E-8BBB-F713F8E3AD2C}"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3D05E4-AD7F-45FE-9962-7FA7D2B9742D}" type="slidenum">
              <a:rPr lang="ru-RU" smtClean="0"/>
              <a:t>‹#›</a:t>
            </a:fld>
            <a:endParaRPr lang="ru-RU"/>
          </a:p>
        </p:txBody>
      </p:sp>
    </p:spTree>
    <p:extLst>
      <p:ext uri="{BB962C8B-B14F-4D97-AF65-F5344CB8AC3E}">
        <p14:creationId xmlns:p14="http://schemas.microsoft.com/office/powerpoint/2010/main" val="313357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FE27D-A984-4E5E-8BBB-F713F8E3AD2C}" type="datetimeFigureOut">
              <a:rPr lang="ru-RU" smtClean="0"/>
              <a:t>23.02.2021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D05E4-AD7F-45FE-9962-7FA7D2B9742D}" type="slidenum">
              <a:rPr lang="ru-RU" smtClean="0"/>
              <a:t>‹#›</a:t>
            </a:fld>
            <a:endParaRPr lang="ru-RU"/>
          </a:p>
        </p:txBody>
      </p:sp>
    </p:spTree>
    <p:extLst>
      <p:ext uri="{BB962C8B-B14F-4D97-AF65-F5344CB8AC3E}">
        <p14:creationId xmlns:p14="http://schemas.microsoft.com/office/powerpoint/2010/main" val="1008701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2985" y="3248"/>
            <a:ext cx="12173957" cy="212580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a:p>
        </p:txBody>
      </p:sp>
      <p:sp>
        <p:nvSpPr>
          <p:cNvPr id="15" name="object 4">
            <a:extLst>
              <a:ext uri="{FF2B5EF4-FFF2-40B4-BE49-F238E27FC236}">
                <a16:creationId xmlns:a16="http://schemas.microsoft.com/office/drawing/2014/main" id="{96789AA7-9596-4F83-89FD-AEC28EE179F1}"/>
              </a:ext>
            </a:extLst>
          </p:cNvPr>
          <p:cNvSpPr txBox="1"/>
          <p:nvPr/>
        </p:nvSpPr>
        <p:spPr>
          <a:xfrm>
            <a:off x="1064525" y="2702257"/>
            <a:ext cx="9800885" cy="4518222"/>
          </a:xfrm>
          <a:prstGeom prst="rect">
            <a:avLst/>
          </a:prstGeom>
        </p:spPr>
        <p:txBody>
          <a:bodyPr vert="horz" wrap="square" lIns="0" tIns="29525" rIns="0" bIns="0" rtlCol="0">
            <a:spAutoFit/>
          </a:bodyPr>
          <a:lstStyle/>
          <a:p>
            <a:pPr marL="38918" algn="just">
              <a:lnSpc>
                <a:spcPts val="4132"/>
              </a:lnSpc>
              <a:spcBef>
                <a:spcPts val="233"/>
              </a:spcBef>
            </a:pPr>
            <a:r>
              <a:rPr lang="uz-Latn-UZ" sz="4400" b="1" dirty="0">
                <a:solidFill>
                  <a:schemeClr val="accent5"/>
                </a:solidFill>
                <a:latin typeface="Arial"/>
                <a:cs typeface="Arial"/>
              </a:rPr>
              <a:t>MAVZU:</a:t>
            </a:r>
            <a:r>
              <a:rPr lang="en-US" sz="4400" b="1" dirty="0">
                <a:solidFill>
                  <a:schemeClr val="accent5"/>
                </a:solidFill>
                <a:latin typeface="Arial"/>
                <a:cs typeface="Arial"/>
              </a:rPr>
              <a:t> </a:t>
            </a:r>
            <a:r>
              <a:rPr lang="uz-Latn-UZ" sz="4000" dirty="0">
                <a:solidFill>
                  <a:schemeClr val="accent5"/>
                </a:solidFill>
                <a:latin typeface="Arial"/>
                <a:cs typeface="Arial"/>
              </a:rPr>
              <a:t>Aylana bo‘ylab notekis harakat. Burchak tezlanish. Tangensial tezlanish</a:t>
            </a:r>
            <a:r>
              <a:rPr lang="en-US" sz="4000" dirty="0">
                <a:solidFill>
                  <a:schemeClr val="accent5"/>
                </a:solidFill>
                <a:latin typeface="Arial"/>
                <a:cs typeface="Arial"/>
              </a:rPr>
              <a:t>.</a:t>
            </a:r>
            <a:r>
              <a:rPr lang="uz-Latn-UZ" sz="4000" dirty="0">
                <a:solidFill>
                  <a:schemeClr val="accent5"/>
                </a:solidFill>
                <a:latin typeface="Arial"/>
                <a:cs typeface="Arial"/>
              </a:rPr>
              <a:t> </a:t>
            </a:r>
            <a:endParaRPr lang="en-US" sz="4000" dirty="0">
              <a:solidFill>
                <a:schemeClr val="accent5"/>
              </a:solidFill>
              <a:latin typeface="Arial"/>
              <a:cs typeface="Arial"/>
            </a:endParaRPr>
          </a:p>
          <a:p>
            <a:pPr>
              <a:lnSpc>
                <a:spcPts val="4270"/>
              </a:lnSpc>
              <a:spcBef>
                <a:spcPts val="247"/>
              </a:spcBef>
            </a:pPr>
            <a:endParaRPr lang="en-US" sz="2400" b="1" dirty="0">
              <a:solidFill>
                <a:srgbClr val="7030A0"/>
              </a:solidFill>
              <a:cs typeface="Arial" panose="020B0604020202020204" pitchFamily="34" charset="0"/>
            </a:endParaRPr>
          </a:p>
          <a:p>
            <a:pPr>
              <a:lnSpc>
                <a:spcPts val="4270"/>
              </a:lnSpc>
              <a:spcBef>
                <a:spcPts val="247"/>
              </a:spcBef>
            </a:pPr>
            <a:endParaRPr lang="en-US" sz="2400" b="1" dirty="0">
              <a:solidFill>
                <a:srgbClr val="7030A0"/>
              </a:solidFill>
              <a:cs typeface="Arial" panose="020B0604020202020204" pitchFamily="34" charset="0"/>
            </a:endParaRPr>
          </a:p>
          <a:p>
            <a:pPr>
              <a:lnSpc>
                <a:spcPts val="4270"/>
              </a:lnSpc>
              <a:spcBef>
                <a:spcPts val="247"/>
              </a:spcBef>
            </a:pPr>
            <a:r>
              <a:rPr lang="uz-Latn-UZ" sz="2400" b="1" dirty="0">
                <a:solidFill>
                  <a:srgbClr val="7030A0"/>
                </a:solidFill>
                <a:cs typeface="Arial" panose="020B0604020202020204" pitchFamily="34" charset="0"/>
              </a:rPr>
              <a:t>O</a:t>
            </a:r>
            <a:r>
              <a:rPr lang="en-US" sz="2400" b="1" dirty="0">
                <a:solidFill>
                  <a:srgbClr val="7030A0"/>
                </a:solidFill>
                <a:cs typeface="Arial" panose="020B0604020202020204" pitchFamily="34" charset="0"/>
              </a:rPr>
              <a:t>‘</a:t>
            </a:r>
            <a:r>
              <a:rPr lang="uz-Latn-UZ" sz="2400" b="1" dirty="0">
                <a:solidFill>
                  <a:srgbClr val="7030A0"/>
                </a:solidFill>
                <a:cs typeface="Arial" panose="020B0604020202020204" pitchFamily="34" charset="0"/>
              </a:rPr>
              <a:t>qituvchi:</a:t>
            </a:r>
            <a:endParaRPr lang="en-US" sz="2400" b="1" dirty="0">
              <a:solidFill>
                <a:srgbClr val="7030A0"/>
              </a:solidFill>
              <a:cs typeface="Arial" panose="020B0604020202020204" pitchFamily="34" charset="0"/>
            </a:endParaRPr>
          </a:p>
          <a:p>
            <a:pPr>
              <a:lnSpc>
                <a:spcPts val="4270"/>
              </a:lnSpc>
              <a:spcBef>
                <a:spcPts val="247"/>
              </a:spcBef>
            </a:pPr>
            <a:r>
              <a:rPr lang="en-US" sz="2400" b="1" dirty="0">
                <a:solidFill>
                  <a:srgbClr val="7030A0"/>
                </a:solidFill>
                <a:cs typeface="Arial" panose="020B0604020202020204" pitchFamily="34" charset="0"/>
              </a:rPr>
              <a:t>Toshkent </a:t>
            </a:r>
            <a:r>
              <a:rPr lang="en-US" sz="2400" b="1" dirty="0" err="1">
                <a:solidFill>
                  <a:srgbClr val="7030A0"/>
                </a:solidFill>
                <a:cs typeface="Arial" panose="020B0604020202020204" pitchFamily="34" charset="0"/>
              </a:rPr>
              <a:t>shahar</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Uchtepa</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tumani</a:t>
            </a:r>
            <a:r>
              <a:rPr lang="en-US" sz="2400" b="1" dirty="0">
                <a:solidFill>
                  <a:srgbClr val="7030A0"/>
                </a:solidFill>
                <a:cs typeface="Arial" panose="020B0604020202020204" pitchFamily="34" charset="0"/>
              </a:rPr>
              <a:t> 287-maktab </a:t>
            </a:r>
            <a:r>
              <a:rPr lang="en-US" sz="2400" b="1" dirty="0" err="1">
                <a:solidFill>
                  <a:srgbClr val="7030A0"/>
                </a:solidFill>
                <a:cs typeface="Arial" panose="020B0604020202020204" pitchFamily="34" charset="0"/>
              </a:rPr>
              <a:t>fizika</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fani</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o‘qituvchisi</a:t>
            </a:r>
            <a:endParaRPr lang="en-US" sz="2400" b="1" dirty="0">
              <a:solidFill>
                <a:srgbClr val="7030A0"/>
              </a:solidFill>
              <a:cs typeface="Arial" panose="020B0604020202020204" pitchFamily="34" charset="0"/>
            </a:endParaRPr>
          </a:p>
          <a:p>
            <a:pPr>
              <a:lnSpc>
                <a:spcPts val="4270"/>
              </a:lnSpc>
              <a:spcBef>
                <a:spcPts val="247"/>
              </a:spcBef>
            </a:pPr>
            <a:r>
              <a:rPr lang="uz-Latn-UZ" sz="2400" b="1" dirty="0">
                <a:solidFill>
                  <a:srgbClr val="7030A0"/>
                </a:solidFill>
                <a:cs typeface="Arial" panose="020B0604020202020204" pitchFamily="34" charset="0"/>
              </a:rPr>
              <a:t>Xodjayeva</a:t>
            </a:r>
            <a:r>
              <a:rPr lang="en-US" sz="2400" b="1" dirty="0">
                <a:solidFill>
                  <a:srgbClr val="7030A0"/>
                </a:solidFill>
                <a:cs typeface="Arial" panose="020B0604020202020204" pitchFamily="34" charset="0"/>
              </a:rPr>
              <a:t> </a:t>
            </a:r>
            <a:r>
              <a:rPr lang="uz-Latn-UZ" sz="2400" b="1" dirty="0">
                <a:solidFill>
                  <a:srgbClr val="7030A0"/>
                </a:solidFill>
                <a:cs typeface="Arial" panose="020B0604020202020204" pitchFamily="34" charset="0"/>
              </a:rPr>
              <a:t>Maxtuma</a:t>
            </a:r>
            <a:r>
              <a:rPr lang="en-US" sz="2400" b="1" dirty="0">
                <a:solidFill>
                  <a:srgbClr val="7030A0"/>
                </a:solidFill>
                <a:cs typeface="Arial" panose="020B0604020202020204" pitchFamily="34" charset="0"/>
              </a:rPr>
              <a:t> </a:t>
            </a:r>
            <a:r>
              <a:rPr lang="uz-Latn-UZ" sz="2400" b="1" dirty="0">
                <a:solidFill>
                  <a:srgbClr val="7030A0"/>
                </a:solidFill>
                <a:cs typeface="Arial" panose="020B0604020202020204" pitchFamily="34" charset="0"/>
              </a:rPr>
              <a:t>Ziyatovna</a:t>
            </a:r>
            <a:endParaRPr lang="uz-Latn-UZ" sz="2400" dirty="0">
              <a:solidFill>
                <a:schemeClr val="accent1"/>
              </a:solidFill>
              <a:cs typeface="Arial" panose="020B0604020202020204" pitchFamily="34" charset="0"/>
            </a:endParaRPr>
          </a:p>
          <a:p>
            <a:pPr marL="38918" algn="just">
              <a:lnSpc>
                <a:spcPts val="4132"/>
              </a:lnSpc>
              <a:spcBef>
                <a:spcPts val="233"/>
              </a:spcBef>
            </a:pPr>
            <a:r>
              <a:rPr lang="uz-Latn-UZ" sz="4400" dirty="0">
                <a:solidFill>
                  <a:srgbClr val="373435"/>
                </a:solidFill>
                <a:latin typeface="Arial"/>
                <a:cs typeface="Arial"/>
              </a:rPr>
              <a:t>  </a:t>
            </a:r>
            <a:endParaRPr sz="3600" dirty="0">
              <a:latin typeface="Arial"/>
              <a:cs typeface="Arial"/>
            </a:endParaRPr>
          </a:p>
        </p:txBody>
      </p:sp>
      <p:sp>
        <p:nvSpPr>
          <p:cNvPr id="16" name="object 5">
            <a:extLst>
              <a:ext uri="{FF2B5EF4-FFF2-40B4-BE49-F238E27FC236}">
                <a16:creationId xmlns:a16="http://schemas.microsoft.com/office/drawing/2014/main" id="{A8BAE388-D6D2-40E9-8208-E39C1E0E7029}"/>
              </a:ext>
            </a:extLst>
          </p:cNvPr>
          <p:cNvSpPr/>
          <p:nvPr/>
        </p:nvSpPr>
        <p:spPr>
          <a:xfrm>
            <a:off x="196264" y="2604179"/>
            <a:ext cx="727405" cy="1438704"/>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a:p>
        </p:txBody>
      </p:sp>
      <p:sp>
        <p:nvSpPr>
          <p:cNvPr id="17" name="object 6">
            <a:extLst>
              <a:ext uri="{FF2B5EF4-FFF2-40B4-BE49-F238E27FC236}">
                <a16:creationId xmlns:a16="http://schemas.microsoft.com/office/drawing/2014/main" id="{ACB4B4C4-B96E-4D3D-A3B1-019ECDA735A1}"/>
              </a:ext>
            </a:extLst>
          </p:cNvPr>
          <p:cNvSpPr/>
          <p:nvPr/>
        </p:nvSpPr>
        <p:spPr>
          <a:xfrm>
            <a:off x="196264" y="4961368"/>
            <a:ext cx="727405" cy="1438704"/>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396" dirty="0"/>
          </a:p>
        </p:txBody>
      </p:sp>
      <p:sp>
        <p:nvSpPr>
          <p:cNvPr id="20" name="object 9">
            <a:extLst>
              <a:ext uri="{FF2B5EF4-FFF2-40B4-BE49-F238E27FC236}">
                <a16:creationId xmlns:a16="http://schemas.microsoft.com/office/drawing/2014/main" id="{F294EAD7-CAB8-401C-B12D-6064AA1177E0}"/>
              </a:ext>
            </a:extLst>
          </p:cNvPr>
          <p:cNvSpPr/>
          <p:nvPr/>
        </p:nvSpPr>
        <p:spPr>
          <a:xfrm>
            <a:off x="9940666" y="482101"/>
            <a:ext cx="1276313" cy="1276313"/>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dirty="0"/>
          </a:p>
        </p:txBody>
      </p:sp>
      <p:sp>
        <p:nvSpPr>
          <p:cNvPr id="21" name="object 10">
            <a:extLst>
              <a:ext uri="{FF2B5EF4-FFF2-40B4-BE49-F238E27FC236}">
                <a16:creationId xmlns:a16="http://schemas.microsoft.com/office/drawing/2014/main" id="{27824596-7DE1-4136-95E4-49A51856B6D3}"/>
              </a:ext>
            </a:extLst>
          </p:cNvPr>
          <p:cNvSpPr/>
          <p:nvPr/>
        </p:nvSpPr>
        <p:spPr>
          <a:xfrm>
            <a:off x="9940666" y="482101"/>
            <a:ext cx="1276313" cy="1276313"/>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id="{CAFE6579-511C-4CCB-9A5C-300ACC2F553A}"/>
              </a:ext>
            </a:extLst>
          </p:cNvPr>
          <p:cNvSpPr txBox="1"/>
          <p:nvPr/>
        </p:nvSpPr>
        <p:spPr>
          <a:xfrm>
            <a:off x="10058400" y="526307"/>
            <a:ext cx="1037230" cy="765747"/>
          </a:xfrm>
          <a:prstGeom prst="rect">
            <a:avLst/>
          </a:prstGeom>
        </p:spPr>
        <p:txBody>
          <a:bodyPr vert="horz" wrap="square" lIns="0" tIns="33552" rIns="0" bIns="0" rtlCol="0">
            <a:spAutoFit/>
          </a:bodyPr>
          <a:lstStyle/>
          <a:p>
            <a:pPr algn="ctr">
              <a:spcBef>
                <a:spcPts val="265"/>
              </a:spcBef>
            </a:pPr>
            <a:r>
              <a:rPr lang="uz-Latn-UZ" sz="4756" b="1" spc="21" dirty="0">
                <a:solidFill>
                  <a:srgbClr val="FEFEFE"/>
                </a:solidFill>
                <a:latin typeface="Arial"/>
                <a:cs typeface="Arial"/>
              </a:rPr>
              <a:t>10</a:t>
            </a:r>
            <a:endParaRPr sz="4756" dirty="0">
              <a:latin typeface="Arial"/>
              <a:cs typeface="Arial"/>
            </a:endParaRPr>
          </a:p>
        </p:txBody>
      </p:sp>
      <p:sp>
        <p:nvSpPr>
          <p:cNvPr id="23" name="object 13">
            <a:extLst>
              <a:ext uri="{FF2B5EF4-FFF2-40B4-BE49-F238E27FC236}">
                <a16:creationId xmlns:a16="http://schemas.microsoft.com/office/drawing/2014/main" id="{065B57C3-CBC0-467B-8CE6-9C853CD5BC49}"/>
              </a:ext>
            </a:extLst>
          </p:cNvPr>
          <p:cNvSpPr txBox="1"/>
          <p:nvPr/>
        </p:nvSpPr>
        <p:spPr>
          <a:xfrm>
            <a:off x="10296370" y="1145408"/>
            <a:ext cx="569040" cy="448492"/>
          </a:xfrm>
          <a:prstGeom prst="rect">
            <a:avLst/>
          </a:prstGeom>
        </p:spPr>
        <p:txBody>
          <a:bodyPr vert="horz" wrap="square" lIns="0" tIns="25499" rIns="0" bIns="0" rtlCol="0">
            <a:spAutoFit/>
          </a:bodyPr>
          <a:lstStyle/>
          <a:p>
            <a:pPr>
              <a:spcBef>
                <a:spcPts val="201"/>
              </a:spcBef>
            </a:pPr>
            <a:r>
              <a:rPr sz="2747" spc="-11" dirty="0">
                <a:solidFill>
                  <a:srgbClr val="FEFEFE"/>
                </a:solidFill>
                <a:latin typeface="Arial"/>
                <a:cs typeface="Arial"/>
              </a:rPr>
              <a:t>sinf</a:t>
            </a:r>
            <a:endParaRPr sz="2747" dirty="0">
              <a:latin typeface="Arial"/>
              <a:cs typeface="Arial"/>
            </a:endParaRPr>
          </a:p>
        </p:txBody>
      </p:sp>
      <p:sp>
        <p:nvSpPr>
          <p:cNvPr id="26" name="object 2">
            <a:extLst>
              <a:ext uri="{FF2B5EF4-FFF2-40B4-BE49-F238E27FC236}">
                <a16:creationId xmlns:a16="http://schemas.microsoft.com/office/drawing/2014/main" id="{33B3743F-69E5-4A0A-9505-41E75798E9CF}"/>
              </a:ext>
            </a:extLst>
          </p:cNvPr>
          <p:cNvSpPr txBox="1">
            <a:spLocks/>
          </p:cNvSpPr>
          <p:nvPr/>
        </p:nvSpPr>
        <p:spPr>
          <a:xfrm>
            <a:off x="1601435" y="476759"/>
            <a:ext cx="8226745" cy="1138567"/>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algn="ctr" defTabSz="1935419">
              <a:spcBef>
                <a:spcPts val="241"/>
              </a:spcBef>
              <a:defRPr/>
            </a:pPr>
            <a:r>
              <a:rPr lang="en-US" sz="7196" kern="0" spc="11" dirty="0" err="1">
                <a:solidFill>
                  <a:sysClr val="window" lastClr="FFFFFF"/>
                </a:solidFill>
              </a:rPr>
              <a:t>Fizika</a:t>
            </a:r>
            <a:endParaRPr lang="en-US" sz="7196" kern="0" spc="11" dirty="0">
              <a:solidFill>
                <a:sysClr val="window" lastClr="FFFFFF"/>
              </a:solidFill>
            </a:endParaRPr>
          </a:p>
        </p:txBody>
      </p:sp>
      <p:sp>
        <p:nvSpPr>
          <p:cNvPr id="27" name="object 11">
            <a:extLst>
              <a:ext uri="{FF2B5EF4-FFF2-40B4-BE49-F238E27FC236}">
                <a16:creationId xmlns:a16="http://schemas.microsoft.com/office/drawing/2014/main" id="{CF4C4251-150C-409F-BB4F-13D887806802}"/>
              </a:ext>
            </a:extLst>
          </p:cNvPr>
          <p:cNvSpPr/>
          <p:nvPr/>
        </p:nvSpPr>
        <p:spPr>
          <a:xfrm>
            <a:off x="700145" y="584787"/>
            <a:ext cx="1551736" cy="1005347"/>
          </a:xfrm>
          <a:prstGeom prst="rect">
            <a:avLst/>
          </a:prstGeom>
          <a:blipFill>
            <a:blip r:embed="rId2" cstate="print"/>
            <a:stretch>
              <a:fillRect/>
            </a:stretch>
          </a:blipFill>
        </p:spPr>
        <p:txBody>
          <a:bodyPr wrap="square" lIns="0" tIns="0" rIns="0" bIns="0" rtlCol="0"/>
          <a:lstStyle/>
          <a:p>
            <a:pPr defTabSz="1935419"/>
            <a:endParaRPr sz="3810">
              <a:solidFill>
                <a:prstClr val="black"/>
              </a:solidFill>
              <a:latin typeface="Calibri"/>
            </a:endParaRPr>
          </a:p>
        </p:txBody>
      </p:sp>
    </p:spTree>
    <p:extLst>
      <p:ext uri="{BB962C8B-B14F-4D97-AF65-F5344CB8AC3E}">
        <p14:creationId xmlns:p14="http://schemas.microsoft.com/office/powerpoint/2010/main" val="591959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086F568-C8E6-4720-8A71-A49F0FB700DD}"/>
                  </a:ext>
                </a:extLst>
              </p:cNvPr>
              <p:cNvSpPr>
                <a:spLocks noGrp="1"/>
              </p:cNvSpPr>
              <p:nvPr>
                <p:ph idx="1"/>
              </p:nvPr>
            </p:nvSpPr>
            <p:spPr>
              <a:xfrm>
                <a:off x="437321" y="887896"/>
                <a:ext cx="10853531" cy="6241774"/>
              </a:xfrm>
            </p:spPr>
            <p:txBody>
              <a:bodyPr/>
              <a:lstStyle/>
              <a:p>
                <a:pPr marL="0" indent="0">
                  <a:buNone/>
                </a:pPr>
                <a:r>
                  <a:rPr lang="en-US" dirty="0">
                    <a:latin typeface="Arial" panose="020B0604020202020204" pitchFamily="34" charset="0"/>
                    <a:cs typeface="Arial" panose="020B0604020202020204" pitchFamily="34" charset="0"/>
                  </a:rPr>
                  <a:t>                                     </a:t>
                </a:r>
                <a:r>
                  <a:rPr lang="en-US" sz="3600" b="1" dirty="0" err="1">
                    <a:solidFill>
                      <a:schemeClr val="accent5"/>
                    </a:solidFill>
                    <a:latin typeface="Arial" panose="020B0604020202020204" pitchFamily="34" charset="0"/>
                    <a:cs typeface="Arial" panose="020B0604020202020204" pitchFamily="34" charset="0"/>
                  </a:rPr>
                  <a:t>Yechish</a:t>
                </a:r>
                <a:r>
                  <a:rPr lang="en-US" sz="3600" b="1" dirty="0">
                    <a:solidFill>
                      <a:schemeClr val="accent5"/>
                    </a:solidFill>
                    <a:latin typeface="Arial" panose="020B0604020202020204" pitchFamily="34" charset="0"/>
                    <a:cs typeface="Arial" panose="020B0604020202020204" pitchFamily="34" charset="0"/>
                  </a:rPr>
                  <a:t>:</a:t>
                </a:r>
              </a:p>
              <a:p>
                <a:pPr marL="0" indent="0">
                  <a:buNone/>
                </a:pPr>
                <a:r>
                  <a:rPr lang="en-US" sz="3600" dirty="0">
                    <a:ea typeface="Cambria Math" panose="02040503050406030204" pitchFamily="18" charset="0"/>
                    <a:cs typeface="Arial" panose="020B0604020202020204" pitchFamily="34" charset="0"/>
                  </a:rPr>
                  <a:t>                      </a:t>
                </a:r>
                <a14:m>
                  <m:oMath xmlns:m="http://schemas.openxmlformats.org/officeDocument/2006/math">
                    <m:r>
                      <a:rPr lang="ru-RU" sz="3600" i="1" smtClean="0">
                        <a:latin typeface="Cambria Math" panose="02040503050406030204" pitchFamily="18" charset="0"/>
                        <a:ea typeface="Cambria Math" panose="02040503050406030204" pitchFamily="18" charset="0"/>
                        <a:cs typeface="Arial" panose="020B0604020202020204" pitchFamily="34" charset="0"/>
                      </a:rPr>
                      <m:t>𝜀</m:t>
                    </m:r>
                    <m:r>
                      <a:rPr lang="en-US" sz="3600" b="0" i="1"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ea typeface="Cambria Math" panose="02040503050406030204" pitchFamily="18" charset="0"/>
                            <a:cs typeface="Arial" panose="020B0604020202020204" pitchFamily="34" charset="0"/>
                          </a:rPr>
                          <m:t>2</m:t>
                        </m:r>
                        <m:r>
                          <a:rPr lang="en-US" sz="3600" b="0" i="1" smtClean="0">
                            <a:latin typeface="Cambria Math" panose="02040503050406030204" pitchFamily="18" charset="0"/>
                            <a:ea typeface="Cambria Math" panose="02040503050406030204" pitchFamily="18" charset="0"/>
                            <a:cs typeface="Arial" panose="020B0604020202020204" pitchFamily="34" charset="0"/>
                          </a:rPr>
                          <m:t>𝜋</m:t>
                        </m:r>
                      </m:num>
                      <m:den>
                        <m:r>
                          <a:rPr lang="en-US" sz="3600" b="0" i="1" smtClean="0">
                            <a:latin typeface="Cambria Math" panose="02040503050406030204" pitchFamily="18" charset="0"/>
                            <a:ea typeface="Cambria Math" panose="02040503050406030204" pitchFamily="18" charset="0"/>
                            <a:cs typeface="Arial" panose="020B0604020202020204" pitchFamily="34" charset="0"/>
                          </a:rPr>
                          <m:t>60 </m:t>
                        </m:r>
                        <m:r>
                          <a:rPr lang="en-US" sz="3600" b="0" i="1" smtClean="0">
                            <a:latin typeface="Cambria Math" panose="02040503050406030204" pitchFamily="18" charset="0"/>
                            <a:ea typeface="Cambria Math" panose="02040503050406030204" pitchFamily="18" charset="0"/>
                            <a:cs typeface="Arial" panose="020B0604020202020204" pitchFamily="34" charset="0"/>
                          </a:rPr>
                          <m:t>𝑠</m:t>
                        </m:r>
                      </m:den>
                    </m:f>
                    <m:r>
                      <a:rPr lang="en-US" sz="3600" b="0" i="1" smtClean="0">
                        <a:latin typeface="Cambria Math" panose="02040503050406030204" pitchFamily="18" charset="0"/>
                        <a:ea typeface="Cambria Math" panose="02040503050406030204" pitchFamily="18" charset="0"/>
                        <a:cs typeface="Arial" panose="020B0604020202020204" pitchFamily="34" charset="0"/>
                      </a:rPr>
                      <m:t>∙</m:t>
                    </m:r>
                    <m:d>
                      <m:d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dPr>
                      <m:e>
                        <m:r>
                          <a:rPr lang="en-US" sz="3600" b="0" i="1" smtClean="0">
                            <a:latin typeface="Cambria Math" panose="02040503050406030204" pitchFamily="18" charset="0"/>
                            <a:ea typeface="Cambria Math" panose="02040503050406030204" pitchFamily="18" charset="0"/>
                            <a:cs typeface="Arial" panose="020B0604020202020204" pitchFamily="34" charset="0"/>
                          </a:rPr>
                          <m:t>3 </m:t>
                        </m:r>
                        <m:r>
                          <a:rPr lang="en-US" sz="3600" b="0" i="1" smtClean="0">
                            <a:latin typeface="Cambria Math" panose="02040503050406030204" pitchFamily="18" charset="0"/>
                            <a:ea typeface="Cambria Math" panose="02040503050406030204" pitchFamily="18" charset="0"/>
                            <a:cs typeface="Arial" panose="020B0604020202020204" pitchFamily="34" charset="0"/>
                          </a:rPr>
                          <m:t>𝐻𝑧</m:t>
                        </m:r>
                        <m:r>
                          <a:rPr lang="en-US" sz="3600" b="0" i="1" smtClean="0">
                            <a:latin typeface="Cambria Math" panose="02040503050406030204" pitchFamily="18" charset="0"/>
                            <a:ea typeface="Cambria Math" panose="02040503050406030204" pitchFamily="18" charset="0"/>
                            <a:cs typeface="Arial" panose="020B0604020202020204" pitchFamily="34" charset="0"/>
                          </a:rPr>
                          <m:t>−5 </m:t>
                        </m:r>
                        <m:r>
                          <a:rPr lang="en-US" sz="3600" b="0" i="1" smtClean="0">
                            <a:latin typeface="Cambria Math" panose="02040503050406030204" pitchFamily="18" charset="0"/>
                            <a:ea typeface="Cambria Math" panose="02040503050406030204" pitchFamily="18" charset="0"/>
                            <a:cs typeface="Arial" panose="020B0604020202020204" pitchFamily="34" charset="0"/>
                          </a:rPr>
                          <m:t>𝐻𝑧</m:t>
                        </m:r>
                      </m:e>
                    </m:d>
                    <m:r>
                      <a:rPr lang="en-US" sz="3600" i="1">
                        <a:latin typeface="Cambria Math" panose="02040503050406030204" pitchFamily="18" charset="0"/>
                        <a:ea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−0,21 </m:t>
                    </m:r>
                    <m:r>
                      <a:rPr lang="en-US" sz="3600" b="0" i="1" smtClean="0">
                        <a:latin typeface="Cambria Math" panose="02040503050406030204" pitchFamily="18" charset="0"/>
                        <a:ea typeface="Cambria Math" panose="02040503050406030204" pitchFamily="18" charset="0"/>
                        <a:cs typeface="Arial" panose="020B0604020202020204" pitchFamily="34" charset="0"/>
                      </a:rPr>
                      <m:t>𝑟𝑎𝑑</m:t>
                    </m:r>
                    <m:r>
                      <a:rPr lang="en-US" sz="36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pPr>
                      <m:e>
                        <m:r>
                          <a:rPr lang="en-US" sz="3600" b="0" i="1" smtClean="0">
                            <a:latin typeface="Cambria Math" panose="02040503050406030204" pitchFamily="18" charset="0"/>
                            <a:ea typeface="Cambria Math" panose="02040503050406030204" pitchFamily="18" charset="0"/>
                            <a:cs typeface="Arial" panose="020B0604020202020204" pitchFamily="34" charset="0"/>
                          </a:rPr>
                          <m:t>𝑠</m:t>
                        </m:r>
                      </m:e>
                      <m:sup>
                        <m:r>
                          <a:rPr lang="en-US" sz="3600" b="0" i="1" smtClean="0">
                            <a:latin typeface="Cambria Math" panose="02040503050406030204" pitchFamily="18" charset="0"/>
                            <a:ea typeface="Cambria Math" panose="02040503050406030204" pitchFamily="18" charset="0"/>
                            <a:cs typeface="Arial" panose="020B0604020202020204" pitchFamily="34" charset="0"/>
                          </a:rPr>
                          <m:t>2</m:t>
                        </m:r>
                      </m:sup>
                    </m:sSup>
                  </m:oMath>
                </a14:m>
                <a:endParaRPr lang="en-US" sz="3600" dirty="0">
                  <a:latin typeface="Arial" panose="020B0604020202020204" pitchFamily="34" charset="0"/>
                  <a:cs typeface="Arial" panose="020B0604020202020204" pitchFamily="34" charset="0"/>
                </a:endParaRPr>
              </a:p>
              <a:p>
                <a:pPr marL="0" indent="0">
                  <a:buNone/>
                </a:pPr>
                <a:endParaRPr lang="en-US" sz="3600" b="0" i="1" dirty="0">
                  <a:latin typeface="Cambria Math" panose="02040503050406030204" pitchFamily="18"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cs typeface="Arial" panose="020B0604020202020204" pitchFamily="34" charset="0"/>
                        </a:rPr>
                        <m:t>𝑁</m:t>
                      </m:r>
                      <m:r>
                        <a:rPr lang="en-US" sz="3600" b="0" i="1" smtClean="0">
                          <a:latin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cs typeface="Arial" panose="020B0604020202020204" pitchFamily="34" charset="0"/>
                            </a:rPr>
                            <m:t>3 </m:t>
                          </m:r>
                          <m:r>
                            <a:rPr lang="en-US" sz="3600" b="0" i="1" smtClean="0">
                              <a:latin typeface="Cambria Math" panose="02040503050406030204" pitchFamily="18" charset="0"/>
                              <a:cs typeface="Arial" panose="020B0604020202020204" pitchFamily="34" charset="0"/>
                            </a:rPr>
                            <m:t>𝐻𝑧</m:t>
                          </m:r>
                          <m:r>
                            <a:rPr lang="en-US" sz="3600" b="0" i="1" smtClean="0">
                              <a:latin typeface="Cambria Math" panose="02040503050406030204" pitchFamily="18" charset="0"/>
                              <a:cs typeface="Arial" panose="020B0604020202020204" pitchFamily="34" charset="0"/>
                            </a:rPr>
                            <m:t>+5 </m:t>
                          </m:r>
                          <m:r>
                            <a:rPr lang="en-US" sz="3600" b="0" i="1" smtClean="0">
                              <a:latin typeface="Cambria Math" panose="02040503050406030204" pitchFamily="18" charset="0"/>
                              <a:cs typeface="Arial" panose="020B0604020202020204" pitchFamily="34" charset="0"/>
                            </a:rPr>
                            <m:t>𝐻𝑧</m:t>
                          </m:r>
                        </m:num>
                        <m:den>
                          <m:r>
                            <a:rPr lang="en-US" sz="3600" b="0" i="1" smtClean="0">
                              <a:latin typeface="Cambria Math" panose="02040503050406030204" pitchFamily="18" charset="0"/>
                              <a:cs typeface="Arial" panose="020B0604020202020204" pitchFamily="34" charset="0"/>
                            </a:rPr>
                            <m:t>2</m:t>
                          </m:r>
                        </m:den>
                      </m:f>
                      <m:r>
                        <a:rPr lang="en-US" sz="3600" b="0" i="1" smtClean="0">
                          <a:latin typeface="Cambria Math" panose="02040503050406030204" pitchFamily="18" charset="0"/>
                          <a:ea typeface="Cambria Math" panose="02040503050406030204" pitchFamily="18" charset="0"/>
                          <a:cs typeface="Arial" panose="020B0604020202020204" pitchFamily="34" charset="0"/>
                        </a:rPr>
                        <m:t>∙60 </m:t>
                      </m:r>
                      <m:r>
                        <a:rPr lang="en-US" sz="3600" b="0" i="1" smtClean="0">
                          <a:latin typeface="Cambria Math" panose="02040503050406030204" pitchFamily="18" charset="0"/>
                          <a:ea typeface="Cambria Math" panose="02040503050406030204" pitchFamily="18" charset="0"/>
                          <a:cs typeface="Arial" panose="020B0604020202020204" pitchFamily="34" charset="0"/>
                        </a:rPr>
                        <m:t>𝑠</m:t>
                      </m:r>
                      <m:r>
                        <a:rPr lang="en-US" sz="3600" b="0" i="1" smtClean="0">
                          <a:latin typeface="Cambria Math" panose="02040503050406030204" pitchFamily="18" charset="0"/>
                          <a:ea typeface="Cambria Math" panose="02040503050406030204" pitchFamily="18" charset="0"/>
                          <a:cs typeface="Arial" panose="020B0604020202020204" pitchFamily="34" charset="0"/>
                        </a:rPr>
                        <m:t>=240 </m:t>
                      </m:r>
                      <m:r>
                        <a:rPr lang="en-US" sz="3600" b="0" i="1" smtClean="0">
                          <a:latin typeface="Cambria Math" panose="02040503050406030204" pitchFamily="18" charset="0"/>
                          <a:ea typeface="Cambria Math" panose="02040503050406030204" pitchFamily="18" charset="0"/>
                          <a:cs typeface="Arial" panose="020B0604020202020204" pitchFamily="34" charset="0"/>
                        </a:rPr>
                        <m:t>𝑡𝑎</m:t>
                      </m:r>
                    </m:oMath>
                  </m:oMathPara>
                </a14:m>
                <a:endParaRPr lang="en-US" sz="3600" dirty="0">
                  <a:latin typeface="Arial" panose="020B060402020202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            </a:t>
                </a:r>
                <a:r>
                  <a:rPr lang="en-US" sz="3600" b="1" dirty="0">
                    <a:solidFill>
                      <a:schemeClr val="accent5"/>
                    </a:solidFill>
                    <a:latin typeface="Arial" panose="020B0604020202020204" pitchFamily="34" charset="0"/>
                    <a:cs typeface="Arial" panose="020B0604020202020204" pitchFamily="34" charset="0"/>
                  </a:rPr>
                  <a:t>Javob: </a:t>
                </a:r>
                <a14:m>
                  <m:oMath xmlns:m="http://schemas.openxmlformats.org/officeDocument/2006/math">
                    <m:r>
                      <a:rPr lang="en-US" sz="3600" b="1" i="1" smtClean="0">
                        <a:solidFill>
                          <a:schemeClr val="accent5"/>
                        </a:solidFill>
                        <a:latin typeface="Cambria Math" panose="02040503050406030204" pitchFamily="18" charset="0"/>
                        <a:ea typeface="Cambria Math" panose="02040503050406030204" pitchFamily="18" charset="0"/>
                        <a:cs typeface="Arial" panose="020B0604020202020204" pitchFamily="34" charset="0"/>
                      </a:rPr>
                      <m:t>𝜺</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m:t>
                    </m:r>
                    <m:r>
                      <a:rPr lang="en-US" sz="3600" b="1" i="1" smtClean="0">
                        <a:solidFill>
                          <a:schemeClr val="accent5"/>
                        </a:solidFill>
                        <a:latin typeface="Cambria Math" panose="02040503050406030204" pitchFamily="18" charset="0"/>
                        <a:ea typeface="Cambria Math" panose="02040503050406030204" pitchFamily="18" charset="0"/>
                        <a:cs typeface="Arial" panose="020B0604020202020204" pitchFamily="34" charset="0"/>
                      </a:rPr>
                      <m:t>−</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𝟎</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𝟐𝟏</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 </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𝒓𝒂𝒅</m:t>
                    </m:r>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m:t>
                    </m:r>
                    <m:sSup>
                      <m:sSupPr>
                        <m:ctrlP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ctrlPr>
                      </m:sSupPr>
                      <m:e>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𝒔</m:t>
                        </m:r>
                      </m:e>
                      <m:sup>
                        <m:r>
                          <a:rPr lang="en-US" sz="3600" b="1" i="1">
                            <a:solidFill>
                              <a:schemeClr val="accent5"/>
                            </a:solidFill>
                            <a:latin typeface="Cambria Math" panose="02040503050406030204" pitchFamily="18" charset="0"/>
                            <a:ea typeface="Cambria Math" panose="02040503050406030204" pitchFamily="18" charset="0"/>
                            <a:cs typeface="Arial" panose="020B0604020202020204" pitchFamily="34" charset="0"/>
                          </a:rPr>
                          <m:t>𝟐</m:t>
                        </m:r>
                      </m:sup>
                    </m:sSup>
                  </m:oMath>
                </a14:m>
                <a:r>
                  <a:rPr lang="en-US" sz="3600" b="1" dirty="0">
                    <a:solidFill>
                      <a:schemeClr val="accent5"/>
                    </a:solidFill>
                    <a:latin typeface="Arial" panose="020B0604020202020204" pitchFamily="34" charset="0"/>
                    <a:cs typeface="Arial" panose="020B0604020202020204" pitchFamily="34" charset="0"/>
                  </a:rPr>
                  <a:t>,   </a:t>
                </a:r>
                <a14:m>
                  <m:oMath xmlns:m="http://schemas.openxmlformats.org/officeDocument/2006/math">
                    <m:r>
                      <a:rPr lang="en-US" sz="3600" b="1" i="1" dirty="0" smtClean="0">
                        <a:solidFill>
                          <a:schemeClr val="accent5"/>
                        </a:solidFill>
                        <a:latin typeface="Cambria Math" panose="02040503050406030204" pitchFamily="18" charset="0"/>
                        <a:cs typeface="Arial" panose="020B0604020202020204" pitchFamily="34" charset="0"/>
                      </a:rPr>
                      <m:t>𝑵</m:t>
                    </m:r>
                    <m:r>
                      <a:rPr lang="en-US" sz="3600" b="1" i="1" dirty="0" smtClean="0">
                        <a:solidFill>
                          <a:schemeClr val="accent5"/>
                        </a:solidFill>
                        <a:latin typeface="Cambria Math" panose="02040503050406030204" pitchFamily="18" charset="0"/>
                        <a:cs typeface="Arial" panose="020B0604020202020204" pitchFamily="34" charset="0"/>
                      </a:rPr>
                      <m:t>=</m:t>
                    </m:r>
                    <m:r>
                      <a:rPr lang="en-US" sz="3600" b="1" i="1" dirty="0" smtClean="0">
                        <a:solidFill>
                          <a:schemeClr val="accent5"/>
                        </a:solidFill>
                        <a:latin typeface="Cambria Math" panose="02040503050406030204" pitchFamily="18" charset="0"/>
                        <a:cs typeface="Arial" panose="020B0604020202020204" pitchFamily="34" charset="0"/>
                      </a:rPr>
                      <m:t>𝟐𝟒𝟎</m:t>
                    </m:r>
                    <m:r>
                      <a:rPr lang="en-US" sz="3600" b="1" i="1" dirty="0" smtClean="0">
                        <a:solidFill>
                          <a:schemeClr val="accent5"/>
                        </a:solidFill>
                        <a:latin typeface="Cambria Math" panose="02040503050406030204" pitchFamily="18" charset="0"/>
                        <a:cs typeface="Arial" panose="020B0604020202020204" pitchFamily="34" charset="0"/>
                      </a:rPr>
                      <m:t> </m:t>
                    </m:r>
                    <m:r>
                      <a:rPr lang="en-US" sz="3600" b="1" i="1" dirty="0" smtClean="0">
                        <a:solidFill>
                          <a:schemeClr val="accent5"/>
                        </a:solidFill>
                        <a:latin typeface="Cambria Math" panose="02040503050406030204" pitchFamily="18" charset="0"/>
                        <a:cs typeface="Arial" panose="020B0604020202020204" pitchFamily="34" charset="0"/>
                      </a:rPr>
                      <m:t>𝒕𝒂</m:t>
                    </m:r>
                  </m:oMath>
                </a14:m>
                <a:endParaRPr lang="ru-RU" sz="3600" b="1"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6086F568-C8E6-4720-8A71-A49F0FB700DD}"/>
                  </a:ext>
                </a:extLst>
              </p:cNvPr>
              <p:cNvSpPr>
                <a:spLocks noGrp="1" noRot="1" noChangeAspect="1" noMove="1" noResize="1" noEditPoints="1" noAdjustHandles="1" noChangeArrowheads="1" noChangeShapeType="1" noTextEdit="1"/>
              </p:cNvSpPr>
              <p:nvPr>
                <p:ph idx="1"/>
              </p:nvPr>
            </p:nvSpPr>
            <p:spPr>
              <a:xfrm>
                <a:off x="437321" y="887896"/>
                <a:ext cx="10853531" cy="6241774"/>
              </a:xfrm>
              <a:blipFill>
                <a:blip r:embed="rId2"/>
                <a:stretch>
                  <a:fillRect t="-2441"/>
                </a:stretch>
              </a:blipFill>
            </p:spPr>
            <p:txBody>
              <a:bodyPr/>
              <a:lstStyle/>
              <a:p>
                <a:r>
                  <a:rPr lang="ru-RU">
                    <a:noFill/>
                  </a:rPr>
                  <a:t> </a:t>
                </a:r>
              </a:p>
            </p:txBody>
          </p:sp>
        </mc:Fallback>
      </mc:AlternateContent>
    </p:spTree>
    <p:extLst>
      <p:ext uri="{BB962C8B-B14F-4D97-AF65-F5344CB8AC3E}">
        <p14:creationId xmlns:p14="http://schemas.microsoft.com/office/powerpoint/2010/main" val="703077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01196F-BF04-475B-8BED-530FFDDFDE86}"/>
              </a:ext>
            </a:extLst>
          </p:cNvPr>
          <p:cNvSpPr>
            <a:spLocks noGrp="1"/>
          </p:cNvSpPr>
          <p:nvPr>
            <p:ph idx="1"/>
          </p:nvPr>
        </p:nvSpPr>
        <p:spPr>
          <a:xfrm>
            <a:off x="477078" y="1987826"/>
            <a:ext cx="11383618" cy="4189137"/>
          </a:xfrm>
        </p:spPr>
        <p:txBody>
          <a:bodyPr>
            <a:normAutofit/>
          </a:bodyPr>
          <a:lstStyle/>
          <a:p>
            <a:pPr marL="914400" indent="-914400">
              <a:buAutoNum type="arabicPeriod"/>
            </a:pPr>
            <a:r>
              <a:rPr lang="en-US" sz="4000" dirty="0" err="1">
                <a:latin typeface="Arial" panose="020B0604020202020204" pitchFamily="34" charset="0"/>
                <a:cs typeface="Arial" panose="020B0604020202020204" pitchFamily="34" charset="0"/>
              </a:rPr>
              <a:t>Mavzuga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doir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savolga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javob</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yozish</a:t>
            </a:r>
            <a:r>
              <a:rPr lang="en-US" sz="4000" dirty="0">
                <a:latin typeface="Arial" panose="020B0604020202020204" pitchFamily="34" charset="0"/>
                <a:cs typeface="Arial" panose="020B0604020202020204" pitchFamily="34" charset="0"/>
              </a:rPr>
              <a:t> (13-bet). </a:t>
            </a:r>
          </a:p>
          <a:p>
            <a:pPr marL="914400" indent="-914400">
              <a:buAutoNum type="arabicPeriod"/>
            </a:pPr>
            <a:r>
              <a:rPr lang="en-US" sz="4000" dirty="0">
                <a:latin typeface="Arial" panose="020B0604020202020204" pitchFamily="34" charset="0"/>
                <a:cs typeface="Arial" panose="020B0604020202020204" pitchFamily="34" charset="0"/>
              </a:rPr>
              <a:t>1-mashq 9-masala (24-bet).</a:t>
            </a:r>
            <a:endParaRPr lang="ru-RU" sz="4000" dirty="0">
              <a:latin typeface="Arial" panose="020B0604020202020204" pitchFamily="34" charset="0"/>
              <a:cs typeface="Arial" panose="020B0604020202020204" pitchFamily="34" charset="0"/>
            </a:endParaRPr>
          </a:p>
        </p:txBody>
      </p:sp>
      <p:sp>
        <p:nvSpPr>
          <p:cNvPr id="4" name="Объект 2">
            <a:extLst>
              <a:ext uri="{FF2B5EF4-FFF2-40B4-BE49-F238E27FC236}">
                <a16:creationId xmlns:a16="http://schemas.microsoft.com/office/drawing/2014/main" id="{408E7741-8E15-463C-8D6E-345CAB9A8BE4}"/>
              </a:ext>
            </a:extLst>
          </p:cNvPr>
          <p:cNvSpPr txBox="1">
            <a:spLocks noGrp="1"/>
          </p:cNvSpPr>
          <p:nvPr>
            <p:ph type="title"/>
          </p:nvPr>
        </p:nvSpPr>
        <p:spPr>
          <a:xfrm>
            <a:off x="0" y="0"/>
            <a:ext cx="12192000" cy="1269242"/>
          </a:xfrm>
          <a:prstGeom prst="rect">
            <a:avLst/>
          </a:prstGeom>
          <a:solidFill>
            <a:srgbClr val="0070C0"/>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uz-Latn-UZ" sz="3600" b="1"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br>
              <a:rPr lang="uz-Latn-UZ" sz="3600" b="1" dirty="0">
                <a:solidFill>
                  <a:schemeClr val="bg1"/>
                </a:solidFill>
                <a:latin typeface="Arial" panose="020B0604020202020204" pitchFamily="34" charset="0"/>
                <a:cs typeface="Arial" panose="020B0604020202020204" pitchFamily="34" charset="0"/>
              </a:rPr>
            </a:br>
            <a:r>
              <a:rPr lang="en-US" sz="4800" b="1" dirty="0" err="1">
                <a:solidFill>
                  <a:schemeClr val="bg1"/>
                </a:solidFill>
                <a:latin typeface="Arial" panose="020B0604020202020204" pitchFamily="34" charset="0"/>
                <a:cs typeface="Arial" panose="020B0604020202020204" pitchFamily="34" charset="0"/>
              </a:rPr>
              <a:t>Mustaqil</a:t>
            </a:r>
            <a:r>
              <a:rPr lang="en-US" sz="4800" b="1" dirty="0">
                <a:solidFill>
                  <a:schemeClr val="bg1"/>
                </a:solidFill>
                <a:latin typeface="Arial" panose="020B0604020202020204" pitchFamily="34" charset="0"/>
                <a:cs typeface="Arial" panose="020B0604020202020204" pitchFamily="34" charset="0"/>
              </a:rPr>
              <a:t> </a:t>
            </a:r>
            <a:r>
              <a:rPr lang="en-US" sz="4800" b="1" dirty="0" err="1">
                <a:solidFill>
                  <a:schemeClr val="bg1"/>
                </a:solidFill>
                <a:latin typeface="Arial" panose="020B0604020202020204" pitchFamily="34" charset="0"/>
                <a:cs typeface="Arial" panose="020B0604020202020204" pitchFamily="34" charset="0"/>
              </a:rPr>
              <a:t>bajarish</a:t>
            </a:r>
            <a:r>
              <a:rPr lang="en-US" sz="4800" b="1" dirty="0">
                <a:solidFill>
                  <a:schemeClr val="bg1"/>
                </a:solidFill>
                <a:latin typeface="Arial" panose="020B0604020202020204" pitchFamily="34" charset="0"/>
                <a:cs typeface="Arial" panose="020B0604020202020204" pitchFamily="34" charset="0"/>
              </a:rPr>
              <a:t> </a:t>
            </a:r>
            <a:r>
              <a:rPr lang="en-US" sz="4800" b="1" dirty="0" err="1">
                <a:solidFill>
                  <a:schemeClr val="bg1"/>
                </a:solidFill>
                <a:latin typeface="Arial" panose="020B0604020202020204" pitchFamily="34" charset="0"/>
                <a:cs typeface="Arial" panose="020B0604020202020204" pitchFamily="34" charset="0"/>
              </a:rPr>
              <a:t>uchun</a:t>
            </a:r>
            <a:r>
              <a:rPr lang="en-US" sz="4800" b="1" dirty="0">
                <a:solidFill>
                  <a:schemeClr val="bg1"/>
                </a:solidFill>
                <a:latin typeface="Arial" panose="020B0604020202020204" pitchFamily="34" charset="0"/>
                <a:cs typeface="Arial" panose="020B0604020202020204" pitchFamily="34" charset="0"/>
              </a:rPr>
              <a:t> </a:t>
            </a:r>
            <a:r>
              <a:rPr lang="en-US" sz="4800" b="1" dirty="0" err="1">
                <a:solidFill>
                  <a:schemeClr val="bg1"/>
                </a:solidFill>
                <a:latin typeface="Arial" panose="020B0604020202020204" pitchFamily="34" charset="0"/>
                <a:cs typeface="Arial" panose="020B0604020202020204" pitchFamily="34" charset="0"/>
              </a:rPr>
              <a:t>topshiriqlar</a:t>
            </a:r>
            <a:r>
              <a:rPr lang="en-US" sz="4800"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r>
              <a:rPr lang="uz-Latn-UZ" sz="3600" i="1" dirty="0">
                <a:latin typeface="Arial" panose="020B0604020202020204" pitchFamily="34" charset="0"/>
                <a:cs typeface="Arial" panose="020B0604020202020204" pitchFamily="34" charset="0"/>
              </a:rPr>
              <a:t>    </a:t>
            </a:r>
            <a:endParaRPr lang="uz-Latn-UZ" sz="4000" b="1"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uz-Latn-UZ" sz="4400" b="1" dirty="0">
                <a:latin typeface="News706 BT" panose="02040804060705020204" pitchFamily="18" charset="0"/>
              </a:rPr>
              <a:t>      </a:t>
            </a:r>
            <a:endParaRPr lang="uz-Latn-UZ" sz="3200" b="1" dirty="0">
              <a:latin typeface="News706 BT" panose="02040804060705020204" pitchFamily="18" charset="0"/>
            </a:endParaRPr>
          </a:p>
        </p:txBody>
      </p:sp>
    </p:spTree>
    <p:extLst>
      <p:ext uri="{BB962C8B-B14F-4D97-AF65-F5344CB8AC3E}">
        <p14:creationId xmlns:p14="http://schemas.microsoft.com/office/powerpoint/2010/main" val="3814476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Объект 10"/>
              <p:cNvSpPr>
                <a:spLocks noGrp="1"/>
              </p:cNvSpPr>
              <p:nvPr>
                <p:ph idx="1"/>
              </p:nvPr>
            </p:nvSpPr>
            <p:spPr>
              <a:xfrm>
                <a:off x="136477" y="1364776"/>
                <a:ext cx="11914495" cy="5322627"/>
              </a:xfrm>
            </p:spPr>
            <p:txBody>
              <a:bodyPr>
                <a:normAutofit fontScale="77500" lnSpcReduction="20000"/>
              </a:bodyPr>
              <a:lstStyle/>
              <a:p>
                <a:pPr marL="0" indent="0">
                  <a:buNone/>
                </a:pPr>
                <a:r>
                  <a:rPr lang="uz-Latn-UZ" dirty="0"/>
                  <a:t>                                                                     </a:t>
                </a:r>
              </a:p>
              <a:p>
                <a:pPr marL="0" indent="0">
                  <a:buNone/>
                </a:pPr>
                <a:r>
                  <a:rPr lang="uz-Latn-UZ" sz="4000" dirty="0">
                    <a:latin typeface="Arial" panose="020B0604020202020204" pitchFamily="34" charset="0"/>
                    <a:cs typeface="Arial" panose="020B0604020202020204" pitchFamily="34" charset="0"/>
                  </a:rPr>
                  <a:t>                                          </a:t>
                </a:r>
                <a:endParaRPr lang="uz-Latn-UZ" sz="5200" dirty="0">
                  <a:latin typeface="Arial" panose="020B0604020202020204" pitchFamily="34" charset="0"/>
                  <a:cs typeface="Arial" panose="020B0604020202020204" pitchFamily="34" charset="0"/>
                </a:endParaRPr>
              </a:p>
              <a:p>
                <a:pPr marL="0" indent="0">
                  <a:buNone/>
                </a:pPr>
                <a:r>
                  <a:rPr lang="uz-Latn-UZ" sz="5200" dirty="0">
                    <a:latin typeface="Arial" panose="020B0604020202020204" pitchFamily="34" charset="0"/>
                    <a:cs typeface="Arial" panose="020B0604020202020204" pitchFamily="34" charset="0"/>
                  </a:rPr>
                  <a:t>                                                            </a:t>
                </a:r>
              </a:p>
              <a:p>
                <a:pPr marL="0" indent="0" algn="just">
                  <a:buNone/>
                </a:pPr>
                <a:r>
                  <a:rPr lang="uz-Latn-UZ" sz="5200" dirty="0">
                    <a:latin typeface="Arial" panose="020B0604020202020204" pitchFamily="34" charset="0"/>
                    <a:cs typeface="Arial" panose="020B0604020202020204" pitchFamily="34" charset="0"/>
                  </a:rPr>
                  <a:t>                                    </a:t>
                </a:r>
              </a:p>
              <a:p>
                <a:pPr marL="0" indent="0" algn="just">
                  <a:buNone/>
                </a:pPr>
                <a:endParaRPr lang="uz-Latn-UZ" sz="4000" dirty="0">
                  <a:latin typeface="Arial" panose="020B0604020202020204" pitchFamily="34" charset="0"/>
                  <a:cs typeface="Arial" panose="020B0604020202020204" pitchFamily="34" charset="0"/>
                </a:endParaRPr>
              </a:p>
              <a:p>
                <a:pPr marL="0" indent="0" algn="just">
                  <a:buNone/>
                </a:pPr>
                <a:endParaRPr lang="uz-Latn-UZ" dirty="0"/>
              </a:p>
              <a:p>
                <a:pPr marL="0" indent="0">
                  <a:buNone/>
                </a:pPr>
                <a:r>
                  <a:rPr lang="uz-Latn-UZ" sz="6900" dirty="0"/>
                  <a:t>                                     </a:t>
                </a:r>
                <a14:m>
                  <m:oMath xmlns:m="http://schemas.openxmlformats.org/officeDocument/2006/math">
                    <m:r>
                      <a:rPr lang="uz-Latn-UZ" sz="6900" i="1" smtClean="0">
                        <a:latin typeface="Cambria Math" panose="02040503050406030204" pitchFamily="18" charset="0"/>
                        <a:ea typeface="Cambria Math" panose="02040503050406030204" pitchFamily="18" charset="0"/>
                      </a:rPr>
                      <m:t>𝜗</m:t>
                    </m:r>
                    <m:r>
                      <a:rPr lang="uz-Latn-UZ" sz="6900" b="0" i="1" smtClean="0">
                        <a:latin typeface="Cambria Math" panose="02040503050406030204" pitchFamily="18" charset="0"/>
                        <a:ea typeface="Cambria Math" panose="02040503050406030204" pitchFamily="18" charset="0"/>
                      </a:rPr>
                      <m:t>=</m:t>
                    </m:r>
                    <m:f>
                      <m:fPr>
                        <m:ctrlPr>
                          <a:rPr lang="uz-Latn-UZ" sz="6900" b="0" i="1" smtClean="0">
                            <a:latin typeface="Cambria Math" panose="02040503050406030204" pitchFamily="18" charset="0"/>
                            <a:ea typeface="Cambria Math" panose="02040503050406030204" pitchFamily="18" charset="0"/>
                          </a:rPr>
                        </m:ctrlPr>
                      </m:fPr>
                      <m:num>
                        <m:acc>
                          <m:accPr>
                            <m:chr m:val="̆"/>
                            <m:ctrlPr>
                              <a:rPr lang="uz-Latn-UZ" sz="6900" b="0" i="1" smtClean="0">
                                <a:latin typeface="Cambria Math" panose="02040503050406030204" pitchFamily="18" charset="0"/>
                                <a:ea typeface="Cambria Math" panose="02040503050406030204" pitchFamily="18" charset="0"/>
                              </a:rPr>
                            </m:ctrlPr>
                          </m:accPr>
                          <m:e>
                            <m:sSub>
                              <m:sSubPr>
                                <m:ctrlPr>
                                  <a:rPr lang="uz-Latn-UZ" sz="6900" b="0" i="1" smtClean="0">
                                    <a:latin typeface="Cambria Math" panose="02040503050406030204" pitchFamily="18" charset="0"/>
                                    <a:ea typeface="Cambria Math" panose="02040503050406030204" pitchFamily="18" charset="0"/>
                                  </a:rPr>
                                </m:ctrlPr>
                              </m:sSubPr>
                              <m:e>
                                <m:r>
                                  <a:rPr lang="uz-Latn-UZ" sz="6900" b="0" i="1" smtClean="0">
                                    <a:latin typeface="Cambria Math" panose="02040503050406030204" pitchFamily="18" charset="0"/>
                                    <a:ea typeface="Cambria Math" panose="02040503050406030204" pitchFamily="18" charset="0"/>
                                  </a:rPr>
                                  <m:t>𝑆</m:t>
                                </m:r>
                              </m:e>
                              <m:sub>
                                <m:r>
                                  <a:rPr lang="uz-Latn-UZ" sz="6900" b="0" i="1" smtClean="0">
                                    <a:latin typeface="Cambria Math" panose="02040503050406030204" pitchFamily="18" charset="0"/>
                                    <a:ea typeface="Cambria Math" panose="02040503050406030204" pitchFamily="18" charset="0"/>
                                  </a:rPr>
                                  <m:t>𝐴𝐵</m:t>
                                </m:r>
                              </m:sub>
                            </m:sSub>
                          </m:e>
                        </m:acc>
                      </m:num>
                      <m:den>
                        <m:r>
                          <a:rPr lang="uz-Latn-UZ" sz="6900" b="0" i="1" smtClean="0">
                            <a:latin typeface="Cambria Math" panose="02040503050406030204" pitchFamily="18" charset="0"/>
                            <a:ea typeface="Cambria Math" panose="02040503050406030204" pitchFamily="18" charset="0"/>
                          </a:rPr>
                          <m:t>𝑡</m:t>
                        </m:r>
                      </m:den>
                    </m:f>
                  </m:oMath>
                </a14:m>
                <a:r>
                  <a:rPr lang="uz-Latn-UZ" sz="6900" dirty="0"/>
                  <a:t>      </a:t>
                </a:r>
                <a:r>
                  <a:rPr lang="en-US" sz="6900" dirty="0"/>
                  <a:t>  </a:t>
                </a:r>
                <a14:m>
                  <m:oMath xmlns:m="http://schemas.openxmlformats.org/officeDocument/2006/math">
                    <m:r>
                      <a:rPr lang="uz-Latn-UZ" sz="6900" i="1" dirty="0" smtClean="0">
                        <a:latin typeface="Cambria Math" panose="02040503050406030204" pitchFamily="18" charset="0"/>
                        <a:ea typeface="Cambria Math" panose="02040503050406030204" pitchFamily="18" charset="0"/>
                      </a:rPr>
                      <m:t>𝜔</m:t>
                    </m:r>
                    <m:r>
                      <a:rPr lang="uz-Latn-UZ" sz="6900" b="0" i="1" dirty="0" smtClean="0">
                        <a:latin typeface="Cambria Math" panose="02040503050406030204" pitchFamily="18" charset="0"/>
                        <a:ea typeface="Cambria Math" panose="02040503050406030204" pitchFamily="18" charset="0"/>
                      </a:rPr>
                      <m:t>=</m:t>
                    </m:r>
                    <m:f>
                      <m:fPr>
                        <m:ctrlPr>
                          <a:rPr lang="uz-Latn-UZ" sz="6900" b="0" i="1" dirty="0" smtClean="0">
                            <a:latin typeface="Cambria Math" panose="02040503050406030204" pitchFamily="18" charset="0"/>
                            <a:ea typeface="Cambria Math" panose="02040503050406030204" pitchFamily="18" charset="0"/>
                          </a:rPr>
                        </m:ctrlPr>
                      </m:fPr>
                      <m:num>
                        <m:r>
                          <a:rPr lang="uz-Latn-UZ" sz="6900" b="0" i="1" dirty="0" smtClean="0">
                            <a:latin typeface="Cambria Math" panose="02040503050406030204" pitchFamily="18" charset="0"/>
                            <a:ea typeface="Cambria Math" panose="02040503050406030204" pitchFamily="18" charset="0"/>
                          </a:rPr>
                          <m:t>∆</m:t>
                        </m:r>
                        <m:r>
                          <a:rPr lang="uz-Latn-UZ" sz="6900" b="0" i="1" dirty="0" smtClean="0">
                            <a:latin typeface="Cambria Math" panose="02040503050406030204" pitchFamily="18" charset="0"/>
                            <a:ea typeface="Cambria Math" panose="02040503050406030204" pitchFamily="18" charset="0"/>
                          </a:rPr>
                          <m:t>𝜑</m:t>
                        </m:r>
                      </m:num>
                      <m:den>
                        <m:r>
                          <a:rPr lang="uz-Latn-UZ" sz="6900" b="0" i="1" dirty="0" smtClean="0">
                            <a:latin typeface="Cambria Math" panose="02040503050406030204" pitchFamily="18" charset="0"/>
                            <a:ea typeface="Cambria Math" panose="02040503050406030204" pitchFamily="18" charset="0"/>
                          </a:rPr>
                          <m:t>∆</m:t>
                        </m:r>
                        <m:r>
                          <a:rPr lang="en-US" sz="6900" b="0" i="1" dirty="0" smtClean="0">
                            <a:latin typeface="Cambria Math" panose="02040503050406030204" pitchFamily="18" charset="0"/>
                            <a:ea typeface="Cambria Math" panose="02040503050406030204" pitchFamily="18" charset="0"/>
                          </a:rPr>
                          <m:t>𝑡</m:t>
                        </m:r>
                      </m:den>
                    </m:f>
                  </m:oMath>
                </a14:m>
                <a:endParaRPr lang="uz-Latn-UZ" sz="6900" dirty="0"/>
              </a:p>
              <a:p>
                <a:pPr marL="0" indent="0">
                  <a:buNone/>
                </a:pPr>
                <a:endParaRPr lang="uz-Latn-UZ" sz="6900" dirty="0"/>
              </a:p>
              <a:p>
                <a:pPr marL="0" indent="0">
                  <a:buNone/>
                </a:pPr>
                <a:r>
                  <a:rPr lang="uz-Latn-UZ" dirty="0"/>
                  <a:t>                                                                                    </a:t>
                </a:r>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ru-RU" dirty="0"/>
              </a:p>
            </p:txBody>
          </p:sp>
        </mc:Choice>
        <mc:Fallback xmlns="">
          <p:sp>
            <p:nvSpPr>
              <p:cNvPr id="11" name="Объект 10"/>
              <p:cNvSpPr>
                <a:spLocks noGrp="1" noRot="1" noChangeAspect="1" noMove="1" noResize="1" noEditPoints="1" noAdjustHandles="1" noChangeArrowheads="1" noChangeShapeType="1" noTextEdit="1"/>
              </p:cNvSpPr>
              <p:nvPr>
                <p:ph idx="1"/>
              </p:nvPr>
            </p:nvSpPr>
            <p:spPr>
              <a:xfrm>
                <a:off x="136477" y="1364776"/>
                <a:ext cx="11914495" cy="5322627"/>
              </a:xfrm>
              <a:blipFill>
                <a:blip r:embed="rId2"/>
                <a:stretch>
                  <a:fillRect/>
                </a:stretch>
              </a:blipFill>
            </p:spPr>
            <p:txBody>
              <a:bodyPr/>
              <a:lstStyle/>
              <a:p>
                <a:r>
                  <a:rPr lang="ru-RU">
                    <a:noFill/>
                  </a:rPr>
                  <a:t> </a:t>
                </a:r>
              </a:p>
            </p:txBody>
          </p:sp>
        </mc:Fallback>
      </mc:AlternateContent>
      <p:sp>
        <p:nvSpPr>
          <p:cNvPr id="13" name="Объект 2"/>
          <p:cNvSpPr txBox="1">
            <a:spLocks noGrp="1"/>
          </p:cNvSpPr>
          <p:nvPr>
            <p:ph type="title"/>
          </p:nvPr>
        </p:nvSpPr>
        <p:spPr>
          <a:xfrm>
            <a:off x="0" y="0"/>
            <a:ext cx="12192000" cy="1269242"/>
          </a:xfrm>
          <a:prstGeom prst="rect">
            <a:avLst/>
          </a:prstGeom>
          <a:solidFill>
            <a:srgbClr val="0070C0"/>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uz-Latn-UZ" sz="3600" b="1"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br>
              <a:rPr lang="uz-Latn-UZ" sz="3600" b="1" dirty="0">
                <a:solidFill>
                  <a:schemeClr val="bg1"/>
                </a:solidFill>
                <a:latin typeface="Arial" panose="020B0604020202020204" pitchFamily="34" charset="0"/>
                <a:cs typeface="Arial" panose="020B0604020202020204" pitchFamily="34" charset="0"/>
              </a:rPr>
            </a:br>
            <a:r>
              <a:rPr lang="uz-Latn-UZ" sz="5400" dirty="0">
                <a:solidFill>
                  <a:schemeClr val="bg1"/>
                </a:solidFill>
                <a:latin typeface="Arial" panose="020B0604020202020204" pitchFamily="34" charset="0"/>
                <a:cs typeface="Arial" panose="020B0604020202020204" pitchFamily="34" charset="0"/>
              </a:rPr>
              <a:t>Aylana bo‘ylab tekis haraklat</a:t>
            </a:r>
            <a:br>
              <a:rPr lang="uz-Latn-UZ" sz="3600" b="1" dirty="0">
                <a:solidFill>
                  <a:schemeClr val="bg1"/>
                </a:solidFill>
                <a:latin typeface="Arial" panose="020B0604020202020204" pitchFamily="34" charset="0"/>
                <a:cs typeface="Arial" panose="020B0604020202020204" pitchFamily="34" charset="0"/>
              </a:rPr>
            </a:br>
            <a:r>
              <a:rPr lang="uz-Latn-UZ" sz="3600" i="1" dirty="0">
                <a:latin typeface="Arial" panose="020B0604020202020204" pitchFamily="34" charset="0"/>
                <a:cs typeface="Arial" panose="020B0604020202020204" pitchFamily="34" charset="0"/>
              </a:rPr>
              <a:t>    </a:t>
            </a:r>
            <a:endParaRPr lang="uz-Latn-UZ" sz="4000" b="1"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uz-Latn-UZ" sz="4400" b="1" dirty="0">
                <a:latin typeface="News706 BT" panose="02040804060705020204" pitchFamily="18" charset="0"/>
              </a:rPr>
              <a:t>      </a:t>
            </a:r>
            <a:r>
              <a:rPr lang="en-US" sz="4400" b="1" dirty="0">
                <a:latin typeface="News706 BT" panose="02040804060705020204" pitchFamily="18" charset="0"/>
              </a:rPr>
              <a:t>                                       </a:t>
            </a:r>
            <a:endParaRPr lang="uz-Latn-UZ" sz="3200" b="1" dirty="0">
              <a:latin typeface="News706 BT" panose="02040804060705020204" pitchFamily="18" charset="0"/>
            </a:endParaRPr>
          </a:p>
        </p:txBody>
      </p:sp>
      <p:grpSp>
        <p:nvGrpSpPr>
          <p:cNvPr id="14" name="Group 164398"/>
          <p:cNvGrpSpPr/>
          <p:nvPr/>
        </p:nvGrpSpPr>
        <p:grpSpPr>
          <a:xfrm>
            <a:off x="1509674" y="1669773"/>
            <a:ext cx="2928732" cy="3533686"/>
            <a:chOff x="297778" y="0"/>
            <a:chExt cx="1222400" cy="1625554"/>
          </a:xfrm>
        </p:grpSpPr>
        <p:pic>
          <p:nvPicPr>
            <p:cNvPr id="15" name="Picture 947"/>
            <p:cNvPicPr/>
            <p:nvPr/>
          </p:nvPicPr>
          <p:blipFill>
            <a:blip r:embed="rId3"/>
            <a:stretch>
              <a:fillRect/>
            </a:stretch>
          </p:blipFill>
          <p:spPr>
            <a:xfrm>
              <a:off x="297778" y="403153"/>
              <a:ext cx="1222400" cy="1222401"/>
            </a:xfrm>
            <a:prstGeom prst="rect">
              <a:avLst/>
            </a:prstGeom>
          </p:spPr>
        </p:pic>
        <p:sp>
          <p:nvSpPr>
            <p:cNvPr id="16" name="Rectangle 949"/>
            <p:cNvSpPr/>
            <p:nvPr/>
          </p:nvSpPr>
          <p:spPr>
            <a:xfrm>
              <a:off x="837786" y="0"/>
              <a:ext cx="142384" cy="258037"/>
            </a:xfrm>
            <a:prstGeom prst="rect">
              <a:avLst/>
            </a:prstGeom>
            <a:ln>
              <a:noFill/>
            </a:ln>
          </p:spPr>
          <p:txBody>
            <a:bodyPr vert="horz" lIns="0" tIns="0" rIns="0" bIns="0" rtlCol="0">
              <a:noAutofit/>
            </a:bodyPr>
            <a:lstStyle/>
            <a:p>
              <a:pPr indent="253365" algn="l">
                <a:lnSpc>
                  <a:spcPct val="107000"/>
                </a:lnSpc>
                <a:spcAft>
                  <a:spcPts val="800"/>
                </a:spcAft>
              </a:pPr>
              <a:r>
                <a:rPr lang="ru-RU" sz="3200" i="1" dirty="0">
                  <a:solidFill>
                    <a:srgbClr val="231F20"/>
                  </a:solidFill>
                  <a:effectLst/>
                  <a:latin typeface="Times New Roman" panose="02020603050405020304" pitchFamily="18" charset="0"/>
                  <a:ea typeface="Times New Roman" panose="02020603050405020304" pitchFamily="18" charset="0"/>
                </a:rPr>
                <a:t>A</a:t>
              </a:r>
              <a:endParaRPr lang="ru-RU" sz="3200" dirty="0">
                <a:solidFill>
                  <a:srgbClr val="231F20"/>
                </a:solidFill>
                <a:effectLst/>
                <a:latin typeface="Times New Roman" panose="02020603050405020304" pitchFamily="18" charset="0"/>
                <a:ea typeface="Times New Roman" panose="02020603050405020304" pitchFamily="18" charset="0"/>
              </a:endParaRPr>
            </a:p>
          </p:txBody>
        </p:sp>
        <p:sp>
          <p:nvSpPr>
            <p:cNvPr id="17" name="Rectangle 951"/>
            <p:cNvSpPr/>
            <p:nvPr/>
          </p:nvSpPr>
          <p:spPr>
            <a:xfrm>
              <a:off x="569813" y="276091"/>
              <a:ext cx="142384" cy="254125"/>
            </a:xfrm>
            <a:prstGeom prst="rect">
              <a:avLst/>
            </a:prstGeom>
            <a:ln>
              <a:noFill/>
            </a:ln>
          </p:spPr>
          <p:txBody>
            <a:bodyPr vert="horz" lIns="0" tIns="0" rIns="0" bIns="0" rtlCol="0">
              <a:noAutofit/>
            </a:bodyPr>
            <a:lstStyle/>
            <a:p>
              <a:pPr indent="253365" algn="l">
                <a:lnSpc>
                  <a:spcPct val="107000"/>
                </a:lnSpc>
                <a:spcAft>
                  <a:spcPts val="800"/>
                </a:spcAft>
              </a:pPr>
              <a:r>
                <a:rPr lang="ru-RU" sz="3200" i="1" dirty="0">
                  <a:solidFill>
                    <a:srgbClr val="231F20"/>
                  </a:solidFill>
                  <a:effectLst/>
                  <a:latin typeface="Times New Roman" panose="02020603050405020304" pitchFamily="18" charset="0"/>
                  <a:ea typeface="Times New Roman" panose="02020603050405020304" pitchFamily="18" charset="0"/>
                </a:rPr>
                <a:t>R</a:t>
              </a:r>
              <a:endParaRPr lang="ru-RU" sz="3200" dirty="0">
                <a:solidFill>
                  <a:srgbClr val="231F20"/>
                </a:solidFill>
                <a:effectLst/>
                <a:latin typeface="Times New Roman" panose="02020603050405020304" pitchFamily="18" charset="0"/>
                <a:ea typeface="Times New Roman" panose="02020603050405020304" pitchFamily="18" charset="0"/>
              </a:endParaRPr>
            </a:p>
          </p:txBody>
        </p:sp>
        <p:sp>
          <p:nvSpPr>
            <p:cNvPr id="18" name="Rectangle 952"/>
            <p:cNvSpPr/>
            <p:nvPr/>
          </p:nvSpPr>
          <p:spPr>
            <a:xfrm>
              <a:off x="519974" y="810698"/>
              <a:ext cx="270141" cy="189320"/>
            </a:xfrm>
            <a:prstGeom prst="rect">
              <a:avLst/>
            </a:prstGeom>
            <a:ln>
              <a:noFill/>
            </a:ln>
          </p:spPr>
          <p:txBody>
            <a:bodyPr vert="horz" lIns="0" tIns="0" rIns="0" bIns="0" rtlCol="0">
              <a:noAutofit/>
            </a:bodyPr>
            <a:lstStyle/>
            <a:p>
              <a:pPr indent="253365" algn="l">
                <a:lnSpc>
                  <a:spcPct val="107000"/>
                </a:lnSpc>
                <a:spcAft>
                  <a:spcPts val="800"/>
                </a:spcAft>
              </a:pPr>
              <a:r>
                <a:rPr lang="ru-RU" sz="2800" i="1" dirty="0">
                  <a:solidFill>
                    <a:srgbClr val="231F20"/>
                  </a:solidFill>
                  <a:effectLst/>
                  <a:latin typeface="Times New Roman" panose="02020603050405020304" pitchFamily="18" charset="0"/>
                  <a:ea typeface="Times New Roman" panose="02020603050405020304" pitchFamily="18" charset="0"/>
                </a:rPr>
                <a:t>O</a:t>
              </a:r>
              <a:endParaRPr lang="ru-RU" sz="2800" dirty="0">
                <a:solidFill>
                  <a:srgbClr val="231F20"/>
                </a:solidFill>
                <a:effectLst/>
                <a:latin typeface="Times New Roman" panose="02020603050405020304" pitchFamily="18" charset="0"/>
                <a:ea typeface="Times New Roman" panose="02020603050405020304" pitchFamily="18" charset="0"/>
              </a:endParaRPr>
            </a:p>
          </p:txBody>
        </p:sp>
        <p:sp>
          <p:nvSpPr>
            <p:cNvPr id="19" name="Rectangle 953"/>
            <p:cNvSpPr/>
            <p:nvPr/>
          </p:nvSpPr>
          <p:spPr>
            <a:xfrm>
              <a:off x="790115" y="362901"/>
              <a:ext cx="273351" cy="212040"/>
            </a:xfrm>
            <a:prstGeom prst="rect">
              <a:avLst/>
            </a:prstGeom>
            <a:ln>
              <a:noFill/>
            </a:ln>
          </p:spPr>
          <p:txBody>
            <a:bodyPr vert="horz" lIns="0" tIns="0" rIns="0" bIns="0" rtlCol="0">
              <a:noAutofit/>
            </a:bodyPr>
            <a:lstStyle/>
            <a:p>
              <a:pPr indent="253365">
                <a:lnSpc>
                  <a:spcPct val="107000"/>
                </a:lnSpc>
                <a:spcAft>
                  <a:spcPts val="800"/>
                </a:spcAft>
              </a:pPr>
              <a:r>
                <a:rPr lang="ru-RU" sz="2800" dirty="0">
                  <a:solidFill>
                    <a:srgbClr val="231F20"/>
                  </a:solidFill>
                  <a:latin typeface="Times New Roman" panose="02020603050405020304" pitchFamily="18" charset="0"/>
                  <a:ea typeface="Times New Roman" panose="02020603050405020304" pitchFamily="18" charset="0"/>
                </a:rPr>
                <a:t> ∆</a:t>
              </a:r>
              <a:r>
                <a:rPr lang="ru-RU" sz="2800" dirty="0">
                  <a:solidFill>
                    <a:srgbClr val="231F20"/>
                  </a:solidFill>
                  <a:effectLst/>
                  <a:latin typeface="Times New Roman" panose="02020603050405020304" pitchFamily="18" charset="0"/>
                  <a:ea typeface="Times New Roman" panose="02020603050405020304" pitchFamily="18" charset="0"/>
                </a:rPr>
                <a:t>φ</a:t>
              </a:r>
            </a:p>
          </p:txBody>
        </p:sp>
      </p:grpSp>
      <p:sp>
        <p:nvSpPr>
          <p:cNvPr id="28" name="Rectangle 953"/>
          <p:cNvSpPr/>
          <p:nvPr/>
        </p:nvSpPr>
        <p:spPr>
          <a:xfrm>
            <a:off x="3808324" y="2443772"/>
            <a:ext cx="754172" cy="491596"/>
          </a:xfrm>
          <a:prstGeom prst="rect">
            <a:avLst/>
          </a:prstGeom>
          <a:ln>
            <a:noFill/>
          </a:ln>
        </p:spPr>
        <p:txBody>
          <a:bodyPr vert="horz" lIns="0" tIns="0" rIns="0" bIns="0" rtlCol="0">
            <a:noAutofit/>
          </a:bodyPr>
          <a:lstStyle/>
          <a:p>
            <a:pPr indent="253365" algn="l">
              <a:lnSpc>
                <a:spcPct val="107000"/>
              </a:lnSpc>
              <a:spcAft>
                <a:spcPts val="800"/>
              </a:spcAft>
            </a:pPr>
            <a:r>
              <a:rPr lang="uz-Latn-UZ" sz="2800" dirty="0">
                <a:solidFill>
                  <a:srgbClr val="231F20"/>
                </a:solidFill>
                <a:latin typeface="Times New Roman" panose="02020603050405020304" pitchFamily="18" charset="0"/>
                <a:ea typeface="Times New Roman" panose="02020603050405020304" pitchFamily="18" charset="0"/>
              </a:rPr>
              <a:t>B</a:t>
            </a:r>
            <a:endParaRPr lang="ru-RU" sz="2800" dirty="0">
              <a:solidFill>
                <a:srgbClr val="231F2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6391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0817" y="381000"/>
            <a:ext cx="11052313" cy="6279107"/>
          </a:xfrm>
        </p:spPr>
        <p:txBody>
          <a:bodyPr>
            <a:normAutofit/>
          </a:bodyPr>
          <a:lstStyle/>
          <a:p>
            <a:pPr marL="0" indent="0" algn="just">
              <a:lnSpc>
                <a:spcPct val="100000"/>
              </a:lnSpc>
              <a:buNone/>
            </a:pPr>
            <a:r>
              <a:rPr lang="en-US" sz="40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Burchak tezlik ham, chiziqli tezlik kabi vektor kattalik hisoblanadi. Uning yo‘nalishi o‘ng vint (parma) qoidasiga binoan aniqlanadi. Bunda o‘ng vint kallagining aylanish yo‘nalishi moddiy nuqta aylanishi bilan mos kelsa, uning uchining yo‘nalishi burchak tezlik vektori yo‘nalishi bilan mos tushadi. </a:t>
            </a:r>
            <a:endParaRPr lang="ru-RU" sz="32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4B17065-A334-406F-8759-340D828AA6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4678" y="3520553"/>
            <a:ext cx="4048538" cy="2756453"/>
          </a:xfrm>
          <a:prstGeom prst="rect">
            <a:avLst/>
          </a:prstGeom>
        </p:spPr>
      </p:pic>
    </p:spTree>
    <p:extLst>
      <p:ext uri="{BB962C8B-B14F-4D97-AF65-F5344CB8AC3E}">
        <p14:creationId xmlns:p14="http://schemas.microsoft.com/office/powerpoint/2010/main" val="68794349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191069" y="1473958"/>
                <a:ext cx="11887200" cy="5199797"/>
              </a:xfrm>
            </p:spPr>
            <p:txBody>
              <a:bodyPr>
                <a:normAutofit/>
              </a:bodyPr>
              <a:lstStyle/>
              <a:p>
                <a:pPr marL="0" indent="0" algn="just">
                  <a:buNone/>
                </a:pP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Aylana bo‘ylab harakatlanayotgan jismning burchak tezligi vaqt davomida o‘zgarib turadigan harakat </a:t>
                </a:r>
                <a:r>
                  <a:rPr lang="uz-Latn-UZ" sz="4000" i="1" dirty="0">
                    <a:latin typeface="Arial" panose="020B0604020202020204" pitchFamily="34" charset="0"/>
                    <a:cs typeface="Arial" panose="020B0604020202020204" pitchFamily="34" charset="0"/>
                  </a:rPr>
                  <a:t>o‘zgaruvchan aylanma harakat </a:t>
                </a:r>
                <a:r>
                  <a:rPr lang="uz-Latn-UZ" sz="4000" dirty="0">
                    <a:latin typeface="Arial" panose="020B0604020202020204" pitchFamily="34" charset="0"/>
                    <a:cs typeface="Arial" panose="020B0604020202020204" pitchFamily="34" charset="0"/>
                  </a:rPr>
                  <a:t>deyiladi. </a:t>
                </a:r>
              </a:p>
              <a:p>
                <a:pPr marL="0" indent="0" algn="just">
                  <a:buNone/>
                </a:pP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Burchak tezlik o‘zgarishining shu o‘zgarish uchun ketgan vaqtga nisbati bilan o‘lchanadigan kattalikka </a:t>
                </a:r>
                <a:r>
                  <a:rPr lang="uz-Latn-UZ" sz="4000" i="1" dirty="0">
                    <a:latin typeface="Arial" panose="020B0604020202020204" pitchFamily="34" charset="0"/>
                    <a:cs typeface="Arial" panose="020B0604020202020204" pitchFamily="34" charset="0"/>
                  </a:rPr>
                  <a:t>burchak tezlanish</a:t>
                </a:r>
                <a:r>
                  <a:rPr lang="uz-Latn-UZ" sz="4000" dirty="0">
                    <a:latin typeface="Arial" panose="020B0604020202020204" pitchFamily="34" charset="0"/>
                    <a:cs typeface="Arial" panose="020B0604020202020204" pitchFamily="34" charset="0"/>
                  </a:rPr>
                  <a:t> deyiladi. </a:t>
                </a:r>
              </a:p>
              <a:p>
                <a:pPr marL="0" indent="0" algn="just">
                  <a:buNone/>
                </a:pPr>
                <a:r>
                  <a:rPr lang="uz-Latn-UZ" sz="4000" dirty="0">
                    <a:ea typeface="Cambria Math" panose="02040503050406030204" pitchFamily="18" charset="0"/>
                    <a:cs typeface="Arial" panose="020B0604020202020204" pitchFamily="34" charset="0"/>
                  </a:rPr>
                  <a:t>                    </a:t>
                </a:r>
                <a14:m>
                  <m:oMath xmlns:m="http://schemas.openxmlformats.org/officeDocument/2006/math">
                    <m:r>
                      <a:rPr lang="uz-Latn-UZ" sz="4800" i="1" smtClean="0">
                        <a:latin typeface="Cambria Math" panose="02040503050406030204" pitchFamily="18" charset="0"/>
                        <a:ea typeface="Cambria Math" panose="02040503050406030204" pitchFamily="18" charset="0"/>
                        <a:cs typeface="Arial" panose="020B0604020202020204" pitchFamily="34" charset="0"/>
                      </a:rPr>
                      <m:t>𝜀</m:t>
                    </m:r>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4800" b="0" i="1" smtClean="0">
                            <a:latin typeface="Cambria Math" panose="02040503050406030204" pitchFamily="18" charset="0"/>
                            <a:ea typeface="Cambria Math" panose="02040503050406030204" pitchFamily="18" charset="0"/>
                            <a:cs typeface="Arial" panose="020B0604020202020204" pitchFamily="34" charset="0"/>
                          </a:rPr>
                        </m:ctrlPr>
                      </m:fPr>
                      <m:num>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r>
                          <a:rPr lang="ru-RU" sz="4800" i="1">
                            <a:latin typeface="Cambria Math" panose="02040503050406030204" pitchFamily="18" charset="0"/>
                            <a:ea typeface="Cambria Math" panose="02040503050406030204" pitchFamily="18" charset="0"/>
                            <a:cs typeface="Arial" panose="020B0604020202020204" pitchFamily="34" charset="0"/>
                          </a:rPr>
                          <m:t>𝜔</m:t>
                        </m:r>
                      </m:num>
                      <m:den>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r>
                          <a:rPr lang="uz-Latn-UZ" sz="4800" b="0" i="1" smtClean="0">
                            <a:latin typeface="Cambria Math" panose="02040503050406030204" pitchFamily="18" charset="0"/>
                            <a:ea typeface="Cambria Math" panose="02040503050406030204" pitchFamily="18" charset="0"/>
                            <a:cs typeface="Arial" panose="020B0604020202020204" pitchFamily="34" charset="0"/>
                          </a:rPr>
                          <m:t>𝑡</m:t>
                        </m:r>
                      </m:den>
                    </m:f>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4800" b="0" i="1" smtClean="0">
                            <a:latin typeface="Cambria Math" panose="02040503050406030204" pitchFamily="18" charset="0"/>
                            <a:ea typeface="Cambria Math" panose="02040503050406030204" pitchFamily="18" charset="0"/>
                            <a:cs typeface="Arial" panose="020B0604020202020204" pitchFamily="34" charset="0"/>
                          </a:rPr>
                        </m:ctrlPr>
                      </m:fPr>
                      <m:num>
                        <m:r>
                          <a:rPr lang="uz-Latn-UZ" sz="4800" b="0" i="1" smtClean="0">
                            <a:latin typeface="Cambria Math" panose="02040503050406030204" pitchFamily="18" charset="0"/>
                            <a:ea typeface="Cambria Math" panose="02040503050406030204" pitchFamily="18" charset="0"/>
                            <a:cs typeface="Arial" panose="020B0604020202020204" pitchFamily="34" charset="0"/>
                          </a:rPr>
                          <m:t>𝜔</m:t>
                        </m:r>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48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4800" b="0" i="1" smtClean="0">
                                <a:latin typeface="Cambria Math" panose="02040503050406030204" pitchFamily="18" charset="0"/>
                                <a:ea typeface="Cambria Math" panose="02040503050406030204" pitchFamily="18" charset="0"/>
                                <a:cs typeface="Arial" panose="020B0604020202020204" pitchFamily="34" charset="0"/>
                              </a:rPr>
                              <m:t>𝜔</m:t>
                            </m:r>
                          </m:e>
                          <m:sub>
                            <m:r>
                              <a:rPr lang="uz-Latn-UZ" sz="4800" b="0" i="1" smtClean="0">
                                <a:latin typeface="Cambria Math" panose="02040503050406030204" pitchFamily="18" charset="0"/>
                                <a:ea typeface="Cambria Math" panose="02040503050406030204" pitchFamily="18" charset="0"/>
                                <a:cs typeface="Arial" panose="020B0604020202020204" pitchFamily="34" charset="0"/>
                              </a:rPr>
                              <m:t>0</m:t>
                            </m:r>
                          </m:sub>
                        </m:sSub>
                      </m:num>
                      <m:den>
                        <m:r>
                          <a:rPr lang="uz-Latn-UZ" sz="4800" b="0" i="1" smtClean="0">
                            <a:latin typeface="Cambria Math" panose="02040503050406030204" pitchFamily="18" charset="0"/>
                            <a:ea typeface="Cambria Math" panose="02040503050406030204" pitchFamily="18" charset="0"/>
                            <a:cs typeface="Arial" panose="020B0604020202020204" pitchFamily="34" charset="0"/>
                          </a:rPr>
                          <m:t>∆</m:t>
                        </m:r>
                        <m:r>
                          <a:rPr lang="uz-Latn-UZ" sz="4800" b="0" i="1" smtClean="0">
                            <a:latin typeface="Cambria Math" panose="02040503050406030204" pitchFamily="18" charset="0"/>
                            <a:ea typeface="Cambria Math" panose="02040503050406030204" pitchFamily="18" charset="0"/>
                            <a:cs typeface="Arial" panose="020B0604020202020204" pitchFamily="34" charset="0"/>
                          </a:rPr>
                          <m:t>𝑡</m:t>
                        </m:r>
                      </m:den>
                    </m:f>
                  </m:oMath>
                </a14:m>
                <a:r>
                  <a:rPr lang="uz-Latn-UZ" sz="4000"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   birligi    </a:t>
                </a:r>
                <a14:m>
                  <m:oMath xmlns:m="http://schemas.openxmlformats.org/officeDocument/2006/math">
                    <m:r>
                      <a:rPr lang="en-US" sz="4000" b="0" i="1" dirty="0" smtClean="0">
                        <a:latin typeface="Cambria Math" panose="02040503050406030204" pitchFamily="18" charset="0"/>
                        <a:cs typeface="Arial" panose="020B0604020202020204" pitchFamily="34" charset="0"/>
                      </a:rPr>
                      <m:t>1 </m:t>
                    </m:r>
                    <m:f>
                      <m:fPr>
                        <m:ctrlPr>
                          <a:rPr lang="en-US" sz="4000" b="0" i="1" dirty="0" smtClean="0">
                            <a:latin typeface="Cambria Math" panose="02040503050406030204" pitchFamily="18" charset="0"/>
                            <a:cs typeface="Arial" panose="020B0604020202020204" pitchFamily="34" charset="0"/>
                          </a:rPr>
                        </m:ctrlPr>
                      </m:fPr>
                      <m:num>
                        <m:r>
                          <a:rPr lang="en-US" sz="4000" b="0" i="1" dirty="0" smtClean="0">
                            <a:latin typeface="Cambria Math" panose="02040503050406030204" pitchFamily="18" charset="0"/>
                            <a:cs typeface="Arial" panose="020B0604020202020204" pitchFamily="34" charset="0"/>
                          </a:rPr>
                          <m:t>𝑟𝑎𝑑</m:t>
                        </m:r>
                      </m:num>
                      <m:den>
                        <m:sSup>
                          <m:sSupPr>
                            <m:ctrlPr>
                              <a:rPr lang="en-US" sz="4000" b="0" i="1" dirty="0" smtClean="0">
                                <a:latin typeface="Cambria Math" panose="02040503050406030204" pitchFamily="18" charset="0"/>
                                <a:cs typeface="Arial" panose="020B0604020202020204" pitchFamily="34" charset="0"/>
                              </a:rPr>
                            </m:ctrlPr>
                          </m:sSupPr>
                          <m:e>
                            <m:r>
                              <a:rPr lang="en-US" sz="4000" b="0" i="1" dirty="0" smtClean="0">
                                <a:latin typeface="Cambria Math" panose="02040503050406030204" pitchFamily="18" charset="0"/>
                                <a:cs typeface="Arial" panose="020B0604020202020204" pitchFamily="34" charset="0"/>
                              </a:rPr>
                              <m:t>𝑠</m:t>
                            </m:r>
                          </m:e>
                          <m:sup>
                            <m:r>
                              <a:rPr lang="en-US" sz="4000" b="0" i="1" dirty="0" smtClean="0">
                                <a:latin typeface="Cambria Math" panose="02040503050406030204" pitchFamily="18" charset="0"/>
                                <a:cs typeface="Arial" panose="020B0604020202020204" pitchFamily="34" charset="0"/>
                              </a:rPr>
                              <m:t>2</m:t>
                            </m:r>
                          </m:sup>
                        </m:sSup>
                      </m:den>
                    </m:f>
                  </m:oMath>
                </a14:m>
                <a:r>
                  <a:rPr lang="uz-Latn-UZ" sz="4000"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 </a:t>
                </a:r>
              </a:p>
              <a:p>
                <a:pPr marL="0" indent="0" algn="just">
                  <a:buNone/>
                </a:pPr>
                <a14:m>
                  <m:oMathPara xmlns:m="http://schemas.openxmlformats.org/officeDocument/2006/math">
                    <m:oMathParaPr>
                      <m:jc m:val="centerGroup"/>
                    </m:oMathParaPr>
                    <m:oMath xmlns:m="http://schemas.openxmlformats.org/officeDocument/2006/math">
                      <m:r>
                        <a:rPr lang="ru-RU" sz="4400" i="1" smtClean="0">
                          <a:latin typeface="Cambria Math" panose="02040503050406030204" pitchFamily="18" charset="0"/>
                          <a:ea typeface="Cambria Math" panose="02040503050406030204" pitchFamily="18" charset="0"/>
                          <a:cs typeface="Arial" panose="020B0604020202020204" pitchFamily="34" charset="0"/>
                        </a:rPr>
                        <m:t>𝜔</m:t>
                      </m:r>
                      <m:r>
                        <a:rPr lang="en-US" sz="44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44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4400" b="0" i="1" smtClean="0">
                              <a:latin typeface="Cambria Math" panose="02040503050406030204" pitchFamily="18" charset="0"/>
                              <a:ea typeface="Cambria Math" panose="02040503050406030204" pitchFamily="18" charset="0"/>
                              <a:cs typeface="Arial" panose="020B0604020202020204" pitchFamily="34" charset="0"/>
                            </a:rPr>
                            <m:t>𝜔</m:t>
                          </m:r>
                        </m:e>
                        <m:sub>
                          <m:r>
                            <a:rPr lang="en-US" sz="4400" b="0" i="1" smtClean="0">
                              <a:latin typeface="Cambria Math" panose="02040503050406030204" pitchFamily="18" charset="0"/>
                              <a:ea typeface="Cambria Math" panose="02040503050406030204" pitchFamily="18" charset="0"/>
                              <a:cs typeface="Arial" panose="020B0604020202020204" pitchFamily="34" charset="0"/>
                            </a:rPr>
                            <m:t>0</m:t>
                          </m:r>
                        </m:sub>
                      </m:sSub>
                      <m:r>
                        <a:rPr lang="en-US" sz="4400" b="0" i="1" smtClean="0">
                          <a:latin typeface="Cambria Math" panose="02040503050406030204" pitchFamily="18" charset="0"/>
                          <a:ea typeface="Cambria Math" panose="02040503050406030204" pitchFamily="18" charset="0"/>
                          <a:cs typeface="Arial" panose="020B0604020202020204" pitchFamily="34" charset="0"/>
                        </a:rPr>
                        <m:t>+</m:t>
                      </m:r>
                      <m:r>
                        <a:rPr lang="en-US" sz="4400" b="0" i="1" smtClean="0">
                          <a:latin typeface="Cambria Math" panose="02040503050406030204" pitchFamily="18" charset="0"/>
                          <a:ea typeface="Cambria Math" panose="02040503050406030204" pitchFamily="18" charset="0"/>
                          <a:cs typeface="Arial" panose="020B0604020202020204" pitchFamily="34" charset="0"/>
                        </a:rPr>
                        <m:t>𝜀</m:t>
                      </m:r>
                      <m:r>
                        <a:rPr lang="en-US" sz="4400" b="0" i="1" smtClean="0">
                          <a:latin typeface="Cambria Math" panose="02040503050406030204" pitchFamily="18" charset="0"/>
                          <a:ea typeface="Cambria Math" panose="02040503050406030204" pitchFamily="18" charset="0"/>
                          <a:cs typeface="Arial" panose="020B0604020202020204" pitchFamily="34" charset="0"/>
                        </a:rPr>
                        <m:t>∙∆</m:t>
                      </m:r>
                      <m:r>
                        <a:rPr lang="en-US" sz="4400" b="0" i="1" smtClean="0">
                          <a:latin typeface="Cambria Math" panose="02040503050406030204" pitchFamily="18" charset="0"/>
                          <a:ea typeface="Cambria Math" panose="02040503050406030204" pitchFamily="18" charset="0"/>
                          <a:cs typeface="Arial" panose="020B0604020202020204" pitchFamily="34" charset="0"/>
                        </a:rPr>
                        <m:t>𝑡</m:t>
                      </m:r>
                    </m:oMath>
                  </m:oMathPara>
                </a14:m>
                <a:endParaRPr lang="ru-RU" sz="40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191069" y="1473958"/>
                <a:ext cx="11887200" cy="5199797"/>
              </a:xfrm>
              <a:blipFill>
                <a:blip r:embed="rId2"/>
                <a:stretch>
                  <a:fillRect l="-1795" t="-3283" r="-1846"/>
                </a:stretch>
              </a:blipFill>
            </p:spPr>
            <p:txBody>
              <a:bodyPr/>
              <a:lstStyle/>
              <a:p>
                <a:r>
                  <a:rPr lang="ru-RU">
                    <a:noFill/>
                  </a:rPr>
                  <a:t> </a:t>
                </a:r>
              </a:p>
            </p:txBody>
          </p:sp>
        </mc:Fallback>
      </mc:AlternateContent>
      <p:sp>
        <p:nvSpPr>
          <p:cNvPr id="4" name="Объект 2"/>
          <p:cNvSpPr txBox="1">
            <a:spLocks noGrp="1"/>
          </p:cNvSpPr>
          <p:nvPr>
            <p:ph type="title"/>
          </p:nvPr>
        </p:nvSpPr>
        <p:spPr>
          <a:xfrm>
            <a:off x="0" y="0"/>
            <a:ext cx="12192000" cy="1269242"/>
          </a:xfrm>
          <a:prstGeom prst="rect">
            <a:avLst/>
          </a:prstGeom>
          <a:solidFill>
            <a:srgbClr val="0070C0"/>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uz-Latn-UZ" sz="3600" b="1"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br>
              <a:rPr lang="uz-Latn-UZ" sz="3600" b="1" dirty="0">
                <a:solidFill>
                  <a:schemeClr val="bg1"/>
                </a:solidFill>
                <a:latin typeface="Arial" panose="020B0604020202020204" pitchFamily="34" charset="0"/>
                <a:cs typeface="Arial" panose="020B0604020202020204" pitchFamily="34" charset="0"/>
              </a:rPr>
            </a:br>
            <a:r>
              <a:rPr lang="uz-Latn-UZ" sz="5400" dirty="0">
                <a:solidFill>
                  <a:schemeClr val="bg1"/>
                </a:solidFill>
                <a:latin typeface="Arial" panose="020B0604020202020204" pitchFamily="34" charset="0"/>
                <a:cs typeface="Arial" panose="020B0604020202020204" pitchFamily="34" charset="0"/>
              </a:rPr>
              <a:t>Aylana bo‘ylab </a:t>
            </a:r>
            <a:r>
              <a:rPr lang="en-US" sz="5400" dirty="0">
                <a:solidFill>
                  <a:schemeClr val="bg1"/>
                </a:solidFill>
                <a:latin typeface="Arial" panose="020B0604020202020204" pitchFamily="34" charset="0"/>
                <a:cs typeface="Arial" panose="020B0604020202020204" pitchFamily="34" charset="0"/>
              </a:rPr>
              <a:t>no</a:t>
            </a:r>
            <a:r>
              <a:rPr lang="uz-Latn-UZ" sz="5400" dirty="0">
                <a:solidFill>
                  <a:schemeClr val="bg1"/>
                </a:solidFill>
                <a:latin typeface="Arial" panose="020B0604020202020204" pitchFamily="34" charset="0"/>
                <a:cs typeface="Arial" panose="020B0604020202020204" pitchFamily="34" charset="0"/>
              </a:rPr>
              <a:t>tekis haraklat</a:t>
            </a:r>
            <a:br>
              <a:rPr lang="uz-Latn-UZ" sz="3600" b="1" dirty="0">
                <a:solidFill>
                  <a:schemeClr val="bg1"/>
                </a:solidFill>
                <a:latin typeface="Arial" panose="020B0604020202020204" pitchFamily="34" charset="0"/>
                <a:cs typeface="Arial" panose="020B0604020202020204" pitchFamily="34" charset="0"/>
              </a:rPr>
            </a:br>
            <a:r>
              <a:rPr lang="uz-Latn-UZ" sz="3600" i="1" dirty="0">
                <a:latin typeface="Arial" panose="020B0604020202020204" pitchFamily="34" charset="0"/>
                <a:cs typeface="Arial" panose="020B0604020202020204" pitchFamily="34" charset="0"/>
              </a:rPr>
              <a:t>    </a:t>
            </a:r>
            <a:endParaRPr lang="uz-Latn-UZ" sz="4000" b="1"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uz-Latn-UZ" sz="4400" b="1" dirty="0">
                <a:latin typeface="News706 BT" panose="02040804060705020204" pitchFamily="18" charset="0"/>
              </a:rPr>
              <a:t> </a:t>
            </a:r>
            <a:r>
              <a:rPr lang="en-US" sz="4400" b="1" dirty="0">
                <a:latin typeface="News706 BT" panose="02040804060705020204" pitchFamily="18" charset="0"/>
              </a:rPr>
              <a:t>           </a:t>
            </a:r>
            <a:r>
              <a:rPr lang="uz-Latn-UZ" sz="4400" b="1" dirty="0">
                <a:latin typeface="News706 BT" panose="02040804060705020204" pitchFamily="18" charset="0"/>
              </a:rPr>
              <a:t>     </a:t>
            </a:r>
            <a:endParaRPr lang="uz-Latn-UZ" sz="3200" b="1" dirty="0">
              <a:latin typeface="News706 BT" panose="02040804060705020204" pitchFamily="18" charset="0"/>
            </a:endParaRPr>
          </a:p>
        </p:txBody>
      </p:sp>
    </p:spTree>
    <p:extLst>
      <p:ext uri="{BB962C8B-B14F-4D97-AF65-F5344CB8AC3E}">
        <p14:creationId xmlns:p14="http://schemas.microsoft.com/office/powerpoint/2010/main" val="2316786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Объект 75">
            <a:extLst>
              <a:ext uri="{FF2B5EF4-FFF2-40B4-BE49-F238E27FC236}">
                <a16:creationId xmlns:a16="http://schemas.microsoft.com/office/drawing/2014/main" id="{84AA5562-7596-4A18-8CB8-093022C2669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55681" b="69008"/>
          <a:stretch/>
        </p:blipFill>
        <p:spPr>
          <a:xfrm>
            <a:off x="1895061" y="1139686"/>
            <a:ext cx="8746435" cy="5035827"/>
          </a:xfrm>
        </p:spPr>
      </p:pic>
    </p:spTree>
    <p:extLst>
      <p:ext uri="{BB962C8B-B14F-4D97-AF65-F5344CB8AC3E}">
        <p14:creationId xmlns:p14="http://schemas.microsoft.com/office/powerpoint/2010/main" val="424083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7C740CF4-61DD-4EA3-B385-666F8FC3FBD1}"/>
                  </a:ext>
                </a:extLst>
              </p:cNvPr>
              <p:cNvSpPr>
                <a:spLocks noGrp="1"/>
              </p:cNvSpPr>
              <p:nvPr>
                <p:ph idx="1"/>
              </p:nvPr>
            </p:nvSpPr>
            <p:spPr>
              <a:xfrm>
                <a:off x="556591" y="371061"/>
                <a:ext cx="11131826" cy="6268278"/>
              </a:xfrm>
            </p:spPr>
            <p:txBody>
              <a:bodyPr/>
              <a:lstStyle/>
              <a:p>
                <a:pPr marL="0" indent="0" algn="just">
                  <a:lnSpc>
                    <a:spcPct val="100000"/>
                  </a:lnSpc>
                  <a:buNone/>
                </a:pPr>
                <a:r>
                  <a:rPr lang="en-US" sz="40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Aylanma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harakatda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moddiy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nuqtaning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chiziqli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tezligining</a:t>
                </a:r>
                <a:r>
                  <a:rPr lang="en-US" sz="3600" dirty="0">
                    <a:latin typeface="Arial" panose="020B0604020202020204" pitchFamily="34" charset="0"/>
                    <a:cs typeface="Arial" panose="020B0604020202020204" pitchFamily="34" charset="0"/>
                  </a:rPr>
                  <a:t> son </a:t>
                </a:r>
                <a:r>
                  <a:rPr lang="en-US" sz="3600" dirty="0" err="1">
                    <a:latin typeface="Arial" panose="020B0604020202020204" pitchFamily="34" charset="0"/>
                    <a:cs typeface="Arial" panose="020B0604020202020204" pitchFamily="34" charset="0"/>
                  </a:rPr>
                  <a:t>qiymati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o‘zgaradigan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hollar</a:t>
                </a:r>
                <a:r>
                  <a:rPr lang="en-US" sz="3600" dirty="0">
                    <a:latin typeface="Arial" panose="020B0604020202020204" pitchFamily="34" charset="0"/>
                    <a:cs typeface="Arial" panose="020B0604020202020204" pitchFamily="34" charset="0"/>
                  </a:rPr>
                  <a:t> ham </a:t>
                </a:r>
                <a:r>
                  <a:rPr lang="en-US" sz="3600" dirty="0" err="1">
                    <a:latin typeface="Arial" panose="020B0604020202020204" pitchFamily="34" charset="0"/>
                    <a:cs typeface="Arial" panose="020B0604020202020204" pitchFamily="34" charset="0"/>
                  </a:rPr>
                  <a:t>uchraydi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Bunday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paytda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moddiy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nuqtaning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chiziqli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tezligi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o‘zgarishi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bilan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bog‘liq</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tezlanish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vujudga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keladi</a:t>
                </a:r>
                <a:r>
                  <a:rPr lang="en-US" sz="3600" dirty="0">
                    <a:latin typeface="Arial" panose="020B0604020202020204" pitchFamily="34" charset="0"/>
                    <a:cs typeface="Arial" panose="020B0604020202020204" pitchFamily="34" charset="0"/>
                  </a:rPr>
                  <a:t>. Bu </a:t>
                </a:r>
                <a:r>
                  <a:rPr lang="en-US" sz="3600" dirty="0" err="1">
                    <a:latin typeface="Arial" panose="020B0604020202020204" pitchFamily="34" charset="0"/>
                    <a:cs typeface="Arial" panose="020B0604020202020204" pitchFamily="34" charset="0"/>
                  </a:rPr>
                  <a:t>tezlanish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tezlikning</a:t>
                </a:r>
                <a:r>
                  <a:rPr lang="en-US" sz="3600" dirty="0">
                    <a:latin typeface="Arial" panose="020B0604020202020204" pitchFamily="34" charset="0"/>
                    <a:cs typeface="Arial" panose="020B0604020202020204" pitchFamily="34" charset="0"/>
                  </a:rPr>
                  <a:t> son </a:t>
                </a:r>
                <a:r>
                  <a:rPr lang="en-US" sz="3600" dirty="0" err="1">
                    <a:latin typeface="Arial" panose="020B0604020202020204" pitchFamily="34" charset="0"/>
                    <a:cs typeface="Arial" panose="020B0604020202020204" pitchFamily="34" charset="0"/>
                  </a:rPr>
                  <a:t>qiymati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o‘zgarishi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tufayli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hosil</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bo‘lganligidan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yo‘nalishi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tezlik</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yo‘nalishi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bilan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tushadi</a:t>
                </a:r>
                <a:r>
                  <a:rPr lang="en-US" sz="3600" dirty="0">
                    <a:latin typeface="Arial" panose="020B0604020202020204" pitchFamily="34" charset="0"/>
                    <a:cs typeface="Arial" panose="020B0604020202020204" pitchFamily="34" charset="0"/>
                  </a:rPr>
                  <a:t>. Shunga </a:t>
                </a:r>
                <a:r>
                  <a:rPr lang="en-US" sz="3600" dirty="0" err="1">
                    <a:latin typeface="Arial" panose="020B0604020202020204" pitchFamily="34" charset="0"/>
                    <a:cs typeface="Arial" panose="020B0604020202020204" pitchFamily="34" charset="0"/>
                  </a:rPr>
                  <a:t>ko‘ra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urinma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ya’ni</a:t>
                </a:r>
                <a:r>
                  <a:rPr lang="en-US" sz="3600" dirty="0">
                    <a:latin typeface="Arial" panose="020B0604020202020204" pitchFamily="34" charset="0"/>
                    <a:cs typeface="Arial" panose="020B0604020202020204" pitchFamily="34" charset="0"/>
                  </a:rPr>
                  <a:t> </a:t>
                </a:r>
                <a:r>
                  <a:rPr lang="en-US" sz="3600" i="1" dirty="0" err="1">
                    <a:latin typeface="Arial" panose="020B0604020202020204" pitchFamily="34" charset="0"/>
                    <a:cs typeface="Arial" panose="020B0604020202020204" pitchFamily="34" charset="0"/>
                  </a:rPr>
                  <a:t>tangensial</a:t>
                </a:r>
                <a:r>
                  <a:rPr lang="en-US" sz="3600" i="1" dirty="0">
                    <a:latin typeface="Arial" panose="020B0604020202020204" pitchFamily="34" charset="0"/>
                    <a:cs typeface="Arial" panose="020B0604020202020204" pitchFamily="34" charset="0"/>
                  </a:rPr>
                  <a:t> </a:t>
                </a:r>
                <a:r>
                  <a:rPr lang="en-US" sz="3600" i="1" dirty="0" err="1">
                    <a:latin typeface="Arial" panose="020B0604020202020204" pitchFamily="34" charset="0"/>
                    <a:cs typeface="Arial" panose="020B0604020202020204" pitchFamily="34" charset="0"/>
                  </a:rPr>
                  <a:t>tezlanish</a:t>
                </a:r>
                <a:r>
                  <a:rPr lang="en-US" sz="3600"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deb </a:t>
                </a:r>
                <a:r>
                  <a:rPr lang="en-US" sz="3600" dirty="0" err="1">
                    <a:latin typeface="Arial" panose="020B0604020202020204" pitchFamily="34" charset="0"/>
                    <a:cs typeface="Arial" panose="020B0604020202020204" pitchFamily="34" charset="0"/>
                  </a:rPr>
                  <a:t>ataymiz</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ifodasi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quyidagicha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bo‘ladi</a:t>
                </a:r>
                <a:r>
                  <a:rPr lang="en-US" sz="3600" dirty="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a:p>
                <a:pPr marL="0" indent="0" algn="just">
                  <a:lnSpc>
                    <a:spcPct val="100000"/>
                  </a:lnSpc>
                  <a:buNone/>
                </a:pPr>
                <a:r>
                  <a:rPr lang="en-US" sz="3600" dirty="0"/>
                  <a:t>                                       </a:t>
                </a:r>
                <a14:m>
                  <m:oMath xmlns:m="http://schemas.openxmlformats.org/officeDocument/2006/math">
                    <m:acc>
                      <m:accPr>
                        <m:chr m:val="⃗"/>
                        <m:ctrlPr>
                          <a:rPr lang="ru-RU" sz="3600" i="1" smtClean="0">
                            <a:latin typeface="Cambria Math" panose="02040503050406030204" pitchFamily="18" charset="0"/>
                          </a:rPr>
                        </m:ctrlPr>
                      </m:accPr>
                      <m:e>
                        <m:sSub>
                          <m:sSubPr>
                            <m:ctrlPr>
                              <a:rPr lang="ru-RU" sz="3600" i="1" smtClean="0">
                                <a:latin typeface="Cambria Math" panose="02040503050406030204" pitchFamily="18" charset="0"/>
                              </a:rPr>
                            </m:ctrlPr>
                          </m:sSubPr>
                          <m:e>
                            <m:r>
                              <a:rPr lang="en-US" sz="3600" b="0" i="1" smtClean="0">
                                <a:latin typeface="Cambria Math" panose="02040503050406030204" pitchFamily="18" charset="0"/>
                              </a:rPr>
                              <m:t>𝑎</m:t>
                            </m:r>
                          </m:e>
                          <m:sub>
                            <m:r>
                              <a:rPr lang="ru-RU" sz="3600" i="1" smtClean="0">
                                <a:latin typeface="Cambria Math" panose="02040503050406030204" pitchFamily="18" charset="0"/>
                                <a:ea typeface="Cambria Math" panose="02040503050406030204" pitchFamily="18" charset="0"/>
                              </a:rPr>
                              <m:t>𝜏</m:t>
                            </m:r>
                          </m:sub>
                        </m:sSub>
                      </m:e>
                    </m:acc>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r>
                          <a:rPr lang="en-US" sz="3600" b="0" i="1" smtClean="0">
                            <a:latin typeface="Cambria Math" panose="02040503050406030204" pitchFamily="18" charset="0"/>
                            <a:ea typeface="Cambria Math" panose="02040503050406030204" pitchFamily="18" charset="0"/>
                          </a:rPr>
                          <m:t>∆</m:t>
                        </m:r>
                        <m:acc>
                          <m:accPr>
                            <m:chr m:val="⃗"/>
                            <m:ctrlPr>
                              <a:rPr lang="en-US" sz="3600" b="0" i="1" smtClean="0">
                                <a:latin typeface="Cambria Math" panose="02040503050406030204" pitchFamily="18" charset="0"/>
                                <a:ea typeface="Cambria Math" panose="02040503050406030204" pitchFamily="18" charset="0"/>
                              </a:rPr>
                            </m:ctrlPr>
                          </m:accPr>
                          <m:e>
                            <m:r>
                              <a:rPr lang="en-US" sz="3600" b="0" i="1" smtClean="0">
                                <a:latin typeface="Cambria Math" panose="02040503050406030204" pitchFamily="18" charset="0"/>
                                <a:ea typeface="Cambria Math" panose="02040503050406030204" pitchFamily="18" charset="0"/>
                              </a:rPr>
                              <m:t>𝜗</m:t>
                            </m:r>
                          </m:e>
                        </m:acc>
                      </m:num>
                      <m:den>
                        <m:r>
                          <a:rPr lang="en-US" sz="3600" b="0" i="1" smtClean="0">
                            <a:latin typeface="Cambria Math" panose="02040503050406030204" pitchFamily="18" charset="0"/>
                          </a:rPr>
                          <m:t>𝑡</m:t>
                        </m:r>
                      </m:den>
                    </m:f>
                  </m:oMath>
                </a14:m>
                <a:endParaRPr lang="ru-RU" sz="3600" dirty="0"/>
              </a:p>
            </p:txBody>
          </p:sp>
        </mc:Choice>
        <mc:Fallback xmlns="">
          <p:sp>
            <p:nvSpPr>
              <p:cNvPr id="3" name="Объект 2">
                <a:extLst>
                  <a:ext uri="{FF2B5EF4-FFF2-40B4-BE49-F238E27FC236}">
                    <a16:creationId xmlns:a16="http://schemas.microsoft.com/office/drawing/2014/main" id="{7C740CF4-61DD-4EA3-B385-666F8FC3FBD1}"/>
                  </a:ext>
                </a:extLst>
              </p:cNvPr>
              <p:cNvSpPr>
                <a:spLocks noGrp="1" noRot="1" noChangeAspect="1" noMove="1" noResize="1" noEditPoints="1" noAdjustHandles="1" noChangeArrowheads="1" noChangeShapeType="1" noTextEdit="1"/>
              </p:cNvSpPr>
              <p:nvPr>
                <p:ph idx="1"/>
              </p:nvPr>
            </p:nvSpPr>
            <p:spPr>
              <a:xfrm>
                <a:off x="556591" y="371061"/>
                <a:ext cx="11131826" cy="6268278"/>
              </a:xfrm>
              <a:blipFill>
                <a:blip r:embed="rId2"/>
                <a:stretch>
                  <a:fillRect l="-1643" t="-778" r="-1698"/>
                </a:stretch>
              </a:blipFill>
            </p:spPr>
            <p:txBody>
              <a:bodyPr/>
              <a:lstStyle/>
              <a:p>
                <a:r>
                  <a:rPr lang="ru-RU">
                    <a:noFill/>
                  </a:rPr>
                  <a:t> </a:t>
                </a:r>
              </a:p>
            </p:txBody>
          </p:sp>
        </mc:Fallback>
      </mc:AlternateContent>
    </p:spTree>
    <p:extLst>
      <p:ext uri="{BB962C8B-B14F-4D97-AF65-F5344CB8AC3E}">
        <p14:creationId xmlns:p14="http://schemas.microsoft.com/office/powerpoint/2010/main" val="195595843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C818FD00-6F3B-4C9E-A6D4-EC4175F43E57}"/>
                  </a:ext>
                </a:extLst>
              </p:cNvPr>
              <p:cNvSpPr>
                <a:spLocks noGrp="1"/>
              </p:cNvSpPr>
              <p:nvPr>
                <p:ph idx="1"/>
              </p:nvPr>
            </p:nvSpPr>
            <p:spPr>
              <a:xfrm>
                <a:off x="702364" y="1842052"/>
                <a:ext cx="10840279" cy="4678018"/>
              </a:xfrm>
            </p:spPr>
            <p:txBody>
              <a:bodyPr>
                <a:normAutofit/>
              </a:bodyPr>
              <a:lstStyle/>
              <a:p>
                <a:pPr marL="0" indent="0" algn="just">
                  <a:lnSpc>
                    <a:spcPct val="100000"/>
                  </a:lnSpc>
                  <a:buNone/>
                </a:pPr>
                <a:r>
                  <a:rPr lang="en-US" sz="48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Shunday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qilib</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aylanma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harakatlanayotgan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moddiy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nuqtaning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chiziqli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tezligi</a:t>
                </a:r>
                <a:r>
                  <a:rPr lang="en-US" sz="3600" dirty="0">
                    <a:latin typeface="Arial" panose="020B0604020202020204" pitchFamily="34" charset="0"/>
                    <a:cs typeface="Arial" panose="020B0604020202020204" pitchFamily="34" charset="0"/>
                  </a:rPr>
                  <a:t> ham </a:t>
                </a:r>
                <a:r>
                  <a:rPr lang="en-US" sz="3600" dirty="0" err="1">
                    <a:latin typeface="Arial" panose="020B0604020202020204" pitchFamily="34" charset="0"/>
                    <a:cs typeface="Arial" panose="020B0604020202020204" pitchFamily="34" charset="0"/>
                  </a:rPr>
                  <a:t>o‘zgarsa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umumiy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tezlanishi</a:t>
                </a:r>
                <a:endParaRPr lang="en-US" sz="3600" dirty="0">
                  <a:latin typeface="Arial" panose="020B0604020202020204" pitchFamily="34" charset="0"/>
                  <a:cs typeface="Arial" panose="020B0604020202020204" pitchFamily="34" charset="0"/>
                </a:endParaRPr>
              </a:p>
              <a:p>
                <a:pPr marL="0" indent="0" algn="just">
                  <a:lnSpc>
                    <a:spcPct val="100000"/>
                  </a:lnSpc>
                  <a:buNone/>
                </a:pPr>
                <a14:m>
                  <m:oMath xmlns:m="http://schemas.openxmlformats.org/officeDocument/2006/math">
                    <m:acc>
                      <m:accPr>
                        <m:chr m:val="⃗"/>
                        <m:ctrlPr>
                          <a:rPr lang="ru-RU" sz="3600" i="1" smtClean="0">
                            <a:latin typeface="Cambria Math" panose="02040503050406030204" pitchFamily="18" charset="0"/>
                            <a:cs typeface="Arial" panose="020B0604020202020204" pitchFamily="34" charset="0"/>
                          </a:rPr>
                        </m:ctrlPr>
                      </m:accPr>
                      <m:e>
                        <m:r>
                          <a:rPr lang="en-US" sz="3600" b="0" i="1" smtClean="0">
                            <a:latin typeface="Cambria Math" panose="02040503050406030204" pitchFamily="18" charset="0"/>
                            <a:cs typeface="Arial" panose="020B0604020202020204" pitchFamily="34" charset="0"/>
                          </a:rPr>
                          <m:t>𝑎</m:t>
                        </m:r>
                      </m:e>
                    </m:acc>
                    <m:r>
                      <a:rPr lang="en-US" sz="3600" b="0" i="1" smtClean="0">
                        <a:latin typeface="Cambria Math" panose="02040503050406030204" pitchFamily="18" charset="0"/>
                        <a:cs typeface="Arial" panose="020B0604020202020204" pitchFamily="34" charset="0"/>
                      </a:rPr>
                      <m:t>=</m:t>
                    </m:r>
                    <m:acc>
                      <m:accPr>
                        <m:chr m:val="⃗"/>
                        <m:ctrlPr>
                          <a:rPr lang="en-US" sz="3600" b="0" i="1" smtClean="0">
                            <a:latin typeface="Cambria Math" panose="02040503050406030204" pitchFamily="18" charset="0"/>
                            <a:cs typeface="Arial" panose="020B0604020202020204" pitchFamily="34" charset="0"/>
                          </a:rPr>
                        </m:ctrlPr>
                      </m:accPr>
                      <m:e>
                        <m:sSub>
                          <m:sSubPr>
                            <m:ctrlPr>
                              <a:rPr lang="en-US" sz="3600" b="0" i="1" smtClean="0">
                                <a:latin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cs typeface="Arial" panose="020B0604020202020204" pitchFamily="34" charset="0"/>
                              </a:rPr>
                              <m:t>𝑎</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𝜏</m:t>
                            </m:r>
                          </m:sub>
                        </m:sSub>
                      </m:e>
                    </m:acc>
                    <m:r>
                      <a:rPr lang="en-US" sz="3600" b="0" i="1" smtClean="0">
                        <a:latin typeface="Cambria Math" panose="02040503050406030204" pitchFamily="18" charset="0"/>
                        <a:cs typeface="Arial" panose="020B0604020202020204" pitchFamily="34" charset="0"/>
                      </a:rPr>
                      <m:t>+</m:t>
                    </m:r>
                    <m:acc>
                      <m:accPr>
                        <m:chr m:val="⃗"/>
                        <m:ctrlPr>
                          <a:rPr lang="en-US" sz="3600" b="0" i="1" smtClean="0">
                            <a:latin typeface="Cambria Math" panose="02040503050406030204" pitchFamily="18" charset="0"/>
                            <a:cs typeface="Arial" panose="020B0604020202020204" pitchFamily="34" charset="0"/>
                          </a:rPr>
                        </m:ctrlPr>
                      </m:accPr>
                      <m:e>
                        <m:sSub>
                          <m:sSubPr>
                            <m:ctrlPr>
                              <a:rPr lang="en-US" sz="3600" b="0" i="1" smtClean="0">
                                <a:latin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cs typeface="Arial" panose="020B0604020202020204" pitchFamily="34" charset="0"/>
                              </a:rPr>
                              <m:t>𝑎</m:t>
                            </m:r>
                          </m:e>
                          <m:sub>
                            <m:r>
                              <a:rPr lang="en-US" sz="3600" b="0" i="1" smtClean="0">
                                <a:latin typeface="Cambria Math" panose="02040503050406030204" pitchFamily="18" charset="0"/>
                                <a:cs typeface="Arial" panose="020B0604020202020204" pitchFamily="34" charset="0"/>
                              </a:rPr>
                              <m:t>𝑛</m:t>
                            </m:r>
                          </m:sub>
                        </m:sSub>
                      </m:e>
                    </m:acc>
                  </m:oMath>
                </a14:m>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yoki</a:t>
                </a:r>
                <a:r>
                  <a:rPr lang="en-US" sz="3600" dirty="0">
                    <a:latin typeface="Arial" panose="020B0604020202020204" pitchFamily="34" charset="0"/>
                    <a:cs typeface="Arial" panose="020B0604020202020204" pitchFamily="34" charset="0"/>
                  </a:rPr>
                  <a:t> </a:t>
                </a:r>
                <a14:m>
                  <m:oMath xmlns:m="http://schemas.openxmlformats.org/officeDocument/2006/math">
                    <m:r>
                      <a:rPr lang="en-US" sz="3600" b="0" i="1" smtClean="0">
                        <a:latin typeface="Cambria Math" panose="02040503050406030204" pitchFamily="18" charset="0"/>
                        <a:cs typeface="Arial" panose="020B0604020202020204" pitchFamily="34" charset="0"/>
                      </a:rPr>
                      <m:t>𝑎</m:t>
                    </m:r>
                    <m:r>
                      <a:rPr lang="en-US" sz="3600" b="0" i="1" smtClean="0">
                        <a:latin typeface="Cambria Math" panose="02040503050406030204" pitchFamily="18" charset="0"/>
                        <a:cs typeface="Arial" panose="020B0604020202020204" pitchFamily="34" charset="0"/>
                      </a:rPr>
                      <m:t>=</m:t>
                    </m:r>
                    <m:rad>
                      <m:radPr>
                        <m:degHide m:val="on"/>
                        <m:ctrlPr>
                          <a:rPr lang="en-US" sz="3600" b="0" i="1" smtClean="0">
                            <a:latin typeface="Cambria Math" panose="02040503050406030204" pitchFamily="18" charset="0"/>
                            <a:cs typeface="Arial" panose="020B0604020202020204" pitchFamily="34" charset="0"/>
                          </a:rPr>
                        </m:ctrlPr>
                      </m:radPr>
                      <m:deg/>
                      <m:e>
                        <m:sSubSup>
                          <m:sSubSupPr>
                            <m:ctrlPr>
                              <a:rPr lang="en-US" sz="3600" b="0" i="1" smtClean="0">
                                <a:latin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cs typeface="Arial" panose="020B0604020202020204" pitchFamily="34" charset="0"/>
                              </a:rPr>
                              <m:t>𝑎</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𝜏</m:t>
                            </m:r>
                          </m:sub>
                          <m:sup>
                            <m:r>
                              <a:rPr lang="en-US" sz="3600" b="0" i="1" smtClean="0">
                                <a:latin typeface="Cambria Math" panose="02040503050406030204" pitchFamily="18" charset="0"/>
                                <a:cs typeface="Arial" panose="020B0604020202020204" pitchFamily="34" charset="0"/>
                              </a:rPr>
                              <m:t>2</m:t>
                            </m:r>
                          </m:sup>
                        </m:sSubSup>
                        <m:r>
                          <a:rPr lang="en-US" sz="3600" b="0" i="1" smtClean="0">
                            <a:latin typeface="Cambria Math" panose="02040503050406030204" pitchFamily="18" charset="0"/>
                            <a:cs typeface="Arial" panose="020B0604020202020204" pitchFamily="34" charset="0"/>
                          </a:rPr>
                          <m:t>+</m:t>
                        </m:r>
                        <m:sSubSup>
                          <m:sSubSupPr>
                            <m:ctrlPr>
                              <a:rPr lang="en-US" sz="3600" b="0" i="1" smtClean="0">
                                <a:latin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cs typeface="Arial" panose="020B0604020202020204" pitchFamily="34" charset="0"/>
                              </a:rPr>
                              <m:t>𝑎</m:t>
                            </m:r>
                          </m:e>
                          <m:sub>
                            <m:r>
                              <a:rPr lang="en-US" sz="3600" b="0" i="1" smtClean="0">
                                <a:latin typeface="Cambria Math" panose="02040503050406030204" pitchFamily="18" charset="0"/>
                                <a:cs typeface="Arial" panose="020B0604020202020204" pitchFamily="34" charset="0"/>
                              </a:rPr>
                              <m:t>𝑛</m:t>
                            </m:r>
                          </m:sub>
                          <m:sup>
                            <m:r>
                              <a:rPr lang="en-US" sz="3600" b="0" i="1" smtClean="0">
                                <a:latin typeface="Cambria Math" panose="02040503050406030204" pitchFamily="18" charset="0"/>
                                <a:cs typeface="Arial" panose="020B0604020202020204" pitchFamily="34" charset="0"/>
                              </a:rPr>
                              <m:t>2</m:t>
                            </m:r>
                          </m:sup>
                        </m:sSubSup>
                      </m:e>
                    </m:rad>
                  </m:oMath>
                </a14:m>
                <a:r>
                  <a:rPr lang="en-US" sz="3600" dirty="0">
                    <a:latin typeface="Arial" panose="020B0604020202020204" pitchFamily="34" charset="0"/>
                    <a:cs typeface="Arial" panose="020B0604020202020204" pitchFamily="34" charset="0"/>
                  </a:rPr>
                  <a:t> </a:t>
                </a:r>
              </a:p>
              <a:p>
                <a:pPr marL="0" indent="0" algn="just">
                  <a:lnSpc>
                    <a:spcPct val="100000"/>
                  </a:lnSpc>
                  <a:buNone/>
                </a:pPr>
                <a:r>
                  <a:rPr lang="en-US" sz="3600" dirty="0" err="1">
                    <a:latin typeface="Arial" panose="020B0604020202020204" pitchFamily="34" charset="0"/>
                    <a:cs typeface="Arial" panose="020B0604020202020204" pitchFamily="34" charset="0"/>
                  </a:rPr>
                  <a:t>Ifoda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orqali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aniqlanadi</a:t>
                </a:r>
                <a:r>
                  <a:rPr lang="en-US" sz="3600" dirty="0">
                    <a:latin typeface="Arial" panose="020B0604020202020204" pitchFamily="34" charset="0"/>
                    <a:cs typeface="Arial" panose="020B0604020202020204" pitchFamily="34" charset="0"/>
                  </a:rPr>
                  <a:t>. Bu </a:t>
                </a:r>
                <a:r>
                  <a:rPr lang="en-US" sz="3600" dirty="0" err="1">
                    <a:latin typeface="Arial" panose="020B0604020202020204" pitchFamily="34" charset="0"/>
                    <a:cs typeface="Arial" panose="020B0604020202020204" pitchFamily="34" charset="0"/>
                  </a:rPr>
                  <a:t>yerda</a:t>
                </a:r>
                <a:r>
                  <a:rPr lang="en-US" sz="3600" dirty="0">
                    <a:latin typeface="Arial" panose="020B0604020202020204" pitchFamily="34" charset="0"/>
                    <a:cs typeface="Arial" panose="020B0604020202020204" pitchFamily="34" charset="0"/>
                  </a:rPr>
                  <a:t>: </a:t>
                </a:r>
                <a14:m>
                  <m:oMath xmlns:m="http://schemas.openxmlformats.org/officeDocument/2006/math">
                    <m:sSub>
                      <m:sSubPr>
                        <m:ctrlPr>
                          <a:rPr lang="en-US" sz="3600" i="1" smtClean="0">
                            <a:latin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cs typeface="Arial" panose="020B0604020202020204" pitchFamily="34" charset="0"/>
                          </a:rPr>
                          <m:t>𝑎</m:t>
                        </m:r>
                      </m:e>
                      <m:sub>
                        <m:r>
                          <a:rPr lang="en-US" sz="3600" i="1" smtClean="0">
                            <a:latin typeface="Cambria Math" panose="02040503050406030204" pitchFamily="18" charset="0"/>
                            <a:ea typeface="Cambria Math" panose="02040503050406030204" pitchFamily="18" charset="0"/>
                            <a:cs typeface="Arial" panose="020B0604020202020204" pitchFamily="34" charset="0"/>
                          </a:rPr>
                          <m:t>𝜏</m:t>
                        </m:r>
                      </m:sub>
                    </m:sSub>
                    <m:r>
                      <a:rPr lang="en-US" sz="3600" b="0" i="1" smtClean="0">
                        <a:latin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𝜀</m:t>
                    </m:r>
                    <m:r>
                      <a:rPr lang="en-US" sz="3600" b="0" i="1" smtClean="0">
                        <a:latin typeface="Cambria Math" panose="02040503050406030204" pitchFamily="18" charset="0"/>
                        <a:ea typeface="Cambria Math" panose="02040503050406030204" pitchFamily="18" charset="0"/>
                        <a:cs typeface="Arial" panose="020B0604020202020204" pitchFamily="34" charset="0"/>
                      </a:rPr>
                      <m:t>𝑅</m:t>
                    </m:r>
                  </m:oMath>
                </a14:m>
                <a:endParaRPr lang="ru-RU" sz="36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C818FD00-6F3B-4C9E-A6D4-EC4175F43E57}"/>
                  </a:ext>
                </a:extLst>
              </p:cNvPr>
              <p:cNvSpPr>
                <a:spLocks noGrp="1" noRot="1" noChangeAspect="1" noMove="1" noResize="1" noEditPoints="1" noAdjustHandles="1" noChangeArrowheads="1" noChangeShapeType="1" noTextEdit="1"/>
              </p:cNvSpPr>
              <p:nvPr>
                <p:ph idx="1"/>
              </p:nvPr>
            </p:nvSpPr>
            <p:spPr>
              <a:xfrm>
                <a:off x="702364" y="1842052"/>
                <a:ext cx="10840279" cy="4678018"/>
              </a:xfrm>
              <a:blipFill>
                <a:blip r:embed="rId2"/>
                <a:stretch>
                  <a:fillRect l="-1687" r="-1744"/>
                </a:stretch>
              </a:blipFill>
            </p:spPr>
            <p:txBody>
              <a:bodyPr/>
              <a:lstStyle/>
              <a:p>
                <a:r>
                  <a:rPr lang="ru-RU">
                    <a:noFill/>
                  </a:rPr>
                  <a:t> </a:t>
                </a:r>
              </a:p>
            </p:txBody>
          </p:sp>
        </mc:Fallback>
      </mc:AlternateContent>
      <p:sp>
        <p:nvSpPr>
          <p:cNvPr id="4" name="Объект 2">
            <a:extLst>
              <a:ext uri="{FF2B5EF4-FFF2-40B4-BE49-F238E27FC236}">
                <a16:creationId xmlns:a16="http://schemas.microsoft.com/office/drawing/2014/main" id="{4B78E7A1-7EBE-4AF2-9DD3-23B8159AF2B1}"/>
              </a:ext>
            </a:extLst>
          </p:cNvPr>
          <p:cNvSpPr txBox="1">
            <a:spLocks noGrp="1"/>
          </p:cNvSpPr>
          <p:nvPr>
            <p:ph type="title"/>
          </p:nvPr>
        </p:nvSpPr>
        <p:spPr>
          <a:xfrm>
            <a:off x="0" y="0"/>
            <a:ext cx="12192000" cy="1269242"/>
          </a:xfrm>
          <a:prstGeom prst="rect">
            <a:avLst/>
          </a:prstGeom>
          <a:solidFill>
            <a:srgbClr val="0070C0"/>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uz-Latn-UZ" sz="3600" b="1"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br>
              <a:rPr lang="uz-Latn-UZ" sz="3600" b="1" dirty="0">
                <a:solidFill>
                  <a:schemeClr val="bg1"/>
                </a:solidFill>
                <a:latin typeface="Arial" panose="020B0604020202020204" pitchFamily="34" charset="0"/>
                <a:cs typeface="Arial" panose="020B0604020202020204" pitchFamily="34" charset="0"/>
              </a:rPr>
            </a:br>
            <a:r>
              <a:rPr lang="en-US" sz="5400" dirty="0" err="1">
                <a:solidFill>
                  <a:schemeClr val="bg1"/>
                </a:solidFill>
                <a:latin typeface="Arial" panose="020B0604020202020204" pitchFamily="34" charset="0"/>
                <a:cs typeface="Arial" panose="020B0604020202020204" pitchFamily="34" charset="0"/>
              </a:rPr>
              <a:t>Umumiy</a:t>
            </a:r>
            <a:r>
              <a:rPr lang="en-US" sz="5400" dirty="0">
                <a:solidFill>
                  <a:schemeClr val="bg1"/>
                </a:solidFill>
                <a:latin typeface="Arial" panose="020B0604020202020204" pitchFamily="34" charset="0"/>
                <a:cs typeface="Arial" panose="020B0604020202020204" pitchFamily="34" charset="0"/>
              </a:rPr>
              <a:t>  </a:t>
            </a:r>
            <a:r>
              <a:rPr lang="en-US" sz="5400" dirty="0" err="1">
                <a:solidFill>
                  <a:schemeClr val="bg1"/>
                </a:solidFill>
                <a:latin typeface="Arial" panose="020B0604020202020204" pitchFamily="34" charset="0"/>
                <a:cs typeface="Arial" panose="020B0604020202020204" pitchFamily="34" charset="0"/>
              </a:rPr>
              <a:t>tezlanish</a:t>
            </a:r>
            <a:br>
              <a:rPr lang="uz-Latn-UZ" sz="3600" b="1" dirty="0">
                <a:solidFill>
                  <a:schemeClr val="bg1"/>
                </a:solidFill>
                <a:latin typeface="Arial" panose="020B0604020202020204" pitchFamily="34" charset="0"/>
                <a:cs typeface="Arial" panose="020B0604020202020204" pitchFamily="34" charset="0"/>
              </a:rPr>
            </a:br>
            <a:r>
              <a:rPr lang="uz-Latn-UZ" sz="3600" i="1" dirty="0">
                <a:latin typeface="Arial" panose="020B0604020202020204" pitchFamily="34" charset="0"/>
                <a:cs typeface="Arial" panose="020B0604020202020204" pitchFamily="34" charset="0"/>
              </a:rPr>
              <a:t>    </a:t>
            </a:r>
            <a:endParaRPr lang="uz-Latn-UZ" sz="4000" b="1"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uz-Latn-UZ" sz="4400" b="1" dirty="0">
                <a:latin typeface="News706 BT" panose="02040804060705020204" pitchFamily="18" charset="0"/>
              </a:rPr>
              <a:t>      </a:t>
            </a:r>
            <a:endParaRPr lang="uz-Latn-UZ" sz="3200" b="1" dirty="0">
              <a:latin typeface="News706 BT" panose="02040804060705020204" pitchFamily="18" charset="0"/>
            </a:endParaRPr>
          </a:p>
        </p:txBody>
      </p:sp>
    </p:spTree>
    <p:extLst>
      <p:ext uri="{BB962C8B-B14F-4D97-AF65-F5344CB8AC3E}">
        <p14:creationId xmlns:p14="http://schemas.microsoft.com/office/powerpoint/2010/main" val="374864248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C8D3525-98E4-4ED4-B0EE-EAC777C395F8}"/>
              </a:ext>
            </a:extLst>
          </p:cNvPr>
          <p:cNvSpPr>
            <a:spLocks noGrp="1"/>
          </p:cNvSpPr>
          <p:nvPr>
            <p:ph idx="1"/>
          </p:nvPr>
        </p:nvSpPr>
        <p:spPr>
          <a:xfrm>
            <a:off x="874643" y="2027583"/>
            <a:ext cx="10204174" cy="4611756"/>
          </a:xfrm>
        </p:spPr>
        <p:txBody>
          <a:bodyPr/>
          <a:lstStyle/>
          <a:p>
            <a:pPr marL="0" indent="0" algn="just">
              <a:lnSpc>
                <a:spcPct val="100000"/>
              </a:lnSpc>
              <a:buNone/>
            </a:pPr>
            <a:r>
              <a:rPr lang="en-US" sz="44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G‘ildirak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tekis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sekinlanuvchan</a:t>
            </a:r>
            <a:r>
              <a:rPr lang="en-US" sz="3200" dirty="0">
                <a:latin typeface="Arial" panose="020B0604020202020204" pitchFamily="34" charset="0"/>
                <a:cs typeface="Arial" panose="020B0604020202020204" pitchFamily="34" charset="0"/>
              </a:rPr>
              <a:t> harakat </a:t>
            </a:r>
            <a:r>
              <a:rPr lang="en-US" sz="3200" dirty="0" err="1">
                <a:latin typeface="Arial" panose="020B0604020202020204" pitchFamily="34" charset="0"/>
                <a:cs typeface="Arial" panose="020B0604020202020204" pitchFamily="34" charset="0"/>
              </a:rPr>
              <a:t>qilib</a:t>
            </a:r>
            <a:r>
              <a:rPr lang="en-US" sz="3200" dirty="0">
                <a:latin typeface="Arial" panose="020B0604020202020204" pitchFamily="34" charset="0"/>
                <a:cs typeface="Arial" panose="020B0604020202020204" pitchFamily="34" charset="0"/>
              </a:rPr>
              <a:t>, 1 min </a:t>
            </a:r>
            <a:r>
              <a:rPr lang="en-US" sz="3200" dirty="0" err="1">
                <a:latin typeface="Arial" panose="020B0604020202020204" pitchFamily="34" charset="0"/>
                <a:cs typeface="Arial" panose="020B0604020202020204" pitchFamily="34" charset="0"/>
              </a:rPr>
              <a:t>davomida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chastotasini</a:t>
            </a:r>
            <a:r>
              <a:rPr lang="en-US" sz="3200" dirty="0">
                <a:latin typeface="Arial" panose="020B0604020202020204" pitchFamily="34" charset="0"/>
                <a:cs typeface="Arial" panose="020B0604020202020204" pitchFamily="34" charset="0"/>
              </a:rPr>
              <a:t> 300 1/min dan 180 1/min </a:t>
            </a:r>
            <a:r>
              <a:rPr lang="en-US" sz="3200" dirty="0" err="1">
                <a:latin typeface="Arial" panose="020B0604020202020204" pitchFamily="34" charset="0"/>
                <a:cs typeface="Arial" panose="020B0604020202020204" pitchFamily="34" charset="0"/>
              </a:rPr>
              <a:t>gacha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kamaytirdi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G‘ildirakning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burchak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tezlanishini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shu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davrdagi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to‘la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aylanishlar</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sonini</a:t>
            </a:r>
            <a:r>
              <a:rPr lang="en-US" sz="3200" dirty="0">
                <a:latin typeface="Arial" panose="020B0604020202020204" pitchFamily="34" charset="0"/>
                <a:cs typeface="Arial" panose="020B0604020202020204" pitchFamily="34" charset="0"/>
              </a:rPr>
              <a:t> toping.</a:t>
            </a:r>
            <a:endParaRPr lang="ru-RU" sz="3200" dirty="0">
              <a:latin typeface="Arial" panose="020B0604020202020204" pitchFamily="34" charset="0"/>
              <a:cs typeface="Arial" panose="020B0604020202020204" pitchFamily="34" charset="0"/>
            </a:endParaRPr>
          </a:p>
          <a:p>
            <a:pPr marL="0" indent="0">
              <a:buNone/>
            </a:pPr>
            <a:endParaRPr lang="ru-RU" dirty="0">
              <a:latin typeface="Arial" panose="020B0604020202020204" pitchFamily="34" charset="0"/>
              <a:cs typeface="Arial" panose="020B0604020202020204" pitchFamily="34" charset="0"/>
            </a:endParaRPr>
          </a:p>
        </p:txBody>
      </p:sp>
      <p:sp>
        <p:nvSpPr>
          <p:cNvPr id="4" name="Объект 2">
            <a:extLst>
              <a:ext uri="{FF2B5EF4-FFF2-40B4-BE49-F238E27FC236}">
                <a16:creationId xmlns:a16="http://schemas.microsoft.com/office/drawing/2014/main" id="{EF2958C2-4883-489D-A283-63008554ADA1}"/>
              </a:ext>
            </a:extLst>
          </p:cNvPr>
          <p:cNvSpPr txBox="1">
            <a:spLocks noGrp="1"/>
          </p:cNvSpPr>
          <p:nvPr>
            <p:ph type="title"/>
          </p:nvPr>
        </p:nvSpPr>
        <p:spPr>
          <a:xfrm>
            <a:off x="0" y="0"/>
            <a:ext cx="12192000" cy="1269242"/>
          </a:xfrm>
          <a:prstGeom prst="rect">
            <a:avLst/>
          </a:prstGeom>
          <a:solidFill>
            <a:srgbClr val="0070C0"/>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uz-Latn-UZ" sz="3600" b="1" dirty="0">
                <a:solidFill>
                  <a:schemeClr val="bg1"/>
                </a:solidFill>
                <a:latin typeface="Arial" panose="020B0604020202020204" pitchFamily="34" charset="0"/>
                <a:cs typeface="Arial" panose="020B0604020202020204" pitchFamily="34" charset="0"/>
              </a:rPr>
              <a:t> </a:t>
            </a:r>
            <a:br>
              <a:rPr lang="uz-Latn-UZ" sz="3600" b="1" dirty="0">
                <a:solidFill>
                  <a:schemeClr val="bg1"/>
                </a:solidFill>
                <a:latin typeface="Arial" panose="020B0604020202020204" pitchFamily="34" charset="0"/>
                <a:cs typeface="Arial" panose="020B0604020202020204" pitchFamily="34" charset="0"/>
              </a:rPr>
            </a:br>
            <a:br>
              <a:rPr lang="uz-Latn-UZ" sz="3600" b="1" dirty="0">
                <a:solidFill>
                  <a:schemeClr val="bg1"/>
                </a:solidFill>
                <a:latin typeface="Arial" panose="020B0604020202020204" pitchFamily="34" charset="0"/>
                <a:cs typeface="Arial" panose="020B0604020202020204" pitchFamily="34" charset="0"/>
              </a:rPr>
            </a:br>
            <a:r>
              <a:rPr lang="en-US" sz="5400" dirty="0">
                <a:solidFill>
                  <a:schemeClr val="bg1"/>
                </a:solidFill>
                <a:latin typeface="Arial" panose="020B0604020202020204" pitchFamily="34" charset="0"/>
                <a:cs typeface="Arial" panose="020B0604020202020204" pitchFamily="34" charset="0"/>
              </a:rPr>
              <a:t>Masala (13-bet  4-savol)</a:t>
            </a:r>
            <a:br>
              <a:rPr lang="uz-Latn-UZ" sz="3600" dirty="0">
                <a:solidFill>
                  <a:schemeClr val="bg1"/>
                </a:solidFill>
                <a:latin typeface="Arial" panose="020B0604020202020204" pitchFamily="34" charset="0"/>
                <a:cs typeface="Arial" panose="020B0604020202020204" pitchFamily="34" charset="0"/>
              </a:rPr>
            </a:br>
            <a:r>
              <a:rPr lang="uz-Latn-UZ" sz="3600" i="1" dirty="0">
                <a:latin typeface="Arial" panose="020B0604020202020204" pitchFamily="34" charset="0"/>
                <a:cs typeface="Arial" panose="020B0604020202020204" pitchFamily="34" charset="0"/>
              </a:rPr>
              <a:t>    </a:t>
            </a:r>
            <a:endParaRPr lang="uz-Latn-UZ" sz="4000" b="1"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uz-Latn-UZ" sz="4400" b="1" dirty="0">
                <a:latin typeface="News706 BT" panose="02040804060705020204" pitchFamily="18" charset="0"/>
              </a:rPr>
              <a:t> </a:t>
            </a:r>
            <a:r>
              <a:rPr lang="en-US" sz="4400" b="1" dirty="0">
                <a:latin typeface="News706 BT" panose="02040804060705020204" pitchFamily="18" charset="0"/>
              </a:rPr>
              <a:t>               </a:t>
            </a:r>
            <a:r>
              <a:rPr lang="uz-Latn-UZ" sz="4400" b="1" dirty="0">
                <a:latin typeface="News706 BT" panose="02040804060705020204" pitchFamily="18" charset="0"/>
              </a:rPr>
              <a:t>     </a:t>
            </a:r>
            <a:endParaRPr lang="uz-Latn-UZ" sz="3200" b="1" dirty="0">
              <a:latin typeface="News706 BT" panose="02040804060705020204" pitchFamily="18" charset="0"/>
            </a:endParaRPr>
          </a:p>
        </p:txBody>
      </p:sp>
    </p:spTree>
    <p:extLst>
      <p:ext uri="{BB962C8B-B14F-4D97-AF65-F5344CB8AC3E}">
        <p14:creationId xmlns:p14="http://schemas.microsoft.com/office/powerpoint/2010/main" val="2070874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AFF7FEB3-37E8-46F6-97D3-A8FD26B45DA0}"/>
                  </a:ext>
                </a:extLst>
              </p:cNvPr>
              <p:cNvSpPr>
                <a:spLocks noGrp="1"/>
              </p:cNvSpPr>
              <p:nvPr>
                <p:ph idx="1"/>
              </p:nvPr>
            </p:nvSpPr>
            <p:spPr>
              <a:xfrm>
                <a:off x="848138" y="609600"/>
                <a:ext cx="11092069" cy="6069496"/>
              </a:xfrm>
            </p:spPr>
            <p:txBody>
              <a:bodyPr>
                <a:normAutofit/>
              </a:bodyPr>
              <a:lstStyle/>
              <a:p>
                <a:pPr marL="0" indent="0">
                  <a:buNone/>
                </a:pPr>
                <a:r>
                  <a:rPr lang="en-US" sz="3600" dirty="0">
                    <a:latin typeface="Arial" panose="020B0604020202020204" pitchFamily="34" charset="0"/>
                    <a:cs typeface="Arial" panose="020B0604020202020204" pitchFamily="34" charset="0"/>
                  </a:rPr>
                  <a:t> </a:t>
                </a:r>
                <a:r>
                  <a:rPr lang="en-US" sz="3600" b="1" dirty="0" err="1">
                    <a:solidFill>
                      <a:schemeClr val="accent5"/>
                    </a:solidFill>
                    <a:latin typeface="Arial" panose="020B0604020202020204" pitchFamily="34" charset="0"/>
                    <a:cs typeface="Arial" panose="020B0604020202020204" pitchFamily="34" charset="0"/>
                  </a:rPr>
                  <a:t>Berilgan</a:t>
                </a:r>
                <a:r>
                  <a:rPr lang="en-US" sz="3600" b="1" dirty="0">
                    <a:solidFill>
                      <a:schemeClr val="accent5"/>
                    </a:solidFill>
                    <a:latin typeface="Arial" panose="020B0604020202020204" pitchFamily="34" charset="0"/>
                    <a:cs typeface="Arial" panose="020B0604020202020204" pitchFamily="34" charset="0"/>
                  </a:rPr>
                  <a:t>:                            Formula:</a:t>
                </a:r>
              </a:p>
              <a:p>
                <a:pPr marL="0" indent="0">
                  <a:buNone/>
                </a:pPr>
                <a14:m>
                  <m:oMath xmlns:m="http://schemas.openxmlformats.org/officeDocument/2006/math">
                    <m:sSub>
                      <m:sSubPr>
                        <m:ctrlPr>
                          <a:rPr lang="ru-RU" sz="3600" i="1" smtClean="0">
                            <a:latin typeface="Cambria Math" panose="02040503050406030204" pitchFamily="18" charset="0"/>
                            <a:cs typeface="Arial" panose="020B0604020202020204" pitchFamily="34" charset="0"/>
                          </a:rPr>
                        </m:ctrlPr>
                      </m:sSubPr>
                      <m:e>
                        <m:r>
                          <a:rPr lang="ru-RU" sz="3600" i="1" smtClean="0">
                            <a:latin typeface="Cambria Math" panose="02040503050406030204" pitchFamily="18" charset="0"/>
                            <a:ea typeface="Cambria Math" panose="02040503050406030204" pitchFamily="18" charset="0"/>
                            <a:cs typeface="Arial" panose="020B0604020202020204" pitchFamily="34" charset="0"/>
                          </a:rPr>
                          <m:t>𝜈</m:t>
                        </m:r>
                      </m:e>
                      <m:sub>
                        <m:r>
                          <a:rPr lang="en-US" sz="3600" b="0" i="1" smtClean="0">
                            <a:latin typeface="Cambria Math" panose="02040503050406030204" pitchFamily="18" charset="0"/>
                            <a:cs typeface="Arial" panose="020B0604020202020204" pitchFamily="34" charset="0"/>
                          </a:rPr>
                          <m:t>0</m:t>
                        </m:r>
                      </m:sub>
                    </m:sSub>
                    <m:r>
                      <a:rPr lang="en-US" sz="3600" b="0" i="1" smtClean="0">
                        <a:latin typeface="Cambria Math" panose="02040503050406030204" pitchFamily="18" charset="0"/>
                        <a:cs typeface="Arial" panose="020B0604020202020204" pitchFamily="34" charset="0"/>
                      </a:rPr>
                      <m:t>=300 </m:t>
                    </m:r>
                    <m:f>
                      <m:fPr>
                        <m:ctrlPr>
                          <a:rPr lang="en-US" sz="3600" b="0" i="1" smtClean="0">
                            <a:latin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cs typeface="Arial" panose="020B0604020202020204" pitchFamily="34" charset="0"/>
                          </a:rPr>
                          <m:t>1</m:t>
                        </m:r>
                      </m:num>
                      <m:den>
                        <m:r>
                          <a:rPr lang="en-US" sz="3600" b="0" i="1" smtClean="0">
                            <a:latin typeface="Cambria Math" panose="02040503050406030204" pitchFamily="18" charset="0"/>
                            <a:cs typeface="Arial" panose="020B0604020202020204" pitchFamily="34" charset="0"/>
                          </a:rPr>
                          <m:t>𝑚𝑖𝑛</m:t>
                        </m:r>
                      </m:den>
                    </m:f>
                    <m:r>
                      <a:rPr lang="en-US" sz="3600" b="0" i="1" smtClean="0">
                        <a:latin typeface="Cambria Math" panose="02040503050406030204" pitchFamily="18" charset="0"/>
                        <a:cs typeface="Arial" panose="020B0604020202020204" pitchFamily="34" charset="0"/>
                      </a:rPr>
                      <m:t>=5 </m:t>
                    </m:r>
                    <m:r>
                      <a:rPr lang="en-US" sz="3600" b="0" i="1" smtClean="0">
                        <a:latin typeface="Cambria Math" panose="02040503050406030204" pitchFamily="18" charset="0"/>
                        <a:cs typeface="Arial" panose="020B0604020202020204" pitchFamily="34" charset="0"/>
                      </a:rPr>
                      <m:t>𝐻𝑧</m:t>
                    </m:r>
                  </m:oMath>
                </a14:m>
                <a:r>
                  <a:rPr lang="en-US" sz="3600" dirty="0">
                    <a:latin typeface="Arial" panose="020B0604020202020204" pitchFamily="34" charset="0"/>
                    <a:cs typeface="Arial" panose="020B0604020202020204" pitchFamily="34" charset="0"/>
                  </a:rPr>
                  <a:t>       </a:t>
                </a:r>
                <a14:m>
                  <m:oMath xmlns:m="http://schemas.openxmlformats.org/officeDocument/2006/math">
                    <m:r>
                      <a:rPr lang="en-US" sz="3600" i="1" dirty="0" smtClean="0">
                        <a:latin typeface="Cambria Math" panose="02040503050406030204" pitchFamily="18" charset="0"/>
                        <a:ea typeface="Cambria Math" panose="02040503050406030204" pitchFamily="18" charset="0"/>
                        <a:cs typeface="Arial" panose="020B0604020202020204" pitchFamily="34" charset="0"/>
                      </a:rPr>
                      <m:t>𝜀</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en-US" sz="3600" i="1" dirty="0">
                            <a:latin typeface="Cambria Math" panose="02040503050406030204" pitchFamily="18" charset="0"/>
                            <a:ea typeface="Cambria Math" panose="02040503050406030204" pitchFamily="18" charset="0"/>
                            <a:cs typeface="Arial" panose="020B0604020202020204" pitchFamily="34" charset="0"/>
                          </a:rPr>
                          <m:t>𝜔</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600" i="1" dirty="0">
                                <a:latin typeface="Cambria Math" panose="02040503050406030204" pitchFamily="18" charset="0"/>
                                <a:ea typeface="Cambria Math" panose="02040503050406030204" pitchFamily="18" charset="0"/>
                                <a:cs typeface="Arial" panose="020B0604020202020204" pitchFamily="34" charset="0"/>
                              </a:rPr>
                            </m:ctrlPr>
                          </m:sSubPr>
                          <m:e>
                            <m:r>
                              <a:rPr lang="en-US" sz="3600" i="1" dirty="0">
                                <a:latin typeface="Cambria Math" panose="02040503050406030204" pitchFamily="18" charset="0"/>
                                <a:ea typeface="Cambria Math" panose="02040503050406030204" pitchFamily="18" charset="0"/>
                                <a:cs typeface="Arial" panose="020B0604020202020204" pitchFamily="34" charset="0"/>
                              </a:rPr>
                              <m:t>𝜔</m:t>
                            </m:r>
                          </m:e>
                          <m:sub>
                            <m:r>
                              <a:rPr lang="en-US" sz="3600" i="1" dirty="0">
                                <a:latin typeface="Cambria Math" panose="02040503050406030204" pitchFamily="18" charset="0"/>
                                <a:ea typeface="Cambria Math" panose="02040503050406030204" pitchFamily="18" charset="0"/>
                                <a:cs typeface="Arial" panose="020B0604020202020204" pitchFamily="34" charset="0"/>
                              </a:rPr>
                              <m:t>0</m:t>
                            </m:r>
                          </m:sub>
                        </m:sSub>
                      </m:num>
                      <m:den>
                        <m:r>
                          <a:rPr lang="en-US" sz="3600" b="0" i="1" dirty="0" smtClean="0">
                            <a:latin typeface="Cambria Math" panose="02040503050406030204" pitchFamily="18" charset="0"/>
                            <a:ea typeface="Cambria Math" panose="02040503050406030204" pitchFamily="18" charset="0"/>
                            <a:cs typeface="Arial" panose="020B0604020202020204" pitchFamily="34" charset="0"/>
                          </a:rPr>
                          <m:t>𝑡</m:t>
                        </m:r>
                      </m:den>
                    </m:f>
                  </m:oMath>
                </a14:m>
                <a:endParaRPr lang="en-US" sz="3600" dirty="0">
                  <a:latin typeface="Arial" panose="020B0604020202020204" pitchFamily="34" charset="0"/>
                  <a:cs typeface="Arial" panose="020B0604020202020204" pitchFamily="34" charset="0"/>
                </a:endParaRPr>
              </a:p>
              <a:p>
                <a:pPr marL="0" indent="0">
                  <a:buNone/>
                </a:pPr>
                <a14:m>
                  <m:oMath xmlns:m="http://schemas.openxmlformats.org/officeDocument/2006/math">
                    <m:r>
                      <a:rPr lang="en-US" sz="3600" b="0" i="1" smtClean="0">
                        <a:latin typeface="Cambria Math" panose="02040503050406030204" pitchFamily="18" charset="0"/>
                        <a:ea typeface="Cambria Math" panose="02040503050406030204" pitchFamily="18" charset="0"/>
                        <a:cs typeface="Arial" panose="020B0604020202020204" pitchFamily="34" charset="0"/>
                      </a:rPr>
                      <m:t>𝜈</m:t>
                    </m:r>
                    <m:r>
                      <a:rPr lang="en-US" sz="3600" b="0" i="1" smtClean="0">
                        <a:latin typeface="Cambria Math" panose="02040503050406030204" pitchFamily="18" charset="0"/>
                        <a:cs typeface="Arial" panose="020B0604020202020204" pitchFamily="34" charset="0"/>
                      </a:rPr>
                      <m:t>=180 </m:t>
                    </m:r>
                    <m:f>
                      <m:fPr>
                        <m:ctrlPr>
                          <a:rPr lang="en-US" sz="3600" b="0" i="1" smtClean="0">
                            <a:latin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cs typeface="Arial" panose="020B0604020202020204" pitchFamily="34" charset="0"/>
                          </a:rPr>
                          <m:t>1</m:t>
                        </m:r>
                      </m:num>
                      <m:den>
                        <m:r>
                          <a:rPr lang="en-US" sz="3600" b="0" i="1" smtClean="0">
                            <a:latin typeface="Cambria Math" panose="02040503050406030204" pitchFamily="18" charset="0"/>
                            <a:cs typeface="Arial" panose="020B0604020202020204" pitchFamily="34" charset="0"/>
                          </a:rPr>
                          <m:t>𝑚𝑖𝑛</m:t>
                        </m:r>
                      </m:den>
                    </m:f>
                    <m:r>
                      <a:rPr lang="en-US" sz="3600" b="0" i="1" smtClean="0">
                        <a:latin typeface="Cambria Math" panose="02040503050406030204" pitchFamily="18" charset="0"/>
                        <a:cs typeface="Arial" panose="020B0604020202020204" pitchFamily="34" charset="0"/>
                      </a:rPr>
                      <m:t>=3 </m:t>
                    </m:r>
                    <m:r>
                      <a:rPr lang="en-US" sz="3600" b="0" i="1" smtClean="0">
                        <a:latin typeface="Cambria Math" panose="02040503050406030204" pitchFamily="18" charset="0"/>
                        <a:cs typeface="Arial" panose="020B0604020202020204" pitchFamily="34" charset="0"/>
                      </a:rPr>
                      <m:t>𝐻𝑧</m:t>
                    </m:r>
                  </m:oMath>
                </a14:m>
                <a:r>
                  <a:rPr lang="en-US" sz="3600" dirty="0">
                    <a:latin typeface="Arial" panose="020B0604020202020204" pitchFamily="34" charset="0"/>
                    <a:cs typeface="Arial" panose="020B0604020202020204" pitchFamily="34" charset="0"/>
                  </a:rPr>
                  <a:t>         </a:t>
                </a:r>
                <a14:m>
                  <m:oMath xmlns:m="http://schemas.openxmlformats.org/officeDocument/2006/math">
                    <m:r>
                      <a:rPr lang="en-US" sz="3600" i="1" dirty="0">
                        <a:latin typeface="Cambria Math" panose="02040503050406030204" pitchFamily="18" charset="0"/>
                        <a:ea typeface="Cambria Math" panose="02040503050406030204" pitchFamily="18" charset="0"/>
                        <a:cs typeface="Arial" panose="020B0604020202020204" pitchFamily="34" charset="0"/>
                      </a:rPr>
                      <m:t>𝜔</m:t>
                    </m:r>
                    <m:r>
                      <a:rPr lang="en-US" sz="3600" i="1" dirty="0">
                        <a:latin typeface="Cambria Math" panose="02040503050406030204" pitchFamily="18" charset="0"/>
                        <a:ea typeface="Cambria Math" panose="02040503050406030204" pitchFamily="18" charset="0"/>
                        <a:cs typeface="Arial" panose="020B0604020202020204" pitchFamily="34" charset="0"/>
                      </a:rPr>
                      <m:t>=2</m:t>
                    </m:r>
                    <m:r>
                      <a:rPr lang="en-US" sz="3600" i="1" dirty="0">
                        <a:latin typeface="Cambria Math" panose="02040503050406030204" pitchFamily="18" charset="0"/>
                        <a:ea typeface="Cambria Math" panose="02040503050406030204" pitchFamily="18" charset="0"/>
                        <a:cs typeface="Arial" panose="020B0604020202020204" pitchFamily="34" charset="0"/>
                      </a:rPr>
                      <m:t>𝜋𝜈</m:t>
                    </m:r>
                  </m:oMath>
                </a14:m>
                <a:r>
                  <a:rPr lang="en-US" sz="3600" dirty="0">
                    <a:latin typeface="Arial" panose="020B0604020202020204" pitchFamily="34" charset="0"/>
                    <a:cs typeface="Arial" panose="020B0604020202020204" pitchFamily="34" charset="0"/>
                  </a:rPr>
                  <a:t> dan</a:t>
                </a:r>
              </a:p>
              <a:p>
                <a:pPr marL="0" indent="0">
                  <a:buNone/>
                </a:pPr>
                <a14:m>
                  <m:oMath xmlns:m="http://schemas.openxmlformats.org/officeDocument/2006/math">
                    <m:r>
                      <a:rPr lang="en-US" sz="3600" b="0" i="1" smtClean="0">
                        <a:latin typeface="Cambria Math" panose="02040503050406030204" pitchFamily="18" charset="0"/>
                        <a:cs typeface="Arial" panose="020B0604020202020204" pitchFamily="34" charset="0"/>
                      </a:rPr>
                      <m:t>𝑡</m:t>
                    </m:r>
                    <m:r>
                      <a:rPr lang="en-US" sz="3600" b="0" i="1" smtClean="0">
                        <a:latin typeface="Cambria Math" panose="02040503050406030204" pitchFamily="18" charset="0"/>
                        <a:cs typeface="Arial" panose="020B0604020202020204" pitchFamily="34" charset="0"/>
                      </a:rPr>
                      <m:t>=1</m:t>
                    </m:r>
                    <m:func>
                      <m:funcPr>
                        <m:ctrlPr>
                          <a:rPr lang="en-US" sz="3600" b="0" i="1" smtClean="0">
                            <a:latin typeface="Cambria Math" panose="02040503050406030204" pitchFamily="18" charset="0"/>
                            <a:cs typeface="Arial" panose="020B0604020202020204" pitchFamily="34" charset="0"/>
                          </a:rPr>
                        </m:ctrlPr>
                      </m:funcPr>
                      <m:fName>
                        <m:r>
                          <m:rPr>
                            <m:sty m:val="p"/>
                          </m:rPr>
                          <a:rPr lang="en-US" sz="3600" b="0" i="0" smtClean="0">
                            <a:latin typeface="Cambria Math" panose="02040503050406030204" pitchFamily="18" charset="0"/>
                            <a:cs typeface="Arial" panose="020B0604020202020204" pitchFamily="34" charset="0"/>
                          </a:rPr>
                          <m:t>min</m:t>
                        </m:r>
                      </m:fName>
                      <m:e>
                        <m:r>
                          <a:rPr lang="en-US" sz="3600" b="0" i="1" smtClean="0">
                            <a:latin typeface="Cambria Math" panose="02040503050406030204" pitchFamily="18" charset="0"/>
                            <a:cs typeface="Arial" panose="020B0604020202020204" pitchFamily="34" charset="0"/>
                          </a:rPr>
                          <m:t>=60 </m:t>
                        </m:r>
                        <m:r>
                          <a:rPr lang="en-US" sz="3600" b="0" i="1" smtClean="0">
                            <a:latin typeface="Cambria Math" panose="02040503050406030204" pitchFamily="18" charset="0"/>
                            <a:cs typeface="Arial" panose="020B0604020202020204" pitchFamily="34" charset="0"/>
                          </a:rPr>
                          <m:t>𝑠</m:t>
                        </m:r>
                      </m:e>
                    </m:func>
                  </m:oMath>
                </a14:m>
                <a:r>
                  <a:rPr lang="en-US" sz="3600" dirty="0">
                    <a:latin typeface="Arial" panose="020B0604020202020204" pitchFamily="34" charset="0"/>
                    <a:cs typeface="Arial" panose="020B0604020202020204" pitchFamily="34" charset="0"/>
                  </a:rPr>
                  <a:t>              </a:t>
                </a:r>
                <a14:m>
                  <m:oMath xmlns:m="http://schemas.openxmlformats.org/officeDocument/2006/math">
                    <m:sSub>
                      <m:sSubPr>
                        <m:ctrlPr>
                          <a:rPr lang="en-US" sz="3600" i="1" dirty="0" smtClean="0">
                            <a:latin typeface="Cambria Math" panose="02040503050406030204" pitchFamily="18" charset="0"/>
                            <a:cs typeface="Arial" panose="020B0604020202020204" pitchFamily="34" charset="0"/>
                          </a:rPr>
                        </m:ctrlPr>
                      </m:sSubPr>
                      <m:e>
                        <m:r>
                          <a:rPr lang="en-US" sz="3600" i="1" dirty="0" smtClean="0">
                            <a:latin typeface="Cambria Math" panose="02040503050406030204" pitchFamily="18" charset="0"/>
                            <a:ea typeface="Cambria Math" panose="02040503050406030204" pitchFamily="18" charset="0"/>
                            <a:cs typeface="Arial" panose="020B0604020202020204" pitchFamily="34" charset="0"/>
                          </a:rPr>
                          <m:t>𝜔</m:t>
                        </m:r>
                      </m:e>
                      <m:sub>
                        <m:r>
                          <a:rPr lang="en-US" sz="3600" b="0" i="1" dirty="0" smtClean="0">
                            <a:latin typeface="Cambria Math" panose="02040503050406030204" pitchFamily="18" charset="0"/>
                            <a:cs typeface="Arial" panose="020B0604020202020204" pitchFamily="34" charset="0"/>
                          </a:rPr>
                          <m:t>0</m:t>
                        </m:r>
                      </m:sub>
                    </m:sSub>
                    <m:r>
                      <a:rPr lang="en-US" sz="3600" b="0" i="1" dirty="0" smtClean="0">
                        <a:latin typeface="Cambria Math" panose="02040503050406030204" pitchFamily="18" charset="0"/>
                        <a:cs typeface="Arial" panose="020B0604020202020204" pitchFamily="34" charset="0"/>
                      </a:rPr>
                      <m:t>=2</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𝜋</m:t>
                    </m:r>
                    <m:sSub>
                      <m:sSubPr>
                        <m:ctrlPr>
                          <a:rPr lang="en-US"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en-US" sz="3600" b="0" i="1" dirty="0" smtClean="0">
                            <a:latin typeface="Cambria Math" panose="02040503050406030204" pitchFamily="18" charset="0"/>
                            <a:ea typeface="Cambria Math" panose="02040503050406030204" pitchFamily="18" charset="0"/>
                            <a:cs typeface="Arial" panose="020B0604020202020204" pitchFamily="34" charset="0"/>
                          </a:rPr>
                          <m:t>𝜈</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0</m:t>
                        </m:r>
                      </m:sub>
                    </m:sSub>
                  </m:oMath>
                </a14:m>
                <a:endParaRPr lang="en-US" sz="3600" dirty="0">
                  <a:latin typeface="Arial" panose="020B0604020202020204" pitchFamily="34" charset="0"/>
                  <a:cs typeface="Arial" panose="020B0604020202020204" pitchFamily="34" charset="0"/>
                </a:endParaRPr>
              </a:p>
              <a:p>
                <a:pPr marL="0" indent="0">
                  <a:buNone/>
                </a:pPr>
                <a:r>
                  <a:rPr lang="en-US" sz="3600" b="1" dirty="0" err="1">
                    <a:solidFill>
                      <a:schemeClr val="accent5"/>
                    </a:solidFill>
                    <a:latin typeface="Arial" panose="020B0604020202020204" pitchFamily="34" charset="0"/>
                    <a:cs typeface="Arial" panose="020B0604020202020204" pitchFamily="34" charset="0"/>
                  </a:rPr>
                  <a:t>Topish</a:t>
                </a:r>
                <a:r>
                  <a:rPr lang="en-US" sz="3600" b="1" dirty="0">
                    <a:solidFill>
                      <a:schemeClr val="accent5"/>
                    </a:solidFill>
                    <a:latin typeface="Arial" panose="020B0604020202020204" pitchFamily="34" charset="0"/>
                    <a:cs typeface="Arial" panose="020B0604020202020204" pitchFamily="34" charset="0"/>
                  </a:rPr>
                  <a:t> </a:t>
                </a:r>
                <a:r>
                  <a:rPr lang="en-US" sz="3600" b="1" dirty="0" err="1">
                    <a:solidFill>
                      <a:schemeClr val="accent5"/>
                    </a:solidFill>
                    <a:latin typeface="Arial" panose="020B0604020202020204" pitchFamily="34" charset="0"/>
                    <a:cs typeface="Arial" panose="020B0604020202020204" pitchFamily="34" charset="0"/>
                  </a:rPr>
                  <a:t>kerak</a:t>
                </a:r>
                <a:r>
                  <a:rPr lang="en-US" sz="3600" b="1" dirty="0">
                    <a:solidFill>
                      <a:schemeClr val="accent5"/>
                    </a:solidFill>
                    <a:latin typeface="Arial" panose="020B0604020202020204" pitchFamily="34" charset="0"/>
                    <a:cs typeface="Arial" panose="020B0604020202020204" pitchFamily="34" charset="0"/>
                  </a:rPr>
                  <a:t>: </a:t>
                </a:r>
                <a14:m>
                  <m:oMath xmlns:m="http://schemas.openxmlformats.org/officeDocument/2006/math">
                    <m:r>
                      <a:rPr lang="en-US" sz="3600" i="1" smtClean="0">
                        <a:latin typeface="Cambria Math" panose="02040503050406030204" pitchFamily="18" charset="0"/>
                        <a:ea typeface="Cambria Math" panose="02040503050406030204" pitchFamily="18" charset="0"/>
                        <a:cs typeface="Arial" panose="020B0604020202020204" pitchFamily="34" charset="0"/>
                      </a:rPr>
                      <m:t>𝜀</m:t>
                    </m:r>
                    <m:r>
                      <a:rPr lang="en-US" sz="3600" b="0" i="1" smtClean="0">
                        <a:latin typeface="Cambria Math" panose="02040503050406030204" pitchFamily="18" charset="0"/>
                        <a:ea typeface="Cambria Math" panose="02040503050406030204" pitchFamily="18" charset="0"/>
                        <a:cs typeface="Arial" panose="020B0604020202020204" pitchFamily="34" charset="0"/>
                      </a:rPr>
                      <m:t>−?</m:t>
                    </m:r>
                  </m:oMath>
                </a14:m>
                <a:r>
                  <a:rPr lang="en-US" sz="3600" dirty="0">
                    <a:latin typeface="Arial" panose="020B0604020202020204" pitchFamily="34" charset="0"/>
                    <a:cs typeface="Arial" panose="020B0604020202020204" pitchFamily="34" charset="0"/>
                  </a:rPr>
                  <a:t> </a:t>
                </a:r>
                <a14:m>
                  <m:oMath xmlns:m="http://schemas.openxmlformats.org/officeDocument/2006/math">
                    <m:r>
                      <a:rPr lang="en-US" sz="3600" b="0" i="1" dirty="0" smtClean="0">
                        <a:latin typeface="Cambria Math" panose="02040503050406030204" pitchFamily="18" charset="0"/>
                        <a:cs typeface="Arial" panose="020B0604020202020204" pitchFamily="34" charset="0"/>
                      </a:rPr>
                      <m:t>𝑁</m:t>
                    </m:r>
                    <m:r>
                      <a:rPr lang="en-US" sz="3600" b="0" i="1" dirty="0" smtClean="0">
                        <a:latin typeface="Cambria Math" panose="02040503050406030204" pitchFamily="18" charset="0"/>
                        <a:cs typeface="Arial" panose="020B0604020202020204" pitchFamily="34" charset="0"/>
                      </a:rPr>
                      <m:t>−?</m:t>
                    </m:r>
                  </m:oMath>
                </a14:m>
                <a:r>
                  <a:rPr lang="en-US" sz="3600" dirty="0">
                    <a:latin typeface="Arial" panose="020B0604020202020204" pitchFamily="34" charset="0"/>
                    <a:cs typeface="Arial" panose="020B0604020202020204" pitchFamily="34" charset="0"/>
                  </a:rPr>
                  <a:t>  </a:t>
                </a:r>
                <a14:m>
                  <m:oMath xmlns:m="http://schemas.openxmlformats.org/officeDocument/2006/math">
                    <m:r>
                      <a:rPr lang="en-US" sz="3600" i="1" dirty="0" smtClean="0">
                        <a:latin typeface="Cambria Math" panose="02040503050406030204" pitchFamily="18" charset="0"/>
                        <a:ea typeface="Cambria Math" panose="02040503050406030204" pitchFamily="18" charset="0"/>
                        <a:cs typeface="Arial" panose="020B0604020202020204" pitchFamily="34" charset="0"/>
                      </a:rPr>
                      <m:t>𝜀</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𝜋𝜈</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r>
                          <a:rPr lang="en-US" sz="3600" i="1" dirty="0">
                            <a:latin typeface="Cambria Math" panose="02040503050406030204" pitchFamily="18" charset="0"/>
                            <a:ea typeface="Cambria Math" panose="02040503050406030204" pitchFamily="18" charset="0"/>
                            <a:cs typeface="Arial" panose="020B0604020202020204" pitchFamily="34" charset="0"/>
                          </a:rPr>
                          <m:t>𝜋</m:t>
                        </m:r>
                        <m:sSub>
                          <m:sSubPr>
                            <m:ctrlPr>
                              <a:rPr lang="en-US" sz="3600" i="1" dirty="0">
                                <a:latin typeface="Cambria Math" panose="02040503050406030204" pitchFamily="18" charset="0"/>
                                <a:ea typeface="Cambria Math" panose="02040503050406030204" pitchFamily="18" charset="0"/>
                                <a:cs typeface="Arial" panose="020B0604020202020204" pitchFamily="34" charset="0"/>
                              </a:rPr>
                            </m:ctrlPr>
                          </m:sSubPr>
                          <m:e>
                            <m:r>
                              <a:rPr lang="en-US" sz="3600" i="1" dirty="0">
                                <a:latin typeface="Cambria Math" panose="02040503050406030204" pitchFamily="18" charset="0"/>
                                <a:ea typeface="Cambria Math" panose="02040503050406030204" pitchFamily="18" charset="0"/>
                                <a:cs typeface="Arial" panose="020B0604020202020204" pitchFamily="34" charset="0"/>
                              </a:rPr>
                              <m:t>𝜈</m:t>
                            </m:r>
                          </m:e>
                          <m:sub>
                            <m:r>
                              <a:rPr lang="en-US" sz="3600" i="1" dirty="0">
                                <a:latin typeface="Cambria Math" panose="02040503050406030204" pitchFamily="18" charset="0"/>
                                <a:ea typeface="Cambria Math" panose="02040503050406030204" pitchFamily="18" charset="0"/>
                                <a:cs typeface="Arial" panose="020B0604020202020204" pitchFamily="34" charset="0"/>
                              </a:rPr>
                              <m:t>0</m:t>
                            </m:r>
                          </m:sub>
                        </m:sSub>
                      </m:num>
                      <m:den>
                        <m:r>
                          <a:rPr lang="en-US" sz="3600" b="0" i="1" dirty="0" smtClean="0">
                            <a:latin typeface="Cambria Math" panose="02040503050406030204" pitchFamily="18" charset="0"/>
                            <a:ea typeface="Cambria Math" panose="02040503050406030204" pitchFamily="18" charset="0"/>
                            <a:cs typeface="Arial" panose="020B0604020202020204" pitchFamily="34" charset="0"/>
                          </a:rPr>
                          <m:t>𝑡</m:t>
                        </m:r>
                      </m:den>
                    </m:f>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𝜋</m:t>
                        </m:r>
                      </m:num>
                      <m:den>
                        <m:r>
                          <a:rPr lang="en-US" sz="3600" b="0" i="1" dirty="0" smtClean="0">
                            <a:latin typeface="Cambria Math" panose="02040503050406030204" pitchFamily="18" charset="0"/>
                            <a:ea typeface="Cambria Math" panose="02040503050406030204" pitchFamily="18" charset="0"/>
                            <a:cs typeface="Arial" panose="020B0604020202020204" pitchFamily="34" charset="0"/>
                          </a:rPr>
                          <m:t>𝑡</m:t>
                        </m:r>
                      </m:den>
                    </m:f>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r>
                      <a:rPr lang="en-US" sz="3600" i="1">
                        <a:latin typeface="Cambria Math" panose="02040503050406030204" pitchFamily="18" charset="0"/>
                        <a:ea typeface="Cambria Math" panose="02040503050406030204" pitchFamily="18" charset="0"/>
                        <a:cs typeface="Arial" panose="020B0604020202020204" pitchFamily="34" charset="0"/>
                      </a:rPr>
                      <m:t>𝜈</m:t>
                    </m:r>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600" i="1" dirty="0">
                            <a:latin typeface="Cambria Math" panose="02040503050406030204" pitchFamily="18" charset="0"/>
                            <a:ea typeface="Cambria Math" panose="02040503050406030204" pitchFamily="18" charset="0"/>
                            <a:cs typeface="Arial" panose="020B0604020202020204" pitchFamily="34" charset="0"/>
                          </a:rPr>
                        </m:ctrlPr>
                      </m:sSubPr>
                      <m:e>
                        <m:r>
                          <a:rPr lang="en-US" sz="3600" i="1" dirty="0">
                            <a:latin typeface="Cambria Math" panose="02040503050406030204" pitchFamily="18" charset="0"/>
                            <a:ea typeface="Cambria Math" panose="02040503050406030204" pitchFamily="18" charset="0"/>
                            <a:cs typeface="Arial" panose="020B0604020202020204" pitchFamily="34" charset="0"/>
                          </a:rPr>
                          <m:t>𝜈</m:t>
                        </m:r>
                      </m:e>
                      <m:sub>
                        <m:r>
                          <a:rPr lang="en-US" sz="3600" i="1" dirty="0">
                            <a:latin typeface="Cambria Math" panose="02040503050406030204" pitchFamily="18" charset="0"/>
                            <a:ea typeface="Cambria Math" panose="02040503050406030204" pitchFamily="18" charset="0"/>
                            <a:cs typeface="Arial" panose="020B0604020202020204" pitchFamily="34" charset="0"/>
                          </a:rPr>
                          <m:t>0</m:t>
                        </m:r>
                      </m:sub>
                    </m:sSub>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oMath>
                </a14:m>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                                       </a:t>
                </a:r>
                <a14:m>
                  <m:oMath xmlns:m="http://schemas.openxmlformats.org/officeDocument/2006/math">
                    <m:r>
                      <a:rPr lang="en-US" sz="3600" b="0" i="0" smtClean="0">
                        <a:latin typeface="Cambria Math" panose="02040503050406030204" pitchFamily="18" charset="0"/>
                        <a:cs typeface="Arial" panose="020B0604020202020204" pitchFamily="34" charset="0"/>
                      </a:rPr>
                      <m:t> </m:t>
                    </m:r>
                    <m:r>
                      <a:rPr lang="en-US" sz="3600" b="0" i="1" smtClean="0">
                        <a:latin typeface="Cambria Math" panose="02040503050406030204" pitchFamily="18" charset="0"/>
                        <a:cs typeface="Arial" panose="020B0604020202020204" pitchFamily="34" charset="0"/>
                      </a:rPr>
                      <m:t>𝑁</m:t>
                    </m:r>
                    <m:r>
                      <a:rPr lang="en-US" sz="3600" b="0" i="1" smtClean="0">
                        <a:latin typeface="Cambria Math" panose="02040503050406030204" pitchFamily="18" charset="0"/>
                        <a:cs typeface="Arial" panose="020B0604020202020204" pitchFamily="34" charset="0"/>
                      </a:rPr>
                      <m:t>=</m:t>
                    </m:r>
                    <m:sSub>
                      <m:sSubPr>
                        <m:ctrlPr>
                          <a:rPr lang="en-US" sz="3600" b="0" i="1" smtClean="0">
                            <a:latin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ea typeface="Cambria Math" panose="02040503050406030204" pitchFamily="18" charset="0"/>
                            <a:cs typeface="Arial" panose="020B0604020202020204" pitchFamily="34" charset="0"/>
                          </a:rPr>
                          <m:t>𝜈</m:t>
                        </m:r>
                      </m:e>
                      <m:sub>
                        <m:r>
                          <a:rPr lang="en-US" sz="3600" b="0" i="1" smtClean="0">
                            <a:latin typeface="Cambria Math" panose="02040503050406030204" pitchFamily="18" charset="0"/>
                            <a:cs typeface="Arial" panose="020B0604020202020204" pitchFamily="34" charset="0"/>
                          </a:rPr>
                          <m:t>𝑜</m:t>
                        </m:r>
                        <m:r>
                          <a:rPr lang="en-US" sz="3600" b="0" i="1" smtClean="0">
                            <a:latin typeface="Cambria Math" panose="02040503050406030204" pitchFamily="18" charset="0"/>
                            <a:cs typeface="Arial" panose="020B0604020202020204" pitchFamily="34" charset="0"/>
                          </a:rPr>
                          <m:t>‘</m:t>
                        </m:r>
                        <m:r>
                          <a:rPr lang="en-US" sz="3600" b="0" i="1" smtClean="0">
                            <a:latin typeface="Cambria Math" panose="02040503050406030204" pitchFamily="18" charset="0"/>
                            <a:cs typeface="Arial" panose="020B0604020202020204" pitchFamily="34" charset="0"/>
                          </a:rPr>
                          <m:t>𝑟𝑡</m:t>
                        </m:r>
                      </m:sub>
                    </m:sSub>
                    <m:r>
                      <a:rPr lang="en-US" sz="3600" b="0" i="1" smtClean="0">
                        <a:latin typeface="Cambria Math" panose="02040503050406030204" pitchFamily="18" charset="0"/>
                        <a:cs typeface="Arial" panose="020B0604020202020204" pitchFamily="34" charset="0"/>
                      </a:rPr>
                      <m:t>∙</m:t>
                    </m:r>
                    <m:r>
                      <a:rPr lang="en-US" sz="3600" b="0" i="1" smtClean="0">
                        <a:latin typeface="Cambria Math" panose="02040503050406030204" pitchFamily="18" charset="0"/>
                        <a:cs typeface="Arial" panose="020B0604020202020204" pitchFamily="34" charset="0"/>
                      </a:rPr>
                      <m:t>𝑡</m:t>
                    </m:r>
                  </m:oMath>
                </a14:m>
                <a:r>
                  <a:rPr lang="en-US" sz="3600" dirty="0">
                    <a:latin typeface="Arial" panose="020B0604020202020204" pitchFamily="34" charset="0"/>
                    <a:cs typeface="Arial" panose="020B0604020202020204" pitchFamily="34" charset="0"/>
                  </a:rPr>
                  <a:t>,   </a:t>
                </a:r>
                <a14:m>
                  <m:oMath xmlns:m="http://schemas.openxmlformats.org/officeDocument/2006/math">
                    <m:sSub>
                      <m:sSubPr>
                        <m:ctrlPr>
                          <a:rPr lang="en-US" sz="3600" i="1">
                            <a:latin typeface="Cambria Math" panose="02040503050406030204" pitchFamily="18" charset="0"/>
                            <a:cs typeface="Arial" panose="020B0604020202020204" pitchFamily="34" charset="0"/>
                          </a:rPr>
                        </m:ctrlPr>
                      </m:sSubPr>
                      <m:e>
                        <m:r>
                          <a:rPr lang="en-US" sz="3600" i="1">
                            <a:latin typeface="Cambria Math" panose="02040503050406030204" pitchFamily="18" charset="0"/>
                            <a:ea typeface="Cambria Math" panose="02040503050406030204" pitchFamily="18" charset="0"/>
                            <a:cs typeface="Arial" panose="020B0604020202020204" pitchFamily="34" charset="0"/>
                          </a:rPr>
                          <m:t>𝜈</m:t>
                        </m:r>
                      </m:e>
                      <m:sub>
                        <m:r>
                          <a:rPr lang="en-US" sz="3600" i="1">
                            <a:latin typeface="Cambria Math" panose="02040503050406030204" pitchFamily="18" charset="0"/>
                            <a:cs typeface="Arial" panose="020B0604020202020204" pitchFamily="34" charset="0"/>
                          </a:rPr>
                          <m:t>𝑜</m:t>
                        </m:r>
                        <m:r>
                          <a:rPr lang="en-US" sz="3600" i="1">
                            <a:latin typeface="Cambria Math" panose="02040503050406030204" pitchFamily="18" charset="0"/>
                            <a:cs typeface="Arial" panose="020B0604020202020204" pitchFamily="34" charset="0"/>
                          </a:rPr>
                          <m:t>‘</m:t>
                        </m:r>
                        <m:r>
                          <a:rPr lang="en-US" sz="3600" i="1">
                            <a:latin typeface="Cambria Math" panose="02040503050406030204" pitchFamily="18" charset="0"/>
                            <a:cs typeface="Arial" panose="020B0604020202020204" pitchFamily="34" charset="0"/>
                          </a:rPr>
                          <m:t>𝑟𝑡</m:t>
                        </m:r>
                      </m:sub>
                    </m:sSub>
                    <m:r>
                      <a:rPr lang="en-US" sz="3600" b="0" i="0" smtClean="0">
                        <a:latin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cs typeface="Arial" panose="020B0604020202020204" pitchFamily="34" charset="0"/>
                          </a:rPr>
                        </m:ctrlPr>
                      </m:fPr>
                      <m:num>
                        <m:sSub>
                          <m:sSubPr>
                            <m:ctrlPr>
                              <a:rPr lang="en-US" sz="3600" i="1" dirty="0">
                                <a:latin typeface="Cambria Math" panose="02040503050406030204" pitchFamily="18" charset="0"/>
                                <a:ea typeface="Cambria Math" panose="02040503050406030204" pitchFamily="18" charset="0"/>
                                <a:cs typeface="Arial" panose="020B0604020202020204" pitchFamily="34" charset="0"/>
                              </a:rPr>
                            </m:ctrlPr>
                          </m:sSubPr>
                          <m:e>
                            <m:r>
                              <a:rPr lang="en-US" sz="3600" i="1" dirty="0">
                                <a:latin typeface="Cambria Math" panose="02040503050406030204" pitchFamily="18" charset="0"/>
                                <a:ea typeface="Cambria Math" panose="02040503050406030204" pitchFamily="18" charset="0"/>
                                <a:cs typeface="Arial" panose="020B0604020202020204" pitchFamily="34" charset="0"/>
                              </a:rPr>
                              <m:t>𝜈</m:t>
                            </m:r>
                          </m:e>
                          <m:sub>
                            <m:r>
                              <a:rPr lang="en-US" sz="3600" i="1" dirty="0">
                                <a:latin typeface="Cambria Math" panose="02040503050406030204" pitchFamily="18" charset="0"/>
                                <a:ea typeface="Cambria Math" panose="02040503050406030204" pitchFamily="18" charset="0"/>
                                <a:cs typeface="Arial" panose="020B0604020202020204" pitchFamily="34" charset="0"/>
                              </a:rPr>
                              <m:t>0</m:t>
                            </m:r>
                          </m:sub>
                        </m:sSub>
                        <m:r>
                          <a:rPr lang="en-US" sz="3600" b="0" i="1" dirty="0" smtClean="0">
                            <a:latin typeface="Cambria Math" panose="02040503050406030204" pitchFamily="18" charset="0"/>
                            <a:ea typeface="Cambria Math" panose="02040503050406030204" pitchFamily="18" charset="0"/>
                            <a:cs typeface="Arial" panose="020B0604020202020204" pitchFamily="34" charset="0"/>
                          </a:rPr>
                          <m:t>+</m:t>
                        </m:r>
                        <m:r>
                          <a:rPr lang="en-US" sz="3600" i="1" dirty="0">
                            <a:latin typeface="Cambria Math" panose="02040503050406030204" pitchFamily="18" charset="0"/>
                            <a:ea typeface="Cambria Math" panose="02040503050406030204" pitchFamily="18" charset="0"/>
                            <a:cs typeface="Arial" panose="020B0604020202020204" pitchFamily="34" charset="0"/>
                          </a:rPr>
                          <m:t>𝜈</m:t>
                        </m:r>
                      </m:num>
                      <m:den>
                        <m:r>
                          <a:rPr lang="en-US" sz="3600" b="0" i="1" smtClean="0">
                            <a:latin typeface="Cambria Math" panose="02040503050406030204" pitchFamily="18" charset="0"/>
                            <a:cs typeface="Arial" panose="020B0604020202020204" pitchFamily="34" charset="0"/>
                          </a:rPr>
                          <m:t>2</m:t>
                        </m:r>
                      </m:den>
                    </m:f>
                  </m:oMath>
                </a14:m>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                            </a:t>
                </a:r>
                <a:endParaRPr lang="ru-RU" sz="36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AFF7FEB3-37E8-46F6-97D3-A8FD26B45DA0}"/>
                  </a:ext>
                </a:extLst>
              </p:cNvPr>
              <p:cNvSpPr>
                <a:spLocks noGrp="1" noRot="1" noChangeAspect="1" noMove="1" noResize="1" noEditPoints="1" noAdjustHandles="1" noChangeArrowheads="1" noChangeShapeType="1" noTextEdit="1"/>
              </p:cNvSpPr>
              <p:nvPr>
                <p:ph idx="1"/>
              </p:nvPr>
            </p:nvSpPr>
            <p:spPr>
              <a:xfrm>
                <a:off x="848138" y="609600"/>
                <a:ext cx="11092069" cy="6069496"/>
              </a:xfrm>
              <a:blipFill>
                <a:blip r:embed="rId2"/>
                <a:stretch>
                  <a:fillRect l="-1648" t="-2410"/>
                </a:stretch>
              </a:blipFill>
            </p:spPr>
            <p:txBody>
              <a:bodyPr/>
              <a:lstStyle/>
              <a:p>
                <a:r>
                  <a:rPr lang="ru-RU">
                    <a:noFill/>
                  </a:rPr>
                  <a:t> </a:t>
                </a:r>
              </a:p>
            </p:txBody>
          </p:sp>
        </mc:Fallback>
      </mc:AlternateContent>
      <p:cxnSp>
        <p:nvCxnSpPr>
          <p:cNvPr id="5" name="Прямая соединительная линия 4">
            <a:extLst>
              <a:ext uri="{FF2B5EF4-FFF2-40B4-BE49-F238E27FC236}">
                <a16:creationId xmlns:a16="http://schemas.microsoft.com/office/drawing/2014/main" id="{88957636-0D38-44A7-94C9-A227F43160DA}"/>
              </a:ext>
            </a:extLst>
          </p:cNvPr>
          <p:cNvCxnSpPr>
            <a:cxnSpLocks/>
          </p:cNvCxnSpPr>
          <p:nvPr/>
        </p:nvCxnSpPr>
        <p:spPr>
          <a:xfrm>
            <a:off x="5830955" y="940904"/>
            <a:ext cx="0" cy="3485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a:extLst>
              <a:ext uri="{FF2B5EF4-FFF2-40B4-BE49-F238E27FC236}">
                <a16:creationId xmlns:a16="http://schemas.microsoft.com/office/drawing/2014/main" id="{F7AC5737-3FD3-4801-B873-15A258448B82}"/>
              </a:ext>
            </a:extLst>
          </p:cNvPr>
          <p:cNvCxnSpPr/>
          <p:nvPr/>
        </p:nvCxnSpPr>
        <p:spPr>
          <a:xfrm>
            <a:off x="609600" y="3468757"/>
            <a:ext cx="46117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5075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460</Words>
  <Application>Microsoft Office PowerPoint</Application>
  <PresentationFormat>Широкоэкранный</PresentationFormat>
  <Paragraphs>63</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Calibri Light</vt:lpstr>
      <vt:lpstr>Cambria Math</vt:lpstr>
      <vt:lpstr>News706 BT</vt:lpstr>
      <vt:lpstr>Times New Roman</vt:lpstr>
      <vt:lpstr>Тема Office</vt:lpstr>
      <vt:lpstr>Презентация PowerPoint</vt:lpstr>
      <vt:lpstr>   Aylana bo‘ylab tekis haraklat                                                   </vt:lpstr>
      <vt:lpstr>Презентация PowerPoint</vt:lpstr>
      <vt:lpstr>   Aylana bo‘ylab notekis haraklat                       </vt:lpstr>
      <vt:lpstr>Презентация PowerPoint</vt:lpstr>
      <vt:lpstr>Презентация PowerPoint</vt:lpstr>
      <vt:lpstr>   Umumiy  tezlanish            </vt:lpstr>
      <vt:lpstr>   Masala (13-bet  4-savol)                           </vt:lpstr>
      <vt:lpstr>Презентация PowerPoint</vt:lpstr>
      <vt:lpstr>Презентация PowerPoint</vt:lpstr>
      <vt:lpstr>   Mustaqil bajarish uchun topshiriqlar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29</cp:revision>
  <dcterms:created xsi:type="dcterms:W3CDTF">2020-08-09T16:15:01Z</dcterms:created>
  <dcterms:modified xsi:type="dcterms:W3CDTF">2021-02-23T04:50:29Z</dcterms:modified>
</cp:coreProperties>
</file>