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8" r:id="rId4"/>
    <p:sldId id="269" r:id="rId5"/>
    <p:sldId id="267"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6" d="100"/>
          <a:sy n="76"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19D86-1EC9-450A-A8D5-6AD27A3F2BAD}" type="datetimeFigureOut">
              <a:rPr lang="ru-RU" smtClean="0"/>
              <a:t>23.02.2021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E23D1-AD23-41F6-A695-97166E9D05B3}" type="slidenum">
              <a:rPr lang="ru-RU" smtClean="0"/>
              <a:t>‹#›</a:t>
            </a:fld>
            <a:endParaRPr lang="ru-RU"/>
          </a:p>
        </p:txBody>
      </p:sp>
    </p:spTree>
    <p:extLst>
      <p:ext uri="{BB962C8B-B14F-4D97-AF65-F5344CB8AC3E}">
        <p14:creationId xmlns:p14="http://schemas.microsoft.com/office/powerpoint/2010/main" val="157325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299061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2377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315963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24592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171080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42794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A563E46-6534-412A-81FB-A607DCAA06AE}"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25902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A563E46-6534-412A-81FB-A607DCAA06AE}" type="datetimeFigureOut">
              <a:rPr lang="ru-RU" smtClean="0"/>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77521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A563E46-6534-412A-81FB-A607DCAA06AE}" type="datetimeFigureOut">
              <a:rPr lang="ru-RU" smtClean="0"/>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34806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563E46-6534-412A-81FB-A607DCAA06AE}" type="datetimeFigureOut">
              <a:rPr lang="ru-RU" smtClean="0"/>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175102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A563E46-6534-412A-81FB-A607DCAA06AE}"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288545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A563E46-6534-412A-81FB-A607DCAA06AE}"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8A352-094D-4FA7-8F6B-FFBA477DA90C}" type="slidenum">
              <a:rPr lang="ru-RU" smtClean="0"/>
              <a:t>‹#›</a:t>
            </a:fld>
            <a:endParaRPr lang="ru-RU"/>
          </a:p>
        </p:txBody>
      </p:sp>
    </p:spTree>
    <p:extLst>
      <p:ext uri="{BB962C8B-B14F-4D97-AF65-F5344CB8AC3E}">
        <p14:creationId xmlns:p14="http://schemas.microsoft.com/office/powerpoint/2010/main" val="319083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3E46-6534-412A-81FB-A607DCAA06AE}" type="datetimeFigureOut">
              <a:rPr lang="ru-RU" smtClean="0"/>
              <a:t>23.02.2021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8A352-094D-4FA7-8F6B-FFBA477DA90C}" type="slidenum">
              <a:rPr lang="ru-RU" smtClean="0"/>
              <a:t>‹#›</a:t>
            </a:fld>
            <a:endParaRPr lang="ru-RU"/>
          </a:p>
        </p:txBody>
      </p:sp>
    </p:spTree>
    <p:extLst>
      <p:ext uri="{BB962C8B-B14F-4D97-AF65-F5344CB8AC3E}">
        <p14:creationId xmlns:p14="http://schemas.microsoft.com/office/powerpoint/2010/main" val="373452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8"/>
            <a:ext cx="12173957" cy="2125804"/>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104900" y="2702257"/>
            <a:ext cx="9760510" cy="5095303"/>
          </a:xfrm>
          <a:prstGeom prst="rect">
            <a:avLst/>
          </a:prstGeom>
        </p:spPr>
        <p:txBody>
          <a:bodyPr vert="horz" wrap="square" lIns="0" tIns="29525" rIns="0" bIns="0" rtlCol="0">
            <a:spAutoFit/>
          </a:bodyPr>
          <a:lstStyle/>
          <a:p>
            <a:pPr marL="38918" algn="just">
              <a:lnSpc>
                <a:spcPts val="4132"/>
              </a:lnSpc>
              <a:spcBef>
                <a:spcPts val="233"/>
              </a:spcBef>
            </a:pPr>
            <a:endParaRPr lang="en-US" sz="3600" dirty="0">
              <a:solidFill>
                <a:srgbClr val="2365C7"/>
              </a:solidFill>
              <a:latin typeface="Arial"/>
              <a:cs typeface="Arial"/>
            </a:endParaRPr>
          </a:p>
          <a:p>
            <a:pPr marL="38918" algn="just">
              <a:lnSpc>
                <a:spcPts val="4132"/>
              </a:lnSpc>
              <a:spcBef>
                <a:spcPts val="233"/>
              </a:spcBef>
            </a:pPr>
            <a:r>
              <a:rPr lang="uz-Latn-UZ" sz="4400" b="1" dirty="0">
                <a:solidFill>
                  <a:srgbClr val="2365C7"/>
                </a:solidFill>
                <a:latin typeface="Arial"/>
                <a:cs typeface="Arial"/>
              </a:rPr>
              <a:t>MAVZU:</a:t>
            </a:r>
            <a:r>
              <a:rPr lang="uz-Latn-UZ" sz="3600" dirty="0">
                <a:solidFill>
                  <a:srgbClr val="2365C7"/>
                </a:solidFill>
                <a:latin typeface="Arial"/>
                <a:cs typeface="Arial"/>
              </a:rPr>
              <a:t>  Jismlarning vertikal harakati</a:t>
            </a:r>
            <a:r>
              <a:rPr lang="en-US" sz="3600" dirty="0">
                <a:solidFill>
                  <a:srgbClr val="2365C7"/>
                </a:solidFill>
                <a:latin typeface="Arial"/>
                <a:cs typeface="Arial"/>
              </a:rPr>
              <a:t>.</a:t>
            </a:r>
          </a:p>
          <a:p>
            <a:pPr>
              <a:lnSpc>
                <a:spcPts val="4270"/>
              </a:lnSpc>
              <a:spcBef>
                <a:spcPts val="247"/>
              </a:spcBef>
            </a:pPr>
            <a:endParaRPr lang="en-US" sz="2400" b="1" dirty="0">
              <a:solidFill>
                <a:srgbClr val="7030A0"/>
              </a:solidFill>
              <a:cs typeface="Arial" panose="020B0604020202020204" pitchFamily="34" charset="0"/>
            </a:endParaRPr>
          </a:p>
          <a:p>
            <a:pPr>
              <a:lnSpc>
                <a:spcPts val="4270"/>
              </a:lnSpc>
              <a:spcBef>
                <a:spcPts val="247"/>
              </a:spcBef>
            </a:pPr>
            <a:endParaRPr lang="en-US" sz="2400" b="1" dirty="0">
              <a:solidFill>
                <a:srgbClr val="7030A0"/>
              </a:solidFill>
              <a:cs typeface="Arial" panose="020B0604020202020204" pitchFamily="34" charset="0"/>
            </a:endParaRPr>
          </a:p>
          <a:p>
            <a:pPr>
              <a:lnSpc>
                <a:spcPts val="4270"/>
              </a:lnSpc>
              <a:spcBef>
                <a:spcPts val="247"/>
              </a:spcBef>
            </a:pPr>
            <a:r>
              <a:rPr lang="uz-Latn-UZ" sz="2400" b="1" dirty="0">
                <a:solidFill>
                  <a:srgbClr val="7030A0"/>
                </a:solidFill>
                <a:cs typeface="Arial" panose="020B0604020202020204" pitchFamily="34" charset="0"/>
              </a:rPr>
              <a:t>O</a:t>
            </a:r>
            <a:r>
              <a:rPr lang="en-US" sz="2400" b="1" dirty="0">
                <a:solidFill>
                  <a:srgbClr val="7030A0"/>
                </a:solidFill>
                <a:cs typeface="Arial" panose="020B0604020202020204" pitchFamily="34" charset="0"/>
              </a:rPr>
              <a:t>‘</a:t>
            </a:r>
            <a:r>
              <a:rPr lang="uz-Latn-UZ" sz="2400" b="1" dirty="0">
                <a:solidFill>
                  <a:srgbClr val="7030A0"/>
                </a:solidFill>
                <a:cs typeface="Arial" panose="020B0604020202020204" pitchFamily="34" charset="0"/>
              </a:rPr>
              <a:t>qituvchi:</a:t>
            </a:r>
            <a:endParaRPr lang="en-US" sz="2400" b="1" dirty="0">
              <a:solidFill>
                <a:srgbClr val="7030A0"/>
              </a:solidFill>
              <a:cs typeface="Arial" panose="020B0604020202020204" pitchFamily="34" charset="0"/>
            </a:endParaRPr>
          </a:p>
          <a:p>
            <a:pPr>
              <a:lnSpc>
                <a:spcPts val="4270"/>
              </a:lnSpc>
              <a:spcBef>
                <a:spcPts val="247"/>
              </a:spcBef>
            </a:pPr>
            <a:r>
              <a:rPr lang="en-US" sz="2400" b="1" dirty="0">
                <a:solidFill>
                  <a:srgbClr val="7030A0"/>
                </a:solidFill>
                <a:cs typeface="Arial" panose="020B0604020202020204" pitchFamily="34" charset="0"/>
              </a:rPr>
              <a:t>Toshkent </a:t>
            </a:r>
            <a:r>
              <a:rPr lang="en-US" sz="2400" b="1" dirty="0" err="1">
                <a:solidFill>
                  <a:srgbClr val="7030A0"/>
                </a:solidFill>
                <a:cs typeface="Arial" panose="020B0604020202020204" pitchFamily="34" charset="0"/>
              </a:rPr>
              <a:t>shahar</a:t>
            </a:r>
            <a:r>
              <a:rPr lang="en-US" sz="2400" b="1" dirty="0">
                <a:solidFill>
                  <a:srgbClr val="7030A0"/>
                </a:solidFill>
                <a:cs typeface="Arial" panose="020B0604020202020204" pitchFamily="34" charset="0"/>
              </a:rPr>
              <a:t> </a:t>
            </a:r>
            <a:r>
              <a:rPr lang="en-US" sz="2400" b="1" dirty="0" err="1">
                <a:solidFill>
                  <a:srgbClr val="7030A0"/>
                </a:solidFill>
                <a:cs typeface="Arial" panose="020B0604020202020204" pitchFamily="34" charset="0"/>
              </a:rPr>
              <a:t>Uchtepa</a:t>
            </a:r>
            <a:r>
              <a:rPr lang="en-US" sz="2400" b="1" dirty="0">
                <a:solidFill>
                  <a:srgbClr val="7030A0"/>
                </a:solidFill>
                <a:cs typeface="Arial" panose="020B0604020202020204" pitchFamily="34" charset="0"/>
              </a:rPr>
              <a:t> </a:t>
            </a:r>
            <a:r>
              <a:rPr lang="en-US" sz="2400" b="1" dirty="0" err="1">
                <a:solidFill>
                  <a:srgbClr val="7030A0"/>
                </a:solidFill>
                <a:cs typeface="Arial" panose="020B0604020202020204" pitchFamily="34" charset="0"/>
              </a:rPr>
              <a:t>tumani</a:t>
            </a:r>
            <a:r>
              <a:rPr lang="en-US" sz="2400" b="1" dirty="0">
                <a:solidFill>
                  <a:srgbClr val="7030A0"/>
                </a:solidFill>
                <a:cs typeface="Arial" panose="020B0604020202020204" pitchFamily="34" charset="0"/>
              </a:rPr>
              <a:t> 287-maktab </a:t>
            </a:r>
            <a:r>
              <a:rPr lang="en-US" sz="2400" b="1" dirty="0" err="1">
                <a:solidFill>
                  <a:srgbClr val="7030A0"/>
                </a:solidFill>
                <a:cs typeface="Arial" panose="020B0604020202020204" pitchFamily="34" charset="0"/>
              </a:rPr>
              <a:t>fizika</a:t>
            </a:r>
            <a:r>
              <a:rPr lang="en-US" sz="2400" b="1" dirty="0">
                <a:solidFill>
                  <a:srgbClr val="7030A0"/>
                </a:solidFill>
                <a:cs typeface="Arial" panose="020B0604020202020204" pitchFamily="34" charset="0"/>
              </a:rPr>
              <a:t> </a:t>
            </a:r>
            <a:r>
              <a:rPr lang="en-US" sz="2400" b="1" dirty="0" err="1">
                <a:solidFill>
                  <a:srgbClr val="7030A0"/>
                </a:solidFill>
                <a:cs typeface="Arial" panose="020B0604020202020204" pitchFamily="34" charset="0"/>
              </a:rPr>
              <a:t>fani</a:t>
            </a:r>
            <a:r>
              <a:rPr lang="en-US" sz="2400" b="1" dirty="0">
                <a:solidFill>
                  <a:srgbClr val="7030A0"/>
                </a:solidFill>
                <a:cs typeface="Arial" panose="020B0604020202020204" pitchFamily="34" charset="0"/>
              </a:rPr>
              <a:t> </a:t>
            </a:r>
            <a:r>
              <a:rPr lang="en-US" sz="2400" b="1" dirty="0" err="1">
                <a:solidFill>
                  <a:srgbClr val="7030A0"/>
                </a:solidFill>
                <a:cs typeface="Arial" panose="020B0604020202020204" pitchFamily="34" charset="0"/>
              </a:rPr>
              <a:t>o‘qituvchisi</a:t>
            </a:r>
            <a:endParaRPr lang="en-US" sz="2400" b="1" dirty="0">
              <a:solidFill>
                <a:srgbClr val="7030A0"/>
              </a:solidFill>
              <a:cs typeface="Arial" panose="020B0604020202020204" pitchFamily="34" charset="0"/>
            </a:endParaRPr>
          </a:p>
          <a:p>
            <a:pPr>
              <a:lnSpc>
                <a:spcPts val="4270"/>
              </a:lnSpc>
              <a:spcBef>
                <a:spcPts val="247"/>
              </a:spcBef>
            </a:pPr>
            <a:r>
              <a:rPr lang="uz-Latn-UZ" sz="2400" b="1" dirty="0">
                <a:solidFill>
                  <a:srgbClr val="7030A0"/>
                </a:solidFill>
                <a:cs typeface="Arial" panose="020B0604020202020204" pitchFamily="34" charset="0"/>
              </a:rPr>
              <a:t>Xodjayeva</a:t>
            </a:r>
            <a:r>
              <a:rPr lang="en-US" sz="2400" b="1" dirty="0">
                <a:solidFill>
                  <a:srgbClr val="7030A0"/>
                </a:solidFill>
                <a:cs typeface="Arial" panose="020B0604020202020204" pitchFamily="34" charset="0"/>
              </a:rPr>
              <a:t> </a:t>
            </a:r>
            <a:r>
              <a:rPr lang="uz-Latn-UZ" sz="2400" b="1" dirty="0">
                <a:solidFill>
                  <a:srgbClr val="7030A0"/>
                </a:solidFill>
                <a:cs typeface="Arial" panose="020B0604020202020204" pitchFamily="34" charset="0"/>
              </a:rPr>
              <a:t>Maxtuma</a:t>
            </a:r>
            <a:r>
              <a:rPr lang="en-US" sz="2400" b="1" dirty="0">
                <a:solidFill>
                  <a:srgbClr val="7030A0"/>
                </a:solidFill>
                <a:cs typeface="Arial" panose="020B0604020202020204" pitchFamily="34" charset="0"/>
              </a:rPr>
              <a:t> </a:t>
            </a:r>
            <a:r>
              <a:rPr lang="uz-Latn-UZ" sz="2400" b="1" dirty="0">
                <a:solidFill>
                  <a:srgbClr val="7030A0"/>
                </a:solidFill>
                <a:cs typeface="Arial" panose="020B0604020202020204" pitchFamily="34" charset="0"/>
              </a:rPr>
              <a:t>Ziyatovna</a:t>
            </a:r>
            <a:endParaRPr lang="uz-Latn-UZ" sz="2400" dirty="0">
              <a:solidFill>
                <a:schemeClr val="accent1"/>
              </a:solidFill>
              <a:cs typeface="Arial" panose="020B0604020202020204" pitchFamily="34" charset="0"/>
            </a:endParaRPr>
          </a:p>
          <a:p>
            <a:pPr marL="38918" algn="just">
              <a:lnSpc>
                <a:spcPts val="4132"/>
              </a:lnSpc>
              <a:spcBef>
                <a:spcPts val="233"/>
              </a:spcBef>
            </a:pPr>
            <a:endParaRPr lang="en-US" sz="3600" dirty="0">
              <a:solidFill>
                <a:srgbClr val="2365C7"/>
              </a:solidFill>
              <a:latin typeface="Arial"/>
              <a:cs typeface="Arial"/>
            </a:endParaRPr>
          </a:p>
          <a:p>
            <a:pPr marL="38918" algn="just">
              <a:lnSpc>
                <a:spcPts val="4132"/>
              </a:lnSpc>
              <a:spcBef>
                <a:spcPts val="233"/>
              </a:spcBef>
            </a:pPr>
            <a:r>
              <a:rPr lang="uz-Latn-UZ" sz="3600" dirty="0">
                <a:solidFill>
                  <a:srgbClr val="373435"/>
                </a:solidFill>
                <a:latin typeface="Arial"/>
                <a:cs typeface="Arial"/>
              </a:rPr>
              <a:t>  </a:t>
            </a:r>
            <a:endParaRPr sz="3600" dirty="0">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196264" y="2849200"/>
            <a:ext cx="727405" cy="1438704"/>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dirty="0"/>
          </a:p>
        </p:txBody>
      </p:sp>
      <p:sp>
        <p:nvSpPr>
          <p:cNvPr id="17" name="object 6">
            <a:extLst>
              <a:ext uri="{FF2B5EF4-FFF2-40B4-BE49-F238E27FC236}">
                <a16:creationId xmlns:a16="http://schemas.microsoft.com/office/drawing/2014/main" id="{ACB4B4C4-B96E-4D3D-A3B1-019ECDA735A1}"/>
              </a:ext>
            </a:extLst>
          </p:cNvPr>
          <p:cNvSpPr/>
          <p:nvPr/>
        </p:nvSpPr>
        <p:spPr>
          <a:xfrm>
            <a:off x="196264" y="5092552"/>
            <a:ext cx="727405" cy="1438704"/>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
        <p:nvSpPr>
          <p:cNvPr id="20" name="object 9">
            <a:extLst>
              <a:ext uri="{FF2B5EF4-FFF2-40B4-BE49-F238E27FC236}">
                <a16:creationId xmlns:a16="http://schemas.microsoft.com/office/drawing/2014/main"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10058400" y="526307"/>
            <a:ext cx="1037230" cy="765747"/>
          </a:xfrm>
          <a:prstGeom prst="rect">
            <a:avLst/>
          </a:prstGeom>
        </p:spPr>
        <p:txBody>
          <a:bodyPr vert="horz" wrap="square" lIns="0" tIns="33552" rIns="0" bIns="0" rtlCol="0">
            <a:spAutoFit/>
          </a:bodyPr>
          <a:lstStyle/>
          <a:p>
            <a:pPr algn="ctr">
              <a:spcBef>
                <a:spcPts val="265"/>
              </a:spcBef>
            </a:pPr>
            <a:r>
              <a:rPr lang="uz-Latn-UZ" sz="4756" b="1" spc="21" dirty="0">
                <a:solidFill>
                  <a:srgbClr val="FEFEFE"/>
                </a:solidFill>
                <a:latin typeface="Arial"/>
                <a:cs typeface="Arial"/>
              </a:rPr>
              <a:t>10</a:t>
            </a:r>
            <a:endParaRPr sz="4756" dirty="0">
              <a:latin typeface="Arial"/>
              <a:cs typeface="Arial"/>
            </a:endParaRPr>
          </a:p>
        </p:txBody>
      </p:sp>
      <p:sp>
        <p:nvSpPr>
          <p:cNvPr id="23" name="object 13">
            <a:extLst>
              <a:ext uri="{FF2B5EF4-FFF2-40B4-BE49-F238E27FC236}">
                <a16:creationId xmlns:a16="http://schemas.microsoft.com/office/drawing/2014/main" id="{065B57C3-CBC0-467B-8CE6-9C853CD5BC49}"/>
              </a:ext>
            </a:extLst>
          </p:cNvPr>
          <p:cNvSpPr txBox="1"/>
          <p:nvPr/>
        </p:nvSpPr>
        <p:spPr>
          <a:xfrm>
            <a:off x="10296370" y="1145408"/>
            <a:ext cx="569040" cy="448492"/>
          </a:xfrm>
          <a:prstGeom prst="rect">
            <a:avLst/>
          </a:prstGeom>
        </p:spPr>
        <p:txBody>
          <a:bodyPr vert="horz" wrap="square" lIns="0" tIns="25499" rIns="0" bIns="0" rtlCol="0">
            <a:spAutoFit/>
          </a:bodyPr>
          <a:lstStyle/>
          <a:p>
            <a:pPr>
              <a:spcBef>
                <a:spcPts val="201"/>
              </a:spcBef>
            </a:pPr>
            <a:r>
              <a:rPr sz="2747" spc="-11" dirty="0">
                <a:solidFill>
                  <a:srgbClr val="FEFEFE"/>
                </a:solidFill>
                <a:latin typeface="Arial"/>
                <a:cs typeface="Arial"/>
              </a:rPr>
              <a:t>sinf</a:t>
            </a:r>
            <a:endParaRPr sz="2747"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1601435" y="476759"/>
            <a:ext cx="8226745"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7196" kern="0" spc="11" dirty="0" err="1">
                <a:solidFill>
                  <a:sysClr val="window" lastClr="FFFFFF"/>
                </a:solidFill>
              </a:rPr>
              <a:t>Fizika</a:t>
            </a:r>
            <a:endParaRPr lang="en-US" sz="7196"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0146" y="584787"/>
            <a:ext cx="1058912" cy="1005347"/>
          </a:xfrm>
          <a:prstGeom prst="rect">
            <a:avLst/>
          </a:prstGeom>
          <a:blipFill>
            <a:blip r:embed="rId2" cstate="print"/>
            <a:stretch>
              <a:fillRect/>
            </a:stretch>
          </a:blipFill>
        </p:spPr>
        <p:txBody>
          <a:bodyPr wrap="square" lIns="0" tIns="0" rIns="0" bIns="0" rtlCol="0"/>
          <a:lstStyle/>
          <a:p>
            <a:pPr defTabSz="1935419"/>
            <a:endParaRPr sz="3810">
              <a:solidFill>
                <a:prstClr val="black"/>
              </a:solidFill>
              <a:latin typeface="Calibri"/>
            </a:endParaRPr>
          </a:p>
        </p:txBody>
      </p:sp>
      <p:pic>
        <p:nvPicPr>
          <p:cNvPr id="1030" name="Picture 6" descr="физика скачать бесплатно - Электромагнитная катушка ...">
            <a:extLst>
              <a:ext uri="{FF2B5EF4-FFF2-40B4-BE49-F238E27FC236}">
                <a16:creationId xmlns:a16="http://schemas.microsoft.com/office/drawing/2014/main" id="{17276702-0E5B-4E5E-B83E-12D74ACAC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3347" y="2313663"/>
            <a:ext cx="2524126" cy="182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4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31304" y="116006"/>
                <a:ext cx="11710471" cy="6632812"/>
              </a:xfrm>
            </p:spPr>
            <p:txBody>
              <a:bodyPr>
                <a:normAutofit/>
              </a:bodyPr>
              <a:lstStyle/>
              <a:p>
                <a:pPr marL="0" indent="0">
                  <a:buNone/>
                </a:pPr>
                <a:r>
                  <a:rPr lang="uz-Latn-UZ"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uz-Latn-UZ" sz="3600" b="1" dirty="0">
                    <a:solidFill>
                      <a:schemeClr val="accent1"/>
                    </a:solidFill>
                    <a:latin typeface="Arial" panose="020B0604020202020204" pitchFamily="34" charset="0"/>
                    <a:cs typeface="Arial" panose="020B0604020202020204" pitchFamily="34" charset="0"/>
                  </a:rPr>
                  <a:t>Berilgan:             </a:t>
                </a:r>
                <a:r>
                  <a:rPr lang="en-US" sz="3600" b="1" dirty="0">
                    <a:solidFill>
                      <a:schemeClr val="accent1"/>
                    </a:solidFill>
                    <a:latin typeface="Arial" panose="020B0604020202020204" pitchFamily="34" charset="0"/>
                    <a:cs typeface="Arial" panose="020B0604020202020204" pitchFamily="34" charset="0"/>
                  </a:rPr>
                  <a:t>        </a:t>
                </a:r>
                <a:r>
                  <a:rPr lang="uz-Latn-UZ" sz="3600" b="1" dirty="0">
                    <a:solidFill>
                      <a:schemeClr val="accent1"/>
                    </a:solidFill>
                    <a:latin typeface="Arial" panose="020B0604020202020204" pitchFamily="34" charset="0"/>
                    <a:cs typeface="Arial" panose="020B0604020202020204" pitchFamily="34" charset="0"/>
                  </a:rPr>
                  <a:t>Formula:</a:t>
                </a:r>
              </a:p>
              <a:p>
                <a:pPr marL="0" indent="0">
                  <a:buNone/>
                </a:pPr>
                <a14:m>
                  <m:oMath xmlns:m="http://schemas.openxmlformats.org/officeDocument/2006/math">
                    <m:r>
                      <a:rPr lang="uz-Latn-UZ" sz="3600" b="0" i="1" smtClean="0">
                        <a:latin typeface="Cambria Math" panose="02040503050406030204" pitchFamily="18" charset="0"/>
                        <a:cs typeface="Arial" panose="020B0604020202020204" pitchFamily="34" charset="0"/>
                      </a:rPr>
                      <m:t>h</m:t>
                    </m:r>
                    <m:r>
                      <a:rPr lang="uz-Latn-UZ" sz="3600" b="0" i="1" smtClean="0">
                        <a:latin typeface="Cambria Math" panose="02040503050406030204" pitchFamily="18" charset="0"/>
                        <a:cs typeface="Arial" panose="020B0604020202020204" pitchFamily="34" charset="0"/>
                      </a:rPr>
                      <m:t>=80 </m:t>
                    </m:r>
                    <m:r>
                      <a:rPr lang="uz-Latn-UZ" sz="3600" b="0" i="1" smtClean="0">
                        <a:latin typeface="Cambria Math" panose="02040503050406030204" pitchFamily="18" charset="0"/>
                        <a:cs typeface="Arial" panose="020B0604020202020204" pitchFamily="34" charset="0"/>
                      </a:rPr>
                      <m:t>𝑚</m:t>
                    </m:r>
                  </m:oMath>
                </a14:m>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dirty="0" smtClean="0">
                            <a:latin typeface="Cambria Math" panose="02040503050406030204" pitchFamily="18" charset="0"/>
                            <a:cs typeface="Arial" panose="020B0604020202020204" pitchFamily="34" charset="0"/>
                          </a:rPr>
                        </m:ctrlPr>
                      </m:sSubPr>
                      <m:e>
                        <m:r>
                          <a:rPr lang="en-US" sz="3600" b="0" i="1" dirty="0" smtClean="0">
                            <a:latin typeface="Cambria Math" panose="02040503050406030204" pitchFamily="18" charset="0"/>
                            <a:cs typeface="Arial" panose="020B0604020202020204" pitchFamily="34" charset="0"/>
                          </a:rPr>
                          <m:t>                  </m:t>
                        </m:r>
                        <m:r>
                          <a:rPr lang="uz-Latn-UZ" sz="3600" i="1" dirty="0"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dirty="0" smtClean="0">
                            <a:latin typeface="Cambria Math" panose="02040503050406030204" pitchFamily="18" charset="0"/>
                            <a:cs typeface="Arial" panose="020B0604020202020204" pitchFamily="34" charset="0"/>
                          </a:rPr>
                          <m:t>0</m:t>
                        </m:r>
                      </m:sub>
                    </m:sSub>
                    <m:r>
                      <a:rPr lang="uz-Latn-UZ" sz="3600" b="0" i="1" dirty="0" smtClean="0">
                        <a:latin typeface="Cambria Math" panose="02040503050406030204" pitchFamily="18" charset="0"/>
                        <a:cs typeface="Arial" panose="020B0604020202020204" pitchFamily="34" charset="0"/>
                      </a:rPr>
                      <m:t>=0</m:t>
                    </m:r>
                  </m:oMath>
                </a14:m>
                <a:r>
                  <a:rPr lang="uz-Latn-UZ" sz="3600" dirty="0">
                    <a:latin typeface="Arial" panose="020B0604020202020204" pitchFamily="34" charset="0"/>
                    <a:cs typeface="Arial" panose="020B0604020202020204" pitchFamily="34" charset="0"/>
                  </a:rPr>
                  <a:t> da </a:t>
                </a:r>
                <a14:m>
                  <m:oMath xmlns:m="http://schemas.openxmlformats.org/officeDocument/2006/math">
                    <m:r>
                      <a:rPr lang="uz-Latn-UZ" sz="3600" i="1">
                        <a:latin typeface="Cambria Math" panose="02040503050406030204" pitchFamily="18" charset="0"/>
                        <a:cs typeface="Arial" panose="020B0604020202020204" pitchFamily="34" charset="0"/>
                      </a:rPr>
                      <m:t>h</m:t>
                    </m:r>
                    <m:r>
                      <a:rPr lang="uz-Latn-UZ" sz="3600" i="1">
                        <a:latin typeface="Cambria Math" panose="02040503050406030204" pitchFamily="18" charset="0"/>
                        <a:cs typeface="Arial" panose="020B0604020202020204" pitchFamily="34" charset="0"/>
                      </a:rPr>
                      <m:t>=</m:t>
                    </m:r>
                    <m:f>
                      <m:fPr>
                        <m:ctrlPr>
                          <a:rPr lang="uz-Latn-UZ" sz="3600" i="1">
                            <a:latin typeface="Cambria Math" panose="02040503050406030204" pitchFamily="18" charset="0"/>
                            <a:cs typeface="Arial" panose="020B0604020202020204" pitchFamily="34" charset="0"/>
                          </a:rPr>
                        </m:ctrlPr>
                      </m:fPr>
                      <m:num>
                        <m:r>
                          <a:rPr lang="uz-Latn-UZ" sz="3600" i="1">
                            <a:latin typeface="Cambria Math" panose="02040503050406030204" pitchFamily="18" charset="0"/>
                            <a:cs typeface="Arial" panose="020B0604020202020204" pitchFamily="34" charset="0"/>
                          </a:rPr>
                          <m:t>𝑔</m:t>
                        </m:r>
                        <m:r>
                          <a:rPr lang="uz-Latn-UZ" sz="3600" i="1">
                            <a:latin typeface="Cambria Math" panose="02040503050406030204" pitchFamily="18" charset="0"/>
                            <a:ea typeface="Cambria Math" panose="02040503050406030204" pitchFamily="18" charset="0"/>
                            <a:cs typeface="Arial" panose="020B0604020202020204" pitchFamily="34" charset="0"/>
                          </a:rPr>
                          <m:t>∙</m:t>
                        </m:r>
                        <m:sSup>
                          <m:sSupPr>
                            <m:ctrlPr>
                              <a:rPr lang="uz-Latn-UZ" sz="3600" i="1">
                                <a:latin typeface="Cambria Math" panose="02040503050406030204" pitchFamily="18" charset="0"/>
                                <a:ea typeface="Cambria Math" panose="02040503050406030204" pitchFamily="18" charset="0"/>
                                <a:cs typeface="Arial" panose="020B0604020202020204" pitchFamily="34" charset="0"/>
                              </a:rPr>
                            </m:ctrlPr>
                          </m:sSupPr>
                          <m:e>
                            <m:r>
                              <a:rPr lang="uz-Latn-UZ" sz="3600" i="1">
                                <a:latin typeface="Cambria Math" panose="02040503050406030204" pitchFamily="18" charset="0"/>
                                <a:ea typeface="Cambria Math" panose="02040503050406030204" pitchFamily="18" charset="0"/>
                                <a:cs typeface="Arial" panose="020B0604020202020204" pitchFamily="34" charset="0"/>
                              </a:rPr>
                              <m:t>𝑡</m:t>
                            </m:r>
                          </m:e>
                          <m:sup>
                            <m:r>
                              <a:rPr lang="uz-Latn-UZ" sz="3600" i="1">
                                <a:latin typeface="Cambria Math" panose="02040503050406030204" pitchFamily="18" charset="0"/>
                                <a:ea typeface="Cambria Math" panose="02040503050406030204" pitchFamily="18" charset="0"/>
                                <a:cs typeface="Arial" panose="020B0604020202020204" pitchFamily="34" charset="0"/>
                              </a:rPr>
                              <m:t>2</m:t>
                            </m:r>
                          </m:sup>
                        </m:sSup>
                      </m:num>
                      <m:den>
                        <m:r>
                          <a:rPr lang="uz-Latn-UZ" sz="3600" i="1">
                            <a:latin typeface="Cambria Math" panose="02040503050406030204" pitchFamily="18" charset="0"/>
                            <a:cs typeface="Arial" panose="020B0604020202020204" pitchFamily="34" charset="0"/>
                          </a:rPr>
                          <m:t>2</m:t>
                        </m:r>
                      </m:den>
                    </m:f>
                    <m:r>
                      <a:rPr lang="uz-Latn-UZ" sz="3600" b="0" i="1" smtClean="0">
                        <a:latin typeface="Cambria Math" panose="02040503050406030204" pitchFamily="18" charset="0"/>
                        <a:cs typeface="Arial" panose="020B0604020202020204" pitchFamily="34" charset="0"/>
                      </a:rPr>
                      <m:t>⇒</m:t>
                    </m:r>
                    <m:r>
                      <a:rPr lang="uz-Latn-UZ" sz="3600" b="0" i="1" smtClean="0">
                        <a:latin typeface="Cambria Math" panose="02040503050406030204" pitchFamily="18" charset="0"/>
                        <a:cs typeface="Arial" panose="020B0604020202020204" pitchFamily="34" charset="0"/>
                      </a:rPr>
                      <m:t>𝑡</m:t>
                    </m:r>
                    <m:r>
                      <a:rPr lang="uz-Latn-UZ" sz="3600" b="0" i="1" smtClean="0">
                        <a:latin typeface="Cambria Math" panose="02040503050406030204" pitchFamily="18" charset="0"/>
                        <a:cs typeface="Arial" panose="020B0604020202020204" pitchFamily="34" charset="0"/>
                      </a:rPr>
                      <m:t>=</m:t>
                    </m:r>
                    <m:rad>
                      <m:radPr>
                        <m:degHide m:val="on"/>
                        <m:ctrlPr>
                          <a:rPr lang="uz-Latn-UZ" sz="3600" b="0" i="1" smtClean="0">
                            <a:latin typeface="Cambria Math" panose="02040503050406030204" pitchFamily="18" charset="0"/>
                            <a:cs typeface="Arial" panose="020B0604020202020204" pitchFamily="34" charset="0"/>
                          </a:rPr>
                        </m:ctrlPr>
                      </m:radPr>
                      <m:deg/>
                      <m:e>
                        <m:f>
                          <m:fPr>
                            <m:ctrlPr>
                              <a:rPr lang="uz-Latn-UZ" sz="3600" b="0" i="1" smtClean="0">
                                <a:latin typeface="Cambria Math" panose="02040503050406030204" pitchFamily="18" charset="0"/>
                                <a:cs typeface="Arial" panose="020B0604020202020204" pitchFamily="34" charset="0"/>
                              </a:rPr>
                            </m:ctrlPr>
                          </m:fPr>
                          <m:num>
                            <m:r>
                              <a:rPr lang="uz-Latn-UZ" sz="3600" b="0" i="1" smtClean="0">
                                <a:latin typeface="Cambria Math" panose="02040503050406030204" pitchFamily="18" charset="0"/>
                                <a:cs typeface="Arial" panose="020B0604020202020204" pitchFamily="34" charset="0"/>
                              </a:rPr>
                              <m:t>2</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h</m:t>
                            </m:r>
                          </m:num>
                          <m:den>
                            <m:r>
                              <a:rPr lang="uz-Latn-UZ" sz="3600" b="0" i="1" smtClean="0">
                                <a:latin typeface="Cambria Math" panose="02040503050406030204" pitchFamily="18" charset="0"/>
                                <a:cs typeface="Arial" panose="020B0604020202020204" pitchFamily="34" charset="0"/>
                              </a:rPr>
                              <m:t>𝑔</m:t>
                            </m:r>
                          </m:den>
                        </m:f>
                      </m:e>
                    </m:rad>
                  </m:oMath>
                </a14:m>
                <a:endParaRPr lang="uz-Latn-UZ" sz="3600" dirty="0">
                  <a:latin typeface="Arial" panose="020B0604020202020204" pitchFamily="34" charset="0"/>
                  <a:cs typeface="Arial" panose="020B0604020202020204" pitchFamily="34" charset="0"/>
                </a:endParaRPr>
              </a:p>
              <a:p>
                <a:pPr marL="0" indent="0">
                  <a:buNone/>
                </a:pPr>
                <a14:m>
                  <m:oMath xmlns:m="http://schemas.openxmlformats.org/officeDocument/2006/math">
                    <m:r>
                      <a:rPr lang="uz-Latn-UZ" sz="3600" b="0" i="1" smtClean="0">
                        <a:latin typeface="Cambria Math" panose="02040503050406030204" pitchFamily="18" charset="0"/>
                        <a:cs typeface="Arial" panose="020B0604020202020204" pitchFamily="34" charset="0"/>
                      </a:rPr>
                      <m:t>𝑔</m:t>
                    </m:r>
                    <m:r>
                      <a:rPr lang="uz-Latn-UZ" sz="3600" b="0" i="1" smtClean="0">
                        <a:latin typeface="Cambria Math" panose="02040503050406030204" pitchFamily="18" charset="0"/>
                        <a:cs typeface="Arial" panose="020B0604020202020204" pitchFamily="34" charset="0"/>
                      </a:rPr>
                      <m:t>=10 </m:t>
                    </m:r>
                    <m:r>
                      <a:rPr lang="uz-Latn-UZ" sz="3600" b="0" i="1" smtClean="0">
                        <a:latin typeface="Cambria Math" panose="02040503050406030204" pitchFamily="18" charset="0"/>
                        <a:cs typeface="Arial" panose="020B0604020202020204" pitchFamily="34" charset="0"/>
                      </a:rPr>
                      <m:t>𝑚</m:t>
                    </m:r>
                    <m:r>
                      <a:rPr lang="uz-Latn-UZ" sz="3600" b="0" i="1" smtClean="0">
                        <a:latin typeface="Cambria Math" panose="02040503050406030204" pitchFamily="18" charset="0"/>
                        <a:cs typeface="Arial" panose="020B0604020202020204" pitchFamily="34" charset="0"/>
                      </a:rPr>
                      <m:t>/</m:t>
                    </m:r>
                    <m:sSup>
                      <m:sSupPr>
                        <m:ctrlPr>
                          <a:rPr lang="uz-Latn-UZ" sz="3600" b="0" i="1" smtClean="0">
                            <a:latin typeface="Cambria Math" panose="02040503050406030204" pitchFamily="18" charset="0"/>
                            <a:cs typeface="Arial" panose="020B0604020202020204" pitchFamily="34" charset="0"/>
                          </a:rPr>
                        </m:ctrlPr>
                      </m:sSupPr>
                      <m:e>
                        <m:r>
                          <a:rPr lang="uz-Latn-UZ" sz="3600" b="0" i="1" smtClean="0">
                            <a:latin typeface="Cambria Math" panose="02040503050406030204" pitchFamily="18" charset="0"/>
                            <a:cs typeface="Arial" panose="020B0604020202020204" pitchFamily="34" charset="0"/>
                          </a:rPr>
                          <m:t>𝑠</m:t>
                        </m:r>
                      </m:e>
                      <m:sup>
                        <m:r>
                          <a:rPr lang="uz-Latn-UZ" sz="3600" b="0" i="1" smtClean="0">
                            <a:latin typeface="Cambria Math" panose="02040503050406030204" pitchFamily="18" charset="0"/>
                            <a:cs typeface="Arial" panose="020B0604020202020204" pitchFamily="34" charset="0"/>
                          </a:rPr>
                          <m:t>2</m:t>
                        </m:r>
                      </m:sup>
                    </m:sSup>
                  </m:oMath>
                </a14:m>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dirty="0" smtClean="0">
                            <a:latin typeface="Cambria Math" panose="02040503050406030204" pitchFamily="18" charset="0"/>
                            <a:cs typeface="Arial" panose="020B0604020202020204" pitchFamily="34" charset="0"/>
                          </a:rPr>
                        </m:ctrlPr>
                      </m:sSubPr>
                      <m:e>
                        <m:r>
                          <a:rPr lang="uz-Latn-UZ" sz="3600" b="0" i="1" dirty="0" smtClean="0">
                            <a:latin typeface="Cambria Math" panose="02040503050406030204" pitchFamily="18" charset="0"/>
                            <a:cs typeface="Arial" panose="020B0604020202020204" pitchFamily="34" charset="0"/>
                          </a:rPr>
                          <m:t>𝑆</m:t>
                        </m:r>
                      </m:e>
                      <m:sub>
                        <m:r>
                          <a:rPr lang="uz-Latn-UZ" sz="3600" b="0" i="1" dirty="0" smtClean="0">
                            <a:latin typeface="Cambria Math" panose="02040503050406030204" pitchFamily="18" charset="0"/>
                            <a:cs typeface="Arial" panose="020B0604020202020204" pitchFamily="34" charset="0"/>
                          </a:rPr>
                          <m:t>𝑜𝑥𝑖𝑟</m:t>
                        </m:r>
                        <m:r>
                          <a:rPr lang="uz-Latn-UZ" sz="3600" b="0" i="1" dirty="0" smtClean="0">
                            <a:latin typeface="Cambria Math" panose="02040503050406030204" pitchFamily="18" charset="0"/>
                            <a:cs typeface="Arial" panose="020B0604020202020204" pitchFamily="34" charset="0"/>
                          </a:rPr>
                          <m:t>.</m:t>
                        </m:r>
                      </m:sub>
                    </m:sSub>
                    <m:r>
                      <a:rPr lang="uz-Latn-UZ" sz="3600" b="0" i="1" dirty="0" smtClean="0">
                        <a:latin typeface="Cambria Math" panose="02040503050406030204" pitchFamily="18" charset="0"/>
                        <a:cs typeface="Arial" panose="020B0604020202020204" pitchFamily="34" charset="0"/>
                      </a:rPr>
                      <m:t>=</m:t>
                    </m:r>
                    <m:r>
                      <a:rPr lang="uz-Latn-UZ" sz="3600" b="0" i="1" dirty="0" smtClean="0">
                        <a:latin typeface="Cambria Math" panose="02040503050406030204" pitchFamily="18" charset="0"/>
                        <a:cs typeface="Arial" panose="020B0604020202020204" pitchFamily="34" charset="0"/>
                      </a:rPr>
                      <m:t>h</m:t>
                    </m:r>
                    <m:r>
                      <a:rPr lang="uz-Latn-UZ" sz="3600" b="0" i="1" dirty="0" smtClean="0">
                        <a:latin typeface="Cambria Math" panose="02040503050406030204" pitchFamily="18" charset="0"/>
                        <a:cs typeface="Arial" panose="020B0604020202020204" pitchFamily="34" charset="0"/>
                      </a:rPr>
                      <m:t>−</m:t>
                    </m:r>
                    <m:f>
                      <m:fPr>
                        <m:ctrlPr>
                          <a:rPr lang="uz-Latn-UZ" sz="3600" b="0" i="1" dirty="0" smtClean="0">
                            <a:latin typeface="Cambria Math" panose="02040503050406030204" pitchFamily="18" charset="0"/>
                            <a:cs typeface="Arial" panose="020B0604020202020204" pitchFamily="34" charset="0"/>
                          </a:rPr>
                        </m:ctrlPr>
                      </m:fPr>
                      <m:num>
                        <m:r>
                          <a:rPr lang="uz-Latn-UZ" sz="3600" b="0" i="1" dirty="0" smtClean="0">
                            <a:latin typeface="Cambria Math" panose="02040503050406030204" pitchFamily="18" charset="0"/>
                            <a:cs typeface="Arial" panose="020B0604020202020204" pitchFamily="34" charset="0"/>
                          </a:rPr>
                          <m:t>𝑔</m:t>
                        </m:r>
                        <m:r>
                          <a:rPr lang="uz-Latn-UZ" sz="3600" b="0" i="1" dirty="0" smtClean="0">
                            <a:latin typeface="Cambria Math" panose="02040503050406030204" pitchFamily="18" charset="0"/>
                            <a:ea typeface="Cambria Math" panose="02040503050406030204" pitchFamily="18" charset="0"/>
                            <a:cs typeface="Arial" panose="020B0604020202020204" pitchFamily="34" charset="0"/>
                          </a:rPr>
                          <m:t>∙</m:t>
                        </m:r>
                        <m:sSup>
                          <m:sSupPr>
                            <m:ctrlPr>
                              <a:rPr lang="uz-Latn-UZ" sz="36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uz-Latn-UZ" sz="3600" b="0" i="1" dirty="0" smtClean="0">
                                <a:latin typeface="Cambria Math" panose="02040503050406030204" pitchFamily="18" charset="0"/>
                                <a:ea typeface="Cambria Math" panose="02040503050406030204" pitchFamily="18" charset="0"/>
                                <a:cs typeface="Arial" panose="020B0604020202020204" pitchFamily="34" charset="0"/>
                              </a:rPr>
                              <m:t>(</m:t>
                            </m:r>
                            <m:r>
                              <a:rPr lang="uz-Latn-UZ" sz="3600" b="0" i="1" dirty="0" smtClean="0">
                                <a:latin typeface="Cambria Math" panose="02040503050406030204" pitchFamily="18" charset="0"/>
                                <a:ea typeface="Cambria Math" panose="02040503050406030204" pitchFamily="18" charset="0"/>
                                <a:cs typeface="Arial" panose="020B0604020202020204" pitchFamily="34" charset="0"/>
                              </a:rPr>
                              <m:t>𝑡</m:t>
                            </m:r>
                            <m:r>
                              <a:rPr lang="uz-Latn-UZ" sz="3600" b="0" i="1" dirty="0" smtClean="0">
                                <a:latin typeface="Cambria Math" panose="02040503050406030204" pitchFamily="18" charset="0"/>
                                <a:ea typeface="Cambria Math" panose="02040503050406030204" pitchFamily="18" charset="0"/>
                                <a:cs typeface="Arial" panose="020B0604020202020204" pitchFamily="34" charset="0"/>
                              </a:rPr>
                              <m:t>−1)</m:t>
                            </m:r>
                          </m:e>
                          <m:sup>
                            <m:r>
                              <a:rPr lang="uz-Latn-UZ" sz="3600" b="0" i="1" dirty="0" smtClean="0">
                                <a:latin typeface="Cambria Math" panose="02040503050406030204" pitchFamily="18" charset="0"/>
                                <a:ea typeface="Cambria Math" panose="02040503050406030204" pitchFamily="18" charset="0"/>
                                <a:cs typeface="Arial" panose="020B0604020202020204" pitchFamily="34" charset="0"/>
                              </a:rPr>
                              <m:t>2</m:t>
                            </m:r>
                          </m:sup>
                        </m:sSup>
                      </m:num>
                      <m:den>
                        <m:r>
                          <a:rPr lang="uz-Latn-UZ" sz="3600" b="0" i="1" dirty="0" smtClean="0">
                            <a:latin typeface="Cambria Math" panose="02040503050406030204" pitchFamily="18" charset="0"/>
                            <a:cs typeface="Arial" panose="020B0604020202020204" pitchFamily="34" charset="0"/>
                          </a:rPr>
                          <m:t>2</m:t>
                        </m:r>
                      </m:den>
                    </m:f>
                  </m:oMath>
                </a14:m>
                <a:r>
                  <a:rPr lang="uz-Latn-UZ" sz="3600" dirty="0">
                    <a:latin typeface="Arial" panose="020B0604020202020204" pitchFamily="34" charset="0"/>
                    <a:cs typeface="Arial" panose="020B0604020202020204" pitchFamily="34" charset="0"/>
                  </a:rPr>
                  <a:t>  </a:t>
                </a:r>
              </a:p>
              <a:p>
                <a:pPr marL="0" indent="0">
                  <a:buNone/>
                </a:pPr>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smtClean="0">
                            <a:latin typeface="Cambria Math" panose="02040503050406030204" pitchFamily="18" charset="0"/>
                            <a:cs typeface="Arial" panose="020B0604020202020204" pitchFamily="34" charset="0"/>
                          </a:rPr>
                        </m:ctrlPr>
                      </m:sSubPr>
                      <m:e>
                        <m:r>
                          <a:rPr lang="uz-Latn-UZ" sz="360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smtClean="0">
                            <a:latin typeface="Cambria Math" panose="02040503050406030204" pitchFamily="18" charset="0"/>
                            <a:cs typeface="Arial" panose="020B0604020202020204" pitchFamily="34" charset="0"/>
                          </a:rPr>
                          <m:t>0</m:t>
                        </m:r>
                      </m:sub>
                    </m:sSub>
                    <m:r>
                      <a:rPr lang="uz-Latn-UZ" sz="3600" b="0" i="1" smtClean="0">
                        <a:latin typeface="Cambria Math" panose="02040503050406030204" pitchFamily="18" charset="0"/>
                        <a:cs typeface="Arial" panose="020B0604020202020204" pitchFamily="34" charset="0"/>
                      </a:rPr>
                      <m:t>=0</m:t>
                    </m:r>
                  </m:oMath>
                </a14:m>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dirty="0">
                            <a:latin typeface="Cambria Math" panose="02040503050406030204" pitchFamily="18" charset="0"/>
                            <a:cs typeface="Arial" panose="020B0604020202020204" pitchFamily="34" charset="0"/>
                          </a:rPr>
                        </m:ctrlPr>
                      </m:sSubPr>
                      <m:e>
                        <m:r>
                          <a:rPr lang="uz-Latn-UZ" sz="3600" i="1" dirty="0">
                            <a:latin typeface="Cambria Math" panose="02040503050406030204" pitchFamily="18" charset="0"/>
                            <a:ea typeface="Cambria Math" panose="02040503050406030204" pitchFamily="18" charset="0"/>
                            <a:cs typeface="Arial" panose="020B0604020202020204" pitchFamily="34" charset="0"/>
                          </a:rPr>
                          <m:t>𝜗</m:t>
                        </m:r>
                      </m:e>
                      <m:sub>
                        <m:r>
                          <a:rPr lang="uz-Latn-UZ" sz="3600" i="1" dirty="0">
                            <a:latin typeface="Cambria Math" panose="02040503050406030204" pitchFamily="18" charset="0"/>
                            <a:cs typeface="Arial" panose="020B0604020202020204" pitchFamily="34" charset="0"/>
                          </a:rPr>
                          <m:t>0</m:t>
                        </m:r>
                      </m:sub>
                    </m:sSub>
                    <m:r>
                      <a:rPr lang="uz-Latn-UZ" sz="3600" i="1" dirty="0">
                        <a:latin typeface="Cambria Math" panose="02040503050406030204" pitchFamily="18" charset="0"/>
                        <a:cs typeface="Arial" panose="020B0604020202020204" pitchFamily="34" charset="0"/>
                      </a:rPr>
                      <m:t>=0</m:t>
                    </m:r>
                  </m:oMath>
                </a14:m>
                <a:r>
                  <a:rPr lang="uz-Latn-UZ" sz="3600" dirty="0">
                    <a:latin typeface="Arial" panose="020B0604020202020204" pitchFamily="34" charset="0"/>
                    <a:cs typeface="Arial" panose="020B0604020202020204" pitchFamily="34" charset="0"/>
                  </a:rPr>
                  <a:t> da </a:t>
                </a:r>
                <a14:m>
                  <m:oMath xmlns:m="http://schemas.openxmlformats.org/officeDocument/2006/math">
                    <m:r>
                      <a:rPr lang="uz-Latn-UZ" sz="3600" i="1">
                        <a:latin typeface="Cambria Math" panose="02040503050406030204" pitchFamily="18" charset="0"/>
                        <a:ea typeface="Cambria Math" panose="02040503050406030204" pitchFamily="18" charset="0"/>
                        <a:cs typeface="Arial" panose="020B0604020202020204" pitchFamily="34" charset="0"/>
                      </a:rPr>
                      <m:t>𝜗</m:t>
                    </m:r>
                    <m:r>
                      <a:rPr lang="uz-Latn-UZ" sz="3600" i="1">
                        <a:latin typeface="Cambria Math" panose="02040503050406030204" pitchFamily="18" charset="0"/>
                        <a:ea typeface="Cambria Math" panose="02040503050406030204" pitchFamily="18" charset="0"/>
                        <a:cs typeface="Arial" panose="020B0604020202020204" pitchFamily="34" charset="0"/>
                      </a:rPr>
                      <m:t>=</m:t>
                    </m:r>
                    <m:r>
                      <a:rPr lang="uz-Latn-UZ" sz="3600" i="1">
                        <a:latin typeface="Cambria Math" panose="02040503050406030204" pitchFamily="18" charset="0"/>
                        <a:ea typeface="Cambria Math" panose="02040503050406030204" pitchFamily="18" charset="0"/>
                        <a:cs typeface="Arial" panose="020B0604020202020204" pitchFamily="34" charset="0"/>
                      </a:rPr>
                      <m:t>𝑔</m:t>
                    </m:r>
                    <m:r>
                      <a:rPr lang="uz-Latn-UZ" sz="3600" i="1">
                        <a:latin typeface="Cambria Math" panose="02040503050406030204" pitchFamily="18" charset="0"/>
                        <a:ea typeface="Cambria Math" panose="02040503050406030204" pitchFamily="18" charset="0"/>
                        <a:cs typeface="Arial" panose="020B0604020202020204" pitchFamily="34" charset="0"/>
                      </a:rPr>
                      <m:t>∙</m:t>
                    </m:r>
                    <m:r>
                      <a:rPr lang="uz-Latn-UZ" sz="3600" i="1">
                        <a:latin typeface="Cambria Math" panose="02040503050406030204" pitchFamily="18" charset="0"/>
                        <a:ea typeface="Cambria Math" panose="02040503050406030204" pitchFamily="18" charset="0"/>
                        <a:cs typeface="Arial" panose="020B0604020202020204" pitchFamily="34" charset="0"/>
                      </a:rPr>
                      <m:t>𝑡</m:t>
                    </m:r>
                  </m:oMath>
                </a14:m>
                <a:r>
                  <a:rPr lang="uz-Latn-UZ" sz="3600" dirty="0">
                    <a:latin typeface="Arial" panose="020B0604020202020204" pitchFamily="34" charset="0"/>
                    <a:cs typeface="Arial" panose="020B0604020202020204" pitchFamily="34" charset="0"/>
                  </a:rPr>
                  <a:t> dan</a:t>
                </a:r>
              </a:p>
              <a:p>
                <a:pPr marL="0" indent="0">
                  <a:buNone/>
                </a:pPr>
                <a:r>
                  <a:rPr lang="uz-Latn-UZ" sz="3600" b="1" dirty="0">
                    <a:solidFill>
                      <a:schemeClr val="accent1"/>
                    </a:solidFill>
                    <a:latin typeface="Arial" panose="020B0604020202020204" pitchFamily="34" charset="0"/>
                    <a:cs typeface="Arial" panose="020B0604020202020204" pitchFamily="34" charset="0"/>
                  </a:rPr>
                  <a:t>T</a:t>
                </a:r>
                <a:r>
                  <a:rPr lang="en-US" sz="3600" b="1" dirty="0" err="1">
                    <a:solidFill>
                      <a:schemeClr val="accent1"/>
                    </a:solidFill>
                    <a:latin typeface="Arial" panose="020B0604020202020204" pitchFamily="34" charset="0"/>
                    <a:cs typeface="Arial" panose="020B0604020202020204" pitchFamily="34" charset="0"/>
                  </a:rPr>
                  <a:t>opish</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kerak</a:t>
                </a:r>
                <a:r>
                  <a:rPr lang="uz-Latn-UZ" sz="3600" b="1" dirty="0">
                    <a:solidFill>
                      <a:schemeClr val="accent1"/>
                    </a:solidFill>
                    <a:latin typeface="Arial" panose="020B0604020202020204" pitchFamily="34" charset="0"/>
                    <a:cs typeface="Arial" panose="020B0604020202020204" pitchFamily="34" charset="0"/>
                  </a:rPr>
                  <a:t>: </a:t>
                </a:r>
                <a14:m>
                  <m:oMath xmlns:m="http://schemas.openxmlformats.org/officeDocument/2006/math">
                    <m:sSub>
                      <m:sSubPr>
                        <m:ctrlPr>
                          <a:rPr lang="uz-Latn-UZ" sz="3600" i="1">
                            <a:latin typeface="Cambria Math" panose="02040503050406030204" pitchFamily="18" charset="0"/>
                            <a:cs typeface="Arial" panose="020B0604020202020204" pitchFamily="34" charset="0"/>
                          </a:rPr>
                        </m:ctrlPr>
                      </m:sSubPr>
                      <m:e>
                        <m:r>
                          <a:rPr lang="uz-Latn-UZ" sz="3600" i="1">
                            <a:latin typeface="Cambria Math" panose="02040503050406030204" pitchFamily="18" charset="0"/>
                            <a:cs typeface="Arial" panose="020B0604020202020204" pitchFamily="34" charset="0"/>
                          </a:rPr>
                          <m:t>𝑆</m:t>
                        </m:r>
                      </m:e>
                      <m:sub>
                        <m:r>
                          <a:rPr lang="uz-Latn-UZ" sz="3600" i="1">
                            <a:latin typeface="Cambria Math" panose="02040503050406030204" pitchFamily="18" charset="0"/>
                            <a:cs typeface="Arial" panose="020B0604020202020204" pitchFamily="34" charset="0"/>
                          </a:rPr>
                          <m:t>𝑜𝑥𝑖𝑟</m:t>
                        </m:r>
                        <m:r>
                          <a:rPr lang="uz-Latn-UZ" sz="3600" i="1">
                            <a:latin typeface="Cambria Math" panose="02040503050406030204" pitchFamily="18" charset="0"/>
                            <a:cs typeface="Arial" panose="020B0604020202020204" pitchFamily="34" charset="0"/>
                          </a:rPr>
                          <m:t>.</m:t>
                        </m:r>
                      </m:sub>
                    </m:sSub>
                    <m:r>
                      <a:rPr lang="uz-Latn-UZ" sz="3600" i="1">
                        <a:latin typeface="Cambria Math" panose="02040503050406030204" pitchFamily="18" charset="0"/>
                        <a:cs typeface="Arial" panose="020B0604020202020204" pitchFamily="34" charset="0"/>
                      </a:rPr>
                      <m:t>−?</m:t>
                    </m:r>
                  </m:oMath>
                </a14:m>
                <a:r>
                  <a:rPr lang="uz-Latn-UZ" sz="3600" dirty="0">
                    <a:latin typeface="Arial" panose="020B0604020202020204" pitchFamily="34" charset="0"/>
                    <a:cs typeface="Arial" panose="020B0604020202020204" pitchFamily="34" charset="0"/>
                  </a:rPr>
                  <a:t> </a:t>
                </a:r>
              </a:p>
              <a:p>
                <a:pPr marL="0" indent="0">
                  <a:buNone/>
                </a:pPr>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a:latin typeface="Cambria Math" panose="02040503050406030204" pitchFamily="18" charset="0"/>
                            <a:cs typeface="Arial" panose="020B0604020202020204" pitchFamily="34" charset="0"/>
                          </a:rPr>
                        </m:ctrlPr>
                      </m:sSubPr>
                      <m:e>
                        <m:r>
                          <a:rPr lang="uz-Latn-UZ" sz="3600" i="1">
                            <a:latin typeface="Cambria Math" panose="02040503050406030204" pitchFamily="18" charset="0"/>
                            <a:ea typeface="Cambria Math" panose="02040503050406030204" pitchFamily="18" charset="0"/>
                            <a:cs typeface="Arial" panose="020B0604020202020204" pitchFamily="34" charset="0"/>
                          </a:rPr>
                          <m:t>𝜗</m:t>
                        </m:r>
                      </m:e>
                      <m:sub>
                        <m:r>
                          <a:rPr lang="uz-Latn-UZ" sz="3600" i="1">
                            <a:latin typeface="Cambria Math" panose="02040503050406030204" pitchFamily="18" charset="0"/>
                            <a:cs typeface="Arial" panose="020B0604020202020204" pitchFamily="34" charset="0"/>
                          </a:rPr>
                          <m:t>𝑜</m:t>
                        </m:r>
                        <m:r>
                          <a:rPr lang="uz-Latn-UZ" sz="3600" i="1">
                            <a:latin typeface="Cambria Math" panose="02040503050406030204" pitchFamily="18" charset="0"/>
                            <a:cs typeface="Arial" panose="020B0604020202020204" pitchFamily="34" charset="0"/>
                          </a:rPr>
                          <m:t>‘</m:t>
                        </m:r>
                        <m:r>
                          <a:rPr lang="uz-Latn-UZ" sz="3600" i="1">
                            <a:latin typeface="Cambria Math" panose="02040503050406030204" pitchFamily="18" charset="0"/>
                            <a:cs typeface="Arial" panose="020B0604020202020204" pitchFamily="34" charset="0"/>
                          </a:rPr>
                          <m:t>𝑟𝑡</m:t>
                        </m:r>
                        <m:r>
                          <a:rPr lang="uz-Latn-UZ" sz="3600" b="0" i="1" smtClean="0">
                            <a:latin typeface="Cambria Math" panose="02040503050406030204" pitchFamily="18" charset="0"/>
                            <a:cs typeface="Arial" panose="020B0604020202020204" pitchFamily="34" charset="0"/>
                          </a:rPr>
                          <m:t>.</m:t>
                        </m:r>
                      </m:sub>
                    </m:sSub>
                    <m:r>
                      <a:rPr lang="uz-Latn-UZ" sz="3600" b="0" i="1" smtClean="0">
                        <a:latin typeface="Cambria Math" panose="02040503050406030204" pitchFamily="18" charset="0"/>
                        <a:cs typeface="Arial" panose="020B0604020202020204" pitchFamily="34" charset="0"/>
                      </a:rPr>
                      <m:t>−?</m:t>
                    </m:r>
                  </m:oMath>
                </a14:m>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smtClean="0">
                            <a:latin typeface="Cambria Math" panose="02040503050406030204" pitchFamily="18" charset="0"/>
                            <a:cs typeface="Arial" panose="020B0604020202020204" pitchFamily="34" charset="0"/>
                          </a:rPr>
                        </m:ctrlPr>
                      </m:sSubPr>
                      <m:e>
                        <m:r>
                          <a:rPr lang="en-US" sz="3600" b="0" i="1" smtClean="0">
                            <a:latin typeface="Cambria Math" panose="02040503050406030204" pitchFamily="18" charset="0"/>
                            <a:cs typeface="Arial" panose="020B0604020202020204" pitchFamily="34" charset="0"/>
                          </a:rPr>
                          <m:t>   </m:t>
                        </m:r>
                        <m:r>
                          <a:rPr lang="uz-Latn-UZ" sz="360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smtClean="0">
                            <a:latin typeface="Cambria Math" panose="02040503050406030204" pitchFamily="18" charset="0"/>
                            <a:cs typeface="Arial" panose="020B0604020202020204" pitchFamily="34" charset="0"/>
                          </a:rPr>
                          <m:t>𝑜</m:t>
                        </m:r>
                        <m:r>
                          <a:rPr lang="uz-Latn-UZ" sz="3600" b="0" i="1" smtClean="0">
                            <a:latin typeface="Cambria Math" panose="02040503050406030204" pitchFamily="18" charset="0"/>
                            <a:cs typeface="Arial" panose="020B0604020202020204" pitchFamily="34" charset="0"/>
                          </a:rPr>
                          <m:t>‘</m:t>
                        </m:r>
                        <m:r>
                          <a:rPr lang="uz-Latn-UZ" sz="3600" b="0" i="1" smtClean="0">
                            <a:latin typeface="Cambria Math" panose="02040503050406030204" pitchFamily="18" charset="0"/>
                            <a:cs typeface="Arial" panose="020B0604020202020204" pitchFamily="34" charset="0"/>
                          </a:rPr>
                          <m:t>𝑟𝑡</m:t>
                        </m:r>
                      </m:sub>
                    </m:sSub>
                    <m:r>
                      <a:rPr lang="uz-Latn-UZ" sz="3600" b="0" i="1" smtClean="0">
                        <a:latin typeface="Cambria Math" panose="02040503050406030204" pitchFamily="18" charset="0"/>
                        <a:cs typeface="Arial" panose="020B0604020202020204" pitchFamily="34" charset="0"/>
                      </a:rPr>
                      <m:t>=</m:t>
                    </m:r>
                    <m:f>
                      <m:fPr>
                        <m:ctrlPr>
                          <a:rPr lang="uz-Latn-UZ" sz="3600" b="0" i="1" smtClean="0">
                            <a:latin typeface="Cambria Math" panose="02040503050406030204" pitchFamily="18" charset="0"/>
                            <a:cs typeface="Arial" panose="020B0604020202020204" pitchFamily="34" charset="0"/>
                          </a:rPr>
                        </m:ctrlPr>
                      </m:fPr>
                      <m:num>
                        <m:sSub>
                          <m:sSubPr>
                            <m:ctrlPr>
                              <a:rPr lang="uz-Latn-UZ" sz="3600" b="0" i="1" smtClean="0">
                                <a:latin typeface="Cambria Math" panose="02040503050406030204" pitchFamily="18" charset="0"/>
                                <a:cs typeface="Arial" panose="020B0604020202020204" pitchFamily="34" charset="0"/>
                              </a:rPr>
                            </m:ctrlPr>
                          </m:sSubPr>
                          <m:e>
                            <m:r>
                              <a:rPr lang="uz-Latn-UZ" sz="36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smtClean="0">
                                <a:latin typeface="Cambria Math" panose="02040503050406030204" pitchFamily="18" charset="0"/>
                                <a:cs typeface="Arial" panose="020B0604020202020204" pitchFamily="34" charset="0"/>
                              </a:rPr>
                              <m:t>0</m:t>
                            </m:r>
                          </m:sub>
                        </m:sSub>
                        <m:r>
                          <a:rPr lang="uz-Latn-UZ" sz="3600" b="0" i="1" smtClean="0">
                            <a:latin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𝜗</m:t>
                        </m:r>
                      </m:num>
                      <m:den>
                        <m:r>
                          <a:rPr lang="uz-Latn-UZ" sz="3600" b="0" i="1" smtClean="0">
                            <a:latin typeface="Cambria Math" panose="02040503050406030204" pitchFamily="18" charset="0"/>
                            <a:cs typeface="Arial" panose="020B0604020202020204" pitchFamily="34" charset="0"/>
                          </a:rPr>
                          <m:t>2</m:t>
                        </m:r>
                      </m:den>
                    </m:f>
                    <m:r>
                      <a:rPr lang="uz-Latn-UZ" sz="3600" b="0" i="1" smtClean="0">
                        <a:latin typeface="Cambria Math" panose="02040503050406030204" pitchFamily="18" charset="0"/>
                        <a:cs typeface="Arial" panose="020B0604020202020204" pitchFamily="34" charset="0"/>
                      </a:rPr>
                      <m:t>=</m:t>
                    </m:r>
                    <m:f>
                      <m:fPr>
                        <m:ctrlPr>
                          <a:rPr lang="uz-Latn-UZ" sz="3600" b="0" i="1" smtClean="0">
                            <a:latin typeface="Cambria Math" panose="02040503050406030204" pitchFamily="18" charset="0"/>
                            <a:cs typeface="Arial" panose="020B0604020202020204" pitchFamily="34" charset="0"/>
                          </a:rPr>
                        </m:ctrlPr>
                      </m:fPr>
                      <m:num>
                        <m:r>
                          <a:rPr lang="uz-Latn-UZ" sz="3600" i="1">
                            <a:latin typeface="Cambria Math" panose="02040503050406030204" pitchFamily="18" charset="0"/>
                            <a:ea typeface="Cambria Math" panose="02040503050406030204" pitchFamily="18" charset="0"/>
                            <a:cs typeface="Arial" panose="020B0604020202020204" pitchFamily="34" charset="0"/>
                          </a:rPr>
                          <m:t>𝑔</m:t>
                        </m:r>
                        <m:r>
                          <a:rPr lang="uz-Latn-UZ" sz="3600" i="1">
                            <a:latin typeface="Cambria Math" panose="02040503050406030204" pitchFamily="18" charset="0"/>
                            <a:ea typeface="Cambria Math" panose="02040503050406030204" pitchFamily="18" charset="0"/>
                            <a:cs typeface="Arial" panose="020B0604020202020204" pitchFamily="34" charset="0"/>
                          </a:rPr>
                          <m:t>∙</m:t>
                        </m:r>
                        <m:r>
                          <a:rPr lang="uz-Latn-UZ" sz="3600" i="1">
                            <a:latin typeface="Cambria Math" panose="02040503050406030204" pitchFamily="18" charset="0"/>
                            <a:ea typeface="Cambria Math" panose="02040503050406030204" pitchFamily="18" charset="0"/>
                            <a:cs typeface="Arial" panose="020B0604020202020204" pitchFamily="34" charset="0"/>
                          </a:rPr>
                          <m:t>𝑡</m:t>
                        </m:r>
                      </m:num>
                      <m:den>
                        <m:r>
                          <a:rPr lang="uz-Latn-UZ" sz="3600" b="0" i="1" smtClean="0">
                            <a:latin typeface="Cambria Math" panose="02040503050406030204" pitchFamily="18" charset="0"/>
                            <a:cs typeface="Arial" panose="020B0604020202020204" pitchFamily="34" charset="0"/>
                          </a:rPr>
                          <m:t>2</m:t>
                        </m:r>
                      </m:den>
                    </m:f>
                  </m:oMath>
                </a14:m>
                <a:endParaRPr lang="uz-Latn-UZ" sz="3600" dirty="0">
                  <a:latin typeface="Arial" panose="020B0604020202020204" pitchFamily="34" charset="0"/>
                  <a:cs typeface="Arial" panose="020B0604020202020204" pitchFamily="34" charset="0"/>
                </a:endParaRPr>
              </a:p>
              <a:p>
                <a:pPr marL="0" indent="0">
                  <a:buNone/>
                </a:pPr>
                <a:endParaRPr lang="uz-Latn-UZ" sz="3600" dirty="0">
                  <a:latin typeface="Arial" panose="020B0604020202020204" pitchFamily="34" charset="0"/>
                  <a:cs typeface="Arial" panose="020B0604020202020204" pitchFamily="34" charset="0"/>
                </a:endParaRPr>
              </a:p>
              <a:p>
                <a:pPr marL="0" indent="0">
                  <a:buNone/>
                </a:pPr>
                <a:endParaRPr lang="uz-Latn-UZ" sz="4000" dirty="0">
                  <a:latin typeface="Arial" panose="020B0604020202020204" pitchFamily="34" charset="0"/>
                  <a:cs typeface="Arial" panose="020B0604020202020204" pitchFamily="34" charset="0"/>
                </a:endParaRPr>
              </a:p>
              <a:p>
                <a:pPr marL="0" indent="0">
                  <a:buNone/>
                </a:pPr>
                <a:endParaRPr lang="ru-RU" sz="4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31304" y="116006"/>
                <a:ext cx="11710471" cy="6632812"/>
              </a:xfrm>
              <a:blipFill>
                <a:blip r:embed="rId2"/>
                <a:stretch>
                  <a:fillRect l="-1562" t="-1563"/>
                </a:stretch>
              </a:blipFill>
            </p:spPr>
            <p:txBody>
              <a:bodyPr/>
              <a:lstStyle/>
              <a:p>
                <a:r>
                  <a:rPr lang="ru-RU">
                    <a:noFill/>
                  </a:rPr>
                  <a:t> </a:t>
                </a:r>
              </a:p>
            </p:txBody>
          </p:sp>
        </mc:Fallback>
      </mc:AlternateContent>
      <p:cxnSp>
        <p:nvCxnSpPr>
          <p:cNvPr id="5" name="Прямая соединительная линия 4"/>
          <p:cNvCxnSpPr>
            <a:cxnSpLocks/>
          </p:cNvCxnSpPr>
          <p:nvPr/>
        </p:nvCxnSpPr>
        <p:spPr>
          <a:xfrm>
            <a:off x="4977083" y="757055"/>
            <a:ext cx="0" cy="3841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a:cxnSpLocks/>
          </p:cNvCxnSpPr>
          <p:nvPr/>
        </p:nvCxnSpPr>
        <p:spPr>
          <a:xfrm>
            <a:off x="437322" y="3429000"/>
            <a:ext cx="41214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00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50125" y="928048"/>
                <a:ext cx="11900848" cy="5929952"/>
              </a:xfrm>
            </p:spPr>
            <p:txBody>
              <a:bodyPr>
                <a:normAutofit/>
              </a:bodyPr>
              <a:lstStyle/>
              <a:p>
                <a:pPr marL="0" indent="0">
                  <a:buNone/>
                </a:pPr>
                <a:r>
                  <a:rPr lang="uz-Latn-UZ" sz="5400" b="0" dirty="0">
                    <a:cs typeface="Arial" panose="020B0604020202020204" pitchFamily="34" charset="0"/>
                  </a:rPr>
                  <a:t>             </a:t>
                </a:r>
                <a14:m>
                  <m:oMath xmlns:m="http://schemas.openxmlformats.org/officeDocument/2006/math">
                    <m:r>
                      <a:rPr lang="uz-Latn-UZ" sz="5400" b="0" i="1" smtClean="0">
                        <a:latin typeface="Cambria Math" panose="02040503050406030204" pitchFamily="18" charset="0"/>
                        <a:cs typeface="Arial" panose="020B0604020202020204" pitchFamily="34" charset="0"/>
                      </a:rPr>
                      <m:t>𝑡</m:t>
                    </m:r>
                    <m:r>
                      <a:rPr lang="uz-Latn-UZ" sz="5400" b="0" i="1" smtClean="0">
                        <a:latin typeface="Cambria Math" panose="02040503050406030204" pitchFamily="18" charset="0"/>
                        <a:cs typeface="Arial" panose="020B0604020202020204" pitchFamily="34" charset="0"/>
                      </a:rPr>
                      <m:t>=</m:t>
                    </m:r>
                    <m:rad>
                      <m:radPr>
                        <m:degHide m:val="on"/>
                        <m:ctrlPr>
                          <a:rPr lang="uz-Latn-UZ" sz="5400" b="0" i="1" smtClean="0">
                            <a:latin typeface="Cambria Math" panose="02040503050406030204" pitchFamily="18" charset="0"/>
                            <a:cs typeface="Arial" panose="020B0604020202020204" pitchFamily="34" charset="0"/>
                          </a:rPr>
                        </m:ctrlPr>
                      </m:radPr>
                      <m:deg/>
                      <m:e>
                        <m:f>
                          <m:fPr>
                            <m:ctrlPr>
                              <a:rPr lang="uz-Latn-UZ" sz="5400" b="0" i="1" smtClean="0">
                                <a:latin typeface="Cambria Math" panose="02040503050406030204" pitchFamily="18" charset="0"/>
                                <a:cs typeface="Arial" panose="020B0604020202020204" pitchFamily="34" charset="0"/>
                              </a:rPr>
                            </m:ctrlPr>
                          </m:fPr>
                          <m:num>
                            <m:r>
                              <a:rPr lang="uz-Latn-UZ" sz="5400" b="0" i="1" smtClean="0">
                                <a:latin typeface="Cambria Math" panose="02040503050406030204" pitchFamily="18" charset="0"/>
                                <a:cs typeface="Arial" panose="020B0604020202020204" pitchFamily="34" charset="0"/>
                              </a:rPr>
                              <m:t>2</m:t>
                            </m:r>
                            <m:r>
                              <a:rPr lang="uz-Latn-UZ" sz="5400" b="0" i="1" smtClean="0">
                                <a:latin typeface="Cambria Math" panose="02040503050406030204" pitchFamily="18" charset="0"/>
                                <a:ea typeface="Cambria Math" panose="02040503050406030204" pitchFamily="18" charset="0"/>
                                <a:cs typeface="Arial" panose="020B0604020202020204" pitchFamily="34" charset="0"/>
                              </a:rPr>
                              <m:t>∙80 </m:t>
                            </m:r>
                            <m:r>
                              <a:rPr lang="uz-Latn-UZ" sz="5400" b="0" i="1" smtClean="0">
                                <a:latin typeface="Cambria Math" panose="02040503050406030204" pitchFamily="18" charset="0"/>
                                <a:ea typeface="Cambria Math" panose="02040503050406030204" pitchFamily="18" charset="0"/>
                                <a:cs typeface="Arial" panose="020B0604020202020204" pitchFamily="34" charset="0"/>
                              </a:rPr>
                              <m:t>𝑚</m:t>
                            </m:r>
                          </m:num>
                          <m:den>
                            <m:r>
                              <a:rPr lang="uz-Latn-UZ" sz="5400" i="1">
                                <a:latin typeface="Cambria Math" panose="02040503050406030204" pitchFamily="18" charset="0"/>
                                <a:cs typeface="Arial" panose="020B0604020202020204" pitchFamily="34" charset="0"/>
                              </a:rPr>
                              <m:t>10 </m:t>
                            </m:r>
                            <m:r>
                              <a:rPr lang="uz-Latn-UZ" sz="5400" i="1">
                                <a:latin typeface="Cambria Math" panose="02040503050406030204" pitchFamily="18" charset="0"/>
                                <a:cs typeface="Arial" panose="020B0604020202020204" pitchFamily="34" charset="0"/>
                              </a:rPr>
                              <m:t>𝑚</m:t>
                            </m:r>
                            <m:r>
                              <a:rPr lang="uz-Latn-UZ" sz="5400" i="1">
                                <a:latin typeface="Cambria Math" panose="02040503050406030204" pitchFamily="18" charset="0"/>
                                <a:cs typeface="Arial" panose="020B0604020202020204" pitchFamily="34" charset="0"/>
                              </a:rPr>
                              <m:t>/</m:t>
                            </m:r>
                            <m:sSup>
                              <m:sSupPr>
                                <m:ctrlPr>
                                  <a:rPr lang="uz-Latn-UZ" sz="5400" i="1">
                                    <a:latin typeface="Cambria Math" panose="02040503050406030204" pitchFamily="18" charset="0"/>
                                    <a:cs typeface="Arial" panose="020B0604020202020204" pitchFamily="34" charset="0"/>
                                  </a:rPr>
                                </m:ctrlPr>
                              </m:sSupPr>
                              <m:e>
                                <m:r>
                                  <a:rPr lang="uz-Latn-UZ" sz="5400" i="1">
                                    <a:latin typeface="Cambria Math" panose="02040503050406030204" pitchFamily="18" charset="0"/>
                                    <a:cs typeface="Arial" panose="020B0604020202020204" pitchFamily="34" charset="0"/>
                                  </a:rPr>
                                  <m:t>𝑠</m:t>
                                </m:r>
                              </m:e>
                              <m:sup>
                                <m:r>
                                  <a:rPr lang="uz-Latn-UZ" sz="5400" i="1">
                                    <a:latin typeface="Cambria Math" panose="02040503050406030204" pitchFamily="18" charset="0"/>
                                    <a:cs typeface="Arial" panose="020B0604020202020204" pitchFamily="34" charset="0"/>
                                  </a:rPr>
                                  <m:t>2</m:t>
                                </m:r>
                              </m:sup>
                            </m:sSup>
                          </m:den>
                        </m:f>
                        <m:r>
                          <a:rPr lang="uz-Latn-UZ" sz="5400" b="0" i="1" smtClean="0">
                            <a:latin typeface="Cambria Math" panose="02040503050406030204" pitchFamily="18" charset="0"/>
                            <a:cs typeface="Arial" panose="020B0604020202020204" pitchFamily="34" charset="0"/>
                          </a:rPr>
                          <m:t>=</m:t>
                        </m:r>
                      </m:e>
                    </m:rad>
                    <m:r>
                      <a:rPr lang="uz-Latn-UZ" sz="5400" b="0" i="1" smtClean="0">
                        <a:latin typeface="Cambria Math" panose="02040503050406030204" pitchFamily="18" charset="0"/>
                        <a:cs typeface="Arial" panose="020B0604020202020204" pitchFamily="34" charset="0"/>
                      </a:rPr>
                      <m:t>4 </m:t>
                    </m:r>
                    <m:r>
                      <a:rPr lang="uz-Latn-UZ" sz="5400" b="0" i="1" smtClean="0">
                        <a:latin typeface="Cambria Math" panose="02040503050406030204" pitchFamily="18" charset="0"/>
                        <a:cs typeface="Arial" panose="020B0604020202020204" pitchFamily="34" charset="0"/>
                      </a:rPr>
                      <m:t>𝑠</m:t>
                    </m:r>
                  </m:oMath>
                </a14:m>
                <a:r>
                  <a:rPr lang="uz-Latn-UZ" sz="4400" dirty="0">
                    <a:latin typeface="Arial" panose="020B0604020202020204" pitchFamily="34" charset="0"/>
                    <a:cs typeface="Arial" panose="020B0604020202020204" pitchFamily="34" charset="0"/>
                  </a:rPr>
                  <a:t> </a:t>
                </a:r>
              </a:p>
              <a:p>
                <a:pPr marL="0" indent="0">
                  <a:buNone/>
                </a:pPr>
                <a:r>
                  <a:rPr lang="uz-Latn-UZ" sz="4800" dirty="0">
                    <a:cs typeface="Arial" panose="020B0604020202020204" pitchFamily="34" charset="0"/>
                  </a:rPr>
                  <a:t>         </a:t>
                </a:r>
                <a:r>
                  <a:rPr lang="en-US" sz="4800" dirty="0">
                    <a:cs typeface="Arial" panose="020B0604020202020204" pitchFamily="34" charset="0"/>
                  </a:rPr>
                  <a:t>     </a:t>
                </a:r>
                <a14:m>
                  <m:oMath xmlns:m="http://schemas.openxmlformats.org/officeDocument/2006/math">
                    <m:sSub>
                      <m:sSubPr>
                        <m:ctrlPr>
                          <a:rPr lang="uz-Latn-UZ" sz="4800" i="1" dirty="0">
                            <a:latin typeface="Cambria Math" panose="02040503050406030204" pitchFamily="18" charset="0"/>
                            <a:cs typeface="Arial" panose="020B0604020202020204" pitchFamily="34" charset="0"/>
                          </a:rPr>
                        </m:ctrlPr>
                      </m:sSubPr>
                      <m:e>
                        <m:r>
                          <a:rPr lang="uz-Latn-UZ" sz="4800" i="1" dirty="0">
                            <a:latin typeface="Cambria Math" panose="02040503050406030204" pitchFamily="18" charset="0"/>
                            <a:cs typeface="Arial" panose="020B0604020202020204" pitchFamily="34" charset="0"/>
                          </a:rPr>
                          <m:t>𝑆</m:t>
                        </m:r>
                      </m:e>
                      <m:sub>
                        <m:r>
                          <a:rPr lang="uz-Latn-UZ" sz="4800" i="1" dirty="0">
                            <a:latin typeface="Cambria Math" panose="02040503050406030204" pitchFamily="18" charset="0"/>
                            <a:cs typeface="Arial" panose="020B0604020202020204" pitchFamily="34" charset="0"/>
                          </a:rPr>
                          <m:t>𝑜𝑥𝑖𝑟</m:t>
                        </m:r>
                        <m:r>
                          <a:rPr lang="uz-Latn-UZ" sz="4800" i="1" dirty="0">
                            <a:latin typeface="Cambria Math" panose="02040503050406030204" pitchFamily="18" charset="0"/>
                            <a:cs typeface="Arial" panose="020B0604020202020204" pitchFamily="34" charset="0"/>
                          </a:rPr>
                          <m:t>.</m:t>
                        </m:r>
                      </m:sub>
                    </m:sSub>
                    <m:r>
                      <a:rPr lang="uz-Latn-UZ" sz="4800" b="0" i="1" dirty="0" smtClean="0">
                        <a:latin typeface="Cambria Math" panose="02040503050406030204" pitchFamily="18" charset="0"/>
                        <a:cs typeface="Arial" panose="020B0604020202020204" pitchFamily="34" charset="0"/>
                      </a:rPr>
                      <m:t>=80 </m:t>
                    </m:r>
                    <m:r>
                      <a:rPr lang="uz-Latn-UZ" sz="4800" b="0" i="1" dirty="0" smtClean="0">
                        <a:latin typeface="Cambria Math" panose="02040503050406030204" pitchFamily="18" charset="0"/>
                        <a:cs typeface="Arial" panose="020B0604020202020204" pitchFamily="34" charset="0"/>
                      </a:rPr>
                      <m:t>𝑚</m:t>
                    </m:r>
                    <m:r>
                      <a:rPr lang="uz-Latn-UZ" sz="4800" b="0" i="1" dirty="0" smtClean="0">
                        <a:latin typeface="Cambria Math" panose="02040503050406030204" pitchFamily="18" charset="0"/>
                        <a:cs typeface="Arial" panose="020B0604020202020204" pitchFamily="34" charset="0"/>
                      </a:rPr>
                      <m:t>−</m:t>
                    </m:r>
                    <m:f>
                      <m:fPr>
                        <m:ctrlPr>
                          <a:rPr lang="uz-Latn-UZ" sz="4800" b="0" i="1" dirty="0" smtClean="0">
                            <a:latin typeface="Cambria Math" panose="02040503050406030204" pitchFamily="18" charset="0"/>
                            <a:cs typeface="Arial" panose="020B0604020202020204" pitchFamily="34" charset="0"/>
                          </a:rPr>
                        </m:ctrlPr>
                      </m:fPr>
                      <m:num>
                        <m:r>
                          <a:rPr lang="uz-Latn-UZ" sz="4800" b="0" i="1" dirty="0" smtClean="0">
                            <a:latin typeface="Cambria Math" panose="02040503050406030204" pitchFamily="18" charset="0"/>
                            <a:cs typeface="Arial" panose="020B0604020202020204" pitchFamily="34" charset="0"/>
                          </a:rPr>
                          <m:t>10</m:t>
                        </m:r>
                        <m:f>
                          <m:fPr>
                            <m:ctrlPr>
                              <a:rPr lang="uz-Latn-UZ" sz="4800" b="0" i="1" dirty="0" smtClean="0">
                                <a:latin typeface="Cambria Math" panose="02040503050406030204" pitchFamily="18" charset="0"/>
                                <a:cs typeface="Arial" panose="020B0604020202020204" pitchFamily="34" charset="0"/>
                              </a:rPr>
                            </m:ctrlPr>
                          </m:fPr>
                          <m:num>
                            <m:r>
                              <a:rPr lang="uz-Latn-UZ" sz="4800" b="0" i="1" dirty="0" smtClean="0">
                                <a:latin typeface="Cambria Math" panose="02040503050406030204" pitchFamily="18" charset="0"/>
                                <a:cs typeface="Arial" panose="020B0604020202020204" pitchFamily="34" charset="0"/>
                              </a:rPr>
                              <m:t>𝑚</m:t>
                            </m:r>
                          </m:num>
                          <m:den>
                            <m:sSup>
                              <m:sSupPr>
                                <m:ctrlPr>
                                  <a:rPr lang="uz-Latn-UZ" sz="4800" b="0" i="1" dirty="0" smtClean="0">
                                    <a:latin typeface="Cambria Math" panose="02040503050406030204" pitchFamily="18" charset="0"/>
                                    <a:cs typeface="Arial" panose="020B0604020202020204" pitchFamily="34" charset="0"/>
                                  </a:rPr>
                                </m:ctrlPr>
                              </m:sSupPr>
                              <m:e>
                                <m:r>
                                  <a:rPr lang="uz-Latn-UZ" sz="4800" b="0" i="1" dirty="0" smtClean="0">
                                    <a:latin typeface="Cambria Math" panose="02040503050406030204" pitchFamily="18" charset="0"/>
                                    <a:cs typeface="Arial" panose="020B0604020202020204" pitchFamily="34" charset="0"/>
                                  </a:rPr>
                                  <m:t>𝑠</m:t>
                                </m:r>
                              </m:e>
                              <m:sup>
                                <m:r>
                                  <a:rPr lang="uz-Latn-UZ" sz="4800" b="0" i="1" dirty="0" smtClean="0">
                                    <a:latin typeface="Cambria Math" panose="02040503050406030204" pitchFamily="18" charset="0"/>
                                    <a:cs typeface="Arial" panose="020B0604020202020204" pitchFamily="34" charset="0"/>
                                  </a:rPr>
                                  <m:t>2</m:t>
                                </m:r>
                              </m:sup>
                            </m:sSup>
                          </m:den>
                        </m:f>
                        <m:r>
                          <a:rPr lang="uz-Latn-UZ" sz="4800" b="0" i="1" dirty="0" smtClean="0">
                            <a:latin typeface="Cambria Math" panose="02040503050406030204" pitchFamily="18" charset="0"/>
                            <a:cs typeface="Arial" panose="020B0604020202020204" pitchFamily="34" charset="0"/>
                          </a:rPr>
                          <m:t>∙</m:t>
                        </m:r>
                        <m:sSup>
                          <m:sSupPr>
                            <m:ctrlPr>
                              <a:rPr lang="uz-Latn-UZ" sz="4800" b="0" i="1" dirty="0" smtClean="0">
                                <a:latin typeface="Cambria Math" panose="02040503050406030204" pitchFamily="18" charset="0"/>
                                <a:cs typeface="Arial" panose="020B0604020202020204" pitchFamily="34" charset="0"/>
                              </a:rPr>
                            </m:ctrlPr>
                          </m:sSupPr>
                          <m:e>
                            <m:d>
                              <m:dPr>
                                <m:ctrlPr>
                                  <a:rPr lang="uz-Latn-UZ" sz="4800" b="0" i="1" dirty="0" smtClean="0">
                                    <a:latin typeface="Cambria Math" panose="02040503050406030204" pitchFamily="18" charset="0"/>
                                    <a:cs typeface="Arial" panose="020B0604020202020204" pitchFamily="34" charset="0"/>
                                  </a:rPr>
                                </m:ctrlPr>
                              </m:dPr>
                              <m:e>
                                <m:r>
                                  <a:rPr lang="uz-Latn-UZ" sz="4800" b="0" i="1" dirty="0" smtClean="0">
                                    <a:latin typeface="Cambria Math" panose="02040503050406030204" pitchFamily="18" charset="0"/>
                                    <a:cs typeface="Arial" panose="020B0604020202020204" pitchFamily="34" charset="0"/>
                                  </a:rPr>
                                  <m:t>4 </m:t>
                                </m:r>
                                <m:r>
                                  <a:rPr lang="uz-Latn-UZ" sz="4800" b="0" i="1" dirty="0" smtClean="0">
                                    <a:latin typeface="Cambria Math" panose="02040503050406030204" pitchFamily="18" charset="0"/>
                                    <a:cs typeface="Arial" panose="020B0604020202020204" pitchFamily="34" charset="0"/>
                                  </a:rPr>
                                  <m:t>𝑠</m:t>
                                </m:r>
                                <m:r>
                                  <a:rPr lang="uz-Latn-UZ" sz="4800" b="0" i="1" dirty="0" smtClean="0">
                                    <a:latin typeface="Cambria Math" panose="02040503050406030204" pitchFamily="18" charset="0"/>
                                    <a:cs typeface="Arial" panose="020B0604020202020204" pitchFamily="34" charset="0"/>
                                  </a:rPr>
                                  <m:t>−1 </m:t>
                                </m:r>
                                <m:r>
                                  <a:rPr lang="uz-Latn-UZ" sz="4800" b="0" i="1" dirty="0" smtClean="0">
                                    <a:latin typeface="Cambria Math" panose="02040503050406030204" pitchFamily="18" charset="0"/>
                                    <a:cs typeface="Arial" panose="020B0604020202020204" pitchFamily="34" charset="0"/>
                                  </a:rPr>
                                  <m:t>𝑠</m:t>
                                </m:r>
                              </m:e>
                            </m:d>
                          </m:e>
                          <m:sup>
                            <m:r>
                              <a:rPr lang="uz-Latn-UZ" sz="4800" b="0" i="1" dirty="0" smtClean="0">
                                <a:latin typeface="Cambria Math" panose="02040503050406030204" pitchFamily="18" charset="0"/>
                                <a:cs typeface="Arial" panose="020B0604020202020204" pitchFamily="34" charset="0"/>
                              </a:rPr>
                              <m:t>2</m:t>
                            </m:r>
                          </m:sup>
                        </m:sSup>
                      </m:num>
                      <m:den>
                        <m:r>
                          <a:rPr lang="uz-Latn-UZ" sz="4800" b="0" i="1" dirty="0" smtClean="0">
                            <a:latin typeface="Cambria Math" panose="02040503050406030204" pitchFamily="18" charset="0"/>
                            <a:cs typeface="Arial" panose="020B0604020202020204" pitchFamily="34" charset="0"/>
                          </a:rPr>
                          <m:t>2</m:t>
                        </m:r>
                      </m:den>
                    </m:f>
                    <m:r>
                      <a:rPr lang="uz-Latn-UZ" sz="4800" b="0" i="1" dirty="0" smtClean="0">
                        <a:latin typeface="Cambria Math" panose="02040503050406030204" pitchFamily="18" charset="0"/>
                        <a:cs typeface="Arial" panose="020B0604020202020204" pitchFamily="34" charset="0"/>
                      </a:rPr>
                      <m:t>=35 </m:t>
                    </m:r>
                    <m:r>
                      <a:rPr lang="uz-Latn-UZ" sz="4800" b="0" i="1" dirty="0" smtClean="0">
                        <a:latin typeface="Cambria Math" panose="02040503050406030204" pitchFamily="18" charset="0"/>
                        <a:cs typeface="Arial" panose="020B0604020202020204" pitchFamily="34" charset="0"/>
                      </a:rPr>
                      <m:t>𝑚</m:t>
                    </m:r>
                  </m:oMath>
                </a14:m>
                <a:r>
                  <a:rPr lang="uz-Latn-UZ" sz="4400" dirty="0">
                    <a:latin typeface="Arial" panose="020B0604020202020204" pitchFamily="34" charset="0"/>
                    <a:cs typeface="Arial" panose="020B0604020202020204" pitchFamily="34" charset="0"/>
                  </a:rPr>
                  <a:t> </a:t>
                </a:r>
              </a:p>
              <a:p>
                <a:pPr marL="0" indent="0">
                  <a:buNone/>
                </a:pPr>
                <a:r>
                  <a:rPr lang="uz-Latn-UZ" sz="5400" dirty="0">
                    <a:cs typeface="Arial" panose="020B0604020202020204" pitchFamily="34" charset="0"/>
                  </a:rPr>
                  <a:t>             </a:t>
                </a:r>
                <a14:m>
                  <m:oMath xmlns:m="http://schemas.openxmlformats.org/officeDocument/2006/math">
                    <m:sSub>
                      <m:sSubPr>
                        <m:ctrlPr>
                          <a:rPr lang="ru-RU" sz="5400" i="1" smtClean="0">
                            <a:latin typeface="Cambria Math" panose="02040503050406030204" pitchFamily="18" charset="0"/>
                            <a:cs typeface="Arial" panose="020B0604020202020204" pitchFamily="34" charset="0"/>
                          </a:rPr>
                        </m:ctrlPr>
                      </m:sSubPr>
                      <m:e>
                        <m:r>
                          <a:rPr lang="ru-RU" sz="540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5400" b="0" i="1" smtClean="0">
                            <a:latin typeface="Cambria Math" panose="02040503050406030204" pitchFamily="18" charset="0"/>
                            <a:cs typeface="Arial" panose="020B0604020202020204" pitchFamily="34" charset="0"/>
                          </a:rPr>
                          <m:t>𝑜</m:t>
                        </m:r>
                        <m:r>
                          <a:rPr lang="uz-Latn-UZ" sz="5400" b="0" i="1" smtClean="0">
                            <a:latin typeface="Cambria Math" panose="02040503050406030204" pitchFamily="18" charset="0"/>
                            <a:cs typeface="Arial" panose="020B0604020202020204" pitchFamily="34" charset="0"/>
                          </a:rPr>
                          <m:t>‘</m:t>
                        </m:r>
                        <m:r>
                          <a:rPr lang="uz-Latn-UZ" sz="5400" b="0" i="1" smtClean="0">
                            <a:latin typeface="Cambria Math" panose="02040503050406030204" pitchFamily="18" charset="0"/>
                            <a:cs typeface="Arial" panose="020B0604020202020204" pitchFamily="34" charset="0"/>
                          </a:rPr>
                          <m:t>𝑟𝑡</m:t>
                        </m:r>
                      </m:sub>
                    </m:sSub>
                    <m:r>
                      <a:rPr lang="uz-Latn-UZ" sz="5400" b="0" i="1" smtClean="0">
                        <a:latin typeface="Cambria Math" panose="02040503050406030204" pitchFamily="18" charset="0"/>
                        <a:cs typeface="Arial" panose="020B0604020202020204" pitchFamily="34" charset="0"/>
                      </a:rPr>
                      <m:t>=</m:t>
                    </m:r>
                    <m:f>
                      <m:fPr>
                        <m:ctrlPr>
                          <a:rPr lang="uz-Latn-UZ" sz="5400" b="0" i="1" smtClean="0">
                            <a:latin typeface="Cambria Math" panose="02040503050406030204" pitchFamily="18" charset="0"/>
                            <a:cs typeface="Arial" panose="020B0604020202020204" pitchFamily="34" charset="0"/>
                          </a:rPr>
                        </m:ctrlPr>
                      </m:fPr>
                      <m:num>
                        <m:r>
                          <a:rPr lang="uz-Latn-UZ" sz="5400" b="0" i="1" smtClean="0">
                            <a:latin typeface="Cambria Math" panose="02040503050406030204" pitchFamily="18" charset="0"/>
                            <a:cs typeface="Arial" panose="020B0604020202020204" pitchFamily="34" charset="0"/>
                          </a:rPr>
                          <m:t>10</m:t>
                        </m:r>
                        <m:f>
                          <m:fPr>
                            <m:ctrlPr>
                              <a:rPr lang="uz-Latn-UZ" sz="5400" b="0" i="1" smtClean="0">
                                <a:latin typeface="Cambria Math" panose="02040503050406030204" pitchFamily="18" charset="0"/>
                                <a:cs typeface="Arial" panose="020B0604020202020204" pitchFamily="34" charset="0"/>
                              </a:rPr>
                            </m:ctrlPr>
                          </m:fPr>
                          <m:num>
                            <m:r>
                              <a:rPr lang="uz-Latn-UZ" sz="5400" b="0" i="1" smtClean="0">
                                <a:latin typeface="Cambria Math" panose="02040503050406030204" pitchFamily="18" charset="0"/>
                                <a:cs typeface="Arial" panose="020B0604020202020204" pitchFamily="34" charset="0"/>
                              </a:rPr>
                              <m:t>𝑚</m:t>
                            </m:r>
                          </m:num>
                          <m:den>
                            <m:sSup>
                              <m:sSupPr>
                                <m:ctrlPr>
                                  <a:rPr lang="uz-Latn-UZ" sz="5400" b="0" i="1" smtClean="0">
                                    <a:latin typeface="Cambria Math" panose="02040503050406030204" pitchFamily="18" charset="0"/>
                                    <a:cs typeface="Arial" panose="020B0604020202020204" pitchFamily="34" charset="0"/>
                                  </a:rPr>
                                </m:ctrlPr>
                              </m:sSupPr>
                              <m:e>
                                <m:r>
                                  <a:rPr lang="uz-Latn-UZ" sz="5400" b="0" i="1" smtClean="0">
                                    <a:latin typeface="Cambria Math" panose="02040503050406030204" pitchFamily="18" charset="0"/>
                                    <a:cs typeface="Arial" panose="020B0604020202020204" pitchFamily="34" charset="0"/>
                                  </a:rPr>
                                  <m:t>𝑠</m:t>
                                </m:r>
                              </m:e>
                              <m:sup>
                                <m:r>
                                  <a:rPr lang="uz-Latn-UZ" sz="5400" b="0" i="1" smtClean="0">
                                    <a:latin typeface="Cambria Math" panose="02040503050406030204" pitchFamily="18" charset="0"/>
                                    <a:cs typeface="Arial" panose="020B0604020202020204" pitchFamily="34" charset="0"/>
                                  </a:rPr>
                                  <m:t>2</m:t>
                                </m:r>
                              </m:sup>
                            </m:sSup>
                          </m:den>
                        </m:f>
                        <m:r>
                          <a:rPr lang="uz-Latn-UZ" sz="5400" b="0" i="1" smtClean="0">
                            <a:latin typeface="Cambria Math" panose="02040503050406030204" pitchFamily="18" charset="0"/>
                            <a:ea typeface="Cambria Math" panose="02040503050406030204" pitchFamily="18" charset="0"/>
                            <a:cs typeface="Arial" panose="020B0604020202020204" pitchFamily="34" charset="0"/>
                          </a:rPr>
                          <m:t>∙4 </m:t>
                        </m:r>
                        <m:r>
                          <a:rPr lang="uz-Latn-UZ" sz="5400" b="0" i="1" smtClean="0">
                            <a:latin typeface="Cambria Math" panose="02040503050406030204" pitchFamily="18" charset="0"/>
                            <a:ea typeface="Cambria Math" panose="02040503050406030204" pitchFamily="18" charset="0"/>
                            <a:cs typeface="Arial" panose="020B0604020202020204" pitchFamily="34" charset="0"/>
                          </a:rPr>
                          <m:t>𝑠</m:t>
                        </m:r>
                      </m:num>
                      <m:den>
                        <m:r>
                          <a:rPr lang="uz-Latn-UZ" sz="5400" b="0" i="1" smtClean="0">
                            <a:latin typeface="Cambria Math" panose="02040503050406030204" pitchFamily="18" charset="0"/>
                            <a:cs typeface="Arial" panose="020B0604020202020204" pitchFamily="34" charset="0"/>
                          </a:rPr>
                          <m:t>2</m:t>
                        </m:r>
                      </m:den>
                    </m:f>
                    <m:r>
                      <a:rPr lang="uz-Latn-UZ" sz="5400" b="0" i="1" smtClean="0">
                        <a:latin typeface="Cambria Math" panose="02040503050406030204" pitchFamily="18" charset="0"/>
                        <a:cs typeface="Arial" panose="020B0604020202020204" pitchFamily="34" charset="0"/>
                      </a:rPr>
                      <m:t>=20 </m:t>
                    </m:r>
                    <m:r>
                      <a:rPr lang="uz-Latn-UZ" sz="5400" b="0" i="1" smtClean="0">
                        <a:latin typeface="Cambria Math" panose="02040503050406030204" pitchFamily="18" charset="0"/>
                        <a:cs typeface="Arial" panose="020B0604020202020204" pitchFamily="34" charset="0"/>
                      </a:rPr>
                      <m:t>𝑚</m:t>
                    </m:r>
                    <m:r>
                      <a:rPr lang="uz-Latn-UZ" sz="5400" b="0" i="1" smtClean="0">
                        <a:latin typeface="Cambria Math" panose="02040503050406030204" pitchFamily="18" charset="0"/>
                        <a:cs typeface="Arial" panose="020B0604020202020204" pitchFamily="34" charset="0"/>
                      </a:rPr>
                      <m:t>/</m:t>
                    </m:r>
                    <m:r>
                      <a:rPr lang="uz-Latn-UZ" sz="5400" b="0" i="1" smtClean="0">
                        <a:latin typeface="Cambria Math" panose="02040503050406030204" pitchFamily="18" charset="0"/>
                        <a:cs typeface="Arial" panose="020B0604020202020204" pitchFamily="34" charset="0"/>
                      </a:rPr>
                      <m:t>𝑠</m:t>
                    </m:r>
                  </m:oMath>
                </a14:m>
                <a:r>
                  <a:rPr lang="uz-Latn-UZ" sz="4400" dirty="0">
                    <a:latin typeface="Arial" panose="020B0604020202020204" pitchFamily="34" charset="0"/>
                    <a:cs typeface="Arial" panose="020B0604020202020204" pitchFamily="34" charset="0"/>
                  </a:rPr>
                  <a:t> </a:t>
                </a:r>
              </a:p>
              <a:p>
                <a:pPr marL="0" indent="0">
                  <a:buNone/>
                </a:pPr>
                <a:r>
                  <a:rPr lang="en-US" sz="4400" dirty="0">
                    <a:latin typeface="Arial" panose="020B0604020202020204" pitchFamily="34" charset="0"/>
                    <a:cs typeface="Arial" panose="020B0604020202020204" pitchFamily="34" charset="0"/>
                  </a:rPr>
                  <a:t>    </a:t>
                </a:r>
                <a:r>
                  <a:rPr lang="uz-Latn-UZ" sz="4400" b="1" dirty="0">
                    <a:solidFill>
                      <a:schemeClr val="accent5"/>
                    </a:solidFill>
                    <a:latin typeface="Arial" panose="020B0604020202020204" pitchFamily="34" charset="0"/>
                    <a:cs typeface="Arial" panose="020B0604020202020204" pitchFamily="34" charset="0"/>
                  </a:rPr>
                  <a:t>Javob:</a:t>
                </a:r>
                <a:r>
                  <a:rPr lang="uz-Latn-UZ" sz="4400" dirty="0">
                    <a:latin typeface="Arial" panose="020B0604020202020204" pitchFamily="34" charset="0"/>
                    <a:cs typeface="Arial" panose="020B0604020202020204" pitchFamily="34" charset="0"/>
                  </a:rPr>
                  <a:t> </a:t>
                </a:r>
                <a14:m>
                  <m:oMath xmlns:m="http://schemas.openxmlformats.org/officeDocument/2006/math">
                    <m:sSub>
                      <m:sSubPr>
                        <m:ctrlPr>
                          <a:rPr lang="uz-Latn-UZ" sz="4400" i="1" dirty="0">
                            <a:latin typeface="Cambria Math" panose="02040503050406030204" pitchFamily="18" charset="0"/>
                            <a:cs typeface="Arial" panose="020B0604020202020204" pitchFamily="34" charset="0"/>
                          </a:rPr>
                        </m:ctrlPr>
                      </m:sSubPr>
                      <m:e>
                        <m:r>
                          <a:rPr lang="uz-Latn-UZ" sz="4400" i="1" dirty="0">
                            <a:latin typeface="Cambria Math" panose="02040503050406030204" pitchFamily="18" charset="0"/>
                            <a:cs typeface="Arial" panose="020B0604020202020204" pitchFamily="34" charset="0"/>
                          </a:rPr>
                          <m:t>𝑆</m:t>
                        </m:r>
                      </m:e>
                      <m:sub>
                        <m:r>
                          <a:rPr lang="uz-Latn-UZ" sz="4400" i="1" dirty="0">
                            <a:latin typeface="Cambria Math" panose="02040503050406030204" pitchFamily="18" charset="0"/>
                            <a:cs typeface="Arial" panose="020B0604020202020204" pitchFamily="34" charset="0"/>
                          </a:rPr>
                          <m:t>𝑜𝑥𝑖𝑟</m:t>
                        </m:r>
                        <m:r>
                          <a:rPr lang="uz-Latn-UZ" sz="4400" i="1" dirty="0">
                            <a:latin typeface="Cambria Math" panose="02040503050406030204" pitchFamily="18" charset="0"/>
                            <a:cs typeface="Arial" panose="020B0604020202020204" pitchFamily="34" charset="0"/>
                          </a:rPr>
                          <m:t>.</m:t>
                        </m:r>
                      </m:sub>
                    </m:sSub>
                    <m:r>
                      <a:rPr lang="uz-Latn-UZ" sz="4400" b="0" i="1" dirty="0" smtClean="0">
                        <a:latin typeface="Cambria Math" panose="02040503050406030204" pitchFamily="18" charset="0"/>
                        <a:cs typeface="Arial" panose="020B0604020202020204" pitchFamily="34" charset="0"/>
                      </a:rPr>
                      <m:t>=35 </m:t>
                    </m:r>
                    <m:r>
                      <a:rPr lang="uz-Latn-UZ" sz="4400" b="0" i="1" dirty="0" smtClean="0">
                        <a:latin typeface="Cambria Math" panose="02040503050406030204" pitchFamily="18" charset="0"/>
                        <a:cs typeface="Arial" panose="020B0604020202020204" pitchFamily="34" charset="0"/>
                      </a:rPr>
                      <m:t>𝑚</m:t>
                    </m:r>
                    <m:r>
                      <a:rPr lang="en-US" sz="4400" b="0" i="1" dirty="0" smtClean="0">
                        <a:latin typeface="Cambria Math" panose="02040503050406030204" pitchFamily="18" charset="0"/>
                        <a:cs typeface="Arial" panose="020B0604020202020204" pitchFamily="34" charset="0"/>
                      </a:rPr>
                      <m:t>,</m:t>
                    </m:r>
                    <m:r>
                      <a:rPr lang="uz-Latn-UZ" sz="4400" b="0" i="1" dirty="0" smtClean="0">
                        <a:latin typeface="Cambria Math" panose="02040503050406030204" pitchFamily="18" charset="0"/>
                        <a:cs typeface="Arial" panose="020B0604020202020204" pitchFamily="34" charset="0"/>
                      </a:rPr>
                      <m:t> </m:t>
                    </m:r>
                  </m:oMath>
                </a14:m>
                <a:r>
                  <a:rPr lang="uz-Latn-UZ" sz="4400" dirty="0">
                    <a:latin typeface="Arial" panose="020B0604020202020204" pitchFamily="34" charset="0"/>
                    <a:cs typeface="Arial" panose="020B0604020202020204" pitchFamily="34" charset="0"/>
                  </a:rPr>
                  <a:t>  </a:t>
                </a:r>
                <a14:m>
                  <m:oMath xmlns:m="http://schemas.openxmlformats.org/officeDocument/2006/math">
                    <m:sSub>
                      <m:sSubPr>
                        <m:ctrlPr>
                          <a:rPr lang="ru-RU" sz="4400" i="1">
                            <a:latin typeface="Cambria Math" panose="02040503050406030204" pitchFamily="18" charset="0"/>
                            <a:cs typeface="Arial" panose="020B0604020202020204" pitchFamily="34" charset="0"/>
                          </a:rPr>
                        </m:ctrlPr>
                      </m:sSubPr>
                      <m:e>
                        <m:r>
                          <a:rPr lang="ru-RU" sz="4400" i="1">
                            <a:latin typeface="Cambria Math" panose="02040503050406030204" pitchFamily="18" charset="0"/>
                            <a:ea typeface="Cambria Math" panose="02040503050406030204" pitchFamily="18" charset="0"/>
                            <a:cs typeface="Arial" panose="020B0604020202020204" pitchFamily="34" charset="0"/>
                          </a:rPr>
                          <m:t>𝜗</m:t>
                        </m:r>
                      </m:e>
                      <m:sub>
                        <m:r>
                          <a:rPr lang="uz-Latn-UZ" sz="4400" i="1">
                            <a:latin typeface="Cambria Math" panose="02040503050406030204" pitchFamily="18" charset="0"/>
                            <a:cs typeface="Arial" panose="020B0604020202020204" pitchFamily="34" charset="0"/>
                          </a:rPr>
                          <m:t>𝑜</m:t>
                        </m:r>
                        <m:r>
                          <a:rPr lang="uz-Latn-UZ" sz="4400" i="1">
                            <a:latin typeface="Cambria Math" panose="02040503050406030204" pitchFamily="18" charset="0"/>
                            <a:cs typeface="Arial" panose="020B0604020202020204" pitchFamily="34" charset="0"/>
                          </a:rPr>
                          <m:t>‘</m:t>
                        </m:r>
                        <m:r>
                          <a:rPr lang="uz-Latn-UZ" sz="4400" i="1">
                            <a:latin typeface="Cambria Math" panose="02040503050406030204" pitchFamily="18" charset="0"/>
                            <a:cs typeface="Arial" panose="020B0604020202020204" pitchFamily="34" charset="0"/>
                          </a:rPr>
                          <m:t>𝑟𝑡</m:t>
                        </m:r>
                      </m:sub>
                    </m:sSub>
                    <m:r>
                      <a:rPr lang="uz-Latn-UZ" sz="4400" b="0" i="1" smtClean="0">
                        <a:latin typeface="Cambria Math" panose="02040503050406030204" pitchFamily="18" charset="0"/>
                        <a:cs typeface="Arial" panose="020B0604020202020204" pitchFamily="34" charset="0"/>
                      </a:rPr>
                      <m:t>=20 </m:t>
                    </m:r>
                    <m:r>
                      <a:rPr lang="uz-Latn-UZ" sz="4400" b="0" i="1" smtClean="0">
                        <a:latin typeface="Cambria Math" panose="02040503050406030204" pitchFamily="18" charset="0"/>
                        <a:cs typeface="Arial" panose="020B0604020202020204" pitchFamily="34" charset="0"/>
                      </a:rPr>
                      <m:t>𝑚</m:t>
                    </m:r>
                    <m:r>
                      <a:rPr lang="uz-Latn-UZ" sz="4400" b="0" i="1" smtClean="0">
                        <a:latin typeface="Cambria Math" panose="02040503050406030204" pitchFamily="18" charset="0"/>
                        <a:cs typeface="Arial" panose="020B0604020202020204" pitchFamily="34" charset="0"/>
                      </a:rPr>
                      <m:t>/</m:t>
                    </m:r>
                    <m:r>
                      <a:rPr lang="uz-Latn-UZ" sz="4400" b="0" i="1" smtClean="0">
                        <a:latin typeface="Cambria Math" panose="02040503050406030204" pitchFamily="18" charset="0"/>
                        <a:cs typeface="Arial" panose="020B0604020202020204" pitchFamily="34" charset="0"/>
                      </a:rPr>
                      <m:t>𝑠</m:t>
                    </m:r>
                  </m:oMath>
                </a14:m>
                <a:r>
                  <a:rPr lang="uz-Latn-UZ" sz="4400" dirty="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50125" y="928048"/>
                <a:ext cx="11900848" cy="5929952"/>
              </a:xfrm>
              <a:blipFill>
                <a:blip r:embed="rId2"/>
                <a:stretch>
                  <a:fillRect/>
                </a:stretch>
              </a:blipFill>
            </p:spPr>
            <p:txBody>
              <a:bodyPr/>
              <a:lstStyle/>
              <a:p>
                <a:r>
                  <a:rPr lang="ru-RU">
                    <a:noFill/>
                  </a:rPr>
                  <a:t> </a:t>
                </a:r>
              </a:p>
            </p:txBody>
          </p:sp>
        </mc:Fallback>
      </mc:AlternateContent>
      <p:sp>
        <p:nvSpPr>
          <p:cNvPr id="4" name="Объект 2"/>
          <p:cNvSpPr txBox="1">
            <a:spLocks noGrp="1"/>
          </p:cNvSpPr>
          <p:nvPr>
            <p:ph type="title"/>
          </p:nvPr>
        </p:nvSpPr>
        <p:spPr>
          <a:xfrm>
            <a:off x="0" y="0"/>
            <a:ext cx="12192000" cy="900753"/>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uz-Latn-UZ" sz="3600" b="1" dirty="0">
                <a:solidFill>
                  <a:schemeClr val="bg1"/>
                </a:solidFill>
                <a:latin typeface="Arial" panose="020B0604020202020204" pitchFamily="34" charset="0"/>
                <a:cs typeface="Arial" panose="020B0604020202020204" pitchFamily="34" charset="0"/>
              </a:rPr>
            </a:br>
            <a:r>
              <a:rPr lang="uz-Latn-UZ" sz="5400" dirty="0">
                <a:solidFill>
                  <a:schemeClr val="bg1"/>
                </a:solidFill>
                <a:latin typeface="Arial" panose="020B0604020202020204" pitchFamily="34" charset="0"/>
                <a:cs typeface="Arial" panose="020B0604020202020204" pitchFamily="34" charset="0"/>
              </a:rPr>
              <a:t>Yechish:</a:t>
            </a:r>
            <a:br>
              <a:rPr lang="uz-Latn-UZ" sz="3600"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endParaRPr lang="uz-Latn-UZ" sz="3200" b="1" dirty="0">
              <a:latin typeface="News706 BT" panose="02040804060705020204" pitchFamily="18" charset="0"/>
            </a:endParaRPr>
          </a:p>
        </p:txBody>
      </p:sp>
    </p:spTree>
    <p:extLst>
      <p:ext uri="{BB962C8B-B14F-4D97-AF65-F5344CB8AC3E}">
        <p14:creationId xmlns:p14="http://schemas.microsoft.com/office/powerpoint/2010/main" val="1412440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378424"/>
            <a:ext cx="11941791" cy="5479576"/>
          </a:xfrm>
        </p:spPr>
        <p:txBody>
          <a:bodyPr>
            <a:normAutofit/>
          </a:bodyPr>
          <a:lstStyle/>
          <a:p>
            <a:pPr marL="742950" indent="-742950" algn="just">
              <a:buAutoNum type="arabicPeriod"/>
            </a:pPr>
            <a:r>
              <a:rPr lang="uz-Latn-UZ" sz="4000" dirty="0">
                <a:latin typeface="Arial" panose="020B0604020202020204" pitchFamily="34" charset="0"/>
                <a:cs typeface="Arial" panose="020B0604020202020204" pitchFamily="34" charset="0"/>
              </a:rPr>
              <a:t>Yuqoriga vertikal otilgan jism harakati tenglamasida nega tezlanish manfiy ishora olgan?</a:t>
            </a:r>
          </a:p>
          <a:p>
            <a:pPr marL="742950" indent="-742950" algn="just">
              <a:buAutoNum type="arabicPeriod"/>
            </a:pPr>
            <a:r>
              <a:rPr lang="uz-Latn-UZ" sz="4000" dirty="0">
                <a:latin typeface="Arial" panose="020B0604020202020204" pitchFamily="34" charset="0"/>
                <a:cs typeface="Arial" panose="020B0604020202020204" pitchFamily="34" charset="0"/>
              </a:rPr>
              <a:t>Jism yuqoriga ko‘tarilayotganda uning tezlanishi o‘zgaradimi?</a:t>
            </a:r>
          </a:p>
          <a:p>
            <a:pPr marL="742950" indent="-742950" algn="just">
              <a:buAutoNum type="arabicPeriod"/>
            </a:pPr>
            <a:r>
              <a:rPr lang="uz-Latn-UZ" sz="4000" dirty="0">
                <a:latin typeface="Arial" panose="020B0604020202020204" pitchFamily="34" charset="0"/>
                <a:cs typeface="Arial" panose="020B0604020202020204" pitchFamily="34" charset="0"/>
              </a:rPr>
              <a:t>Real sharoitda yuqoriga tik otilgan jism trayektoriyasining qaysi nuqtasida eng katta energiyaga ega bo‘ladi? Ideal sharoit</a:t>
            </a:r>
            <a:r>
              <a:rPr lang="en-US" sz="4000" dirty="0" err="1">
                <a:latin typeface="Arial" panose="020B0604020202020204" pitchFamily="34" charset="0"/>
                <a:cs typeface="Arial" panose="020B0604020202020204" pitchFamily="34" charset="0"/>
              </a:rPr>
              <a:t>i</a:t>
            </a:r>
            <a:r>
              <a:rPr lang="uz-Latn-UZ" sz="4000" dirty="0">
                <a:latin typeface="Arial" panose="020B0604020202020204" pitchFamily="34" charset="0"/>
                <a:cs typeface="Arial" panose="020B0604020202020204" pitchFamily="34" charset="0"/>
              </a:rPr>
              <a:t>dachi?</a:t>
            </a:r>
          </a:p>
          <a:p>
            <a:pPr marL="0" indent="0" algn="just">
              <a:buNone/>
            </a:pPr>
            <a:endParaRPr lang="ru-RU" sz="4000" dirty="0">
              <a:latin typeface="Arial" panose="020B0604020202020204" pitchFamily="34" charset="0"/>
              <a:cs typeface="Arial" panose="020B0604020202020204" pitchFamily="34" charset="0"/>
            </a:endParaRPr>
          </a:p>
        </p:txBody>
      </p:sp>
      <p:sp>
        <p:nvSpPr>
          <p:cNvPr id="4" name="Объект 2"/>
          <p:cNvSpPr txBox="1">
            <a:spLocks noGrp="1"/>
          </p:cNvSpPr>
          <p:nvPr>
            <p:ph type="title"/>
          </p:nvPr>
        </p:nvSpPr>
        <p:spPr>
          <a:xfrm>
            <a:off x="0" y="0"/>
            <a:ext cx="12192000" cy="1269242"/>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r>
              <a:rPr lang="en-US" sz="4800" b="1" dirty="0" err="1">
                <a:solidFill>
                  <a:schemeClr val="bg1"/>
                </a:solidFill>
                <a:latin typeface="Arial" panose="020B0604020202020204" pitchFamily="34" charset="0"/>
                <a:cs typeface="Arial" panose="020B0604020202020204" pitchFamily="34" charset="0"/>
              </a:rPr>
              <a:t>Mustaqil</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bajarish</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uchun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topshiriqlar</a:t>
            </a:r>
            <a:br>
              <a:rPr lang="uz-Latn-UZ" sz="3600" b="1"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endParaRPr lang="uz-Latn-UZ" sz="3200" b="1" dirty="0">
              <a:latin typeface="News706 BT" panose="02040804060705020204" pitchFamily="18" charset="0"/>
            </a:endParaRPr>
          </a:p>
        </p:txBody>
      </p:sp>
      <p:sp>
        <p:nvSpPr>
          <p:cNvPr id="2" name="TextBox 1"/>
          <p:cNvSpPr txBox="1"/>
          <p:nvPr/>
        </p:nvSpPr>
        <p:spPr>
          <a:xfrm>
            <a:off x="5424985" y="2900149"/>
            <a:ext cx="65" cy="276999"/>
          </a:xfrm>
          <a:prstGeom prst="rect">
            <a:avLst/>
          </a:prstGeom>
          <a:noFill/>
        </p:spPr>
        <p:txBody>
          <a:bodyPr wrap="none" lIns="0" tIns="0" rIns="0" bIns="0" rtlCol="0">
            <a:spAutoFit/>
          </a:bodyPr>
          <a:lstStyle/>
          <a:p>
            <a:endParaRPr lang="ru-RU" dirty="0"/>
          </a:p>
        </p:txBody>
      </p:sp>
    </p:spTree>
    <p:extLst>
      <p:ext uri="{BB962C8B-B14F-4D97-AF65-F5344CB8AC3E}">
        <p14:creationId xmlns:p14="http://schemas.microsoft.com/office/powerpoint/2010/main" val="246708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829" y="1473958"/>
            <a:ext cx="11914495" cy="5240741"/>
          </a:xfrm>
        </p:spPr>
        <p:txBody>
          <a:bodyPr>
            <a:normAutofit/>
          </a:bodyPr>
          <a:lstStyle/>
          <a:p>
            <a:pPr marL="0" indent="0">
              <a:buNone/>
            </a:pPr>
            <a:r>
              <a:rPr lang="uz-Latn-UZ" sz="4000" dirty="0">
                <a:latin typeface="Arial" panose="020B0604020202020204" pitchFamily="34" charset="0"/>
                <a:cs typeface="Arial" panose="020B0604020202020204" pitchFamily="34" charset="0"/>
              </a:rPr>
              <a:t>4. Ideal sharoitda jismni qanday tezlik bilan otsak, u otilgan joyiga xuddi shunday tezlik bilan tushishini isbotlang.</a:t>
            </a:r>
          </a:p>
          <a:p>
            <a:pPr marL="0" indent="0" algn="just">
              <a:buNone/>
            </a:pPr>
            <a:r>
              <a:rPr lang="uz-Latn-UZ" sz="4000" dirty="0">
                <a:latin typeface="Arial" panose="020B0604020202020204" pitchFamily="34" charset="0"/>
                <a:cs typeface="Arial" panose="020B0604020202020204" pitchFamily="34" charset="0"/>
              </a:rPr>
              <a:t>5. 1-mashq 4-masala (23-bet). Agar vertikal yuqoriga otilgan jism yo‘lning oxirgi ¼ qismini 3 s da bosib o‘tgan bo‘lsa, u qan</a:t>
            </a:r>
            <a:r>
              <a:rPr lang="en-US" sz="4000" dirty="0">
                <a:latin typeface="Arial" panose="020B0604020202020204" pitchFamily="34" charset="0"/>
                <a:cs typeface="Arial" panose="020B0604020202020204" pitchFamily="34" charset="0"/>
              </a:rPr>
              <a:t>cha </a:t>
            </a:r>
            <a:r>
              <a:rPr lang="en-US" sz="4000" dirty="0" err="1">
                <a:latin typeface="Arial" panose="020B0604020202020204" pitchFamily="34" charset="0"/>
                <a:cs typeface="Arial" panose="020B0604020202020204" pitchFamily="34" charset="0"/>
              </a:rPr>
              <a:t>vaqt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ko‘tarilgan</a:t>
            </a:r>
            <a:r>
              <a:rPr lang="uz-Latn-UZ"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Uning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boshlang‘ich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tezligi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qanday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bo‘lgan</a:t>
            </a:r>
            <a:r>
              <a:rPr lang="en-US" sz="4000" dirty="0">
                <a:latin typeface="Arial" panose="020B0604020202020204" pitchFamily="34" charset="0"/>
                <a:cs typeface="Arial" panose="020B0604020202020204" pitchFamily="34" charset="0"/>
              </a:rPr>
              <a:t> (</a:t>
            </a:r>
            <a:r>
              <a:rPr lang="uz-Latn-UZ" sz="4000" dirty="0">
                <a:latin typeface="Arial" panose="020B0604020202020204" pitchFamily="34" charset="0"/>
                <a:cs typeface="Arial" panose="020B0604020202020204" pitchFamily="34" charset="0"/>
              </a:rPr>
              <a:t>m/s </a:t>
            </a:r>
            <a:r>
              <a:rPr lang="en-US" sz="4000" dirty="0">
                <a:latin typeface="Arial" panose="020B0604020202020204" pitchFamily="34" charset="0"/>
                <a:cs typeface="Arial" panose="020B0604020202020204" pitchFamily="34" charset="0"/>
              </a:rPr>
              <a:t>)</a:t>
            </a:r>
            <a:r>
              <a:rPr lang="uz-Latn-UZ" sz="4000" dirty="0">
                <a:latin typeface="Arial" panose="020B0604020202020204" pitchFamily="34" charset="0"/>
                <a:cs typeface="Arial" panose="020B0604020202020204" pitchFamily="34" charset="0"/>
              </a:rPr>
              <a:t>?</a:t>
            </a:r>
          </a:p>
          <a:p>
            <a:pPr marL="0" indent="0">
              <a:buNone/>
            </a:pPr>
            <a:endParaRPr lang="ru-RU" sz="4000" dirty="0">
              <a:latin typeface="Arial" panose="020B0604020202020204" pitchFamily="34" charset="0"/>
              <a:cs typeface="Arial" panose="020B0604020202020204" pitchFamily="34" charset="0"/>
            </a:endParaRPr>
          </a:p>
        </p:txBody>
      </p:sp>
      <p:sp>
        <p:nvSpPr>
          <p:cNvPr id="4" name="Объект 2"/>
          <p:cNvSpPr txBox="1">
            <a:spLocks noGrp="1"/>
          </p:cNvSpPr>
          <p:nvPr>
            <p:ph type="title"/>
          </p:nvPr>
        </p:nvSpPr>
        <p:spPr>
          <a:xfrm>
            <a:off x="0" y="0"/>
            <a:ext cx="12192000" cy="1269242"/>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uz-Latn-UZ" sz="3600" b="1" dirty="0">
                <a:solidFill>
                  <a:schemeClr val="bg1"/>
                </a:solidFill>
                <a:latin typeface="Arial" panose="020B0604020202020204" pitchFamily="34" charset="0"/>
                <a:cs typeface="Arial" panose="020B0604020202020204" pitchFamily="34" charset="0"/>
              </a:rPr>
            </a:br>
            <a:r>
              <a:rPr lang="en-US" sz="4800" b="1" dirty="0" err="1">
                <a:solidFill>
                  <a:schemeClr val="bg1"/>
                </a:solidFill>
                <a:latin typeface="Arial" panose="020B0604020202020204" pitchFamily="34" charset="0"/>
                <a:cs typeface="Arial" panose="020B0604020202020204" pitchFamily="34" charset="0"/>
              </a:rPr>
              <a:t>Mustaqil</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bajarish</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uchun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topshiriqlar</a:t>
            </a:r>
            <a:br>
              <a:rPr lang="uz-Latn-UZ" sz="3600" b="1"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endParaRPr lang="uz-Latn-UZ" sz="3200" b="1" dirty="0">
              <a:latin typeface="News706 BT" panose="02040804060705020204" pitchFamily="18" charset="0"/>
            </a:endParaRPr>
          </a:p>
        </p:txBody>
      </p:sp>
    </p:spTree>
    <p:extLst>
      <p:ext uri="{BB962C8B-B14F-4D97-AF65-F5344CB8AC3E}">
        <p14:creationId xmlns:p14="http://schemas.microsoft.com/office/powerpoint/2010/main" val="275773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p:cNvSpPr>
                <a:spLocks noGrp="1"/>
              </p:cNvSpPr>
              <p:nvPr>
                <p:ph idx="1"/>
              </p:nvPr>
            </p:nvSpPr>
            <p:spPr>
              <a:xfrm>
                <a:off x="225288" y="914400"/>
                <a:ext cx="11569148" cy="5943600"/>
              </a:xfrm>
            </p:spPr>
            <p:txBody>
              <a:bodyPr>
                <a:normAutofit/>
              </a:bodyPr>
              <a:lstStyle/>
              <a:p>
                <a:pPr marL="0" indent="0" algn="just">
                  <a:buNone/>
                </a:pPr>
                <a:r>
                  <a:rPr lang="uz-Latn-UZ" sz="4000" dirty="0">
                    <a:latin typeface="Arial" panose="020B0604020202020204" pitchFamily="34" charset="0"/>
                    <a:cs typeface="Arial" panose="020B0604020202020204" pitchFamily="34" charset="0"/>
                  </a:rPr>
                  <a:t>       </a:t>
                </a:r>
              </a:p>
              <a:p>
                <a:pPr marL="0" indent="0" algn="just">
                  <a:buNone/>
                </a:pPr>
                <a:r>
                  <a:rPr lang="uz-Latn-UZ" sz="4000" dirty="0">
                    <a:latin typeface="Arial" panose="020B0604020202020204" pitchFamily="34" charset="0"/>
                    <a:cs typeface="Arial" panose="020B0604020202020204" pitchFamily="34" charset="0"/>
                  </a:rPr>
                  <a:t>       Jism vertikal harakatlanganda unga bitta yoki bir nechta kuchlar (og‘irlik kuchi, Arximed kuchi, havoning qarshilik kuchi) ta’sir qiladi. Jismning vertikal harakatida masalani soddalashtirish maqsadida havoning qarshilik kuchi va Arximed kuchini hisobga olmaymiz. Shuning uchun jismning vertikal pastga harakatini </a:t>
                </a:r>
                <a:r>
                  <a:rPr lang="uz-Latn-UZ" sz="4000" i="1" dirty="0">
                    <a:latin typeface="Arial" panose="020B0604020202020204" pitchFamily="34" charset="0"/>
                    <a:cs typeface="Arial" panose="020B0604020202020204" pitchFamily="34" charset="0"/>
                  </a:rPr>
                  <a:t>erkin tushish </a:t>
                </a:r>
                <a:r>
                  <a:rPr lang="uz-Latn-UZ" sz="4000" dirty="0">
                    <a:latin typeface="Arial" panose="020B0604020202020204" pitchFamily="34" charset="0"/>
                    <a:cs typeface="Arial" panose="020B0604020202020204" pitchFamily="34" charset="0"/>
                  </a:rPr>
                  <a:t>deb hisoblashimiz mumkin.</a:t>
                </a:r>
                <a:r>
                  <a:rPr lang="uz-Latn-UZ" sz="4000" i="1" dirty="0">
                    <a:latin typeface="Arial" panose="020B0604020202020204" pitchFamily="34" charset="0"/>
                    <a:cs typeface="Arial" panose="020B0604020202020204" pitchFamily="34" charset="0"/>
                  </a:rPr>
                  <a:t> </a:t>
                </a:r>
                <a:endParaRPr lang="uz-Latn-UZ" sz="4000" dirty="0">
                  <a:latin typeface="Arial" panose="020B0604020202020204" pitchFamily="34" charset="0"/>
                  <a:cs typeface="Arial" panose="020B0604020202020204" pitchFamily="34" charset="0"/>
                </a:endParaRPr>
              </a:p>
              <a:p>
                <a:pPr marL="0" indent="0" algn="just">
                  <a:buNone/>
                </a:pPr>
                <a:r>
                  <a:rPr lang="uz-Latn-UZ"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uz-Latn-UZ" sz="4000" dirty="0">
                    <a:latin typeface="Arial" panose="020B0604020202020204" pitchFamily="34" charset="0"/>
                    <a:cs typeface="Arial" panose="020B0604020202020204" pitchFamily="34" charset="0"/>
                  </a:rPr>
                  <a:t>                  </a:t>
                </a:r>
                <a14:m>
                  <m:oMath xmlns:m="http://schemas.openxmlformats.org/officeDocument/2006/math">
                    <m:r>
                      <a:rPr lang="uz-Latn-UZ" sz="4400" b="0" i="1" smtClean="0">
                        <a:latin typeface="Cambria Math" panose="02040503050406030204" pitchFamily="18" charset="0"/>
                        <a:cs typeface="Arial" panose="020B0604020202020204" pitchFamily="34" charset="0"/>
                      </a:rPr>
                      <m:t>𝑔</m:t>
                    </m:r>
                    <m:r>
                      <a:rPr lang="uz-Latn-UZ" sz="4400" b="0" i="1" smtClean="0">
                        <a:latin typeface="Cambria Math" panose="02040503050406030204" pitchFamily="18" charset="0"/>
                        <a:cs typeface="Arial" panose="020B0604020202020204" pitchFamily="34" charset="0"/>
                      </a:rPr>
                      <m:t>=9,81 </m:t>
                    </m:r>
                    <m:r>
                      <a:rPr lang="uz-Latn-UZ" sz="4400" b="0" i="1" smtClean="0">
                        <a:latin typeface="Cambria Math" panose="02040503050406030204" pitchFamily="18" charset="0"/>
                        <a:cs typeface="Arial" panose="020B0604020202020204" pitchFamily="34" charset="0"/>
                      </a:rPr>
                      <m:t>𝑚</m:t>
                    </m:r>
                    <m:r>
                      <a:rPr lang="uz-Latn-UZ" sz="4400" b="0" i="1" smtClean="0">
                        <a:latin typeface="Cambria Math" panose="02040503050406030204" pitchFamily="18" charset="0"/>
                        <a:cs typeface="Arial" panose="020B0604020202020204" pitchFamily="34" charset="0"/>
                      </a:rPr>
                      <m:t>/</m:t>
                    </m:r>
                    <m:sSup>
                      <m:sSupPr>
                        <m:ctrlPr>
                          <a:rPr lang="uz-Latn-UZ" sz="4400" b="0" i="1" smtClean="0">
                            <a:latin typeface="Cambria Math" panose="02040503050406030204" pitchFamily="18" charset="0"/>
                            <a:cs typeface="Arial" panose="020B0604020202020204" pitchFamily="34" charset="0"/>
                          </a:rPr>
                        </m:ctrlPr>
                      </m:sSupPr>
                      <m:e>
                        <m:r>
                          <a:rPr lang="uz-Latn-UZ" sz="4400" b="0" i="1" smtClean="0">
                            <a:latin typeface="Cambria Math" panose="02040503050406030204" pitchFamily="18" charset="0"/>
                            <a:cs typeface="Arial" panose="020B0604020202020204" pitchFamily="34" charset="0"/>
                          </a:rPr>
                          <m:t>𝑠</m:t>
                        </m:r>
                      </m:e>
                      <m:sup>
                        <m:r>
                          <a:rPr lang="uz-Latn-UZ" sz="4400" b="0" i="1" smtClean="0">
                            <a:latin typeface="Cambria Math" panose="02040503050406030204" pitchFamily="18" charset="0"/>
                            <a:cs typeface="Arial" panose="020B0604020202020204" pitchFamily="34" charset="0"/>
                          </a:rPr>
                          <m:t>2</m:t>
                        </m:r>
                      </m:sup>
                    </m:sSup>
                  </m:oMath>
                </a14:m>
                <a:endParaRPr lang="ru-RU" sz="5400" dirty="0">
                  <a:latin typeface="Arial" panose="020B0604020202020204" pitchFamily="34" charset="0"/>
                  <a:cs typeface="Arial" panose="020B0604020202020204" pitchFamily="34" charset="0"/>
                </a:endParaRPr>
              </a:p>
            </p:txBody>
          </p:sp>
        </mc:Choice>
        <mc:Fallback xmlns="">
          <p:sp>
            <p:nvSpPr>
              <p:cNvPr id="11" name="Объект 10"/>
              <p:cNvSpPr>
                <a:spLocks noGrp="1" noRot="1" noChangeAspect="1" noMove="1" noResize="1" noEditPoints="1" noAdjustHandles="1" noChangeArrowheads="1" noChangeShapeType="1" noTextEdit="1"/>
              </p:cNvSpPr>
              <p:nvPr>
                <p:ph idx="1"/>
              </p:nvPr>
            </p:nvSpPr>
            <p:spPr>
              <a:xfrm>
                <a:off x="225288" y="914400"/>
                <a:ext cx="11569148" cy="5943600"/>
              </a:xfrm>
              <a:blipFill>
                <a:blip r:embed="rId2"/>
                <a:stretch>
                  <a:fillRect l="-1897" r="-1844"/>
                </a:stretch>
              </a:blipFill>
            </p:spPr>
            <p:txBody>
              <a:bodyPr/>
              <a:lstStyle/>
              <a:p>
                <a:r>
                  <a:rPr lang="ru-RU">
                    <a:noFill/>
                  </a:rPr>
                  <a:t> </a:t>
                </a:r>
              </a:p>
            </p:txBody>
          </p:sp>
        </mc:Fallback>
      </mc:AlternateContent>
      <p:sp>
        <p:nvSpPr>
          <p:cNvPr id="12" name="Объект 2"/>
          <p:cNvSpPr txBox="1">
            <a:spLocks noGrp="1"/>
          </p:cNvSpPr>
          <p:nvPr>
            <p:ph type="title"/>
          </p:nvPr>
        </p:nvSpPr>
        <p:spPr>
          <a:xfrm>
            <a:off x="0" y="0"/>
            <a:ext cx="12192000" cy="1269242"/>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uz-Latn-UZ" sz="3600" b="1" dirty="0">
                <a:solidFill>
                  <a:schemeClr val="bg1"/>
                </a:solidFill>
                <a:latin typeface="Arial" panose="020B0604020202020204" pitchFamily="34" charset="0"/>
                <a:cs typeface="Arial" panose="020B0604020202020204" pitchFamily="34" charset="0"/>
              </a:rPr>
            </a:br>
            <a:r>
              <a:rPr lang="uz-Latn-UZ" sz="5400" dirty="0">
                <a:solidFill>
                  <a:schemeClr val="bg1"/>
                </a:solidFill>
                <a:latin typeface="Arial" panose="020B0604020202020204" pitchFamily="34" charset="0"/>
                <a:cs typeface="Arial" panose="020B0604020202020204" pitchFamily="34" charset="0"/>
              </a:rPr>
              <a:t>Vertikal pastga tomon harakat</a:t>
            </a:r>
            <a:br>
              <a:rPr lang="uz-Latn-UZ" sz="3600" b="1"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endParaRPr lang="uz-Latn-UZ" sz="3200" b="1" dirty="0">
              <a:latin typeface="News706 BT" panose="02040804060705020204" pitchFamily="18" charset="0"/>
            </a:endParaRPr>
          </a:p>
        </p:txBody>
      </p:sp>
    </p:spTree>
    <p:extLst>
      <p:ext uri="{BB962C8B-B14F-4D97-AF65-F5344CB8AC3E}">
        <p14:creationId xmlns:p14="http://schemas.microsoft.com/office/powerpoint/2010/main" val="380387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im_20200811_182828">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6200000">
            <a:off x="2398594" y="-1620675"/>
            <a:ext cx="7608627" cy="9348717"/>
          </a:xfrm>
        </p:spPr>
      </p:pic>
    </p:spTree>
    <p:extLst>
      <p:ext uri="{BB962C8B-B14F-4D97-AF65-F5344CB8AC3E}">
        <p14:creationId xmlns:p14="http://schemas.microsoft.com/office/powerpoint/2010/main" val="3806999923"/>
      </p:ext>
    </p:extLst>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im_20200811_18352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6200000">
            <a:off x="1967018" y="-520910"/>
            <a:ext cx="8702675" cy="7899819"/>
          </a:xfrm>
        </p:spPr>
      </p:pic>
    </p:spTree>
    <p:extLst>
      <p:ext uri="{BB962C8B-B14F-4D97-AF65-F5344CB8AC3E}">
        <p14:creationId xmlns:p14="http://schemas.microsoft.com/office/powerpoint/2010/main" val="33603376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7781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609600" y="1060174"/>
                <a:ext cx="10906539" cy="5797826"/>
              </a:xfrm>
            </p:spPr>
            <p:txBody>
              <a:bodyPr>
                <a:normAutofit/>
              </a:bodyPr>
              <a:lstStyle/>
              <a:p>
                <a:pPr marL="0" indent="0" algn="just">
                  <a:lnSpc>
                    <a:spcPct val="100000"/>
                  </a:lnSpc>
                  <a:buNone/>
                </a:pP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Jism vertikal pastga harakatlanganda tekis tezlanuvchan harakat qiladi.</a:t>
                </a:r>
                <a:endParaRPr lang="en-US" sz="3600" dirty="0">
                  <a:latin typeface="Arial" panose="020B0604020202020204" pitchFamily="34" charset="0"/>
                  <a:cs typeface="Arial" panose="020B0604020202020204" pitchFamily="34" charset="0"/>
                </a:endParaRPr>
              </a:p>
              <a:p>
                <a:pPr marL="0" indent="0" algn="just">
                  <a:lnSpc>
                    <a:spcPct val="100000"/>
                  </a:lnSpc>
                  <a:buNone/>
                </a:pPr>
                <a:endParaRPr lang="uz-Latn-UZ" sz="3600" dirty="0">
                  <a:latin typeface="Arial" panose="020B0604020202020204" pitchFamily="34" charset="0"/>
                  <a:cs typeface="Arial" panose="020B0604020202020204" pitchFamily="34" charset="0"/>
                </a:endParaRPr>
              </a:p>
              <a:p>
                <a:pPr marL="0" indent="0" algn="just">
                  <a:lnSpc>
                    <a:spcPct val="100000"/>
                  </a:lnSpc>
                  <a:buNone/>
                </a:pPr>
                <a:r>
                  <a:rPr lang="uz-Latn-UZ" sz="3600" dirty="0">
                    <a:ea typeface="Cambria Math" panose="02040503050406030204" pitchFamily="18" charset="0"/>
                    <a:cs typeface="Arial" panose="020B0604020202020204" pitchFamily="34" charset="0"/>
                  </a:rPr>
                  <a:t>       </a:t>
                </a:r>
                <a14:m>
                  <m:oMath xmlns:m="http://schemas.openxmlformats.org/officeDocument/2006/math">
                    <m:r>
                      <a:rPr lang="ru-RU" sz="3600" i="1" smtClean="0">
                        <a:latin typeface="Cambria Math" panose="02040503050406030204" pitchFamily="18" charset="0"/>
                        <a:ea typeface="Cambria Math" panose="02040503050406030204" pitchFamily="18" charset="0"/>
                        <a:cs typeface="Arial" panose="020B0604020202020204" pitchFamily="34" charset="0"/>
                      </a:rPr>
                      <m:t>𝜗</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uz-Latn-UZ" sz="3600" b="0" i="1" smtClean="0">
                            <a:latin typeface="Cambria Math" panose="02040503050406030204" pitchFamily="18" charset="0"/>
                            <a:ea typeface="Cambria Math" panose="02040503050406030204" pitchFamily="18" charset="0"/>
                            <a:cs typeface="Arial" panose="020B0604020202020204" pitchFamily="34" charset="0"/>
                          </a:rPr>
                        </m:ctrlPr>
                      </m:sSubPr>
                      <m:e>
                        <m:r>
                          <a:rPr lang="uz-Latn-UZ" sz="36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smtClean="0">
                            <a:latin typeface="Cambria Math" panose="02040503050406030204" pitchFamily="18" charset="0"/>
                            <a:ea typeface="Cambria Math" panose="02040503050406030204" pitchFamily="18" charset="0"/>
                            <a:cs typeface="Arial" panose="020B0604020202020204" pitchFamily="34" charset="0"/>
                          </a:rPr>
                          <m:t>0</m:t>
                        </m:r>
                      </m:sub>
                    </m:sSub>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𝑔</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𝑡</m:t>
                    </m:r>
                  </m:oMath>
                </a14:m>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t>
                </a:r>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dirty="0" smtClean="0">
                            <a:latin typeface="Cambria Math" panose="02040503050406030204" pitchFamily="18" charset="0"/>
                            <a:cs typeface="Arial" panose="020B0604020202020204" pitchFamily="34" charset="0"/>
                          </a:rPr>
                        </m:ctrlPr>
                      </m:sSubPr>
                      <m:e>
                        <m:r>
                          <a:rPr lang="uz-Latn-UZ" sz="3600" i="1" dirty="0"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dirty="0" smtClean="0">
                            <a:latin typeface="Cambria Math" panose="02040503050406030204" pitchFamily="18" charset="0"/>
                            <a:cs typeface="Arial" panose="020B0604020202020204" pitchFamily="34" charset="0"/>
                          </a:rPr>
                          <m:t>0</m:t>
                        </m:r>
                      </m:sub>
                    </m:sSub>
                    <m:r>
                      <a:rPr lang="uz-Latn-UZ" sz="3600" b="0" i="1" dirty="0" smtClean="0">
                        <a:latin typeface="Cambria Math" panose="02040503050406030204" pitchFamily="18" charset="0"/>
                        <a:cs typeface="Arial" panose="020B0604020202020204" pitchFamily="34" charset="0"/>
                      </a:rPr>
                      <m:t>=0</m:t>
                    </m:r>
                  </m:oMath>
                </a14:m>
                <a:r>
                  <a:rPr lang="uz-Latn-UZ" sz="3600" dirty="0">
                    <a:latin typeface="Arial" panose="020B0604020202020204" pitchFamily="34" charset="0"/>
                    <a:cs typeface="Arial" panose="020B0604020202020204" pitchFamily="34" charset="0"/>
                  </a:rPr>
                  <a:t> da       </a:t>
                </a:r>
                <a14:m>
                  <m:oMath xmlns:m="http://schemas.openxmlformats.org/officeDocument/2006/math">
                    <m:r>
                      <a:rPr lang="uz-Latn-UZ" sz="3600" i="1" smtClean="0">
                        <a:latin typeface="Cambria Math" panose="02040503050406030204" pitchFamily="18" charset="0"/>
                        <a:ea typeface="Cambria Math" panose="02040503050406030204" pitchFamily="18" charset="0"/>
                        <a:cs typeface="Arial" panose="020B0604020202020204" pitchFamily="34" charset="0"/>
                      </a:rPr>
                      <m:t>𝜗</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𝑔</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𝑡</m:t>
                    </m:r>
                  </m:oMath>
                </a14:m>
                <a:endParaRPr lang="en-US" sz="3600" dirty="0">
                  <a:latin typeface="Arial" panose="020B0604020202020204" pitchFamily="34" charset="0"/>
                  <a:cs typeface="Arial" panose="020B0604020202020204" pitchFamily="34" charset="0"/>
                </a:endParaRPr>
              </a:p>
              <a:p>
                <a:pPr marL="0" indent="0" algn="just">
                  <a:lnSpc>
                    <a:spcPct val="100000"/>
                  </a:lnSpc>
                  <a:buNone/>
                </a:pPr>
                <a:endParaRPr lang="uz-Latn-UZ" sz="3600" dirty="0">
                  <a:latin typeface="Arial" panose="020B0604020202020204" pitchFamily="34" charset="0"/>
                  <a:cs typeface="Arial" panose="020B0604020202020204" pitchFamily="34" charset="0"/>
                </a:endParaRPr>
              </a:p>
              <a:p>
                <a:pPr marL="0" indent="0" algn="just">
                  <a:lnSpc>
                    <a:spcPct val="100000"/>
                  </a:lnSpc>
                  <a:buNone/>
                </a:pPr>
                <a:r>
                  <a:rPr lang="uz-Latn-UZ" sz="3600" dirty="0">
                    <a:latin typeface="Arial" panose="020B0604020202020204" pitchFamily="34" charset="0"/>
                    <a:cs typeface="Arial" panose="020B0604020202020204" pitchFamily="34" charset="0"/>
                  </a:rPr>
                  <a:t>    </a:t>
                </a:r>
                <a14:m>
                  <m:oMath xmlns:m="http://schemas.openxmlformats.org/officeDocument/2006/math">
                    <m:r>
                      <a:rPr lang="uz-Latn-UZ" sz="3600" b="0" i="1" smtClean="0">
                        <a:latin typeface="Cambria Math" panose="02040503050406030204" pitchFamily="18" charset="0"/>
                        <a:cs typeface="Arial" panose="020B0604020202020204" pitchFamily="34" charset="0"/>
                      </a:rPr>
                      <m:t>h</m:t>
                    </m:r>
                    <m:r>
                      <a:rPr lang="uz-Latn-UZ" sz="3600" b="0" i="1" smtClean="0">
                        <a:latin typeface="Cambria Math" panose="02040503050406030204" pitchFamily="18" charset="0"/>
                        <a:cs typeface="Arial" panose="020B0604020202020204" pitchFamily="34" charset="0"/>
                      </a:rPr>
                      <m:t>=</m:t>
                    </m:r>
                    <m:sSub>
                      <m:sSubPr>
                        <m:ctrlPr>
                          <a:rPr lang="uz-Latn-UZ" sz="3600" b="0" i="1" smtClean="0">
                            <a:latin typeface="Cambria Math" panose="02040503050406030204" pitchFamily="18" charset="0"/>
                            <a:cs typeface="Arial" panose="020B0604020202020204" pitchFamily="34" charset="0"/>
                          </a:rPr>
                        </m:ctrlPr>
                      </m:sSubPr>
                      <m:e>
                        <m:r>
                          <a:rPr lang="uz-Latn-UZ" sz="36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3600" b="0" i="1" smtClean="0">
                            <a:latin typeface="Cambria Math" panose="02040503050406030204" pitchFamily="18" charset="0"/>
                            <a:cs typeface="Arial" panose="020B0604020202020204" pitchFamily="34" charset="0"/>
                          </a:rPr>
                          <m:t>0</m:t>
                        </m:r>
                      </m:sub>
                    </m:sSub>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𝑡</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f>
                      <m:fPr>
                        <m:ctrlPr>
                          <a:rPr lang="uz-Latn-UZ" sz="3600" b="0" i="1" smtClean="0">
                            <a:latin typeface="Cambria Math" panose="02040503050406030204" pitchFamily="18" charset="0"/>
                            <a:ea typeface="Cambria Math" panose="02040503050406030204" pitchFamily="18" charset="0"/>
                            <a:cs typeface="Arial" panose="020B0604020202020204" pitchFamily="34" charset="0"/>
                          </a:rPr>
                        </m:ctrlPr>
                      </m:fPr>
                      <m:num>
                        <m:r>
                          <a:rPr lang="uz-Latn-UZ" sz="3600" b="0" i="1" smtClean="0">
                            <a:latin typeface="Cambria Math" panose="02040503050406030204" pitchFamily="18" charset="0"/>
                            <a:ea typeface="Cambria Math" panose="02040503050406030204" pitchFamily="18" charset="0"/>
                            <a:cs typeface="Arial" panose="020B0604020202020204" pitchFamily="34" charset="0"/>
                          </a:rPr>
                          <m:t>𝑔</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uz-Latn-UZ" sz="3600" b="0" i="1" smtClean="0">
                                <a:latin typeface="Cambria Math" panose="02040503050406030204" pitchFamily="18" charset="0"/>
                                <a:ea typeface="Cambria Math" panose="02040503050406030204" pitchFamily="18" charset="0"/>
                                <a:cs typeface="Arial" panose="020B0604020202020204" pitchFamily="34" charset="0"/>
                              </a:rPr>
                            </m:ctrlPr>
                          </m:sSupPr>
                          <m:e>
                            <m:r>
                              <a:rPr lang="uz-Latn-UZ" sz="3600" b="0" i="1" smtClean="0">
                                <a:latin typeface="Cambria Math" panose="02040503050406030204" pitchFamily="18" charset="0"/>
                                <a:ea typeface="Cambria Math" panose="02040503050406030204" pitchFamily="18" charset="0"/>
                                <a:cs typeface="Arial" panose="020B0604020202020204" pitchFamily="34" charset="0"/>
                              </a:rPr>
                              <m:t>𝑡</m:t>
                            </m:r>
                          </m:e>
                          <m:sup>
                            <m:r>
                              <a:rPr lang="uz-Latn-UZ" sz="3600" b="0" i="1" smtClean="0">
                                <a:latin typeface="Cambria Math" panose="02040503050406030204" pitchFamily="18" charset="0"/>
                                <a:ea typeface="Cambria Math" panose="02040503050406030204" pitchFamily="18" charset="0"/>
                                <a:cs typeface="Arial" panose="020B0604020202020204" pitchFamily="34" charset="0"/>
                              </a:rPr>
                              <m:t>2</m:t>
                            </m:r>
                          </m:sup>
                        </m:sSup>
                      </m:num>
                      <m:den>
                        <m:r>
                          <a:rPr lang="uz-Latn-UZ" sz="3600" b="0" i="1" smtClean="0">
                            <a:latin typeface="Cambria Math" panose="02040503050406030204" pitchFamily="18" charset="0"/>
                            <a:ea typeface="Cambria Math" panose="02040503050406030204" pitchFamily="18" charset="0"/>
                            <a:cs typeface="Arial" panose="020B0604020202020204" pitchFamily="34" charset="0"/>
                          </a:rPr>
                          <m:t>2</m:t>
                        </m:r>
                      </m:den>
                    </m:f>
                  </m:oMath>
                </a14:m>
                <a:r>
                  <a:rPr lang="uz-Latn-UZ"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t>
                </a:r>
                <a:r>
                  <a:rPr lang="uz-Latn-UZ" sz="3600" dirty="0">
                    <a:latin typeface="Arial" panose="020B0604020202020204" pitchFamily="34" charset="0"/>
                    <a:cs typeface="Arial" panose="020B0604020202020204" pitchFamily="34" charset="0"/>
                  </a:rPr>
                  <a:t>   </a:t>
                </a:r>
                <a14:m>
                  <m:oMath xmlns:m="http://schemas.openxmlformats.org/officeDocument/2006/math">
                    <m:sSub>
                      <m:sSubPr>
                        <m:ctrlPr>
                          <a:rPr lang="uz-Latn-UZ" sz="3600" i="1" dirty="0">
                            <a:latin typeface="Cambria Math" panose="02040503050406030204" pitchFamily="18" charset="0"/>
                            <a:cs typeface="Arial" panose="020B0604020202020204" pitchFamily="34" charset="0"/>
                          </a:rPr>
                        </m:ctrlPr>
                      </m:sSubPr>
                      <m:e>
                        <m:r>
                          <a:rPr lang="uz-Latn-UZ" sz="3600" i="1" dirty="0">
                            <a:latin typeface="Cambria Math" panose="02040503050406030204" pitchFamily="18" charset="0"/>
                            <a:ea typeface="Cambria Math" panose="02040503050406030204" pitchFamily="18" charset="0"/>
                            <a:cs typeface="Arial" panose="020B0604020202020204" pitchFamily="34" charset="0"/>
                          </a:rPr>
                          <m:t>𝜗</m:t>
                        </m:r>
                      </m:e>
                      <m:sub>
                        <m:r>
                          <a:rPr lang="uz-Latn-UZ" sz="3600" i="1" dirty="0">
                            <a:latin typeface="Cambria Math" panose="02040503050406030204" pitchFamily="18" charset="0"/>
                            <a:cs typeface="Arial" panose="020B0604020202020204" pitchFamily="34" charset="0"/>
                          </a:rPr>
                          <m:t>0</m:t>
                        </m:r>
                      </m:sub>
                    </m:sSub>
                    <m:r>
                      <a:rPr lang="uz-Latn-UZ" sz="3600" i="1" dirty="0">
                        <a:latin typeface="Cambria Math" panose="02040503050406030204" pitchFamily="18" charset="0"/>
                        <a:cs typeface="Arial" panose="020B0604020202020204" pitchFamily="34" charset="0"/>
                      </a:rPr>
                      <m:t>=0</m:t>
                    </m:r>
                  </m:oMath>
                </a14:m>
                <a:r>
                  <a:rPr lang="uz-Latn-UZ" sz="3600" dirty="0">
                    <a:latin typeface="Arial" panose="020B0604020202020204" pitchFamily="34" charset="0"/>
                    <a:cs typeface="Arial" panose="020B0604020202020204" pitchFamily="34" charset="0"/>
                  </a:rPr>
                  <a:t> da       </a:t>
                </a:r>
                <a14:m>
                  <m:oMath xmlns:m="http://schemas.openxmlformats.org/officeDocument/2006/math">
                    <m:r>
                      <a:rPr lang="uz-Latn-UZ" sz="3600" b="0" i="1" smtClean="0">
                        <a:latin typeface="Cambria Math" panose="02040503050406030204" pitchFamily="18" charset="0"/>
                        <a:cs typeface="Arial" panose="020B0604020202020204" pitchFamily="34" charset="0"/>
                      </a:rPr>
                      <m:t>h</m:t>
                    </m:r>
                    <m:r>
                      <a:rPr lang="uz-Latn-UZ" sz="3600" b="0" i="1" smtClean="0">
                        <a:latin typeface="Cambria Math" panose="02040503050406030204" pitchFamily="18" charset="0"/>
                        <a:cs typeface="Arial" panose="020B0604020202020204" pitchFamily="34" charset="0"/>
                      </a:rPr>
                      <m:t>=</m:t>
                    </m:r>
                    <m:f>
                      <m:fPr>
                        <m:ctrlPr>
                          <a:rPr lang="uz-Latn-UZ" sz="3600" b="0" i="1" smtClean="0">
                            <a:latin typeface="Cambria Math" panose="02040503050406030204" pitchFamily="18" charset="0"/>
                            <a:cs typeface="Arial" panose="020B0604020202020204" pitchFamily="34" charset="0"/>
                          </a:rPr>
                        </m:ctrlPr>
                      </m:fPr>
                      <m:num>
                        <m:r>
                          <a:rPr lang="uz-Latn-UZ" sz="3600" b="0" i="1" smtClean="0">
                            <a:latin typeface="Cambria Math" panose="02040503050406030204" pitchFamily="18" charset="0"/>
                            <a:cs typeface="Arial" panose="020B0604020202020204" pitchFamily="34" charset="0"/>
                          </a:rPr>
                          <m:t>𝑔</m:t>
                        </m:r>
                        <m:r>
                          <a:rPr lang="uz-Latn-UZ" sz="36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uz-Latn-UZ" sz="3600" b="0" i="1" smtClean="0">
                                <a:latin typeface="Cambria Math" panose="02040503050406030204" pitchFamily="18" charset="0"/>
                                <a:ea typeface="Cambria Math" panose="02040503050406030204" pitchFamily="18" charset="0"/>
                                <a:cs typeface="Arial" panose="020B0604020202020204" pitchFamily="34" charset="0"/>
                              </a:rPr>
                            </m:ctrlPr>
                          </m:sSupPr>
                          <m:e>
                            <m:r>
                              <a:rPr lang="uz-Latn-UZ" sz="3600" b="0" i="1" smtClean="0">
                                <a:latin typeface="Cambria Math" panose="02040503050406030204" pitchFamily="18" charset="0"/>
                                <a:ea typeface="Cambria Math" panose="02040503050406030204" pitchFamily="18" charset="0"/>
                                <a:cs typeface="Arial" panose="020B0604020202020204" pitchFamily="34" charset="0"/>
                              </a:rPr>
                              <m:t>𝑡</m:t>
                            </m:r>
                          </m:e>
                          <m:sup>
                            <m:r>
                              <a:rPr lang="uz-Latn-UZ" sz="3600" b="0" i="1" smtClean="0">
                                <a:latin typeface="Cambria Math" panose="02040503050406030204" pitchFamily="18" charset="0"/>
                                <a:ea typeface="Cambria Math" panose="02040503050406030204" pitchFamily="18" charset="0"/>
                                <a:cs typeface="Arial" panose="020B0604020202020204" pitchFamily="34" charset="0"/>
                              </a:rPr>
                              <m:t>2</m:t>
                            </m:r>
                          </m:sup>
                        </m:sSup>
                      </m:num>
                      <m:den>
                        <m:r>
                          <a:rPr lang="uz-Latn-UZ" sz="3600" b="0" i="1" smtClean="0">
                            <a:latin typeface="Cambria Math" panose="02040503050406030204" pitchFamily="18" charset="0"/>
                            <a:cs typeface="Arial" panose="020B0604020202020204" pitchFamily="34" charset="0"/>
                          </a:rPr>
                          <m:t>2</m:t>
                        </m:r>
                      </m:den>
                    </m:f>
                  </m:oMath>
                </a14:m>
                <a:endParaRPr lang="ru-RU" sz="36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09600" y="1060174"/>
                <a:ext cx="10906539" cy="5797826"/>
              </a:xfrm>
              <a:blipFill>
                <a:blip r:embed="rId2"/>
                <a:stretch>
                  <a:fillRect l="-1677" t="-1682" r="-1677"/>
                </a:stretch>
              </a:blipFill>
            </p:spPr>
            <p:txBody>
              <a:bodyPr/>
              <a:lstStyle/>
              <a:p>
                <a:r>
                  <a:rPr lang="ru-RU">
                    <a:noFill/>
                  </a:rPr>
                  <a:t> </a:t>
                </a:r>
              </a:p>
            </p:txBody>
          </p:sp>
        </mc:Fallback>
      </mc:AlternateContent>
    </p:spTree>
    <p:extLst>
      <p:ext uri="{BB962C8B-B14F-4D97-AF65-F5344CB8AC3E}">
        <p14:creationId xmlns:p14="http://schemas.microsoft.com/office/powerpoint/2010/main" val="407861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09181" y="1405719"/>
                <a:ext cx="11941791" cy="5349923"/>
              </a:xfrm>
            </p:spPr>
            <p:txBody>
              <a:bodyPr>
                <a:normAutofit/>
              </a:bodyPr>
              <a:lstStyle/>
              <a:p>
                <a:pPr marL="0" indent="0" algn="ctr">
                  <a:buNone/>
                </a:pPr>
                <a:r>
                  <a:rPr lang="uz-Latn-UZ" sz="4000" dirty="0">
                    <a:latin typeface="Arial" panose="020B0604020202020204" pitchFamily="34" charset="0"/>
                    <a:cs typeface="Arial" panose="020B0604020202020204" pitchFamily="34" charset="0"/>
                  </a:rPr>
                  <a:t>Yuqoriga tik otilgan jism harakati tekis sekinlanuvchan harakatdan iborat.</a:t>
                </a:r>
              </a:p>
              <a:p>
                <a:pPr marL="0" indent="0" algn="ctr">
                  <a:buNone/>
                </a:pPr>
                <a14:m>
                  <m:oMathPara xmlns:m="http://schemas.openxmlformats.org/officeDocument/2006/math">
                    <m:oMathParaPr>
                      <m:jc m:val="centerGroup"/>
                    </m:oMathParaPr>
                    <m:oMath xmlns:m="http://schemas.openxmlformats.org/officeDocument/2006/math">
                      <m:r>
                        <a:rPr lang="ru-RU" sz="4800" i="1" smtClean="0">
                          <a:latin typeface="Cambria Math" panose="02040503050406030204" pitchFamily="18" charset="0"/>
                          <a:ea typeface="Cambria Math" panose="02040503050406030204" pitchFamily="18" charset="0"/>
                          <a:cs typeface="Arial" panose="020B0604020202020204" pitchFamily="34" charset="0"/>
                        </a:rPr>
                        <m:t>𝜗</m:t>
                      </m:r>
                      <m:r>
                        <a:rPr lang="uz-Latn-UZ" sz="48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uz-Latn-UZ" sz="4800" b="0" i="1" smtClean="0">
                              <a:latin typeface="Cambria Math" panose="02040503050406030204" pitchFamily="18" charset="0"/>
                              <a:ea typeface="Cambria Math" panose="02040503050406030204" pitchFamily="18" charset="0"/>
                              <a:cs typeface="Arial" panose="020B0604020202020204" pitchFamily="34" charset="0"/>
                            </a:rPr>
                          </m:ctrlPr>
                        </m:sSubPr>
                        <m:e>
                          <m:r>
                            <a:rPr lang="uz-Latn-UZ" sz="48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4800" b="0" i="1" smtClean="0">
                              <a:latin typeface="Cambria Math" panose="02040503050406030204" pitchFamily="18" charset="0"/>
                              <a:ea typeface="Cambria Math" panose="02040503050406030204" pitchFamily="18" charset="0"/>
                              <a:cs typeface="Arial" panose="020B0604020202020204" pitchFamily="34" charset="0"/>
                            </a:rPr>
                            <m:t>0</m:t>
                          </m:r>
                        </m:sub>
                      </m:sSub>
                      <m:r>
                        <a:rPr lang="uz-Latn-UZ" sz="4800" b="0" i="1" smtClean="0">
                          <a:latin typeface="Cambria Math" panose="02040503050406030204" pitchFamily="18" charset="0"/>
                          <a:ea typeface="Cambria Math" panose="02040503050406030204" pitchFamily="18" charset="0"/>
                          <a:cs typeface="Arial" panose="020B0604020202020204" pitchFamily="34" charset="0"/>
                        </a:rPr>
                        <m:t>−</m:t>
                      </m:r>
                      <m:r>
                        <a:rPr lang="uz-Latn-UZ" sz="4800" b="0" i="1" smtClean="0">
                          <a:latin typeface="Cambria Math" panose="02040503050406030204" pitchFamily="18" charset="0"/>
                          <a:ea typeface="Cambria Math" panose="02040503050406030204" pitchFamily="18" charset="0"/>
                          <a:cs typeface="Arial" panose="020B0604020202020204" pitchFamily="34" charset="0"/>
                        </a:rPr>
                        <m:t>𝑔</m:t>
                      </m:r>
                      <m:r>
                        <a:rPr lang="uz-Latn-UZ" sz="4800" b="0" i="1" smtClean="0">
                          <a:latin typeface="Cambria Math" panose="02040503050406030204" pitchFamily="18" charset="0"/>
                          <a:ea typeface="Cambria Math" panose="02040503050406030204" pitchFamily="18" charset="0"/>
                          <a:cs typeface="Arial" panose="020B0604020202020204" pitchFamily="34" charset="0"/>
                        </a:rPr>
                        <m:t>∙</m:t>
                      </m:r>
                      <m:r>
                        <a:rPr lang="uz-Latn-UZ" sz="4800" b="0" i="1" smtClean="0">
                          <a:latin typeface="Cambria Math" panose="02040503050406030204" pitchFamily="18" charset="0"/>
                          <a:ea typeface="Cambria Math" panose="02040503050406030204" pitchFamily="18" charset="0"/>
                          <a:cs typeface="Arial" panose="020B0604020202020204" pitchFamily="34" charset="0"/>
                        </a:rPr>
                        <m:t>𝑡</m:t>
                      </m:r>
                    </m:oMath>
                  </m:oMathPara>
                </a14:m>
                <a:endParaRPr lang="uz-Latn-UZ" sz="4000" dirty="0">
                  <a:latin typeface="Arial" panose="020B0604020202020204" pitchFamily="34" charset="0"/>
                  <a:cs typeface="Arial" panose="020B0604020202020204" pitchFamily="34" charset="0"/>
                </a:endParaRPr>
              </a:p>
              <a:p>
                <a:pPr marL="0" indent="0" algn="ctr">
                  <a:buNone/>
                </a:pPr>
                <a14:m>
                  <m:oMath xmlns:m="http://schemas.openxmlformats.org/officeDocument/2006/math">
                    <m:r>
                      <a:rPr lang="uz-Latn-UZ" sz="5400" b="0" i="1" smtClean="0">
                        <a:latin typeface="Cambria Math" panose="02040503050406030204" pitchFamily="18" charset="0"/>
                        <a:cs typeface="Arial" panose="020B0604020202020204" pitchFamily="34" charset="0"/>
                      </a:rPr>
                      <m:t>h</m:t>
                    </m:r>
                    <m:r>
                      <a:rPr lang="uz-Latn-UZ" sz="5400" b="0" i="1" smtClean="0">
                        <a:latin typeface="Cambria Math" panose="02040503050406030204" pitchFamily="18" charset="0"/>
                        <a:cs typeface="Arial" panose="020B0604020202020204" pitchFamily="34" charset="0"/>
                      </a:rPr>
                      <m:t>=</m:t>
                    </m:r>
                    <m:sSub>
                      <m:sSubPr>
                        <m:ctrlPr>
                          <a:rPr lang="uz-Latn-UZ" sz="5400" b="0" i="1" smtClean="0">
                            <a:latin typeface="Cambria Math" panose="02040503050406030204" pitchFamily="18" charset="0"/>
                            <a:cs typeface="Arial" panose="020B0604020202020204" pitchFamily="34" charset="0"/>
                          </a:rPr>
                        </m:ctrlPr>
                      </m:sSubPr>
                      <m:e>
                        <m:r>
                          <a:rPr lang="uz-Latn-UZ" sz="54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5400" b="0" i="1" smtClean="0">
                            <a:latin typeface="Cambria Math" panose="02040503050406030204" pitchFamily="18" charset="0"/>
                            <a:cs typeface="Arial" panose="020B0604020202020204" pitchFamily="34" charset="0"/>
                          </a:rPr>
                          <m:t>0</m:t>
                        </m:r>
                      </m:sub>
                    </m:sSub>
                    <m:r>
                      <a:rPr lang="uz-Latn-UZ" sz="5400" b="0" i="1" smtClean="0">
                        <a:latin typeface="Cambria Math" panose="02040503050406030204" pitchFamily="18" charset="0"/>
                        <a:ea typeface="Cambria Math" panose="02040503050406030204" pitchFamily="18" charset="0"/>
                        <a:cs typeface="Arial" panose="020B0604020202020204" pitchFamily="34" charset="0"/>
                      </a:rPr>
                      <m:t>∙</m:t>
                    </m:r>
                    <m:r>
                      <a:rPr lang="uz-Latn-UZ" sz="5400" b="0" i="1" smtClean="0">
                        <a:latin typeface="Cambria Math" panose="02040503050406030204" pitchFamily="18" charset="0"/>
                        <a:ea typeface="Cambria Math" panose="02040503050406030204" pitchFamily="18" charset="0"/>
                        <a:cs typeface="Arial" panose="020B0604020202020204" pitchFamily="34" charset="0"/>
                      </a:rPr>
                      <m:t>𝑡</m:t>
                    </m:r>
                    <m:r>
                      <a:rPr lang="uz-Latn-UZ" sz="5400" b="0" i="1" smtClean="0">
                        <a:latin typeface="Cambria Math" panose="02040503050406030204" pitchFamily="18" charset="0"/>
                        <a:ea typeface="Cambria Math" panose="02040503050406030204" pitchFamily="18" charset="0"/>
                        <a:cs typeface="Arial" panose="020B0604020202020204" pitchFamily="34" charset="0"/>
                      </a:rPr>
                      <m:t>−</m:t>
                    </m:r>
                    <m:f>
                      <m:fPr>
                        <m:ctrlPr>
                          <a:rPr lang="uz-Latn-UZ" sz="5400" i="1">
                            <a:latin typeface="Cambria Math" panose="02040503050406030204" pitchFamily="18" charset="0"/>
                            <a:ea typeface="Cambria Math" panose="02040503050406030204" pitchFamily="18" charset="0"/>
                            <a:cs typeface="Arial" panose="020B0604020202020204" pitchFamily="34" charset="0"/>
                          </a:rPr>
                        </m:ctrlPr>
                      </m:fPr>
                      <m:num>
                        <m:r>
                          <a:rPr lang="uz-Latn-UZ" sz="5400" i="1">
                            <a:latin typeface="Cambria Math" panose="02040503050406030204" pitchFamily="18" charset="0"/>
                            <a:ea typeface="Cambria Math" panose="02040503050406030204" pitchFamily="18" charset="0"/>
                            <a:cs typeface="Arial" panose="020B0604020202020204" pitchFamily="34" charset="0"/>
                          </a:rPr>
                          <m:t>𝑔</m:t>
                        </m:r>
                        <m:r>
                          <a:rPr lang="uz-Latn-UZ" sz="5400" i="1">
                            <a:latin typeface="Cambria Math" panose="02040503050406030204" pitchFamily="18" charset="0"/>
                            <a:ea typeface="Cambria Math" panose="02040503050406030204" pitchFamily="18" charset="0"/>
                            <a:cs typeface="Arial" panose="020B0604020202020204" pitchFamily="34" charset="0"/>
                          </a:rPr>
                          <m:t>∙</m:t>
                        </m:r>
                        <m:sSup>
                          <m:sSupPr>
                            <m:ctrlPr>
                              <a:rPr lang="uz-Latn-UZ" sz="5400" i="1">
                                <a:latin typeface="Cambria Math" panose="02040503050406030204" pitchFamily="18" charset="0"/>
                                <a:ea typeface="Cambria Math" panose="02040503050406030204" pitchFamily="18" charset="0"/>
                                <a:cs typeface="Arial" panose="020B0604020202020204" pitchFamily="34" charset="0"/>
                              </a:rPr>
                            </m:ctrlPr>
                          </m:sSupPr>
                          <m:e>
                            <m:r>
                              <a:rPr lang="uz-Latn-UZ" sz="5400" i="1">
                                <a:latin typeface="Cambria Math" panose="02040503050406030204" pitchFamily="18" charset="0"/>
                                <a:ea typeface="Cambria Math" panose="02040503050406030204" pitchFamily="18" charset="0"/>
                                <a:cs typeface="Arial" panose="020B0604020202020204" pitchFamily="34" charset="0"/>
                              </a:rPr>
                              <m:t>𝑡</m:t>
                            </m:r>
                          </m:e>
                          <m:sup>
                            <m:r>
                              <a:rPr lang="uz-Latn-UZ" sz="5400" i="1">
                                <a:latin typeface="Cambria Math" panose="02040503050406030204" pitchFamily="18" charset="0"/>
                                <a:ea typeface="Cambria Math" panose="02040503050406030204" pitchFamily="18" charset="0"/>
                                <a:cs typeface="Arial" panose="020B0604020202020204" pitchFamily="34" charset="0"/>
                              </a:rPr>
                              <m:t>2</m:t>
                            </m:r>
                          </m:sup>
                        </m:sSup>
                      </m:num>
                      <m:den>
                        <m:r>
                          <a:rPr lang="uz-Latn-UZ" sz="5400" i="1">
                            <a:latin typeface="Cambria Math" panose="02040503050406030204" pitchFamily="18" charset="0"/>
                            <a:ea typeface="Cambria Math" panose="02040503050406030204" pitchFamily="18" charset="0"/>
                            <a:cs typeface="Arial" panose="020B0604020202020204" pitchFamily="34" charset="0"/>
                          </a:rPr>
                          <m:t>2</m:t>
                        </m:r>
                      </m:den>
                    </m:f>
                  </m:oMath>
                </a14:m>
                <a:r>
                  <a:rPr lang="uz-Latn-UZ" sz="4000" dirty="0">
                    <a:latin typeface="Arial" panose="020B0604020202020204" pitchFamily="34" charset="0"/>
                    <a:cs typeface="Arial" panose="020B0604020202020204" pitchFamily="34" charset="0"/>
                  </a:rPr>
                  <a:t> </a:t>
                </a:r>
              </a:p>
              <a:p>
                <a:pPr marL="0" indent="0" algn="ctr">
                  <a:buNone/>
                </a:pPr>
                <a14:m>
                  <m:oMathPara xmlns:m="http://schemas.openxmlformats.org/officeDocument/2006/math">
                    <m:oMathParaPr>
                      <m:jc m:val="centerGroup"/>
                    </m:oMathParaPr>
                    <m:oMath xmlns:m="http://schemas.openxmlformats.org/officeDocument/2006/math">
                      <m:sSub>
                        <m:sSubPr>
                          <m:ctrlPr>
                            <a:rPr lang="ru-RU" sz="4400" i="1" smtClean="0">
                              <a:latin typeface="Cambria Math" panose="02040503050406030204" pitchFamily="18" charset="0"/>
                              <a:cs typeface="Arial" panose="020B0604020202020204" pitchFamily="34" charset="0"/>
                            </a:rPr>
                          </m:ctrlPr>
                        </m:sSubPr>
                        <m:e>
                          <m:r>
                            <a:rPr lang="uz-Latn-UZ" sz="4400" b="0" i="1" smtClean="0">
                              <a:latin typeface="Cambria Math" panose="02040503050406030204" pitchFamily="18" charset="0"/>
                              <a:cs typeface="Arial" panose="020B0604020202020204" pitchFamily="34" charset="0"/>
                            </a:rPr>
                            <m:t>𝑡</m:t>
                          </m:r>
                        </m:e>
                        <m:sub>
                          <m:r>
                            <a:rPr lang="uz-Latn-UZ" sz="4400" b="0" i="1" smtClean="0">
                              <a:latin typeface="Cambria Math" panose="02040503050406030204" pitchFamily="18" charset="0"/>
                              <a:cs typeface="Arial" panose="020B0604020202020204" pitchFamily="34" charset="0"/>
                            </a:rPr>
                            <m:t>𝑘𝑜</m:t>
                          </m:r>
                          <m:r>
                            <a:rPr lang="uz-Latn-UZ" sz="4400" b="0" i="1" smtClean="0">
                              <a:latin typeface="Cambria Math" panose="02040503050406030204" pitchFamily="18" charset="0"/>
                              <a:cs typeface="Arial" panose="020B0604020202020204" pitchFamily="34" charset="0"/>
                            </a:rPr>
                            <m:t>‘</m:t>
                          </m:r>
                          <m:r>
                            <a:rPr lang="uz-Latn-UZ" sz="4400" b="0" i="1" smtClean="0">
                              <a:latin typeface="Cambria Math" panose="02040503050406030204" pitchFamily="18" charset="0"/>
                              <a:cs typeface="Arial" panose="020B0604020202020204" pitchFamily="34" charset="0"/>
                            </a:rPr>
                            <m:t>𝑡𝑎𝑟𝑖𝑙𝑖𝑠h</m:t>
                          </m:r>
                        </m:sub>
                      </m:sSub>
                      <m:r>
                        <a:rPr lang="uz-Latn-UZ" sz="4400" b="0" i="1" smtClean="0">
                          <a:latin typeface="Cambria Math" panose="02040503050406030204" pitchFamily="18" charset="0"/>
                          <a:cs typeface="Arial" panose="020B0604020202020204" pitchFamily="34" charset="0"/>
                        </a:rPr>
                        <m:t>=</m:t>
                      </m:r>
                      <m:sSub>
                        <m:sSubPr>
                          <m:ctrlPr>
                            <a:rPr lang="uz-Latn-UZ" sz="4400" b="0" i="1" smtClean="0">
                              <a:latin typeface="Cambria Math" panose="02040503050406030204" pitchFamily="18" charset="0"/>
                              <a:cs typeface="Arial" panose="020B0604020202020204" pitchFamily="34" charset="0"/>
                            </a:rPr>
                          </m:ctrlPr>
                        </m:sSubPr>
                        <m:e>
                          <m:r>
                            <a:rPr lang="uz-Latn-UZ" sz="4400" b="0" i="1" smtClean="0">
                              <a:latin typeface="Cambria Math" panose="02040503050406030204" pitchFamily="18" charset="0"/>
                              <a:cs typeface="Arial" panose="020B0604020202020204" pitchFamily="34" charset="0"/>
                            </a:rPr>
                            <m:t>𝑡</m:t>
                          </m:r>
                        </m:e>
                        <m:sub>
                          <m:r>
                            <a:rPr lang="uz-Latn-UZ" sz="4400" b="0" i="1" smtClean="0">
                              <a:latin typeface="Cambria Math" panose="02040503050406030204" pitchFamily="18" charset="0"/>
                              <a:cs typeface="Arial" panose="020B0604020202020204" pitchFamily="34" charset="0"/>
                            </a:rPr>
                            <m:t>𝑡𝑢𝑠h𝑖𝑠h</m:t>
                          </m:r>
                        </m:sub>
                      </m:sSub>
                      <m:r>
                        <a:rPr lang="uz-Latn-UZ" sz="4400" b="0" i="1" smtClean="0">
                          <a:latin typeface="Cambria Math" panose="02040503050406030204" pitchFamily="18" charset="0"/>
                          <a:cs typeface="Arial" panose="020B0604020202020204" pitchFamily="34" charset="0"/>
                        </a:rPr>
                        <m:t>=</m:t>
                      </m:r>
                      <m:f>
                        <m:fPr>
                          <m:ctrlPr>
                            <a:rPr lang="uz-Latn-UZ" sz="4400" b="0" i="1" smtClean="0">
                              <a:latin typeface="Cambria Math" panose="02040503050406030204" pitchFamily="18" charset="0"/>
                              <a:cs typeface="Arial" panose="020B0604020202020204" pitchFamily="34" charset="0"/>
                            </a:rPr>
                          </m:ctrlPr>
                        </m:fPr>
                        <m:num>
                          <m:sSub>
                            <m:sSubPr>
                              <m:ctrlPr>
                                <a:rPr lang="uz-Latn-UZ" sz="4400" b="0" i="1" smtClean="0">
                                  <a:latin typeface="Cambria Math" panose="02040503050406030204" pitchFamily="18" charset="0"/>
                                  <a:cs typeface="Arial" panose="020B0604020202020204" pitchFamily="34" charset="0"/>
                                </a:rPr>
                              </m:ctrlPr>
                            </m:sSubPr>
                            <m:e>
                              <m:r>
                                <a:rPr lang="uz-Latn-UZ" sz="4400" b="0" i="1" smtClean="0">
                                  <a:latin typeface="Cambria Math" panose="02040503050406030204" pitchFamily="18" charset="0"/>
                                  <a:ea typeface="Cambria Math" panose="02040503050406030204" pitchFamily="18" charset="0"/>
                                  <a:cs typeface="Arial" panose="020B0604020202020204" pitchFamily="34" charset="0"/>
                                </a:rPr>
                                <m:t>𝜗</m:t>
                              </m:r>
                            </m:e>
                            <m:sub>
                              <m:r>
                                <a:rPr lang="uz-Latn-UZ" sz="4400" b="0" i="1" smtClean="0">
                                  <a:latin typeface="Cambria Math" panose="02040503050406030204" pitchFamily="18" charset="0"/>
                                  <a:cs typeface="Arial" panose="020B0604020202020204" pitchFamily="34" charset="0"/>
                                </a:rPr>
                                <m:t>0</m:t>
                              </m:r>
                            </m:sub>
                          </m:sSub>
                        </m:num>
                        <m:den>
                          <m:r>
                            <a:rPr lang="uz-Latn-UZ" sz="4400" b="0" i="1" smtClean="0">
                              <a:latin typeface="Cambria Math" panose="02040503050406030204" pitchFamily="18" charset="0"/>
                              <a:cs typeface="Arial" panose="020B0604020202020204" pitchFamily="34" charset="0"/>
                            </a:rPr>
                            <m:t>𝑔</m:t>
                          </m:r>
                        </m:den>
                      </m:f>
                    </m:oMath>
                  </m:oMathPara>
                </a14:m>
                <a:endParaRPr lang="ru-RU" sz="4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9181" y="1405719"/>
                <a:ext cx="11941791" cy="5349923"/>
              </a:xfrm>
              <a:blipFill>
                <a:blip r:embed="rId2"/>
                <a:stretch>
                  <a:fillRect t="-3193"/>
                </a:stretch>
              </a:blipFill>
            </p:spPr>
            <p:txBody>
              <a:bodyPr/>
              <a:lstStyle/>
              <a:p>
                <a:r>
                  <a:rPr lang="ru-RU">
                    <a:noFill/>
                  </a:rPr>
                  <a:t> </a:t>
                </a:r>
              </a:p>
            </p:txBody>
          </p:sp>
        </mc:Fallback>
      </mc:AlternateContent>
      <p:sp>
        <p:nvSpPr>
          <p:cNvPr id="4" name="Объект 2"/>
          <p:cNvSpPr txBox="1">
            <a:spLocks noGrp="1"/>
          </p:cNvSpPr>
          <p:nvPr>
            <p:ph type="title"/>
          </p:nvPr>
        </p:nvSpPr>
        <p:spPr>
          <a:xfrm>
            <a:off x="0" y="0"/>
            <a:ext cx="12192000" cy="1269242"/>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uz-Latn-UZ" sz="3600" b="1" dirty="0">
                <a:solidFill>
                  <a:schemeClr val="bg1"/>
                </a:solidFill>
                <a:latin typeface="Arial" panose="020B0604020202020204" pitchFamily="34" charset="0"/>
                <a:cs typeface="Arial" panose="020B0604020202020204" pitchFamily="34" charset="0"/>
              </a:rPr>
            </a:br>
            <a:r>
              <a:rPr lang="uz-Latn-UZ" sz="5400" dirty="0">
                <a:solidFill>
                  <a:schemeClr val="bg1"/>
                </a:solidFill>
                <a:latin typeface="Arial" panose="020B0604020202020204" pitchFamily="34" charset="0"/>
                <a:cs typeface="Arial" panose="020B0604020202020204" pitchFamily="34" charset="0"/>
              </a:rPr>
              <a:t>Yuqoriga tik otilgan jism harakati</a:t>
            </a:r>
            <a:br>
              <a:rPr lang="uz-Latn-UZ" sz="3600" b="1"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endParaRPr lang="uz-Latn-UZ" sz="3200" b="1" dirty="0">
              <a:latin typeface="News706 BT" panose="02040804060705020204" pitchFamily="18" charset="0"/>
            </a:endParaRPr>
          </a:p>
        </p:txBody>
      </p:sp>
    </p:spTree>
    <p:extLst>
      <p:ext uri="{BB962C8B-B14F-4D97-AF65-F5344CB8AC3E}">
        <p14:creationId xmlns:p14="http://schemas.microsoft.com/office/powerpoint/2010/main" val="971361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609600"/>
                <a:ext cx="11185478" cy="5567363"/>
              </a:xfrm>
            </p:spPr>
            <p:txBody>
              <a:bodyPr>
                <a:normAutofit fontScale="62500" lnSpcReduction="20000"/>
              </a:bodyPr>
              <a:lstStyle/>
              <a:p>
                <a:pPr marL="0" indent="0">
                  <a:buNone/>
                </a:pPr>
                <a:r>
                  <a:rPr lang="uz-Latn-UZ" dirty="0"/>
                  <a:t>                          </a:t>
                </a:r>
              </a:p>
              <a:p>
                <a:pPr marL="0" indent="0">
                  <a:buNone/>
                </a:pPr>
                <a:r>
                  <a:rPr lang="uz-Latn-UZ" dirty="0"/>
                  <a:t>                                            </a:t>
                </a:r>
                <a:r>
                  <a:rPr lang="en-US" dirty="0"/>
                  <a:t>               </a:t>
                </a:r>
                <a:r>
                  <a:rPr lang="uz-Latn-UZ" dirty="0"/>
                  <a:t>  </a:t>
                </a:r>
                <a14:m>
                  <m:oMath xmlns:m="http://schemas.openxmlformats.org/officeDocument/2006/math">
                    <m:sSub>
                      <m:sSubPr>
                        <m:ctrlPr>
                          <a:rPr lang="uz-Latn-UZ" sz="6900" i="1" smtClean="0">
                            <a:latin typeface="Cambria Math" panose="02040503050406030204" pitchFamily="18" charset="0"/>
                          </a:rPr>
                        </m:ctrlPr>
                      </m:sSubPr>
                      <m:e>
                        <m:r>
                          <a:rPr lang="uz-Latn-UZ" sz="6900" b="0" i="1" smtClean="0">
                            <a:latin typeface="Cambria Math" panose="02040503050406030204" pitchFamily="18" charset="0"/>
                          </a:rPr>
                          <m:t>h</m:t>
                        </m:r>
                      </m:e>
                      <m:sub>
                        <m:r>
                          <a:rPr lang="uz-Latn-UZ" sz="6900" b="0" i="1" smtClean="0">
                            <a:latin typeface="Cambria Math" panose="02040503050406030204" pitchFamily="18" charset="0"/>
                          </a:rPr>
                          <m:t>𝑚𝑎𝑥</m:t>
                        </m:r>
                      </m:sub>
                    </m:sSub>
                    <m:r>
                      <a:rPr lang="uz-Latn-UZ" sz="6900" b="0" i="1" smtClean="0">
                        <a:latin typeface="Cambria Math" panose="02040503050406030204" pitchFamily="18" charset="0"/>
                      </a:rPr>
                      <m:t>=</m:t>
                    </m:r>
                    <m:f>
                      <m:fPr>
                        <m:ctrlPr>
                          <a:rPr lang="uz-Latn-UZ" sz="6900" b="0" i="1" smtClean="0">
                            <a:latin typeface="Cambria Math" panose="02040503050406030204" pitchFamily="18" charset="0"/>
                          </a:rPr>
                        </m:ctrlPr>
                      </m:fPr>
                      <m:num>
                        <m:sSub>
                          <m:sSubPr>
                            <m:ctrlPr>
                              <a:rPr lang="uz-Latn-UZ" sz="6900" b="0" i="1" smtClean="0">
                                <a:latin typeface="Cambria Math" panose="02040503050406030204" pitchFamily="18" charset="0"/>
                              </a:rPr>
                            </m:ctrlPr>
                          </m:sSubPr>
                          <m:e>
                            <m:r>
                              <a:rPr lang="uz-Latn-UZ" sz="6900" b="0" i="1" smtClean="0">
                                <a:latin typeface="Cambria Math" panose="02040503050406030204" pitchFamily="18" charset="0"/>
                                <a:ea typeface="Cambria Math" panose="02040503050406030204" pitchFamily="18" charset="0"/>
                              </a:rPr>
                              <m:t>𝜗</m:t>
                            </m:r>
                          </m:e>
                          <m:sub>
                            <m:r>
                              <a:rPr lang="uz-Latn-UZ" sz="6900" b="0" i="1" smtClean="0">
                                <a:latin typeface="Cambria Math" panose="02040503050406030204" pitchFamily="18" charset="0"/>
                              </a:rPr>
                              <m:t>0</m:t>
                            </m:r>
                          </m:sub>
                        </m:sSub>
                        <m:r>
                          <a:rPr lang="uz-Latn-UZ" sz="6900" b="0" i="1" smtClean="0">
                            <a:latin typeface="Cambria Math" panose="02040503050406030204" pitchFamily="18" charset="0"/>
                            <a:ea typeface="Cambria Math" panose="02040503050406030204" pitchFamily="18" charset="0"/>
                          </a:rPr>
                          <m:t>∙</m:t>
                        </m:r>
                        <m:sSub>
                          <m:sSubPr>
                            <m:ctrlPr>
                              <a:rPr lang="uz-Latn-UZ" sz="6900" b="0" i="1" smtClean="0">
                                <a:latin typeface="Cambria Math" panose="02040503050406030204" pitchFamily="18" charset="0"/>
                                <a:ea typeface="Cambria Math" panose="02040503050406030204" pitchFamily="18" charset="0"/>
                              </a:rPr>
                            </m:ctrlPr>
                          </m:sSubPr>
                          <m:e>
                            <m:r>
                              <a:rPr lang="uz-Latn-UZ" sz="6900" b="0" i="1" smtClean="0">
                                <a:latin typeface="Cambria Math" panose="02040503050406030204" pitchFamily="18" charset="0"/>
                                <a:ea typeface="Cambria Math" panose="02040503050406030204" pitchFamily="18" charset="0"/>
                              </a:rPr>
                              <m:t>𝑡</m:t>
                            </m:r>
                          </m:e>
                          <m:sub>
                            <m:r>
                              <a:rPr lang="uz-Latn-UZ" sz="6900" b="0" i="1" smtClean="0">
                                <a:latin typeface="Cambria Math" panose="02040503050406030204" pitchFamily="18" charset="0"/>
                                <a:ea typeface="Cambria Math" panose="02040503050406030204" pitchFamily="18" charset="0"/>
                              </a:rPr>
                              <m:t>𝑘</m:t>
                            </m:r>
                          </m:sub>
                        </m:sSub>
                      </m:num>
                      <m:den>
                        <m:r>
                          <a:rPr lang="uz-Latn-UZ" sz="6900" b="0" i="1" smtClean="0">
                            <a:latin typeface="Cambria Math" panose="02040503050406030204" pitchFamily="18" charset="0"/>
                          </a:rPr>
                          <m:t>2</m:t>
                        </m:r>
                      </m:den>
                    </m:f>
                    <m:r>
                      <a:rPr lang="uz-Latn-UZ" sz="6900" b="0" i="1" smtClean="0">
                        <a:latin typeface="Cambria Math" panose="02040503050406030204" pitchFamily="18" charset="0"/>
                      </a:rPr>
                      <m:t>=</m:t>
                    </m:r>
                    <m:f>
                      <m:fPr>
                        <m:ctrlPr>
                          <a:rPr lang="uz-Latn-UZ" sz="6900" b="0" i="1" smtClean="0">
                            <a:latin typeface="Cambria Math" panose="02040503050406030204" pitchFamily="18" charset="0"/>
                          </a:rPr>
                        </m:ctrlPr>
                      </m:fPr>
                      <m:num>
                        <m:r>
                          <a:rPr lang="uz-Latn-UZ" sz="6900" b="0" i="1" smtClean="0">
                            <a:latin typeface="Cambria Math" panose="02040503050406030204" pitchFamily="18" charset="0"/>
                          </a:rPr>
                          <m:t>𝑔</m:t>
                        </m:r>
                        <m:r>
                          <a:rPr lang="uz-Latn-UZ" sz="6900" b="0" i="1" smtClean="0">
                            <a:latin typeface="Cambria Math" panose="02040503050406030204" pitchFamily="18" charset="0"/>
                            <a:ea typeface="Cambria Math" panose="02040503050406030204" pitchFamily="18" charset="0"/>
                          </a:rPr>
                          <m:t>∙</m:t>
                        </m:r>
                        <m:sSubSup>
                          <m:sSubSupPr>
                            <m:ctrlPr>
                              <a:rPr lang="uz-Latn-UZ" sz="6900" b="0" i="1" smtClean="0">
                                <a:latin typeface="Cambria Math" panose="02040503050406030204" pitchFamily="18" charset="0"/>
                                <a:ea typeface="Cambria Math" panose="02040503050406030204" pitchFamily="18" charset="0"/>
                              </a:rPr>
                            </m:ctrlPr>
                          </m:sSubSupPr>
                          <m:e>
                            <m:r>
                              <a:rPr lang="uz-Latn-UZ" sz="6900" b="0" i="1" smtClean="0">
                                <a:latin typeface="Cambria Math" panose="02040503050406030204" pitchFamily="18" charset="0"/>
                                <a:ea typeface="Cambria Math" panose="02040503050406030204" pitchFamily="18" charset="0"/>
                              </a:rPr>
                              <m:t>𝑡</m:t>
                            </m:r>
                          </m:e>
                          <m:sub>
                            <m:r>
                              <a:rPr lang="uz-Latn-UZ" sz="6900" b="0" i="1" smtClean="0">
                                <a:latin typeface="Cambria Math" panose="02040503050406030204" pitchFamily="18" charset="0"/>
                                <a:ea typeface="Cambria Math" panose="02040503050406030204" pitchFamily="18" charset="0"/>
                              </a:rPr>
                              <m:t>𝑘</m:t>
                            </m:r>
                          </m:sub>
                          <m:sup>
                            <m:r>
                              <a:rPr lang="uz-Latn-UZ" sz="6900" b="0" i="1" smtClean="0">
                                <a:latin typeface="Cambria Math" panose="02040503050406030204" pitchFamily="18" charset="0"/>
                                <a:ea typeface="Cambria Math" panose="02040503050406030204" pitchFamily="18" charset="0"/>
                              </a:rPr>
                              <m:t>2</m:t>
                            </m:r>
                          </m:sup>
                        </m:sSubSup>
                      </m:num>
                      <m:den>
                        <m:r>
                          <a:rPr lang="uz-Latn-UZ" sz="6900" b="0" i="1" smtClean="0">
                            <a:latin typeface="Cambria Math" panose="02040503050406030204" pitchFamily="18" charset="0"/>
                          </a:rPr>
                          <m:t>2</m:t>
                        </m:r>
                      </m:den>
                    </m:f>
                    <m:r>
                      <a:rPr lang="uz-Latn-UZ" sz="6900" b="0" i="1" smtClean="0">
                        <a:latin typeface="Cambria Math" panose="02040503050406030204" pitchFamily="18" charset="0"/>
                      </a:rPr>
                      <m:t>=</m:t>
                    </m:r>
                    <m:f>
                      <m:fPr>
                        <m:ctrlPr>
                          <a:rPr lang="uz-Latn-UZ" sz="6900" b="0" i="1" smtClean="0">
                            <a:latin typeface="Cambria Math" panose="02040503050406030204" pitchFamily="18" charset="0"/>
                          </a:rPr>
                        </m:ctrlPr>
                      </m:fPr>
                      <m:num>
                        <m:sSubSup>
                          <m:sSubSupPr>
                            <m:ctrlPr>
                              <a:rPr lang="uz-Latn-UZ" sz="6900" b="0" i="1" smtClean="0">
                                <a:latin typeface="Cambria Math" panose="02040503050406030204" pitchFamily="18" charset="0"/>
                              </a:rPr>
                            </m:ctrlPr>
                          </m:sSubSupPr>
                          <m:e>
                            <m:r>
                              <a:rPr lang="uz-Latn-UZ" sz="6900" b="0" i="1" smtClean="0">
                                <a:latin typeface="Cambria Math" panose="02040503050406030204" pitchFamily="18" charset="0"/>
                                <a:ea typeface="Cambria Math" panose="02040503050406030204" pitchFamily="18" charset="0"/>
                              </a:rPr>
                              <m:t>𝜗</m:t>
                            </m:r>
                          </m:e>
                          <m:sub>
                            <m:r>
                              <a:rPr lang="uz-Latn-UZ" sz="6900" b="0" i="1" smtClean="0">
                                <a:latin typeface="Cambria Math" panose="02040503050406030204" pitchFamily="18" charset="0"/>
                              </a:rPr>
                              <m:t>0</m:t>
                            </m:r>
                          </m:sub>
                          <m:sup>
                            <m:r>
                              <a:rPr lang="uz-Latn-UZ" sz="6900" b="0" i="1" smtClean="0">
                                <a:latin typeface="Cambria Math" panose="02040503050406030204" pitchFamily="18" charset="0"/>
                              </a:rPr>
                              <m:t>2</m:t>
                            </m:r>
                          </m:sup>
                        </m:sSubSup>
                      </m:num>
                      <m:den>
                        <m:r>
                          <a:rPr lang="uz-Latn-UZ" sz="6900" b="0" i="1" smtClean="0">
                            <a:latin typeface="Cambria Math" panose="02040503050406030204" pitchFamily="18" charset="0"/>
                          </a:rPr>
                          <m:t>2</m:t>
                        </m:r>
                        <m:r>
                          <a:rPr lang="uz-Latn-UZ" sz="6900" b="0" i="1" smtClean="0">
                            <a:latin typeface="Cambria Math" panose="02040503050406030204" pitchFamily="18" charset="0"/>
                            <a:ea typeface="Cambria Math" panose="02040503050406030204" pitchFamily="18" charset="0"/>
                          </a:rPr>
                          <m:t>∙</m:t>
                        </m:r>
                        <m:r>
                          <a:rPr lang="uz-Latn-UZ" sz="6900" b="0" i="1" smtClean="0">
                            <a:latin typeface="Cambria Math" panose="02040503050406030204" pitchFamily="18" charset="0"/>
                            <a:ea typeface="Cambria Math" panose="02040503050406030204" pitchFamily="18" charset="0"/>
                          </a:rPr>
                          <m:t>𝑔</m:t>
                        </m:r>
                      </m:den>
                    </m:f>
                  </m:oMath>
                </a14:m>
                <a:endParaRPr lang="uz-Latn-UZ" dirty="0">
                  <a:latin typeface="Arial" panose="020B0604020202020204" pitchFamily="34" charset="0"/>
                  <a:cs typeface="Arial" panose="020B0604020202020204" pitchFamily="34" charset="0"/>
                </a:endParaRPr>
              </a:p>
              <a:p>
                <a:pPr marL="0" indent="0">
                  <a:buNone/>
                </a:pPr>
                <a:endParaRPr lang="uz-Latn-UZ" dirty="0">
                  <a:latin typeface="Arial" panose="020B0604020202020204" pitchFamily="34" charset="0"/>
                  <a:cs typeface="Arial" panose="020B0604020202020204" pitchFamily="34" charset="0"/>
                </a:endParaRPr>
              </a:p>
              <a:p>
                <a:pPr marL="0" indent="0">
                  <a:buNone/>
                </a:pPr>
                <a:r>
                  <a:rPr lang="uz-Latn-UZ" dirty="0">
                    <a:latin typeface="Arial" panose="020B0604020202020204" pitchFamily="34" charset="0"/>
                    <a:cs typeface="Arial" panose="020B0604020202020204" pitchFamily="34" charset="0"/>
                  </a:rPr>
                  <a:t>                            </a:t>
                </a:r>
              </a:p>
              <a:p>
                <a:pPr marL="0" indent="0">
                  <a:buNone/>
                </a:pPr>
                <a:r>
                  <a:rPr lang="uz-Latn-UZ" dirty="0">
                    <a:latin typeface="Arial" panose="020B0604020202020204" pitchFamily="34" charset="0"/>
                    <a:cs typeface="Arial" panose="020B0604020202020204" pitchFamily="34" charset="0"/>
                  </a:rPr>
                  <a:t>                                                                                      </a:t>
                </a:r>
                <a14:m>
                  <m:oMath xmlns:m="http://schemas.openxmlformats.org/officeDocument/2006/math">
                    <m:sSub>
                      <m:sSubPr>
                        <m:ctrlPr>
                          <a:rPr lang="uz-Latn-UZ" sz="6300" i="1" smtClean="0">
                            <a:latin typeface="Cambria Math" panose="02040503050406030204" pitchFamily="18" charset="0"/>
                          </a:rPr>
                        </m:ctrlPr>
                      </m:sSubPr>
                      <m:e>
                        <m:r>
                          <a:rPr lang="uz-Latn-UZ" sz="6300" i="1" smtClean="0">
                            <a:latin typeface="Cambria Math" panose="02040503050406030204" pitchFamily="18" charset="0"/>
                            <a:ea typeface="Cambria Math" panose="02040503050406030204" pitchFamily="18" charset="0"/>
                          </a:rPr>
                          <m:t>𝜗</m:t>
                        </m:r>
                      </m:e>
                      <m:sub>
                        <m:r>
                          <a:rPr lang="uz-Latn-UZ" sz="6300" b="0" i="1" smtClean="0">
                            <a:latin typeface="Cambria Math" panose="02040503050406030204" pitchFamily="18" charset="0"/>
                          </a:rPr>
                          <m:t>𝑜</m:t>
                        </m:r>
                        <m:r>
                          <a:rPr lang="uz-Latn-UZ" sz="6300" b="0" i="1" smtClean="0">
                            <a:latin typeface="Cambria Math" panose="02040503050406030204" pitchFamily="18" charset="0"/>
                          </a:rPr>
                          <m:t>‘</m:t>
                        </m:r>
                        <m:r>
                          <a:rPr lang="uz-Latn-UZ" sz="6300" b="0" i="1" smtClean="0">
                            <a:latin typeface="Cambria Math" panose="02040503050406030204" pitchFamily="18" charset="0"/>
                          </a:rPr>
                          <m:t>𝑟𝑡</m:t>
                        </m:r>
                      </m:sub>
                    </m:sSub>
                    <m:r>
                      <a:rPr lang="uz-Latn-UZ" sz="6300" b="0" i="1" smtClean="0">
                        <a:latin typeface="Cambria Math" panose="02040503050406030204" pitchFamily="18" charset="0"/>
                      </a:rPr>
                      <m:t>=</m:t>
                    </m:r>
                    <m:f>
                      <m:fPr>
                        <m:ctrlPr>
                          <a:rPr lang="uz-Latn-UZ" sz="6300" b="0" i="1" smtClean="0">
                            <a:latin typeface="Cambria Math" panose="02040503050406030204" pitchFamily="18" charset="0"/>
                          </a:rPr>
                        </m:ctrlPr>
                      </m:fPr>
                      <m:num>
                        <m:sSub>
                          <m:sSubPr>
                            <m:ctrlPr>
                              <a:rPr lang="uz-Latn-UZ" sz="6300" b="0" i="1" smtClean="0">
                                <a:latin typeface="Cambria Math" panose="02040503050406030204" pitchFamily="18" charset="0"/>
                              </a:rPr>
                            </m:ctrlPr>
                          </m:sSubPr>
                          <m:e>
                            <m:r>
                              <a:rPr lang="uz-Latn-UZ" sz="6300" b="0" i="1" smtClean="0">
                                <a:latin typeface="Cambria Math" panose="02040503050406030204" pitchFamily="18" charset="0"/>
                                <a:ea typeface="Cambria Math" panose="02040503050406030204" pitchFamily="18" charset="0"/>
                              </a:rPr>
                              <m:t>𝜗</m:t>
                            </m:r>
                          </m:e>
                          <m:sub>
                            <m:r>
                              <a:rPr lang="uz-Latn-UZ" sz="6300" b="0" i="1" smtClean="0">
                                <a:latin typeface="Cambria Math" panose="02040503050406030204" pitchFamily="18" charset="0"/>
                              </a:rPr>
                              <m:t>0</m:t>
                            </m:r>
                          </m:sub>
                        </m:sSub>
                        <m:r>
                          <a:rPr lang="uz-Latn-UZ" sz="6300" b="0" i="1" smtClean="0">
                            <a:latin typeface="Cambria Math" panose="02040503050406030204" pitchFamily="18" charset="0"/>
                          </a:rPr>
                          <m:t>+</m:t>
                        </m:r>
                        <m:r>
                          <a:rPr lang="uz-Latn-UZ" sz="6300" b="0" i="1" smtClean="0">
                            <a:latin typeface="Cambria Math" panose="02040503050406030204" pitchFamily="18" charset="0"/>
                            <a:ea typeface="Cambria Math" panose="02040503050406030204" pitchFamily="18" charset="0"/>
                          </a:rPr>
                          <m:t>𝜗</m:t>
                        </m:r>
                      </m:num>
                      <m:den>
                        <m:r>
                          <a:rPr lang="uz-Latn-UZ" sz="6300" b="0" i="1" smtClean="0">
                            <a:latin typeface="Cambria Math" panose="02040503050406030204" pitchFamily="18" charset="0"/>
                          </a:rPr>
                          <m:t>2</m:t>
                        </m:r>
                      </m:den>
                    </m:f>
                  </m:oMath>
                </a14:m>
                <a:endParaRPr lang="uz-Latn-UZ" dirty="0">
                  <a:latin typeface="Arial" panose="020B0604020202020204" pitchFamily="34" charset="0"/>
                  <a:cs typeface="Arial" panose="020B0604020202020204" pitchFamily="34" charset="0"/>
                </a:endParaRPr>
              </a:p>
              <a:p>
                <a:pPr marL="0" indent="0">
                  <a:buNone/>
                </a:pPr>
                <a:endParaRPr lang="uz-Latn-UZ" dirty="0">
                  <a:latin typeface="Arial" panose="020B0604020202020204" pitchFamily="34" charset="0"/>
                  <a:cs typeface="Arial" panose="020B0604020202020204" pitchFamily="34" charset="0"/>
                </a:endParaRPr>
              </a:p>
              <a:p>
                <a:pPr marL="0" indent="0">
                  <a:buNone/>
                </a:pPr>
                <a:endParaRPr lang="uz-Latn-UZ" dirty="0">
                  <a:latin typeface="Arial" panose="020B0604020202020204" pitchFamily="34" charset="0"/>
                  <a:cs typeface="Arial" panose="020B0604020202020204" pitchFamily="34" charset="0"/>
                </a:endParaRPr>
              </a:p>
              <a:p>
                <a:pPr marL="0" indent="0">
                  <a:buNone/>
                </a:pPr>
                <a:endParaRPr lang="uz-Latn-UZ" dirty="0">
                  <a:latin typeface="Arial" panose="020B0604020202020204" pitchFamily="34" charset="0"/>
                  <a:cs typeface="Arial" panose="020B0604020202020204" pitchFamily="34" charset="0"/>
                </a:endParaRPr>
              </a:p>
              <a:p>
                <a:pPr marL="0" indent="0">
                  <a:buNone/>
                </a:pPr>
                <a:endParaRPr lang="uz-Latn-UZ" dirty="0">
                  <a:latin typeface="Arial" panose="020B0604020202020204" pitchFamily="34" charset="0"/>
                  <a:cs typeface="Arial" panose="020B0604020202020204" pitchFamily="34" charset="0"/>
                </a:endParaRPr>
              </a:p>
              <a:p>
                <a:pPr marL="0" indent="0">
                  <a:buNone/>
                </a:pPr>
                <a:endParaRPr lang="uz-Latn-UZ" dirty="0"/>
              </a:p>
              <a:p>
                <a:pPr marL="0" indent="0">
                  <a:buNone/>
                </a:pPr>
                <a:endParaRPr lang="uz-Latn-UZ" dirty="0"/>
              </a:p>
              <a:p>
                <a:pPr marL="0" indent="0">
                  <a:buNone/>
                </a:pPr>
                <a:endParaRPr lang="uz-Latn-UZ" dirty="0"/>
              </a:p>
              <a:p>
                <a:pPr marL="0" indent="0">
                  <a:buNone/>
                </a:pPr>
                <a:endParaRPr lang="uz-Latn-UZ" dirty="0"/>
              </a:p>
              <a:p>
                <a:pPr marL="0" indent="0">
                  <a:buNone/>
                </a:pPr>
                <a:r>
                  <a:rPr lang="uz-Latn-UZ" dirty="0"/>
                  <a:t>      </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609600"/>
                <a:ext cx="11185478" cy="5567363"/>
              </a:xfrm>
              <a:blipFill>
                <a:blip r:embed="rId2"/>
                <a:stretch>
                  <a:fillRect/>
                </a:stretch>
              </a:blipFill>
            </p:spPr>
            <p:txBody>
              <a:bodyPr/>
              <a:lstStyle/>
              <a:p>
                <a:r>
                  <a:rPr lang="ru-RU">
                    <a:noFill/>
                  </a:rPr>
                  <a:t> </a:t>
                </a:r>
              </a:p>
            </p:txBody>
          </p:sp>
        </mc:Fallback>
      </mc:AlternateContent>
      <p:pic>
        <p:nvPicPr>
          <p:cNvPr id="5" name="Picture 641"/>
          <p:cNvPicPr/>
          <p:nvPr/>
        </p:nvPicPr>
        <p:blipFill>
          <a:blip r:embed="rId3"/>
          <a:stretch>
            <a:fillRect/>
          </a:stretch>
        </p:blipFill>
        <p:spPr>
          <a:xfrm>
            <a:off x="973388" y="1351722"/>
            <a:ext cx="2326403" cy="4628222"/>
          </a:xfrm>
          <a:prstGeom prst="rect">
            <a:avLst/>
          </a:prstGeom>
        </p:spPr>
      </p:pic>
      <mc:AlternateContent xmlns:mc="http://schemas.openxmlformats.org/markup-compatibility/2006" xmlns:a14="http://schemas.microsoft.com/office/drawing/2010/main">
        <mc:Choice Requires="a14">
          <p:sp>
            <p:nvSpPr>
              <p:cNvPr id="9" name="Прямоугольник 8"/>
              <p:cNvSpPr/>
              <p:nvPr/>
            </p:nvSpPr>
            <p:spPr>
              <a:xfrm flipH="1">
                <a:off x="2365993" y="4482237"/>
                <a:ext cx="628997" cy="769441"/>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4400" b="0" i="1" cap="none" spc="0" dirty="0" smtClean="0">
                              <a:ln w="0"/>
                              <a:solidFill>
                                <a:schemeClr val="tx1"/>
                              </a:solidFill>
                              <a:effectLst/>
                              <a:latin typeface="Cambria Math" panose="02040503050406030204" pitchFamily="18" charset="0"/>
                            </a:rPr>
                          </m:ctrlPr>
                        </m:sSubPr>
                        <m:e>
                          <m:r>
                            <a:rPr lang="ru-RU" sz="4400" b="0" i="1" cap="none" spc="0" dirty="0" smtClean="0">
                              <a:ln w="0"/>
                              <a:solidFill>
                                <a:schemeClr val="tx1"/>
                              </a:solidFill>
                              <a:effectLst/>
                              <a:latin typeface="Cambria Math" panose="02040503050406030204" pitchFamily="18" charset="0"/>
                              <a:ea typeface="Cambria Math" panose="02040503050406030204" pitchFamily="18" charset="0"/>
                            </a:rPr>
                            <m:t>𝜗</m:t>
                          </m:r>
                        </m:e>
                        <m:sub>
                          <m:r>
                            <a:rPr lang="uz-Latn-UZ" sz="4400" b="0" i="1" cap="none" spc="0" dirty="0" smtClean="0">
                              <a:ln w="0"/>
                              <a:solidFill>
                                <a:schemeClr val="tx1"/>
                              </a:solidFill>
                              <a:effectLst/>
                              <a:latin typeface="Cambria Math" panose="02040503050406030204" pitchFamily="18" charset="0"/>
                            </a:rPr>
                            <m:t>0</m:t>
                          </m:r>
                        </m:sub>
                      </m:sSub>
                    </m:oMath>
                  </m:oMathPara>
                </a14:m>
                <a:endParaRPr lang="ru-RU"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flipH="1">
                <a:off x="2365993" y="4482237"/>
                <a:ext cx="628997" cy="769441"/>
              </a:xfrm>
              <a:prstGeom prst="rect">
                <a:avLst/>
              </a:prstGeom>
              <a:blipFill>
                <a:blip r:embed="rId4"/>
                <a:stretch>
                  <a:fillRect l="-4854"/>
                </a:stretch>
              </a:blipFill>
            </p:spPr>
            <p:txBody>
              <a:bodyPr/>
              <a:lstStyle/>
              <a:p>
                <a:r>
                  <a:rPr lang="ru-RU">
                    <a:noFill/>
                  </a:rPr>
                  <a:t> </a:t>
                </a:r>
              </a:p>
            </p:txBody>
          </p:sp>
        </mc:Fallback>
      </mc:AlternateContent>
    </p:spTree>
    <p:extLst>
      <p:ext uri="{BB962C8B-B14F-4D97-AF65-F5344CB8AC3E}">
        <p14:creationId xmlns:p14="http://schemas.microsoft.com/office/powerpoint/2010/main" val="53204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374" y="1378424"/>
            <a:ext cx="11025810" cy="5363570"/>
          </a:xfrm>
        </p:spPr>
        <p:txBody>
          <a:bodyPr>
            <a:normAutofit/>
          </a:bodyPr>
          <a:lstStyle/>
          <a:p>
            <a:pPr marL="0" indent="0" algn="just">
              <a:buNone/>
            </a:pPr>
            <a:r>
              <a:rPr lang="en-US" sz="4400" dirty="0" err="1">
                <a:latin typeface="Arial" panose="020B0604020202020204" pitchFamily="34" charset="0"/>
                <a:cs typeface="Arial" panose="020B0604020202020204" pitchFamily="34" charset="0"/>
              </a:rPr>
              <a:t>Jism</a:t>
            </a:r>
            <a:r>
              <a:rPr lang="en-US" sz="4400" dirty="0">
                <a:latin typeface="Arial" panose="020B0604020202020204" pitchFamily="34" charset="0"/>
                <a:cs typeface="Arial" panose="020B0604020202020204" pitchFamily="34" charset="0"/>
              </a:rPr>
              <a:t> 80 m </a:t>
            </a:r>
            <a:r>
              <a:rPr lang="en-US" sz="4400" dirty="0" err="1">
                <a:latin typeface="Arial" panose="020B0604020202020204" pitchFamily="34" charset="0"/>
                <a:cs typeface="Arial" panose="020B0604020202020204" pitchFamily="34" charset="0"/>
              </a:rPr>
              <a:t>balandlikdan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erkin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tushmoqda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Tushishning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oxirgi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sekundidagi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ko‘chishni</a:t>
            </a:r>
            <a:r>
              <a:rPr lang="en-US" sz="4400" dirty="0">
                <a:latin typeface="Arial" panose="020B0604020202020204" pitchFamily="34" charset="0"/>
                <a:cs typeface="Arial" panose="020B0604020202020204" pitchFamily="34" charset="0"/>
              </a:rPr>
              <a:t> toping. </a:t>
            </a:r>
            <a:r>
              <a:rPr lang="en-US" sz="4400" dirty="0" err="1">
                <a:latin typeface="Arial" panose="020B0604020202020204" pitchFamily="34" charset="0"/>
                <a:cs typeface="Arial" panose="020B0604020202020204" pitchFamily="34" charset="0"/>
              </a:rPr>
              <a:t>Harakat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davomidagi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o‘rtacha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tezligini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aniqlang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Jismning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boshlang‘ich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tezligini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nolga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teng</a:t>
            </a:r>
            <a:r>
              <a:rPr lang="en-US" sz="4400" dirty="0">
                <a:latin typeface="Arial" panose="020B0604020202020204" pitchFamily="34" charset="0"/>
                <a:cs typeface="Arial" panose="020B0604020202020204" pitchFamily="34" charset="0"/>
              </a:rPr>
              <a:t> deb </a:t>
            </a:r>
            <a:r>
              <a:rPr lang="en-US" sz="4400" dirty="0" err="1">
                <a:latin typeface="Arial" panose="020B0604020202020204" pitchFamily="34" charset="0"/>
                <a:cs typeface="Arial" panose="020B0604020202020204" pitchFamily="34" charset="0"/>
              </a:rPr>
              <a:t>hisoblang</a:t>
            </a:r>
            <a:r>
              <a:rPr lang="en-US" sz="4400" dirty="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4" name="Объект 2"/>
          <p:cNvSpPr txBox="1">
            <a:spLocks noGrp="1"/>
          </p:cNvSpPr>
          <p:nvPr>
            <p:ph type="title"/>
          </p:nvPr>
        </p:nvSpPr>
        <p:spPr>
          <a:xfrm>
            <a:off x="0" y="0"/>
            <a:ext cx="12192000" cy="1269242"/>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z-Latn-UZ" sz="3600" b="1" dirty="0">
                <a:solidFill>
                  <a:schemeClr val="bg1"/>
                </a:solidFill>
                <a:latin typeface="Arial" panose="020B0604020202020204" pitchFamily="34" charset="0"/>
                <a:cs typeface="Arial" panose="020B0604020202020204" pitchFamily="34" charset="0"/>
              </a:rPr>
              <a:t> </a:t>
            </a:r>
            <a:br>
              <a:rPr lang="uz-Latn-UZ" sz="3600" b="1" dirty="0">
                <a:solidFill>
                  <a:schemeClr val="bg1"/>
                </a:solidFill>
                <a:latin typeface="Arial" panose="020B0604020202020204" pitchFamily="34" charset="0"/>
                <a:cs typeface="Arial" panose="020B0604020202020204" pitchFamily="34" charset="0"/>
              </a:rPr>
            </a:br>
            <a:br>
              <a:rPr lang="uz-Latn-UZ" sz="3600" b="1" dirty="0">
                <a:solidFill>
                  <a:schemeClr val="bg1"/>
                </a:solidFill>
                <a:latin typeface="Arial" panose="020B0604020202020204" pitchFamily="34" charset="0"/>
                <a:cs typeface="Arial" panose="020B0604020202020204" pitchFamily="34" charset="0"/>
              </a:rPr>
            </a:br>
            <a:r>
              <a:rPr lang="uz-Latn-UZ" sz="4800" dirty="0">
                <a:solidFill>
                  <a:schemeClr val="bg1"/>
                </a:solidFill>
                <a:latin typeface="Arial" panose="020B0604020202020204" pitchFamily="34" charset="0"/>
                <a:cs typeface="Arial" panose="020B0604020202020204" pitchFamily="34" charset="0"/>
              </a:rPr>
              <a:t>1-mashq 3-masala (23-bet).</a:t>
            </a:r>
            <a:br>
              <a:rPr lang="uz-Latn-UZ" sz="3600" b="1" dirty="0">
                <a:solidFill>
                  <a:schemeClr val="bg1"/>
                </a:solidFill>
                <a:latin typeface="Arial" panose="020B0604020202020204" pitchFamily="34" charset="0"/>
                <a:cs typeface="Arial" panose="020B0604020202020204" pitchFamily="34" charset="0"/>
              </a:rPr>
            </a:br>
            <a:r>
              <a:rPr lang="uz-Latn-UZ" sz="3600" i="1" dirty="0">
                <a:latin typeface="Arial" panose="020B0604020202020204" pitchFamily="34" charset="0"/>
                <a:cs typeface="Arial" panose="020B0604020202020204" pitchFamily="34" charset="0"/>
              </a:rPr>
              <a:t>    </a:t>
            </a:r>
            <a:endParaRPr lang="uz-Latn-UZ" sz="4000" b="1" dirty="0">
              <a:solidFill>
                <a:schemeClr val="bg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uz-Latn-UZ" sz="4400" b="1" dirty="0">
                <a:latin typeface="News706 BT" panose="02040804060705020204" pitchFamily="18" charset="0"/>
              </a:rPr>
              <a:t> </a:t>
            </a:r>
            <a:r>
              <a:rPr lang="en-US" sz="4400" b="1" dirty="0">
                <a:latin typeface="News706 BT" panose="02040804060705020204" pitchFamily="18" charset="0"/>
              </a:rPr>
              <a:t>               </a:t>
            </a:r>
            <a:r>
              <a:rPr lang="uz-Latn-UZ" sz="4400" b="1" dirty="0">
                <a:latin typeface="News706 BT" panose="02040804060705020204" pitchFamily="18" charset="0"/>
              </a:rPr>
              <a:t>     </a:t>
            </a:r>
            <a:endParaRPr lang="uz-Latn-UZ" sz="3200" b="1" dirty="0">
              <a:latin typeface="News706 BT" panose="02040804060705020204" pitchFamily="18" charset="0"/>
            </a:endParaRPr>
          </a:p>
        </p:txBody>
      </p:sp>
    </p:spTree>
    <p:extLst>
      <p:ext uri="{BB962C8B-B14F-4D97-AF65-F5344CB8AC3E}">
        <p14:creationId xmlns:p14="http://schemas.microsoft.com/office/powerpoint/2010/main" val="2720752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433</Words>
  <Application>Microsoft Office PowerPoint</Application>
  <PresentationFormat>Широкоэкранный</PresentationFormat>
  <Paragraphs>68</Paragraphs>
  <Slides>13</Slides>
  <Notes>0</Notes>
  <HiddenSlides>0</HiddenSlides>
  <MMClips>2</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Cambria Math</vt:lpstr>
      <vt:lpstr>News706 BT</vt:lpstr>
      <vt:lpstr>Тема Office</vt:lpstr>
      <vt:lpstr>Презентация PowerPoint</vt:lpstr>
      <vt:lpstr>   Vertikal pastga tomon harakat            </vt:lpstr>
      <vt:lpstr>Презентация PowerPoint</vt:lpstr>
      <vt:lpstr>Презентация PowerPoint</vt:lpstr>
      <vt:lpstr>Презентация PowerPoint</vt:lpstr>
      <vt:lpstr>Презентация PowerPoint</vt:lpstr>
      <vt:lpstr>   Yuqoriga tik otilgan jism harakati            </vt:lpstr>
      <vt:lpstr>Презентация PowerPoint</vt:lpstr>
      <vt:lpstr>   1-mashq 3-masala (23-bet).                           </vt:lpstr>
      <vt:lpstr>Презентация PowerPoint</vt:lpstr>
      <vt:lpstr>   Yechish:             </vt:lpstr>
      <vt:lpstr>   Mustaqil bajarish uchun topshiriqlar            </vt:lpstr>
      <vt:lpstr>   Mustaqil bajarish uchun topshiriqlar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hp</cp:lastModifiedBy>
  <cp:revision>30</cp:revision>
  <dcterms:created xsi:type="dcterms:W3CDTF">2020-08-08T12:10:27Z</dcterms:created>
  <dcterms:modified xsi:type="dcterms:W3CDTF">2021-02-23T04:46:55Z</dcterms:modified>
</cp:coreProperties>
</file>