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3" r:id="rId2"/>
    <p:sldId id="258" r:id="rId3"/>
    <p:sldId id="259" r:id="rId4"/>
    <p:sldId id="260" r:id="rId5"/>
    <p:sldId id="261" r:id="rId6"/>
    <p:sldId id="262" r:id="rId7"/>
    <p:sldId id="264" r:id="rId8"/>
    <p:sldId id="265" r:id="rId9"/>
    <p:sldId id="267" r:id="rId10"/>
    <p:sldId id="284" r:id="rId11"/>
    <p:sldId id="272" r:id="rId12"/>
    <p:sldId id="275" r:id="rId13"/>
    <p:sldId id="279" r:id="rId14"/>
    <p:sldId id="280" r:id="rId15"/>
    <p:sldId id="282"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582"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7B655F5B-2A79-485F-A5EB-84C8D3597668}" type="datetimeFigureOut">
              <a:rPr lang="ru-RU" smtClean="0"/>
              <a:t>06.04.2021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C08ED05-C5AB-40B5-B743-C9DEA10AB818}" type="slidenum">
              <a:rPr lang="ru-RU" smtClean="0"/>
              <a:t>‹#›</a:t>
            </a:fld>
            <a:endParaRPr lang="ru-RU"/>
          </a:p>
        </p:txBody>
      </p:sp>
    </p:spTree>
    <p:extLst>
      <p:ext uri="{BB962C8B-B14F-4D97-AF65-F5344CB8AC3E}">
        <p14:creationId xmlns:p14="http://schemas.microsoft.com/office/powerpoint/2010/main" val="3519580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7B655F5B-2A79-485F-A5EB-84C8D3597668}" type="datetimeFigureOut">
              <a:rPr lang="ru-RU" smtClean="0"/>
              <a:t>06.04.2021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C08ED05-C5AB-40B5-B743-C9DEA10AB818}" type="slidenum">
              <a:rPr lang="ru-RU" smtClean="0"/>
              <a:t>‹#›</a:t>
            </a:fld>
            <a:endParaRPr lang="ru-RU"/>
          </a:p>
        </p:txBody>
      </p:sp>
    </p:spTree>
    <p:extLst>
      <p:ext uri="{BB962C8B-B14F-4D97-AF65-F5344CB8AC3E}">
        <p14:creationId xmlns:p14="http://schemas.microsoft.com/office/powerpoint/2010/main" val="622491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7B655F5B-2A79-485F-A5EB-84C8D3597668}" type="datetimeFigureOut">
              <a:rPr lang="ru-RU" smtClean="0"/>
              <a:t>06.04.2021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C08ED05-C5AB-40B5-B743-C9DEA10AB818}" type="slidenum">
              <a:rPr lang="ru-RU" smtClean="0"/>
              <a:t>‹#›</a:t>
            </a:fld>
            <a:endParaRPr lang="ru-RU"/>
          </a:p>
        </p:txBody>
      </p:sp>
    </p:spTree>
    <p:extLst>
      <p:ext uri="{BB962C8B-B14F-4D97-AF65-F5344CB8AC3E}">
        <p14:creationId xmlns:p14="http://schemas.microsoft.com/office/powerpoint/2010/main" val="31482964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914404" y="279962"/>
            <a:ext cx="10363201" cy="817561"/>
          </a:xfrm>
        </p:spPr>
        <p:txBody>
          <a:bodyPr/>
          <a:lstStyle/>
          <a:p>
            <a:r>
              <a:rPr lang="en-US"/>
              <a:t>Click to edit Master title style</a:t>
            </a:r>
          </a:p>
        </p:txBody>
      </p:sp>
      <p:sp>
        <p:nvSpPr>
          <p:cNvPr id="4" name="Picture Placeholder 3"/>
          <p:cNvSpPr>
            <a:spLocks noGrp="1"/>
          </p:cNvSpPr>
          <p:nvPr>
            <p:ph type="pic" sz="quarter" idx="10"/>
          </p:nvPr>
        </p:nvSpPr>
        <p:spPr>
          <a:xfrm>
            <a:off x="914401" y="1397001"/>
            <a:ext cx="3328416" cy="3407438"/>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1399"/>
            </a:lvl1pPr>
          </a:lstStyle>
          <a:p>
            <a:pPr lvl="0"/>
            <a:endParaRPr lang="en-US"/>
          </a:p>
        </p:txBody>
      </p:sp>
      <p:sp>
        <p:nvSpPr>
          <p:cNvPr id="5" name="Picture Placeholder 3"/>
          <p:cNvSpPr>
            <a:spLocks noGrp="1"/>
          </p:cNvSpPr>
          <p:nvPr>
            <p:ph type="pic" sz="quarter" idx="11"/>
          </p:nvPr>
        </p:nvSpPr>
        <p:spPr>
          <a:xfrm>
            <a:off x="4431792" y="1397001"/>
            <a:ext cx="3328416" cy="3407438"/>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1399"/>
            </a:lvl1pPr>
          </a:lstStyle>
          <a:p>
            <a:pPr lvl="0"/>
            <a:endParaRPr lang="en-US"/>
          </a:p>
        </p:txBody>
      </p:sp>
      <p:sp>
        <p:nvSpPr>
          <p:cNvPr id="6" name="Picture Placeholder 3"/>
          <p:cNvSpPr>
            <a:spLocks noGrp="1"/>
          </p:cNvSpPr>
          <p:nvPr>
            <p:ph type="pic" sz="quarter" idx="12"/>
          </p:nvPr>
        </p:nvSpPr>
        <p:spPr>
          <a:xfrm>
            <a:off x="7949183" y="1397001"/>
            <a:ext cx="3328416" cy="3407438"/>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1399"/>
            </a:lvl1pPr>
          </a:lstStyle>
          <a:p>
            <a:pPr lvl="0"/>
            <a:endParaRPr lang="en-US"/>
          </a:p>
        </p:txBody>
      </p:sp>
      <p:sp>
        <p:nvSpPr>
          <p:cNvPr id="8" name="Text Placeholder 9"/>
          <p:cNvSpPr>
            <a:spLocks noGrp="1"/>
          </p:cNvSpPr>
          <p:nvPr>
            <p:ph type="body" sz="quarter" idx="14"/>
          </p:nvPr>
        </p:nvSpPr>
        <p:spPr>
          <a:xfrm>
            <a:off x="914401" y="4980569"/>
            <a:ext cx="3328416" cy="958851"/>
          </a:xfrm>
        </p:spPr>
        <p:txBody>
          <a:bodyPr>
            <a:noAutofit/>
          </a:bodyPr>
          <a:lstStyle>
            <a:lvl1pPr marL="0" indent="0">
              <a:buNone/>
              <a:defRPr sz="1399"/>
            </a:lvl1pPr>
            <a:lvl2pPr marL="152378" indent="-152378">
              <a:buFont typeface="Arial" panose="020B0604020202020204" pitchFamily="34" charset="0"/>
              <a:buChar char="•"/>
              <a:defRPr sz="1399"/>
            </a:lvl2pPr>
            <a:lvl3pPr marL="304757" indent="-152378">
              <a:defRPr sz="1399"/>
            </a:lvl3pPr>
            <a:lvl4pPr marL="533324" indent="-228567">
              <a:defRPr sz="1399"/>
            </a:lvl4pPr>
            <a:lvl5pPr marL="761891" indent="-228567">
              <a:defRPr sz="139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4431792" y="4980569"/>
            <a:ext cx="3328416" cy="958851"/>
          </a:xfrm>
        </p:spPr>
        <p:txBody>
          <a:bodyPr>
            <a:noAutofit/>
          </a:bodyPr>
          <a:lstStyle>
            <a:lvl1pPr marL="0" indent="0">
              <a:buNone/>
              <a:defRPr sz="1399"/>
            </a:lvl1pPr>
            <a:lvl2pPr marL="152378" indent="-152378">
              <a:buFont typeface="Arial" panose="020B0604020202020204" pitchFamily="34" charset="0"/>
              <a:buChar char="•"/>
              <a:defRPr sz="1399"/>
            </a:lvl2pPr>
            <a:lvl3pPr marL="304757" indent="-152378">
              <a:defRPr sz="1399"/>
            </a:lvl3pPr>
            <a:lvl4pPr marL="533324" indent="-228567">
              <a:defRPr sz="1399"/>
            </a:lvl4pPr>
            <a:lvl5pPr marL="761891" indent="-228567">
              <a:defRPr sz="139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7949183" y="4980569"/>
            <a:ext cx="3328416" cy="958851"/>
          </a:xfrm>
        </p:spPr>
        <p:txBody>
          <a:bodyPr>
            <a:noAutofit/>
          </a:bodyPr>
          <a:lstStyle>
            <a:lvl1pPr marL="0" indent="0">
              <a:buNone/>
              <a:defRPr sz="1399"/>
            </a:lvl1pPr>
            <a:lvl2pPr marL="152378" indent="-152378">
              <a:buFont typeface="Arial" panose="020B0604020202020204" pitchFamily="34" charset="0"/>
              <a:buChar char="•"/>
              <a:defRPr sz="1399"/>
            </a:lvl2pPr>
            <a:lvl3pPr marL="304757" indent="-152378">
              <a:defRPr sz="1399"/>
            </a:lvl3pPr>
            <a:lvl4pPr marL="533324" indent="-228567">
              <a:defRPr sz="1399"/>
            </a:lvl4pPr>
            <a:lvl5pPr marL="761891" indent="-228567">
              <a:defRPr sz="139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hasCustomPrompt="1"/>
          </p:nvPr>
        </p:nvSpPr>
        <p:spPr>
          <a:xfrm>
            <a:off x="914404" y="933453"/>
            <a:ext cx="10363201" cy="406400"/>
          </a:xfrm>
        </p:spPr>
        <p:txBody>
          <a:bodyPr>
            <a:normAutofit/>
          </a:bodyPr>
          <a:lstStyle>
            <a:lvl1pPr marL="0" indent="0" algn="ctr">
              <a:lnSpc>
                <a:spcPct val="86000"/>
              </a:lnSpc>
              <a:spcBef>
                <a:spcPts val="0"/>
              </a:spcBef>
              <a:buNone/>
              <a:defRPr sz="1799" baseline="0"/>
            </a:lvl1pPr>
          </a:lstStyle>
          <a:p>
            <a:pPr lvl="0"/>
            <a:r>
              <a:rPr lang="en-US" dirty="0"/>
              <a:t>Click here to edit subtitle</a:t>
            </a:r>
          </a:p>
        </p:txBody>
      </p:sp>
    </p:spTree>
    <p:extLst>
      <p:ext uri="{BB962C8B-B14F-4D97-AF65-F5344CB8AC3E}">
        <p14:creationId xmlns:p14="http://schemas.microsoft.com/office/powerpoint/2010/main" val="4137954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7B655F5B-2A79-485F-A5EB-84C8D3597668}" type="datetimeFigureOut">
              <a:rPr lang="ru-RU" smtClean="0"/>
              <a:t>06.04.2021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C08ED05-C5AB-40B5-B743-C9DEA10AB818}" type="slidenum">
              <a:rPr lang="ru-RU" smtClean="0"/>
              <a:t>‹#›</a:t>
            </a:fld>
            <a:endParaRPr lang="ru-RU"/>
          </a:p>
        </p:txBody>
      </p:sp>
    </p:spTree>
    <p:extLst>
      <p:ext uri="{BB962C8B-B14F-4D97-AF65-F5344CB8AC3E}">
        <p14:creationId xmlns:p14="http://schemas.microsoft.com/office/powerpoint/2010/main" val="154509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7B655F5B-2A79-485F-A5EB-84C8D3597668}" type="datetimeFigureOut">
              <a:rPr lang="ru-RU" smtClean="0"/>
              <a:t>06.04.2021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C08ED05-C5AB-40B5-B743-C9DEA10AB818}" type="slidenum">
              <a:rPr lang="ru-RU" smtClean="0"/>
              <a:t>‹#›</a:t>
            </a:fld>
            <a:endParaRPr lang="ru-RU"/>
          </a:p>
        </p:txBody>
      </p:sp>
    </p:spTree>
    <p:extLst>
      <p:ext uri="{BB962C8B-B14F-4D97-AF65-F5344CB8AC3E}">
        <p14:creationId xmlns:p14="http://schemas.microsoft.com/office/powerpoint/2010/main" val="2451572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7B655F5B-2A79-485F-A5EB-84C8D3597668}" type="datetimeFigureOut">
              <a:rPr lang="ru-RU" smtClean="0"/>
              <a:t>06.04.2021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C08ED05-C5AB-40B5-B743-C9DEA10AB818}" type="slidenum">
              <a:rPr lang="ru-RU" smtClean="0"/>
              <a:t>‹#›</a:t>
            </a:fld>
            <a:endParaRPr lang="ru-RU"/>
          </a:p>
        </p:txBody>
      </p:sp>
    </p:spTree>
    <p:extLst>
      <p:ext uri="{BB962C8B-B14F-4D97-AF65-F5344CB8AC3E}">
        <p14:creationId xmlns:p14="http://schemas.microsoft.com/office/powerpoint/2010/main" val="2245564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7B655F5B-2A79-485F-A5EB-84C8D3597668}" type="datetimeFigureOut">
              <a:rPr lang="ru-RU" smtClean="0"/>
              <a:t>06.04.2021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C08ED05-C5AB-40B5-B743-C9DEA10AB818}" type="slidenum">
              <a:rPr lang="ru-RU" smtClean="0"/>
              <a:t>‹#›</a:t>
            </a:fld>
            <a:endParaRPr lang="ru-RU"/>
          </a:p>
        </p:txBody>
      </p:sp>
    </p:spTree>
    <p:extLst>
      <p:ext uri="{BB962C8B-B14F-4D97-AF65-F5344CB8AC3E}">
        <p14:creationId xmlns:p14="http://schemas.microsoft.com/office/powerpoint/2010/main" val="1487642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7B655F5B-2A79-485F-A5EB-84C8D3597668}" type="datetimeFigureOut">
              <a:rPr lang="ru-RU" smtClean="0"/>
              <a:t>06.04.2021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C08ED05-C5AB-40B5-B743-C9DEA10AB818}" type="slidenum">
              <a:rPr lang="ru-RU" smtClean="0"/>
              <a:t>‹#›</a:t>
            </a:fld>
            <a:endParaRPr lang="ru-RU"/>
          </a:p>
        </p:txBody>
      </p:sp>
    </p:spTree>
    <p:extLst>
      <p:ext uri="{BB962C8B-B14F-4D97-AF65-F5344CB8AC3E}">
        <p14:creationId xmlns:p14="http://schemas.microsoft.com/office/powerpoint/2010/main" val="3978905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B655F5B-2A79-485F-A5EB-84C8D3597668}" type="datetimeFigureOut">
              <a:rPr lang="ru-RU" smtClean="0"/>
              <a:t>06.04.2021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C08ED05-C5AB-40B5-B743-C9DEA10AB818}" type="slidenum">
              <a:rPr lang="ru-RU" smtClean="0"/>
              <a:t>‹#›</a:t>
            </a:fld>
            <a:endParaRPr lang="ru-RU"/>
          </a:p>
        </p:txBody>
      </p:sp>
    </p:spTree>
    <p:extLst>
      <p:ext uri="{BB962C8B-B14F-4D97-AF65-F5344CB8AC3E}">
        <p14:creationId xmlns:p14="http://schemas.microsoft.com/office/powerpoint/2010/main" val="1881062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7B655F5B-2A79-485F-A5EB-84C8D3597668}" type="datetimeFigureOut">
              <a:rPr lang="ru-RU" smtClean="0"/>
              <a:t>06.04.2021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C08ED05-C5AB-40B5-B743-C9DEA10AB818}" type="slidenum">
              <a:rPr lang="ru-RU" smtClean="0"/>
              <a:t>‹#›</a:t>
            </a:fld>
            <a:endParaRPr lang="ru-RU"/>
          </a:p>
        </p:txBody>
      </p:sp>
    </p:spTree>
    <p:extLst>
      <p:ext uri="{BB962C8B-B14F-4D97-AF65-F5344CB8AC3E}">
        <p14:creationId xmlns:p14="http://schemas.microsoft.com/office/powerpoint/2010/main" val="1764039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7B655F5B-2A79-485F-A5EB-84C8D3597668}" type="datetimeFigureOut">
              <a:rPr lang="ru-RU" smtClean="0"/>
              <a:t>06.04.2021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C08ED05-C5AB-40B5-B743-C9DEA10AB818}" type="slidenum">
              <a:rPr lang="ru-RU" smtClean="0"/>
              <a:t>‹#›</a:t>
            </a:fld>
            <a:endParaRPr lang="ru-RU"/>
          </a:p>
        </p:txBody>
      </p:sp>
    </p:spTree>
    <p:extLst>
      <p:ext uri="{BB962C8B-B14F-4D97-AF65-F5344CB8AC3E}">
        <p14:creationId xmlns:p14="http://schemas.microsoft.com/office/powerpoint/2010/main" val="81849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655F5B-2A79-485F-A5EB-84C8D3597668}" type="datetimeFigureOut">
              <a:rPr lang="ru-RU" smtClean="0"/>
              <a:t>06.04.2021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08ED05-C5AB-40B5-B743-C9DEA10AB818}" type="slidenum">
              <a:rPr lang="ru-RU" smtClean="0"/>
              <a:t>‹#›</a:t>
            </a:fld>
            <a:endParaRPr lang="ru-RU"/>
          </a:p>
        </p:txBody>
      </p:sp>
    </p:spTree>
    <p:extLst>
      <p:ext uri="{BB962C8B-B14F-4D97-AF65-F5344CB8AC3E}">
        <p14:creationId xmlns:p14="http://schemas.microsoft.com/office/powerpoint/2010/main" val="33362523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2985" y="3247"/>
            <a:ext cx="12189015" cy="1799049"/>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2396"/>
          </a:p>
        </p:txBody>
      </p:sp>
      <p:sp>
        <p:nvSpPr>
          <p:cNvPr id="15" name="object 4">
            <a:extLst>
              <a:ext uri="{FF2B5EF4-FFF2-40B4-BE49-F238E27FC236}">
                <a16:creationId xmlns:a16="http://schemas.microsoft.com/office/drawing/2014/main" id="{96789AA7-9596-4F83-89FD-AEC28EE179F1}"/>
              </a:ext>
            </a:extLst>
          </p:cNvPr>
          <p:cNvSpPr txBox="1"/>
          <p:nvPr/>
        </p:nvSpPr>
        <p:spPr>
          <a:xfrm>
            <a:off x="1790699" y="2330891"/>
            <a:ext cx="7694495" cy="6180215"/>
          </a:xfrm>
          <a:prstGeom prst="rect">
            <a:avLst/>
          </a:prstGeom>
        </p:spPr>
        <p:txBody>
          <a:bodyPr vert="horz" wrap="square" lIns="0" tIns="29525" rIns="0" bIns="0" rtlCol="0">
            <a:spAutoFit/>
          </a:bodyPr>
          <a:lstStyle/>
          <a:p>
            <a:pPr algn="ctr">
              <a:spcAft>
                <a:spcPts val="1200"/>
              </a:spcAft>
            </a:pPr>
            <a:r>
              <a:rPr lang="uz-Latn-UZ" sz="6000" dirty="0">
                <a:solidFill>
                  <a:srgbClr val="002060"/>
                </a:solidFill>
                <a:latin typeface="Arial"/>
                <a:cs typeface="Arial"/>
              </a:rPr>
              <a:t>Mavzu: </a:t>
            </a:r>
            <a:endParaRPr lang="en-US" sz="6000" dirty="0">
              <a:solidFill>
                <a:srgbClr val="002060"/>
              </a:solidFill>
              <a:latin typeface="Arial"/>
              <a:cs typeface="Arial"/>
            </a:endParaRPr>
          </a:p>
          <a:p>
            <a:pPr algn="ctr">
              <a:spcAft>
                <a:spcPts val="1200"/>
              </a:spcAft>
            </a:pPr>
            <a:r>
              <a:rPr lang="en-US" sz="6600" b="1" dirty="0" err="1">
                <a:solidFill>
                  <a:srgbClr val="002060"/>
                </a:solidFill>
                <a:latin typeface="Arial"/>
                <a:cs typeface="Arial"/>
              </a:rPr>
              <a:t>Elementar</a:t>
            </a:r>
            <a:r>
              <a:rPr lang="en-US" sz="6600" b="1" dirty="0">
                <a:solidFill>
                  <a:srgbClr val="002060"/>
                </a:solidFill>
                <a:latin typeface="Arial"/>
                <a:cs typeface="Arial"/>
              </a:rPr>
              <a:t> </a:t>
            </a:r>
            <a:r>
              <a:rPr lang="en-US" sz="6600" b="1" dirty="0" err="1">
                <a:solidFill>
                  <a:srgbClr val="002060"/>
                </a:solidFill>
                <a:latin typeface="Arial"/>
                <a:cs typeface="Arial"/>
              </a:rPr>
              <a:t>zarralar</a:t>
            </a:r>
            <a:r>
              <a:rPr lang="en-US" sz="6600" b="1" dirty="0">
                <a:solidFill>
                  <a:srgbClr val="002060"/>
                </a:solidFill>
                <a:latin typeface="Arial"/>
                <a:cs typeface="Arial"/>
              </a:rPr>
              <a:t>.</a:t>
            </a:r>
          </a:p>
          <a:p>
            <a:pPr marL="38918">
              <a:spcBef>
                <a:spcPts val="233"/>
              </a:spcBef>
            </a:pPr>
            <a:endParaRPr lang="en-US" sz="2400" b="1" dirty="0">
              <a:solidFill>
                <a:srgbClr val="7030A0"/>
              </a:solidFill>
              <a:latin typeface="Arial"/>
              <a:cs typeface="Arial"/>
            </a:endParaRPr>
          </a:p>
          <a:p>
            <a:pPr marL="38918">
              <a:spcBef>
                <a:spcPts val="233"/>
              </a:spcBef>
            </a:pPr>
            <a:r>
              <a:rPr lang="en-US" sz="2400" b="1" dirty="0" err="1">
                <a:solidFill>
                  <a:srgbClr val="7030A0"/>
                </a:solidFill>
                <a:latin typeface="Arial"/>
                <a:cs typeface="Arial"/>
              </a:rPr>
              <a:t>O‘qituvchi</a:t>
            </a:r>
            <a:r>
              <a:rPr lang="en-US" sz="2400" b="1" dirty="0">
                <a:solidFill>
                  <a:srgbClr val="7030A0"/>
                </a:solidFill>
                <a:latin typeface="Arial"/>
                <a:cs typeface="Arial"/>
              </a:rPr>
              <a:t>: </a:t>
            </a:r>
          </a:p>
          <a:p>
            <a:pPr marL="38918">
              <a:spcBef>
                <a:spcPts val="233"/>
              </a:spcBef>
            </a:pPr>
            <a:r>
              <a:rPr lang="en-US" sz="2400" dirty="0">
                <a:solidFill>
                  <a:srgbClr val="7030A0"/>
                </a:solidFill>
                <a:latin typeface="Arial"/>
                <a:cs typeface="Arial"/>
              </a:rPr>
              <a:t>Toshkent </a:t>
            </a:r>
            <a:r>
              <a:rPr lang="en-US" sz="2400" dirty="0" err="1">
                <a:solidFill>
                  <a:srgbClr val="7030A0"/>
                </a:solidFill>
                <a:latin typeface="Arial"/>
                <a:cs typeface="Arial"/>
              </a:rPr>
              <a:t>shahar</a:t>
            </a:r>
            <a:r>
              <a:rPr lang="en-US" sz="2400" dirty="0">
                <a:solidFill>
                  <a:srgbClr val="7030A0"/>
                </a:solidFill>
                <a:latin typeface="Arial"/>
                <a:cs typeface="Arial"/>
              </a:rPr>
              <a:t> </a:t>
            </a:r>
            <a:r>
              <a:rPr lang="en-US" sz="2400" dirty="0" err="1">
                <a:solidFill>
                  <a:srgbClr val="7030A0"/>
                </a:solidFill>
                <a:latin typeface="Arial"/>
                <a:cs typeface="Arial"/>
              </a:rPr>
              <a:t>Uchtepa</a:t>
            </a:r>
            <a:r>
              <a:rPr lang="en-US" sz="2400" dirty="0">
                <a:solidFill>
                  <a:srgbClr val="7030A0"/>
                </a:solidFill>
                <a:latin typeface="Arial"/>
                <a:cs typeface="Arial"/>
              </a:rPr>
              <a:t> </a:t>
            </a:r>
            <a:r>
              <a:rPr lang="en-US" sz="2400" dirty="0" err="1">
                <a:solidFill>
                  <a:srgbClr val="7030A0"/>
                </a:solidFill>
                <a:latin typeface="Arial"/>
                <a:cs typeface="Arial"/>
              </a:rPr>
              <a:t>tumani</a:t>
            </a:r>
            <a:r>
              <a:rPr lang="en-US" sz="2400" dirty="0">
                <a:solidFill>
                  <a:srgbClr val="7030A0"/>
                </a:solidFill>
                <a:latin typeface="Arial"/>
                <a:cs typeface="Arial"/>
              </a:rPr>
              <a:t> </a:t>
            </a:r>
          </a:p>
          <a:p>
            <a:pPr marL="38918">
              <a:spcBef>
                <a:spcPts val="233"/>
              </a:spcBef>
            </a:pPr>
            <a:r>
              <a:rPr lang="en-US" sz="2400" dirty="0">
                <a:solidFill>
                  <a:srgbClr val="7030A0"/>
                </a:solidFill>
                <a:latin typeface="Arial"/>
                <a:cs typeface="Arial"/>
              </a:rPr>
              <a:t>287-maktab </a:t>
            </a:r>
            <a:r>
              <a:rPr lang="en-US" sz="2400" dirty="0" err="1">
                <a:solidFill>
                  <a:srgbClr val="7030A0"/>
                </a:solidFill>
                <a:latin typeface="Arial"/>
                <a:cs typeface="Arial"/>
              </a:rPr>
              <a:t>fizika</a:t>
            </a:r>
            <a:r>
              <a:rPr lang="en-US" sz="2400" dirty="0">
                <a:solidFill>
                  <a:srgbClr val="7030A0"/>
                </a:solidFill>
                <a:latin typeface="Arial"/>
                <a:cs typeface="Arial"/>
              </a:rPr>
              <a:t> </a:t>
            </a:r>
            <a:r>
              <a:rPr lang="en-US" sz="2400" dirty="0" err="1">
                <a:solidFill>
                  <a:srgbClr val="7030A0"/>
                </a:solidFill>
                <a:latin typeface="Arial"/>
                <a:cs typeface="Arial"/>
              </a:rPr>
              <a:t>fani</a:t>
            </a:r>
            <a:r>
              <a:rPr lang="en-US" sz="2400" dirty="0">
                <a:solidFill>
                  <a:srgbClr val="7030A0"/>
                </a:solidFill>
                <a:latin typeface="Arial"/>
                <a:cs typeface="Arial"/>
              </a:rPr>
              <a:t> </a:t>
            </a:r>
            <a:r>
              <a:rPr lang="en-US" sz="2400" dirty="0" err="1">
                <a:solidFill>
                  <a:srgbClr val="7030A0"/>
                </a:solidFill>
                <a:latin typeface="Arial"/>
                <a:cs typeface="Arial"/>
              </a:rPr>
              <a:t>o‘qituvchisi</a:t>
            </a:r>
            <a:endParaRPr lang="en-US" sz="2400" dirty="0">
              <a:solidFill>
                <a:srgbClr val="7030A0"/>
              </a:solidFill>
              <a:latin typeface="Arial"/>
              <a:cs typeface="Arial"/>
            </a:endParaRPr>
          </a:p>
          <a:p>
            <a:pPr marL="38918">
              <a:spcBef>
                <a:spcPts val="233"/>
              </a:spcBef>
            </a:pPr>
            <a:r>
              <a:rPr lang="en-US" sz="2400" b="1" dirty="0" err="1">
                <a:solidFill>
                  <a:srgbClr val="7030A0"/>
                </a:solidFill>
                <a:latin typeface="Arial"/>
                <a:cs typeface="Arial"/>
              </a:rPr>
              <a:t>Xodjayeva</a:t>
            </a:r>
            <a:r>
              <a:rPr lang="en-US" sz="2400" b="1" dirty="0">
                <a:solidFill>
                  <a:srgbClr val="7030A0"/>
                </a:solidFill>
                <a:latin typeface="Arial"/>
                <a:cs typeface="Arial"/>
              </a:rPr>
              <a:t> </a:t>
            </a:r>
            <a:r>
              <a:rPr lang="en-US" sz="2400" b="1" dirty="0" err="1">
                <a:solidFill>
                  <a:srgbClr val="7030A0"/>
                </a:solidFill>
                <a:latin typeface="Arial"/>
                <a:cs typeface="Arial"/>
              </a:rPr>
              <a:t>Maxtuma</a:t>
            </a:r>
            <a:r>
              <a:rPr lang="en-US" sz="2400" b="1" dirty="0">
                <a:solidFill>
                  <a:srgbClr val="7030A0"/>
                </a:solidFill>
                <a:latin typeface="Arial"/>
                <a:cs typeface="Arial"/>
              </a:rPr>
              <a:t> </a:t>
            </a:r>
            <a:r>
              <a:rPr lang="en-US" sz="2400" b="1" dirty="0" err="1">
                <a:solidFill>
                  <a:srgbClr val="7030A0"/>
                </a:solidFill>
                <a:latin typeface="Arial"/>
                <a:cs typeface="Arial"/>
              </a:rPr>
              <a:t>Ziyatovna</a:t>
            </a:r>
            <a:r>
              <a:rPr lang="en-US" sz="2400" b="1" dirty="0">
                <a:solidFill>
                  <a:srgbClr val="7030A0"/>
                </a:solidFill>
                <a:latin typeface="Arial"/>
                <a:cs typeface="Arial"/>
              </a:rPr>
              <a:t>.</a:t>
            </a:r>
            <a:endParaRPr lang="en-US" sz="2400" b="1" dirty="0">
              <a:solidFill>
                <a:srgbClr val="002060"/>
              </a:solidFill>
              <a:latin typeface="Arial"/>
              <a:cs typeface="Arial"/>
            </a:endParaRPr>
          </a:p>
          <a:p>
            <a:pPr algn="ctr">
              <a:spcAft>
                <a:spcPts val="1200"/>
              </a:spcAft>
            </a:pPr>
            <a:endParaRPr lang="en-US" sz="2400" b="1" dirty="0">
              <a:solidFill>
                <a:srgbClr val="002060"/>
              </a:solidFill>
              <a:latin typeface="Arial"/>
              <a:cs typeface="Arial"/>
            </a:endParaRPr>
          </a:p>
          <a:p>
            <a:pPr marL="38918" algn="ctr">
              <a:spcBef>
                <a:spcPts val="233"/>
              </a:spcBef>
            </a:pPr>
            <a:endParaRPr lang="ru-RU" sz="2400" b="1" dirty="0">
              <a:solidFill>
                <a:srgbClr val="7030A0"/>
              </a:solidFill>
              <a:latin typeface="Arial"/>
              <a:cs typeface="Arial"/>
            </a:endParaRPr>
          </a:p>
          <a:p>
            <a:pPr marL="38918">
              <a:spcBef>
                <a:spcPts val="233"/>
              </a:spcBef>
            </a:pPr>
            <a:endParaRPr lang="ru-RU" sz="2400" b="1" dirty="0">
              <a:solidFill>
                <a:srgbClr val="7030A0"/>
              </a:solidFill>
              <a:latin typeface="Arial"/>
              <a:cs typeface="Arial"/>
            </a:endParaRPr>
          </a:p>
          <a:p>
            <a:pPr algn="ctr"/>
            <a:endParaRPr lang="en-US" sz="4000" b="1" dirty="0">
              <a:solidFill>
                <a:srgbClr val="002060"/>
              </a:solidFill>
              <a:latin typeface="Arial"/>
              <a:cs typeface="Arial"/>
            </a:endParaRPr>
          </a:p>
        </p:txBody>
      </p:sp>
      <p:sp>
        <p:nvSpPr>
          <p:cNvPr id="16" name="object 5">
            <a:extLst>
              <a:ext uri="{FF2B5EF4-FFF2-40B4-BE49-F238E27FC236}">
                <a16:creationId xmlns:a16="http://schemas.microsoft.com/office/drawing/2014/main" id="{A8BAE388-D6D2-40E9-8208-E39C1E0E7029}"/>
              </a:ext>
            </a:extLst>
          </p:cNvPr>
          <p:cNvSpPr/>
          <p:nvPr/>
        </p:nvSpPr>
        <p:spPr>
          <a:xfrm>
            <a:off x="402328" y="2229744"/>
            <a:ext cx="648806" cy="1781424"/>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2396" dirty="0"/>
          </a:p>
        </p:txBody>
      </p:sp>
      <p:sp>
        <p:nvSpPr>
          <p:cNvPr id="20" name="object 9">
            <a:extLst>
              <a:ext uri="{FF2B5EF4-FFF2-40B4-BE49-F238E27FC236}">
                <a16:creationId xmlns:a16="http://schemas.microsoft.com/office/drawing/2014/main" id="{F294EAD7-CAB8-401C-B12D-6064AA1177E0}"/>
              </a:ext>
            </a:extLst>
          </p:cNvPr>
          <p:cNvSpPr/>
          <p:nvPr/>
        </p:nvSpPr>
        <p:spPr>
          <a:xfrm>
            <a:off x="8892210" y="430695"/>
            <a:ext cx="2261956" cy="1005347"/>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2396" dirty="0"/>
          </a:p>
        </p:txBody>
      </p:sp>
      <p:sp>
        <p:nvSpPr>
          <p:cNvPr id="21" name="object 10">
            <a:extLst>
              <a:ext uri="{FF2B5EF4-FFF2-40B4-BE49-F238E27FC236}">
                <a16:creationId xmlns:a16="http://schemas.microsoft.com/office/drawing/2014/main" id="{27824596-7DE1-4136-95E4-49A51856B6D3}"/>
              </a:ext>
            </a:extLst>
          </p:cNvPr>
          <p:cNvSpPr/>
          <p:nvPr/>
        </p:nvSpPr>
        <p:spPr>
          <a:xfrm>
            <a:off x="8892210" y="430695"/>
            <a:ext cx="2261955" cy="1005347"/>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2396"/>
          </a:p>
        </p:txBody>
      </p:sp>
      <p:sp>
        <p:nvSpPr>
          <p:cNvPr id="22" name="object 12">
            <a:extLst>
              <a:ext uri="{FF2B5EF4-FFF2-40B4-BE49-F238E27FC236}">
                <a16:creationId xmlns:a16="http://schemas.microsoft.com/office/drawing/2014/main" id="{CAFE6579-511C-4CCB-9A5C-300ACC2F553A}"/>
              </a:ext>
            </a:extLst>
          </p:cNvPr>
          <p:cNvSpPr txBox="1"/>
          <p:nvPr/>
        </p:nvSpPr>
        <p:spPr>
          <a:xfrm>
            <a:off x="8940978" y="501915"/>
            <a:ext cx="2133600" cy="765747"/>
          </a:xfrm>
          <a:prstGeom prst="rect">
            <a:avLst/>
          </a:prstGeom>
        </p:spPr>
        <p:txBody>
          <a:bodyPr vert="horz" wrap="square" lIns="0" tIns="33552" rIns="0" bIns="0" rtlCol="0">
            <a:spAutoFit/>
          </a:bodyPr>
          <a:lstStyle/>
          <a:p>
            <a:pPr algn="ctr">
              <a:spcBef>
                <a:spcPts val="265"/>
              </a:spcBef>
            </a:pPr>
            <a:r>
              <a:rPr lang="en-US" sz="4756" b="1" spc="21" dirty="0">
                <a:solidFill>
                  <a:srgbClr val="FEFEFE"/>
                </a:solidFill>
                <a:latin typeface="Arial"/>
                <a:cs typeface="Arial"/>
              </a:rPr>
              <a:t>11</a:t>
            </a:r>
            <a:r>
              <a:rPr lang="uz-Latn-UZ" sz="4756" b="1" spc="21" dirty="0">
                <a:solidFill>
                  <a:srgbClr val="FEFEFE"/>
                </a:solidFill>
                <a:latin typeface="Arial"/>
                <a:cs typeface="Arial"/>
              </a:rPr>
              <a:t>-sinf</a:t>
            </a:r>
            <a:endParaRPr sz="4756" dirty="0">
              <a:latin typeface="Arial"/>
              <a:cs typeface="Arial"/>
            </a:endParaRPr>
          </a:p>
        </p:txBody>
      </p:sp>
      <p:sp>
        <p:nvSpPr>
          <p:cNvPr id="26" name="object 2">
            <a:extLst>
              <a:ext uri="{FF2B5EF4-FFF2-40B4-BE49-F238E27FC236}">
                <a16:creationId xmlns:a16="http://schemas.microsoft.com/office/drawing/2014/main" id="{33B3743F-69E5-4A0A-9505-41E75798E9CF}"/>
              </a:ext>
            </a:extLst>
          </p:cNvPr>
          <p:cNvSpPr txBox="1">
            <a:spLocks/>
          </p:cNvSpPr>
          <p:nvPr/>
        </p:nvSpPr>
        <p:spPr>
          <a:xfrm>
            <a:off x="2060486" y="476759"/>
            <a:ext cx="7424708" cy="1138567"/>
          </a:xfrm>
          <a:prstGeom prst="rect">
            <a:avLst/>
          </a:prstGeom>
        </p:spPr>
        <p:txBody>
          <a:bodyPr vert="horz" wrap="square" lIns="0" tIns="30911" rIns="0" bIns="0" rtlCol="0">
            <a:spAutoFit/>
          </a:bodyPr>
          <a:lstStyle>
            <a:lvl1pPr>
              <a:defRPr sz="3400" b="1" i="0">
                <a:solidFill>
                  <a:schemeClr val="bg1"/>
                </a:solidFill>
                <a:latin typeface="Arial"/>
                <a:ea typeface="+mj-ea"/>
                <a:cs typeface="Arial"/>
              </a:defRPr>
            </a:lvl1pPr>
          </a:lstStyle>
          <a:p>
            <a:pPr marL="26881" algn="ctr" defTabSz="1935419">
              <a:spcBef>
                <a:spcPts val="241"/>
              </a:spcBef>
              <a:defRPr/>
            </a:pPr>
            <a:r>
              <a:rPr lang="en-US" sz="7196" kern="0" spc="11" dirty="0" err="1">
                <a:solidFill>
                  <a:sysClr val="window" lastClr="FFFFFF"/>
                </a:solidFill>
              </a:rPr>
              <a:t>Fizika</a:t>
            </a:r>
            <a:endParaRPr lang="en-US" sz="7196" kern="0" spc="11" dirty="0">
              <a:solidFill>
                <a:sysClr val="window" lastClr="FFFFFF"/>
              </a:solidFill>
            </a:endParaRPr>
          </a:p>
        </p:txBody>
      </p:sp>
      <p:sp>
        <p:nvSpPr>
          <p:cNvPr id="27" name="object 11">
            <a:extLst>
              <a:ext uri="{FF2B5EF4-FFF2-40B4-BE49-F238E27FC236}">
                <a16:creationId xmlns:a16="http://schemas.microsoft.com/office/drawing/2014/main" id="{CF4C4251-150C-409F-BB4F-13D887806802}"/>
              </a:ext>
            </a:extLst>
          </p:cNvPr>
          <p:cNvSpPr/>
          <p:nvPr/>
        </p:nvSpPr>
        <p:spPr>
          <a:xfrm>
            <a:off x="703724" y="430695"/>
            <a:ext cx="901290" cy="1005347"/>
          </a:xfrm>
          <a:prstGeom prst="rect">
            <a:avLst/>
          </a:prstGeom>
          <a:blipFill>
            <a:blip r:embed="rId2" cstate="print"/>
            <a:stretch>
              <a:fillRect/>
            </a:stretch>
          </a:blipFill>
        </p:spPr>
        <p:txBody>
          <a:bodyPr wrap="square" lIns="0" tIns="0" rIns="0" bIns="0" rtlCol="0"/>
          <a:lstStyle/>
          <a:p>
            <a:pPr defTabSz="1935419"/>
            <a:endParaRPr sz="3810">
              <a:solidFill>
                <a:prstClr val="black"/>
              </a:solidFill>
              <a:latin typeface="Calibri"/>
            </a:endParaRPr>
          </a:p>
        </p:txBody>
      </p:sp>
      <p:sp>
        <p:nvSpPr>
          <p:cNvPr id="10" name="object 6">
            <a:extLst>
              <a:ext uri="{FF2B5EF4-FFF2-40B4-BE49-F238E27FC236}">
                <a16:creationId xmlns:a16="http://schemas.microsoft.com/office/drawing/2014/main" id="{F05B6658-0136-473A-903A-272AA544F9A9}"/>
              </a:ext>
            </a:extLst>
          </p:cNvPr>
          <p:cNvSpPr/>
          <p:nvPr/>
        </p:nvSpPr>
        <p:spPr>
          <a:xfrm>
            <a:off x="407552" y="4812472"/>
            <a:ext cx="648806" cy="1614833"/>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2396"/>
          </a:p>
        </p:txBody>
      </p:sp>
      <p:pic>
        <p:nvPicPr>
          <p:cNvPr id="11" name="Рисунок 10">
            <a:extLst>
              <a:ext uri="{FF2B5EF4-FFF2-40B4-BE49-F238E27FC236}">
                <a16:creationId xmlns:a16="http://schemas.microsoft.com/office/drawing/2014/main" id="{DD9758B2-6FD0-4576-8265-A64186D0D626}"/>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9041495" y="4639227"/>
            <a:ext cx="2832100" cy="1961321"/>
          </a:xfrm>
          <a:prstGeom prst="rect">
            <a:avLst/>
          </a:prstGeom>
        </p:spPr>
      </p:pic>
    </p:spTree>
    <p:extLst>
      <p:ext uri="{BB962C8B-B14F-4D97-AF65-F5344CB8AC3E}">
        <p14:creationId xmlns:p14="http://schemas.microsoft.com/office/powerpoint/2010/main" val="419710388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id="{758DFD4F-FD59-4F5E-9C26-3E34D172F8CF}"/>
                  </a:ext>
                </a:extLst>
              </p:cNvPr>
              <p:cNvSpPr>
                <a:spLocks noGrp="1"/>
              </p:cNvSpPr>
              <p:nvPr>
                <p:ph idx="1"/>
              </p:nvPr>
            </p:nvSpPr>
            <p:spPr>
              <a:xfrm>
                <a:off x="317500" y="368300"/>
                <a:ext cx="11684000" cy="6375400"/>
              </a:xfrm>
            </p:spPr>
            <p:txBody>
              <a:bodyPr>
                <a:normAutofit/>
              </a:bodyPr>
              <a:lstStyle/>
              <a:p>
                <a:pPr marL="0" indent="0">
                  <a:buNone/>
                </a:pPr>
                <a:r>
                  <a:rPr lang="en-US" sz="4000" dirty="0">
                    <a:latin typeface="Arial" panose="020B0604020202020204" pitchFamily="34" charset="0"/>
                    <a:cs typeface="Arial" panose="020B0604020202020204" pitchFamily="34" charset="0"/>
                  </a:rPr>
                  <a:t>   </a:t>
                </a:r>
                <a:r>
                  <a:rPr lang="uz-Latn-UZ" sz="4000" b="1" dirty="0">
                    <a:latin typeface="Arial" panose="020B0604020202020204" pitchFamily="34" charset="0"/>
                    <a:cs typeface="Arial" panose="020B0604020202020204" pitchFamily="34" charset="0"/>
                  </a:rPr>
                  <a:t>Elementar  zarralar ta’sirlashuvining  turlari</a:t>
                </a:r>
                <a:r>
                  <a:rPr lang="en-US" sz="4000" b="1" dirty="0">
                    <a:latin typeface="Arial" panose="020B0604020202020204" pitchFamily="34" charset="0"/>
                    <a:cs typeface="Arial" panose="020B0604020202020204" pitchFamily="34" charset="0"/>
                  </a:rPr>
                  <a:t>:</a:t>
                </a:r>
              </a:p>
              <a:p>
                <a:pPr marL="0" indent="0">
                  <a:buNone/>
                </a:pPr>
                <a:r>
                  <a:rPr lang="en-US" sz="4000" dirty="0">
                    <a:latin typeface="Arial" panose="020B0604020202020204" pitchFamily="34" charset="0"/>
                    <a:cs typeface="Arial" panose="020B0604020202020204" pitchFamily="34" charset="0"/>
                  </a:rPr>
                  <a:t> </a:t>
                </a:r>
                <a:r>
                  <a:rPr lang="en-US" sz="4000" b="1" i="1" dirty="0">
                    <a:latin typeface="Arial" panose="020B0604020202020204" pitchFamily="34" charset="0"/>
                    <a:cs typeface="Arial" panose="020B0604020202020204" pitchFamily="34" charset="0"/>
                  </a:rPr>
                  <a:t>K</a:t>
                </a:r>
                <a:r>
                  <a:rPr lang="uz-Latn-UZ" sz="4000" b="1" i="1" dirty="0">
                    <a:latin typeface="Arial" panose="020B0604020202020204" pitchFamily="34" charset="0"/>
                    <a:cs typeface="Arial" panose="020B0604020202020204" pitchFamily="34" charset="0"/>
                  </a:rPr>
                  <a:t>uchli, elektromagnit, kuchsiz va gravitatsion</a:t>
                </a:r>
                <a:r>
                  <a:rPr lang="en-US" sz="4000" b="1" i="1" dirty="0">
                    <a:latin typeface="Arial" panose="020B0604020202020204" pitchFamily="34" charset="0"/>
                    <a:cs typeface="Arial" panose="020B0604020202020204" pitchFamily="34" charset="0"/>
                  </a:rPr>
                  <a:t>.</a:t>
                </a:r>
              </a:p>
              <a:p>
                <a:pPr marL="0" indent="0" algn="just">
                  <a:lnSpc>
                    <a:spcPct val="110000"/>
                  </a:lnSpc>
                  <a:buNone/>
                </a:pPr>
                <a:r>
                  <a:rPr lang="en-US" sz="3500" i="1" dirty="0">
                    <a:latin typeface="Arial" panose="020B0604020202020204" pitchFamily="34" charset="0"/>
                    <a:cs typeface="Arial" panose="020B0604020202020204" pitchFamily="34" charset="0"/>
                  </a:rPr>
                  <a:t>     </a:t>
                </a:r>
                <a:r>
                  <a:rPr lang="uz-Latn-UZ" sz="3500" i="1" dirty="0">
                    <a:latin typeface="Arial" panose="020B0604020202020204" pitchFamily="34" charset="0"/>
                    <a:cs typeface="Arial" panose="020B0604020202020204" pitchFamily="34" charset="0"/>
                  </a:rPr>
                  <a:t>Adronlar</a:t>
                </a:r>
                <a14:m>
                  <m:oMath xmlns:m="http://schemas.openxmlformats.org/officeDocument/2006/math">
                    <m:r>
                      <a:rPr lang="en-US" sz="3500" i="1">
                        <a:latin typeface="Cambria Math" panose="02040503050406030204" pitchFamily="18" charset="0"/>
                        <a:cs typeface="Arial" panose="020B0604020202020204" pitchFamily="34" charset="0"/>
                      </a:rPr>
                      <m:t>−</m:t>
                    </m:r>
                  </m:oMath>
                </a14:m>
                <a:r>
                  <a:rPr lang="en-US" sz="3500" dirty="0" err="1">
                    <a:latin typeface="Arial" panose="020B0604020202020204" pitchFamily="34" charset="0"/>
                    <a:cs typeface="Arial" panose="020B0604020202020204" pitchFamily="34" charset="0"/>
                  </a:rPr>
                  <a:t>barcha</a:t>
                </a:r>
                <a:r>
                  <a:rPr lang="en-US" sz="3500" dirty="0">
                    <a:latin typeface="Arial" panose="020B0604020202020204" pitchFamily="34" charset="0"/>
                    <a:cs typeface="Arial" panose="020B0604020202020204" pitchFamily="34" charset="0"/>
                  </a:rPr>
                  <a:t> </a:t>
                </a:r>
                <a:r>
                  <a:rPr lang="en-US" sz="3500" dirty="0" err="1">
                    <a:latin typeface="Arial" panose="020B0604020202020204" pitchFamily="34" charset="0"/>
                    <a:cs typeface="Arial" panose="020B0604020202020204" pitchFamily="34" charset="0"/>
                  </a:rPr>
                  <a:t>turdagi</a:t>
                </a:r>
                <a:r>
                  <a:rPr lang="en-US" sz="3500" dirty="0">
                    <a:latin typeface="Arial" panose="020B0604020202020204" pitchFamily="34" charset="0"/>
                    <a:cs typeface="Arial" panose="020B0604020202020204" pitchFamily="34" charset="0"/>
                  </a:rPr>
                  <a:t> fundamental </a:t>
                </a:r>
                <a:r>
                  <a:rPr lang="en-US" sz="3500" dirty="0" err="1">
                    <a:latin typeface="Arial" panose="020B0604020202020204" pitchFamily="34" charset="0"/>
                    <a:cs typeface="Arial" panose="020B0604020202020204" pitchFamily="34" charset="0"/>
                  </a:rPr>
                  <a:t>ta’sirlashuvlarda</a:t>
                </a:r>
                <a:r>
                  <a:rPr lang="en-US" sz="3500" dirty="0">
                    <a:latin typeface="Arial" panose="020B0604020202020204" pitchFamily="34" charset="0"/>
                    <a:cs typeface="Arial" panose="020B0604020202020204" pitchFamily="34" charset="0"/>
                  </a:rPr>
                  <a:t> </a:t>
                </a:r>
                <a:r>
                  <a:rPr lang="en-US" sz="3500" dirty="0" err="1">
                    <a:latin typeface="Arial" panose="020B0604020202020204" pitchFamily="34" charset="0"/>
                    <a:cs typeface="Arial" panose="020B0604020202020204" pitchFamily="34" charset="0"/>
                  </a:rPr>
                  <a:t>ishtirok</a:t>
                </a:r>
                <a:r>
                  <a:rPr lang="en-US" sz="3500" dirty="0">
                    <a:latin typeface="Arial" panose="020B0604020202020204" pitchFamily="34" charset="0"/>
                    <a:cs typeface="Arial" panose="020B0604020202020204" pitchFamily="34" charset="0"/>
                  </a:rPr>
                  <a:t> </a:t>
                </a:r>
                <a:r>
                  <a:rPr lang="en-US" sz="3500" dirty="0" err="1">
                    <a:latin typeface="Arial" panose="020B0604020202020204" pitchFamily="34" charset="0"/>
                    <a:cs typeface="Arial" panose="020B0604020202020204" pitchFamily="34" charset="0"/>
                  </a:rPr>
                  <a:t>etadi</a:t>
                </a:r>
                <a:r>
                  <a:rPr lang="en-US" sz="3500" dirty="0">
                    <a:latin typeface="Arial" panose="020B0604020202020204" pitchFamily="34" charset="0"/>
                    <a:cs typeface="Arial" panose="020B0604020202020204" pitchFamily="34" charset="0"/>
                  </a:rPr>
                  <a:t>.</a:t>
                </a:r>
                <a:r>
                  <a:rPr lang="uz-Latn-UZ" sz="3500" dirty="0">
                    <a:latin typeface="Arial" panose="020B0604020202020204" pitchFamily="34" charset="0"/>
                    <a:cs typeface="Arial" panose="020B0604020202020204" pitchFamily="34" charset="0"/>
                  </a:rPr>
                  <a:t> Barionlar   + 1  barion zaryadiga, antizarralari esa –1 barion zaryadiga ega. Mezonlarning barion zaryadi nolga teng. Barionlarning spini yarim sonli, mezonlarniki esa butun son. Nuklonlar va nuklonlarga bo‘linadigan og‘irroq zarralar ham barionlarga kiradi. Massasi nuklonning massasidan katta</a:t>
                </a:r>
                <a:r>
                  <a:rPr lang="en-US" sz="3500" dirty="0">
                    <a:latin typeface="Arial" panose="020B0604020202020204" pitchFamily="34" charset="0"/>
                    <a:cs typeface="Arial" panose="020B0604020202020204" pitchFamily="34" charset="0"/>
                  </a:rPr>
                  <a:t> </a:t>
                </a:r>
                <a:r>
                  <a:rPr lang="en-US" sz="3500" dirty="0" err="1">
                    <a:latin typeface="Arial" panose="020B0604020202020204" pitchFamily="34" charset="0"/>
                    <a:cs typeface="Arial" panose="020B0604020202020204" pitchFamily="34" charset="0"/>
                  </a:rPr>
                  <a:t>bo‘lgan</a:t>
                </a:r>
                <a:r>
                  <a:rPr lang="en-US" sz="3500" dirty="0">
                    <a:latin typeface="Arial" panose="020B0604020202020204" pitchFamily="34" charset="0"/>
                    <a:cs typeface="Arial" panose="020B0604020202020204" pitchFamily="34" charset="0"/>
                  </a:rPr>
                  <a:t> </a:t>
                </a:r>
                <a:r>
                  <a:rPr lang="en-US" sz="3500" dirty="0" err="1">
                    <a:latin typeface="Arial" panose="020B0604020202020204" pitchFamily="34" charset="0"/>
                    <a:cs typeface="Arial" panose="020B0604020202020204" pitchFamily="34" charset="0"/>
                  </a:rPr>
                  <a:t>barionlarga</a:t>
                </a:r>
                <a:r>
                  <a:rPr lang="en-US" sz="3500" dirty="0">
                    <a:latin typeface="Arial" panose="020B0604020202020204" pitchFamily="34" charset="0"/>
                    <a:cs typeface="Arial" panose="020B0604020202020204" pitchFamily="34" charset="0"/>
                  </a:rPr>
                  <a:t> </a:t>
                </a:r>
                <a:r>
                  <a:rPr lang="en-US" sz="3500" dirty="0" err="1">
                    <a:latin typeface="Arial" panose="020B0604020202020204" pitchFamily="34" charset="0"/>
                    <a:cs typeface="Arial" panose="020B0604020202020204" pitchFamily="34" charset="0"/>
                  </a:rPr>
                  <a:t>giperonlar</a:t>
                </a:r>
                <a:r>
                  <a:rPr lang="en-US" sz="3500" dirty="0">
                    <a:latin typeface="Arial" panose="020B0604020202020204" pitchFamily="34" charset="0"/>
                    <a:cs typeface="Arial" panose="020B0604020202020204" pitchFamily="34" charset="0"/>
                  </a:rPr>
                  <a:t> </a:t>
                </a:r>
                <a:r>
                  <a:rPr lang="en-US" sz="3500" dirty="0" err="1">
                    <a:latin typeface="Arial" panose="020B0604020202020204" pitchFamily="34" charset="0"/>
                    <a:cs typeface="Arial" panose="020B0604020202020204" pitchFamily="34" charset="0"/>
                  </a:rPr>
                  <a:t>deyiladi</a:t>
                </a:r>
                <a:r>
                  <a:rPr lang="en-US" sz="3500" dirty="0">
                    <a:latin typeface="Arial" panose="020B0604020202020204" pitchFamily="34" charset="0"/>
                    <a:cs typeface="Arial" panose="020B0604020202020204" pitchFamily="34" charset="0"/>
                  </a:rPr>
                  <a:t>.</a:t>
                </a:r>
                <a:endParaRPr lang="ru-RU" sz="3500" b="1" i="1" dirty="0"/>
              </a:p>
            </p:txBody>
          </p:sp>
        </mc:Choice>
        <mc:Fallback xmlns="">
          <p:sp>
            <p:nvSpPr>
              <p:cNvPr id="3" name="Объект 2">
                <a:extLst>
                  <a:ext uri="{FF2B5EF4-FFF2-40B4-BE49-F238E27FC236}">
                    <a16:creationId xmlns:a16="http://schemas.microsoft.com/office/drawing/2014/main" id="{758DFD4F-FD59-4F5E-9C26-3E34D172F8CF}"/>
                  </a:ext>
                </a:extLst>
              </p:cNvPr>
              <p:cNvSpPr>
                <a:spLocks noGrp="1" noRot="1" noChangeAspect="1" noMove="1" noResize="1" noEditPoints="1" noAdjustHandles="1" noChangeArrowheads="1" noChangeShapeType="1" noTextEdit="1"/>
              </p:cNvSpPr>
              <p:nvPr>
                <p:ph idx="1"/>
              </p:nvPr>
            </p:nvSpPr>
            <p:spPr>
              <a:xfrm>
                <a:off x="317500" y="368300"/>
                <a:ext cx="11684000" cy="6375400"/>
              </a:xfrm>
              <a:blipFill>
                <a:blip r:embed="rId2"/>
                <a:stretch>
                  <a:fillRect l="-1513" t="-2677" r="-1513"/>
                </a:stretch>
              </a:blipFill>
            </p:spPr>
            <p:txBody>
              <a:bodyPr/>
              <a:lstStyle/>
              <a:p>
                <a:r>
                  <a:rPr lang="ru-RU">
                    <a:noFill/>
                  </a:rPr>
                  <a:t> </a:t>
                </a:r>
              </a:p>
            </p:txBody>
          </p:sp>
        </mc:Fallback>
      </mc:AlternateContent>
    </p:spTree>
    <p:extLst>
      <p:ext uri="{BB962C8B-B14F-4D97-AF65-F5344CB8AC3E}">
        <p14:creationId xmlns:p14="http://schemas.microsoft.com/office/powerpoint/2010/main" val="19712139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p:cNvSpPr>
                <a:spLocks noGrp="1"/>
              </p:cNvSpPr>
              <p:nvPr>
                <p:ph idx="1"/>
              </p:nvPr>
            </p:nvSpPr>
            <p:spPr>
              <a:xfrm>
                <a:off x="533400" y="0"/>
                <a:ext cx="11087100" cy="6858000"/>
              </a:xfrm>
            </p:spPr>
            <p:txBody>
              <a:bodyPr>
                <a:noAutofit/>
              </a:bodyPr>
              <a:lstStyle/>
              <a:p>
                <a:pPr marL="0" indent="0" algn="just">
                  <a:lnSpc>
                    <a:spcPct val="100000"/>
                  </a:lnSpc>
                  <a:buNone/>
                </a:pPr>
                <a:r>
                  <a:rPr lang="uz-Latn-UZ" sz="5400" b="1" i="1" dirty="0">
                    <a:latin typeface="Arial" panose="020B0604020202020204" pitchFamily="34" charset="0"/>
                    <a:cs typeface="Arial" panose="020B0604020202020204" pitchFamily="34" charset="0"/>
                  </a:rPr>
                  <a:t>     </a:t>
                </a:r>
                <a:r>
                  <a:rPr lang="uz-Latn-UZ" sz="3600" b="1" i="1" dirty="0">
                    <a:latin typeface="Arial" panose="020B0604020202020204" pitchFamily="34" charset="0"/>
                    <a:cs typeface="Arial" panose="020B0604020202020204" pitchFamily="34" charset="0"/>
                  </a:rPr>
                  <a:t>Leptonlar</a:t>
                </a:r>
                <a:r>
                  <a:rPr lang="uz-Latn-UZ" sz="3600" dirty="0">
                    <a:latin typeface="Arial" panose="020B0604020202020204" pitchFamily="34" charset="0"/>
                    <a:cs typeface="Arial" panose="020B0604020202020204" pitchFamily="34" charset="0"/>
                  </a:rPr>
                  <a:t>  –  kuchli   ta’sirlashuvdan boshqa   har   uchala ta’sirlashuvlarda   ham  ishtirok  etadi. Leptonlar  (“leptos” yunoncha – </a:t>
                </a:r>
                <a:r>
                  <a:rPr lang="uz-Latn-UZ" sz="3600" i="1" dirty="0">
                    <a:latin typeface="Arial" panose="020B0604020202020204" pitchFamily="34" charset="0"/>
                    <a:cs typeface="Arial" panose="020B0604020202020204" pitchFamily="34" charset="0"/>
                  </a:rPr>
                  <a:t>yengil</a:t>
                </a:r>
                <a:r>
                  <a:rPr lang="uz-Latn-UZ" sz="3600" dirty="0">
                    <a:latin typeface="Arial" panose="020B0604020202020204" pitchFamily="34" charset="0"/>
                    <a:cs typeface="Arial" panose="020B0604020202020204" pitchFamily="34" charset="0"/>
                  </a:rPr>
                  <a:t>)  elektronlar,  pozitronlar</a:t>
                </a:r>
                <a:r>
                  <a:rPr lang="en-US" sz="3600" dirty="0">
                    <a:latin typeface="Arial" panose="020B0604020202020204" pitchFamily="34" charset="0"/>
                    <a:cs typeface="Arial" panose="020B0604020202020204" pitchFamily="34" charset="0"/>
                  </a:rPr>
                  <a:t>,</a:t>
                </a:r>
                <a14:m>
                  <m:oMath xmlns:m="http://schemas.openxmlformats.org/officeDocument/2006/math">
                    <m:r>
                      <a:rPr lang="uz-Latn-UZ" sz="3600" b="0" i="1" smtClean="0">
                        <a:latin typeface="Cambria Math" panose="02040503050406030204" pitchFamily="18" charset="0"/>
                        <a:ea typeface="Cambria Math" panose="02040503050406030204" pitchFamily="18" charset="0"/>
                        <a:cs typeface="Arial" panose="020B0604020202020204" pitchFamily="34" charset="0"/>
                      </a:rPr>
                      <m:t>𝜇</m:t>
                    </m:r>
                  </m:oMath>
                </a14:m>
                <a:r>
                  <a:rPr lang="el-GR" sz="3600" dirty="0">
                    <a:latin typeface="Arial" panose="020B0604020202020204" pitchFamily="34" charset="0"/>
                    <a:cs typeface="Arial" panose="020B0604020202020204" pitchFamily="34" charset="0"/>
                  </a:rPr>
                  <a:t>  –  </a:t>
                </a:r>
                <a:r>
                  <a:rPr lang="uz-Latn-UZ" sz="3600" dirty="0">
                    <a:latin typeface="Arial" panose="020B0604020202020204" pitchFamily="34" charset="0"/>
                    <a:cs typeface="Arial" panose="020B0604020202020204" pitchFamily="34" charset="0"/>
                  </a:rPr>
                  <a:t>mezonlar  va  neytrinolardir.    Leptonlar   + 1 lepton  zaryadiga,  antizarralari esa</a:t>
                </a:r>
                <a:br>
                  <a:rPr lang="en-US" sz="3600" dirty="0">
                    <a:latin typeface="Arial" panose="020B0604020202020204" pitchFamily="34" charset="0"/>
                    <a:cs typeface="Arial" panose="020B0604020202020204" pitchFamily="34" charset="0"/>
                  </a:rPr>
                </a:br>
                <a:r>
                  <a:rPr lang="uz-Latn-UZ" sz="3600" dirty="0">
                    <a:latin typeface="Arial" panose="020B0604020202020204" pitchFamily="34" charset="0"/>
                    <a:cs typeface="Arial" panose="020B0604020202020204" pitchFamily="34" charset="0"/>
                  </a:rPr>
                  <a:t> –1 lepton</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zaryadiga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ega</a:t>
                </a:r>
                <a:r>
                  <a:rPr lang="en-US" sz="3600" dirty="0">
                    <a:latin typeface="Arial" panose="020B0604020202020204" pitchFamily="34" charset="0"/>
                    <a:cs typeface="Arial" panose="020B0604020202020204" pitchFamily="34" charset="0"/>
                  </a:rPr>
                  <a:t>.</a:t>
                </a:r>
                <a:r>
                  <a:rPr lang="uz-Latn-UZ" sz="3600" dirty="0">
                    <a:latin typeface="Arial" panose="020B0604020202020204" pitchFamily="34" charset="0"/>
                    <a:cs typeface="Arial" panose="020B0604020202020204" pitchFamily="34" charset="0"/>
                  </a:rPr>
                  <a:t> </a:t>
                </a:r>
                <a:endParaRPr lang="en-US" sz="3600" dirty="0">
                  <a:latin typeface="Arial" panose="020B0604020202020204" pitchFamily="34" charset="0"/>
                  <a:cs typeface="Arial" panose="020B0604020202020204" pitchFamily="34" charset="0"/>
                </a:endParaRPr>
              </a:p>
              <a:p>
                <a:pPr marL="0" indent="0" algn="just">
                  <a:lnSpc>
                    <a:spcPct val="100000"/>
                  </a:lnSpc>
                  <a:buNone/>
                </a:pPr>
                <a:r>
                  <a:rPr lang="en-US" sz="3600" i="1" dirty="0">
                    <a:latin typeface="Arial" panose="020B0604020202020204" pitchFamily="34" charset="0"/>
                    <a:cs typeface="Arial" panose="020B0604020202020204" pitchFamily="34" charset="0"/>
                  </a:rPr>
                  <a:t>      </a:t>
                </a:r>
                <a:r>
                  <a:rPr lang="uz-Latn-UZ" sz="3600" b="1" i="1" dirty="0">
                    <a:latin typeface="Arial" panose="020B0604020202020204" pitchFamily="34" charset="0"/>
                    <a:cs typeface="Arial" panose="020B0604020202020204" pitchFamily="34" charset="0"/>
                  </a:rPr>
                  <a:t>Fotonlar </a:t>
                </a:r>
                <a:r>
                  <a:rPr lang="uz-Latn-UZ" sz="3600" dirty="0">
                    <a:latin typeface="Arial" panose="020B0604020202020204" pitchFamily="34" charset="0"/>
                    <a:cs typeface="Arial" panose="020B0604020202020204" pitchFamily="34" charset="0"/>
                  </a:rPr>
                  <a:t>– gravitasion va elektromagnit</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ta’sirlashuvda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ishtirok</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etadigan</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zarralar</a:t>
                </a:r>
                <a:r>
                  <a:rPr lang="en-US" sz="3600" dirty="0">
                    <a:latin typeface="Arial" panose="020B0604020202020204" pitchFamily="34" charset="0"/>
                    <a:cs typeface="Arial" panose="020B0604020202020204" pitchFamily="34" charset="0"/>
                  </a:rPr>
                  <a:t>.</a:t>
                </a:r>
                <a:r>
                  <a:rPr lang="uz-Latn-UZ" sz="3600" dirty="0">
                    <a:latin typeface="Arial" panose="020B0604020202020204" pitchFamily="34" charset="0"/>
                    <a:cs typeface="Arial" panose="020B0604020202020204" pitchFamily="34" charset="0"/>
                  </a:rPr>
                  <a:t> </a:t>
                </a:r>
                <a:endParaRPr lang="en-US" sz="3600" dirty="0">
                  <a:latin typeface="Arial" panose="020B0604020202020204" pitchFamily="34" charset="0"/>
                  <a:cs typeface="Arial" panose="020B0604020202020204" pitchFamily="34" charset="0"/>
                </a:endParaRPr>
              </a:p>
              <a:p>
                <a:pPr marL="0" indent="0" algn="just">
                  <a:lnSpc>
                    <a:spcPct val="100000"/>
                  </a:lnSpc>
                  <a:buNone/>
                </a:pPr>
                <a:r>
                  <a:rPr lang="en-US" sz="3600" i="1" dirty="0">
                    <a:latin typeface="Arial" panose="020B0604020202020204" pitchFamily="34" charset="0"/>
                    <a:cs typeface="Arial" panose="020B0604020202020204" pitchFamily="34" charset="0"/>
                  </a:rPr>
                  <a:t>     </a:t>
                </a:r>
                <a:r>
                  <a:rPr lang="uz-Latn-UZ" sz="3600" b="1" i="1" dirty="0">
                    <a:latin typeface="Arial" panose="020B0604020202020204" pitchFamily="34" charset="0"/>
                    <a:cs typeface="Arial" panose="020B0604020202020204" pitchFamily="34" charset="0"/>
                  </a:rPr>
                  <a:t>Gravitonlar</a:t>
                </a:r>
                <a:r>
                  <a:rPr lang="uz-Latn-UZ" sz="3600" dirty="0">
                    <a:latin typeface="Arial" panose="020B0604020202020204" pitchFamily="34" charset="0"/>
                    <a:cs typeface="Arial" panose="020B0604020202020204" pitchFamily="34" charset="0"/>
                  </a:rPr>
                  <a:t> – faqat gravitatsion ta’sirlashuvda ishtrok etadi deb hisoblanuvchi zarralar.  </a:t>
                </a:r>
                <a:endParaRPr lang="ru-RU" sz="3600" dirty="0">
                  <a:latin typeface="Arial" panose="020B0604020202020204" pitchFamily="34" charset="0"/>
                  <a:cs typeface="Arial" panose="020B0604020202020204" pitchFamily="34" charset="0"/>
                </a:endParaRPr>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533400" y="0"/>
                <a:ext cx="11087100" cy="6858000"/>
              </a:xfrm>
              <a:blipFill>
                <a:blip r:embed="rId2"/>
                <a:stretch>
                  <a:fillRect l="-1705" r="-1705"/>
                </a:stretch>
              </a:blipFill>
            </p:spPr>
            <p:txBody>
              <a:bodyPr/>
              <a:lstStyle/>
              <a:p>
                <a:r>
                  <a:rPr lang="ru-RU">
                    <a:noFill/>
                  </a:rPr>
                  <a:t> </a:t>
                </a:r>
              </a:p>
            </p:txBody>
          </p:sp>
        </mc:Fallback>
      </mc:AlternateContent>
    </p:spTree>
    <p:extLst>
      <p:ext uri="{BB962C8B-B14F-4D97-AF65-F5344CB8AC3E}">
        <p14:creationId xmlns:p14="http://schemas.microsoft.com/office/powerpoint/2010/main" val="91510930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1325563"/>
          </a:xfr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uz-Latn-UZ" sz="6600" b="1" dirty="0">
                <a:latin typeface="Arial" panose="020B0604020202020204" pitchFamily="34" charset="0"/>
                <a:cs typeface="Arial" panose="020B0604020202020204" pitchFamily="34" charset="0"/>
              </a:rPr>
              <a:t>           </a:t>
            </a:r>
            <a:r>
              <a:rPr lang="en-US" sz="6600" b="1" dirty="0">
                <a:latin typeface="Arial" panose="020B0604020202020204" pitchFamily="34" charset="0"/>
                <a:cs typeface="Arial" panose="020B0604020202020204" pitchFamily="34" charset="0"/>
              </a:rPr>
              <a:t>      </a:t>
            </a:r>
            <a:r>
              <a:rPr lang="uz-Latn-UZ" sz="6600" b="1" dirty="0">
                <a:latin typeface="Arial" panose="020B0604020202020204" pitchFamily="34" charset="0"/>
                <a:cs typeface="Arial" panose="020B0604020202020204" pitchFamily="34" charset="0"/>
              </a:rPr>
              <a:t> </a:t>
            </a:r>
            <a:r>
              <a:rPr lang="uz-Latn-UZ" sz="5400" b="1" dirty="0">
                <a:latin typeface="Arial" panose="020B0604020202020204" pitchFamily="34" charset="0"/>
                <a:cs typeface="Arial" panose="020B0604020202020204" pitchFamily="34" charset="0"/>
              </a:rPr>
              <a:t>K</a:t>
            </a:r>
            <a:r>
              <a:rPr lang="en-US" sz="5400" b="1" dirty="0" err="1">
                <a:latin typeface="Arial" panose="020B0604020202020204" pitchFamily="34" charset="0"/>
                <a:cs typeface="Arial" panose="020B0604020202020204" pitchFamily="34" charset="0"/>
              </a:rPr>
              <a:t>varklar</a:t>
            </a:r>
            <a:endParaRPr lang="ru-RU" sz="54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31800" y="1473200"/>
            <a:ext cx="11099800" cy="5384799"/>
          </a:xfrm>
        </p:spPr>
        <p:txBody>
          <a:bodyPr>
            <a:noAutofit/>
          </a:bodyPr>
          <a:lstStyle/>
          <a:p>
            <a:pPr marL="0" indent="0" algn="just">
              <a:lnSpc>
                <a:spcPct val="100000"/>
              </a:lnSpc>
              <a:buNone/>
            </a:pPr>
            <a:r>
              <a:rPr lang="en-US" sz="3200" dirty="0">
                <a:latin typeface="Arial" panose="020B0604020202020204" pitchFamily="34" charset="0"/>
                <a:cs typeface="Arial" panose="020B0604020202020204" pitchFamily="34" charset="0"/>
              </a:rPr>
              <a:t>       </a:t>
            </a:r>
            <a:r>
              <a:rPr lang="uz-Latn-UZ" sz="3200" dirty="0">
                <a:latin typeface="Arial" panose="020B0604020202020204" pitchFamily="34" charset="0"/>
                <a:cs typeface="Arial" panose="020B0604020202020204" pitchFamily="34" charset="0"/>
              </a:rPr>
              <a:t>1964-yilda  amerikalik  fiziklar</a:t>
            </a:r>
            <a:r>
              <a:rPr lang="en-US" sz="3200" dirty="0">
                <a:latin typeface="Arial" panose="020B0604020202020204" pitchFamily="34" charset="0"/>
                <a:cs typeface="Arial" panose="020B0604020202020204" pitchFamily="34" charset="0"/>
              </a:rPr>
              <a:t> </a:t>
            </a:r>
            <a:r>
              <a:rPr lang="uz-Latn-UZ" sz="3200" dirty="0">
                <a:latin typeface="Arial" panose="020B0604020202020204" pitchFamily="34" charset="0"/>
                <a:cs typeface="Arial" panose="020B0604020202020204" pitchFamily="34" charset="0"/>
              </a:rPr>
              <a:t> M.Gel-Man  va  J.Sveyglar  kvarklar  deb</a:t>
            </a:r>
            <a:r>
              <a:rPr lang="en-US" sz="3200" dirty="0">
                <a:latin typeface="Arial" panose="020B0604020202020204" pitchFamily="34" charset="0"/>
                <a:cs typeface="Arial" panose="020B0604020202020204" pitchFamily="34" charset="0"/>
              </a:rPr>
              <a:t> </a:t>
            </a:r>
            <a:r>
              <a:rPr lang="uz-Latn-UZ" sz="3200" dirty="0">
                <a:latin typeface="Arial" panose="020B0604020202020204" pitchFamily="34" charset="0"/>
                <a:cs typeface="Arial" panose="020B0604020202020204" pitchFamily="34" charset="0"/>
              </a:rPr>
              <a:t> ataluvchi  faraziy  zarralar  mavjudligini  bashorat  qilishdi.  Ularning  fikricha,  adronlar kvarklardan tashkil topgan.</a:t>
            </a:r>
            <a:endParaRPr lang="en-US" sz="3200" dirty="0">
              <a:latin typeface="Arial" panose="020B0604020202020204" pitchFamily="34" charset="0"/>
              <a:cs typeface="Arial" panose="020B0604020202020204" pitchFamily="34" charset="0"/>
            </a:endParaRPr>
          </a:p>
          <a:p>
            <a:pPr marL="0" indent="0" algn="just">
              <a:lnSpc>
                <a:spcPct val="100000"/>
              </a:lnSpc>
              <a:buNone/>
            </a:pPr>
            <a:r>
              <a:rPr lang="en-US" sz="3200" dirty="0">
                <a:latin typeface="Arial" panose="020B0604020202020204" pitchFamily="34" charset="0"/>
                <a:cs typeface="Arial" panose="020B0604020202020204" pitchFamily="34" charset="0"/>
              </a:rPr>
              <a:t>    </a:t>
            </a:r>
            <a:r>
              <a:rPr lang="uz-Latn-UZ" sz="3200" dirty="0">
                <a:latin typeface="Arial" panose="020B0604020202020204" pitchFamily="34" charset="0"/>
                <a:cs typeface="Arial" panose="020B0604020202020204" pitchFamily="34" charset="0"/>
              </a:rPr>
              <a:t>Dastlab </a:t>
            </a:r>
            <a:r>
              <a:rPr lang="uz-Latn-UZ" sz="3600" b="1" i="1" dirty="0">
                <a:latin typeface="Arial" panose="020B0604020202020204" pitchFamily="34" charset="0"/>
                <a:cs typeface="Arial" panose="020B0604020202020204" pitchFamily="34" charset="0"/>
              </a:rPr>
              <a:t>u, d, s </a:t>
            </a:r>
            <a:r>
              <a:rPr lang="uz-Latn-UZ" sz="3200" dirty="0">
                <a:latin typeface="Arial" panose="020B0604020202020204" pitchFamily="34" charset="0"/>
                <a:cs typeface="Arial" panose="020B0604020202020204" pitchFamily="34" charset="0"/>
              </a:rPr>
              <a:t>kvarklar kiritildi. Keyinchalik esa ularga “maftunkor” </a:t>
            </a:r>
            <a:r>
              <a:rPr lang="uz-Latn-UZ" sz="3200" b="1" i="1" dirty="0">
                <a:latin typeface="Arial" panose="020B0604020202020204" pitchFamily="34" charset="0"/>
                <a:cs typeface="Arial" panose="020B0604020202020204" pitchFamily="34" charset="0"/>
              </a:rPr>
              <a:t>c</a:t>
            </a:r>
            <a:r>
              <a:rPr lang="uz-Latn-UZ" sz="3200" i="1" dirty="0">
                <a:latin typeface="Arial" panose="020B0604020202020204" pitchFamily="34" charset="0"/>
                <a:cs typeface="Arial" panose="020B0604020202020204" pitchFamily="34" charset="0"/>
              </a:rPr>
              <a:t> </a:t>
            </a:r>
            <a:r>
              <a:rPr lang="uz-Latn-UZ" sz="3200" dirty="0">
                <a:latin typeface="Arial" panose="020B0604020202020204" pitchFamily="34" charset="0"/>
                <a:cs typeface="Arial" panose="020B0604020202020204" pitchFamily="34" charset="0"/>
              </a:rPr>
              <a:t>(charm), “go‘zal” </a:t>
            </a:r>
            <a:r>
              <a:rPr lang="uz-Latn-UZ" sz="3200" b="1" i="1" dirty="0">
                <a:latin typeface="Arial" panose="020B0604020202020204" pitchFamily="34" charset="0"/>
                <a:cs typeface="Arial" panose="020B0604020202020204" pitchFamily="34" charset="0"/>
              </a:rPr>
              <a:t>b</a:t>
            </a:r>
            <a:r>
              <a:rPr lang="uz-Latn-UZ" sz="3200" dirty="0">
                <a:latin typeface="Arial" panose="020B0604020202020204" pitchFamily="34" charset="0"/>
                <a:cs typeface="Arial" panose="020B0604020202020204" pitchFamily="34" charset="0"/>
              </a:rPr>
              <a:t> (beautn) va “haqiqiy” </a:t>
            </a:r>
            <a:r>
              <a:rPr lang="uz-Latn-UZ" sz="3200" b="1" i="1" dirty="0">
                <a:latin typeface="Arial" panose="020B0604020202020204" pitchFamily="34" charset="0"/>
                <a:cs typeface="Arial" panose="020B0604020202020204" pitchFamily="34" charset="0"/>
              </a:rPr>
              <a:t>t</a:t>
            </a:r>
            <a:r>
              <a:rPr lang="uz-Latn-UZ" sz="3200" dirty="0">
                <a:latin typeface="Arial" panose="020B0604020202020204" pitchFamily="34" charset="0"/>
                <a:cs typeface="Arial" panose="020B0604020202020204" pitchFamily="34" charset="0"/>
              </a:rPr>
              <a:t> (truth) kvarklari qo‘shildi. </a:t>
            </a:r>
            <a:r>
              <a:rPr lang="uz-Latn-UZ" sz="3600" b="1" i="1" dirty="0">
                <a:latin typeface="Arial" panose="020B0604020202020204" pitchFamily="34" charset="0"/>
                <a:cs typeface="Arial" panose="020B0604020202020204" pitchFamily="34" charset="0"/>
              </a:rPr>
              <a:t>u, c, t </a:t>
            </a:r>
            <a:r>
              <a:rPr lang="uz-Latn-UZ" sz="3200" dirty="0">
                <a:latin typeface="Arial" panose="020B0604020202020204" pitchFamily="34" charset="0"/>
                <a:cs typeface="Arial" panose="020B0604020202020204" pitchFamily="34" charset="0"/>
              </a:rPr>
              <a:t>kvarklarning elektr zaryadi elektron zarralarining +2/3 qismiga, qolganlariniki esa 1/</a:t>
            </a:r>
            <a:r>
              <a:rPr lang="en-US" sz="3200" dirty="0">
                <a:latin typeface="Arial" panose="020B0604020202020204" pitchFamily="34" charset="0"/>
                <a:cs typeface="Arial" panose="020B0604020202020204" pitchFamily="34" charset="0"/>
              </a:rPr>
              <a:t>3 </a:t>
            </a:r>
            <a:r>
              <a:rPr lang="en-US" sz="3200" dirty="0" err="1">
                <a:latin typeface="Arial" panose="020B0604020202020204" pitchFamily="34" charset="0"/>
                <a:cs typeface="Arial" panose="020B0604020202020204" pitchFamily="34" charset="0"/>
              </a:rPr>
              <a:t>qismiga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teng</a:t>
            </a:r>
            <a:r>
              <a:rPr lang="en-US" sz="3200" dirty="0">
                <a:latin typeface="Arial" panose="020B0604020202020204" pitchFamily="34" charset="0"/>
                <a:cs typeface="Arial" panose="020B0604020202020204" pitchFamily="34" charset="0"/>
              </a:rPr>
              <a:t>.</a:t>
            </a:r>
            <a:endParaRPr lang="uz-Latn-UZ"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129532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77E3C0FC-FD30-4E72-AC9D-7C6B021C19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5050" y="1708150"/>
            <a:ext cx="10121900" cy="3441699"/>
          </a:xfrm>
          <a:prstGeom prst="rect">
            <a:avLst/>
          </a:prstGeom>
        </p:spPr>
      </p:pic>
    </p:spTree>
    <p:extLst>
      <p:ext uri="{BB962C8B-B14F-4D97-AF65-F5344CB8AC3E}">
        <p14:creationId xmlns:p14="http://schemas.microsoft.com/office/powerpoint/2010/main" val="32256250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11200" y="711200"/>
            <a:ext cx="11176000" cy="6146800"/>
          </a:xfrm>
        </p:spPr>
        <p:txBody>
          <a:bodyPr>
            <a:noAutofit/>
          </a:bodyPr>
          <a:lstStyle/>
          <a:p>
            <a:pPr marL="0" indent="0" algn="just">
              <a:lnSpc>
                <a:spcPct val="100000"/>
              </a:lnSpc>
              <a:buNone/>
            </a:pPr>
            <a:r>
              <a:rPr lang="uz-Latn-UZ" sz="5400" b="1" dirty="0">
                <a:latin typeface="Arial" panose="020B0604020202020204" pitchFamily="34" charset="0"/>
                <a:cs typeface="Arial" panose="020B0604020202020204" pitchFamily="34" charset="0"/>
              </a:rPr>
              <a:t> </a:t>
            </a:r>
            <a:r>
              <a:rPr lang="en-US" sz="5400" b="1" dirty="0">
                <a:latin typeface="Arial" panose="020B0604020202020204" pitchFamily="34" charset="0"/>
                <a:cs typeface="Arial" panose="020B0604020202020204" pitchFamily="34" charset="0"/>
              </a:rPr>
              <a:t> </a:t>
            </a:r>
            <a:r>
              <a:rPr lang="uz-Latn-UZ" sz="5400" b="1" dirty="0">
                <a:latin typeface="Arial" panose="020B0604020202020204" pitchFamily="34" charset="0"/>
                <a:cs typeface="Arial" panose="020B0604020202020204" pitchFamily="34" charset="0"/>
              </a:rPr>
              <a:t> </a:t>
            </a:r>
            <a:r>
              <a:rPr lang="uz-Latn-UZ" sz="4000" dirty="0">
                <a:latin typeface="Arial" panose="020B0604020202020204" pitchFamily="34" charset="0"/>
                <a:cs typeface="Arial" panose="020B0604020202020204" pitchFamily="34" charset="0"/>
              </a:rPr>
              <a:t>Zamonaviy  nazariyalarga  muvofiq  yettita  asosiy zarralar mavjud bo‘lib, qolganlarini</a:t>
            </a:r>
            <a:r>
              <a:rPr lang="en-US" sz="4000" dirty="0">
                <a:latin typeface="Arial" panose="020B0604020202020204" pitchFamily="34" charset="0"/>
                <a:cs typeface="Arial" panose="020B0604020202020204" pitchFamily="34" charset="0"/>
              </a:rPr>
              <a:t> </a:t>
            </a:r>
            <a:r>
              <a:rPr lang="uz-Latn-UZ" sz="4000" dirty="0">
                <a:latin typeface="Arial" panose="020B0604020202020204" pitchFamily="34" charset="0"/>
                <a:cs typeface="Arial" panose="020B0604020202020204" pitchFamily="34" charset="0"/>
              </a:rPr>
              <a:t>ulardan tuzish mumkin. Bular </a:t>
            </a:r>
            <a:r>
              <a:rPr lang="uz-Latn-UZ" sz="4000" b="1" i="1" dirty="0">
                <a:latin typeface="Arial" panose="020B0604020202020204" pitchFamily="34" charset="0"/>
                <a:cs typeface="Arial" panose="020B0604020202020204" pitchFamily="34" charset="0"/>
              </a:rPr>
              <a:t>kvark, antikvrak, glyuon, graviton va uchta xigson</a:t>
            </a:r>
            <a:r>
              <a:rPr lang="uz-Latn-UZ" sz="4000" dirty="0">
                <a:latin typeface="Arial" panose="020B0604020202020204" pitchFamily="34" charset="0"/>
                <a:cs typeface="Arial" panose="020B0604020202020204" pitchFamily="34" charset="0"/>
              </a:rPr>
              <a:t>. Leptonlar va kvarklar yanada maydaroq zarralardan tashkil topgan degan nazariyalar ham yo‘q</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emas</a:t>
            </a:r>
            <a:r>
              <a:rPr lang="en-US" sz="4000" dirty="0">
                <a:latin typeface="Arial" panose="020B0604020202020204" pitchFamily="34" charset="0"/>
                <a:cs typeface="Arial" panose="020B0604020202020204" pitchFamily="34" charset="0"/>
              </a:rPr>
              <a:t>.</a:t>
            </a:r>
            <a:endParaRPr lang="ru-RU"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4301020"/>
      </p:ext>
    </p:extLst>
  </p:cSld>
  <p:clrMapOvr>
    <a:masterClrMapping/>
  </p:clrMapOvr>
  <p:transition spd="slow">
    <p:wheel spokes="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1473199"/>
          </a:xfr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uz-Latn-UZ" sz="8000" b="1" dirty="0">
                <a:latin typeface="Arial" panose="020B0604020202020204" pitchFamily="34" charset="0"/>
                <a:cs typeface="Arial" panose="020B0604020202020204" pitchFamily="34" charset="0"/>
              </a:rPr>
              <a:t> </a:t>
            </a:r>
            <a:r>
              <a:rPr lang="en-US" sz="8000" b="1" dirty="0">
                <a:latin typeface="Arial" panose="020B0604020202020204" pitchFamily="34" charset="0"/>
                <a:cs typeface="Arial" panose="020B0604020202020204" pitchFamily="34" charset="0"/>
              </a:rPr>
              <a:t> </a:t>
            </a:r>
            <a:r>
              <a:rPr lang="en-US" sz="4800" b="1" dirty="0" err="1">
                <a:latin typeface="Arial" panose="020B0604020202020204" pitchFamily="34" charset="0"/>
                <a:cs typeface="Arial" panose="020B0604020202020204" pitchFamily="34" charset="0"/>
              </a:rPr>
              <a:t>Mustaqil</a:t>
            </a:r>
            <a:r>
              <a:rPr lang="en-US" sz="4800" b="1" dirty="0">
                <a:latin typeface="Arial" panose="020B0604020202020204" pitchFamily="34" charset="0"/>
                <a:cs typeface="Arial" panose="020B0604020202020204" pitchFamily="34" charset="0"/>
              </a:rPr>
              <a:t> </a:t>
            </a:r>
            <a:r>
              <a:rPr lang="en-US" sz="4800" b="1" dirty="0" err="1">
                <a:latin typeface="Arial" panose="020B0604020202020204" pitchFamily="34" charset="0"/>
                <a:cs typeface="Arial" panose="020B0604020202020204" pitchFamily="34" charset="0"/>
              </a:rPr>
              <a:t>bajarish</a:t>
            </a:r>
            <a:r>
              <a:rPr lang="en-US" sz="4800" b="1" dirty="0">
                <a:latin typeface="Arial" panose="020B0604020202020204" pitchFamily="34" charset="0"/>
                <a:cs typeface="Arial" panose="020B0604020202020204" pitchFamily="34" charset="0"/>
              </a:rPr>
              <a:t> </a:t>
            </a:r>
            <a:r>
              <a:rPr lang="en-US" sz="4800" b="1" dirty="0" err="1">
                <a:latin typeface="Arial" panose="020B0604020202020204" pitchFamily="34" charset="0"/>
                <a:cs typeface="Arial" panose="020B0604020202020204" pitchFamily="34" charset="0"/>
              </a:rPr>
              <a:t>uchun</a:t>
            </a:r>
            <a:r>
              <a:rPr lang="en-US" sz="4800" b="1" dirty="0">
                <a:latin typeface="Arial" panose="020B0604020202020204" pitchFamily="34" charset="0"/>
                <a:cs typeface="Arial" panose="020B0604020202020204" pitchFamily="34" charset="0"/>
              </a:rPr>
              <a:t> </a:t>
            </a:r>
            <a:r>
              <a:rPr lang="en-US" sz="4800" b="1" dirty="0" err="1">
                <a:latin typeface="Arial" panose="020B0604020202020204" pitchFamily="34" charset="0"/>
                <a:cs typeface="Arial" panose="020B0604020202020204" pitchFamily="34" charset="0"/>
              </a:rPr>
              <a:t>topshiriqlar</a:t>
            </a:r>
            <a:endParaRPr lang="ru-RU" sz="48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533400" y="2184400"/>
            <a:ext cx="11658600" cy="4673599"/>
          </a:xfrm>
        </p:spPr>
        <p:txBody>
          <a:bodyPr/>
          <a:lstStyle/>
          <a:p>
            <a:pPr marL="0" indent="0">
              <a:buNone/>
            </a:pPr>
            <a:endParaRPr lang="uz-Latn-UZ" b="1" dirty="0">
              <a:latin typeface="Arial" panose="020B0604020202020204" pitchFamily="34" charset="0"/>
              <a:cs typeface="Arial" panose="020B0604020202020204" pitchFamily="34" charset="0"/>
            </a:endParaRPr>
          </a:p>
          <a:p>
            <a:pPr marL="0" indent="0">
              <a:buNone/>
            </a:pPr>
            <a:r>
              <a:rPr lang="en-US" sz="5400" b="1" dirty="0">
                <a:latin typeface="Arial" panose="020B0604020202020204" pitchFamily="34" charset="0"/>
                <a:cs typeface="Arial" panose="020B0604020202020204" pitchFamily="34" charset="0"/>
              </a:rPr>
              <a:t>     </a:t>
            </a:r>
            <a:r>
              <a:rPr lang="uz-Latn-UZ" sz="5400" dirty="0">
                <a:latin typeface="Arial" panose="020B0604020202020204" pitchFamily="34" charset="0"/>
                <a:cs typeface="Arial" panose="020B0604020202020204" pitchFamily="34" charset="0"/>
              </a:rPr>
              <a:t>Mavzuni </a:t>
            </a:r>
            <a:r>
              <a:rPr lang="en-US" sz="5400" dirty="0">
                <a:latin typeface="Arial" panose="020B0604020202020204" pitchFamily="34" charset="0"/>
                <a:cs typeface="Arial" panose="020B0604020202020204" pitchFamily="34" charset="0"/>
              </a:rPr>
              <a:t>o</a:t>
            </a:r>
            <a:r>
              <a:rPr lang="uz-Latn-UZ" sz="5400" dirty="0">
                <a:latin typeface="Arial" panose="020B0604020202020204" pitchFamily="34" charset="0"/>
                <a:cs typeface="Arial" panose="020B0604020202020204" pitchFamily="34" charset="0"/>
              </a:rPr>
              <a:t>‘</a:t>
            </a:r>
            <a:r>
              <a:rPr lang="en-US" sz="5400" dirty="0" err="1">
                <a:latin typeface="Arial" panose="020B0604020202020204" pitchFamily="34" charset="0"/>
                <a:cs typeface="Arial" panose="020B0604020202020204" pitchFamily="34" charset="0"/>
              </a:rPr>
              <a:t>qish</a:t>
            </a:r>
            <a:r>
              <a:rPr lang="uz-Latn-UZ" sz="5400" dirty="0">
                <a:latin typeface="Arial" panose="020B0604020202020204" pitchFamily="34" charset="0"/>
                <a:cs typeface="Arial" panose="020B0604020202020204" pitchFamily="34" charset="0"/>
              </a:rPr>
              <a:t>, mavzuga doir </a:t>
            </a:r>
            <a:endParaRPr lang="en-US" sz="5400" dirty="0">
              <a:latin typeface="Arial" panose="020B0604020202020204" pitchFamily="34" charset="0"/>
              <a:cs typeface="Arial" panose="020B0604020202020204" pitchFamily="34" charset="0"/>
            </a:endParaRPr>
          </a:p>
          <a:p>
            <a:pPr marL="0" indent="0">
              <a:buNone/>
            </a:pPr>
            <a:r>
              <a:rPr lang="en-US" sz="5400" dirty="0">
                <a:latin typeface="Arial" panose="020B0604020202020204" pitchFamily="34" charset="0"/>
                <a:cs typeface="Arial" panose="020B0604020202020204" pitchFamily="34" charset="0"/>
              </a:rPr>
              <a:t>   </a:t>
            </a:r>
            <a:r>
              <a:rPr lang="uz-Latn-UZ" sz="5400" dirty="0">
                <a:latin typeface="Arial" panose="020B0604020202020204" pitchFamily="34" charset="0"/>
                <a:cs typeface="Arial" panose="020B0604020202020204" pitchFamily="34" charset="0"/>
              </a:rPr>
              <a:t>savollarga javob yozish.</a:t>
            </a:r>
            <a:r>
              <a:rPr lang="en-US" sz="5400" dirty="0">
                <a:latin typeface="Arial" panose="020B0604020202020204" pitchFamily="34" charset="0"/>
                <a:cs typeface="Arial" panose="020B0604020202020204" pitchFamily="34" charset="0"/>
              </a:rPr>
              <a:t>(177-bet).</a:t>
            </a:r>
            <a:endParaRPr lang="ru-RU" sz="5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020590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1255593"/>
          </a:xfr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uz-Latn-UZ" sz="6600" b="1" dirty="0">
                <a:latin typeface="Arial" panose="020B0604020202020204" pitchFamily="34" charset="0"/>
                <a:cs typeface="Arial" panose="020B0604020202020204" pitchFamily="34" charset="0"/>
              </a:rPr>
              <a:t>        </a:t>
            </a:r>
            <a:r>
              <a:rPr lang="en-US" sz="6600" b="1" dirty="0">
                <a:latin typeface="Arial" panose="020B0604020202020204" pitchFamily="34" charset="0"/>
                <a:cs typeface="Arial" panose="020B0604020202020204" pitchFamily="34" charset="0"/>
              </a:rPr>
              <a:t>   </a:t>
            </a:r>
            <a:r>
              <a:rPr lang="uz-Latn-UZ" sz="6600" b="1" dirty="0">
                <a:latin typeface="Arial" panose="020B0604020202020204" pitchFamily="34" charset="0"/>
                <a:cs typeface="Arial" panose="020B0604020202020204" pitchFamily="34" charset="0"/>
              </a:rPr>
              <a:t> </a:t>
            </a:r>
            <a:r>
              <a:rPr lang="uz-Latn-UZ" sz="5400" b="1" dirty="0">
                <a:latin typeface="Arial" panose="020B0604020202020204" pitchFamily="34" charset="0"/>
                <a:cs typeface="Arial" panose="020B0604020202020204" pitchFamily="34" charset="0"/>
              </a:rPr>
              <a:t>Elementar zarralar</a:t>
            </a:r>
            <a:endParaRPr lang="ru-RU" sz="54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812800" y="1841500"/>
            <a:ext cx="10363200" cy="5016499"/>
          </a:xfrm>
        </p:spPr>
        <p:txBody>
          <a:bodyPr>
            <a:noAutofit/>
          </a:bodyPr>
          <a:lstStyle/>
          <a:p>
            <a:pPr marL="0" indent="0" algn="just">
              <a:lnSpc>
                <a:spcPct val="100000"/>
              </a:lnSpc>
              <a:buNone/>
            </a:pPr>
            <a:r>
              <a:rPr lang="en-US" sz="4000" dirty="0">
                <a:latin typeface="Arial" panose="020B0604020202020204" pitchFamily="34" charset="0"/>
                <a:cs typeface="Arial" panose="020B0604020202020204" pitchFamily="34" charset="0"/>
              </a:rPr>
              <a:t>    “</a:t>
            </a:r>
            <a:r>
              <a:rPr lang="uz-Latn-UZ" sz="4000" dirty="0">
                <a:latin typeface="Arial" panose="020B0604020202020204" pitchFamily="34" charset="0"/>
                <a:cs typeface="Arial" panose="020B0604020202020204" pitchFamily="34" charset="0"/>
              </a:rPr>
              <a:t>Elementar</a:t>
            </a:r>
            <a:r>
              <a:rPr lang="en-US" sz="4000" dirty="0">
                <a:latin typeface="Arial" panose="020B0604020202020204" pitchFamily="34" charset="0"/>
                <a:cs typeface="Arial" panose="020B0604020202020204" pitchFamily="34" charset="0"/>
              </a:rPr>
              <a:t>”</a:t>
            </a:r>
            <a:r>
              <a:rPr lang="uz-Latn-UZ" sz="4000" dirty="0">
                <a:latin typeface="Arial" panose="020B0604020202020204" pitchFamily="34" charset="0"/>
                <a:cs typeface="Arial" panose="020B0604020202020204" pitchFamily="34" charset="0"/>
              </a:rPr>
              <a:t> so‘zining lug‘aviy ma’nosi </a:t>
            </a:r>
            <a:r>
              <a:rPr lang="en-US" sz="4000" dirty="0">
                <a:latin typeface="Arial" panose="020B0604020202020204" pitchFamily="34" charset="0"/>
                <a:cs typeface="Arial" panose="020B0604020202020204" pitchFamily="34" charset="0"/>
              </a:rPr>
              <a:t>“</a:t>
            </a:r>
            <a:r>
              <a:rPr lang="uz-Latn-UZ" sz="4000" dirty="0">
                <a:latin typeface="Arial" panose="020B0604020202020204" pitchFamily="34" charset="0"/>
                <a:cs typeface="Arial" panose="020B0604020202020204" pitchFamily="34" charset="0"/>
              </a:rPr>
              <a:t>eng soda</a:t>
            </a:r>
            <a:r>
              <a:rPr lang="en-US" sz="4000" dirty="0">
                <a:latin typeface="Arial" panose="020B0604020202020204" pitchFamily="34" charset="0"/>
                <a:cs typeface="Arial" panose="020B0604020202020204" pitchFamily="34" charset="0"/>
              </a:rPr>
              <a:t>”</a:t>
            </a:r>
            <a:r>
              <a:rPr lang="uz-Latn-UZ" sz="4000" dirty="0">
                <a:latin typeface="Arial" panose="020B0604020202020204" pitchFamily="34" charset="0"/>
                <a:cs typeface="Arial" panose="020B0604020202020204" pitchFamily="34" charset="0"/>
              </a:rPr>
              <a:t> demakdir. </a:t>
            </a:r>
            <a:endParaRPr lang="en-US" sz="4000" dirty="0">
              <a:latin typeface="Arial" panose="020B0604020202020204" pitchFamily="34" charset="0"/>
              <a:cs typeface="Arial" panose="020B0604020202020204" pitchFamily="34" charset="0"/>
            </a:endParaRPr>
          </a:p>
          <a:p>
            <a:pPr marL="0" indent="0" algn="just">
              <a:lnSpc>
                <a:spcPct val="100000"/>
              </a:lnSpc>
              <a:buNone/>
            </a:pP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Hozirgi</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kunda</a:t>
            </a:r>
            <a:r>
              <a:rPr lang="en-US" sz="4000" dirty="0">
                <a:latin typeface="Arial" panose="020B0604020202020204" pitchFamily="34" charset="0"/>
                <a:cs typeface="Arial" panose="020B0604020202020204" pitchFamily="34" charset="0"/>
              </a:rPr>
              <a:t> 300 dan </a:t>
            </a:r>
            <a:r>
              <a:rPr lang="en-US" sz="4000" dirty="0" err="1">
                <a:latin typeface="Arial" panose="020B0604020202020204" pitchFamily="34" charset="0"/>
                <a:cs typeface="Arial" panose="020B0604020202020204" pitchFamily="34" charset="0"/>
              </a:rPr>
              <a:t>ortiq</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elementar</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zarralar</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mavjud</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Ularning</a:t>
            </a:r>
            <a:r>
              <a:rPr lang="en-US" sz="4000" dirty="0">
                <a:latin typeface="Arial" panose="020B0604020202020204" pitchFamily="34" charset="0"/>
                <a:cs typeface="Arial" panose="020B0604020202020204" pitchFamily="34" charset="0"/>
              </a:rPr>
              <a:t> ko</a:t>
            </a:r>
            <a:r>
              <a:rPr lang="uz-Latn-UZ" sz="4000" dirty="0">
                <a:latin typeface="Arial" panose="020B0604020202020204" pitchFamily="34" charset="0"/>
                <a:cs typeface="Arial" panose="020B0604020202020204" pitchFamily="34" charset="0"/>
              </a:rPr>
              <a:t>‘</a:t>
            </a:r>
            <a:r>
              <a:rPr lang="en-US" sz="4000" dirty="0" err="1">
                <a:latin typeface="Arial" panose="020B0604020202020204" pitchFamily="34" charset="0"/>
                <a:cs typeface="Arial" panose="020B0604020202020204" pitchFamily="34" charset="0"/>
              </a:rPr>
              <a:t>pchiligi</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nostabil</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bo‘lib</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asta-sekin</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yengil</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zarralarga</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aylanadi</a:t>
            </a:r>
            <a:r>
              <a:rPr lang="en-US" sz="4000" dirty="0">
                <a:latin typeface="Arial" panose="020B0604020202020204" pitchFamily="34" charset="0"/>
                <a:cs typeface="Arial" panose="020B0604020202020204" pitchFamily="34" charset="0"/>
              </a:rPr>
              <a:t>.</a:t>
            </a:r>
            <a:endParaRPr lang="ru-RU"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3252470"/>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
            <a:ext cx="12192000" cy="1228298"/>
          </a:xfr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uz-Latn-UZ" sz="6000" b="1" dirty="0">
                <a:latin typeface="Arial" panose="020B0604020202020204" pitchFamily="34" charset="0"/>
                <a:cs typeface="Arial" panose="020B0604020202020204" pitchFamily="34" charset="0"/>
              </a:rPr>
              <a:t>               </a:t>
            </a:r>
            <a:r>
              <a:rPr lang="en-US" sz="6000" b="1" dirty="0">
                <a:latin typeface="Arial" panose="020B0604020202020204" pitchFamily="34" charset="0"/>
                <a:cs typeface="Arial" panose="020B0604020202020204" pitchFamily="34" charset="0"/>
              </a:rPr>
              <a:t>   </a:t>
            </a:r>
            <a:r>
              <a:rPr lang="uz-Latn-UZ" sz="6000" b="1" dirty="0">
                <a:latin typeface="Arial" panose="020B0604020202020204" pitchFamily="34" charset="0"/>
                <a:cs typeface="Arial" panose="020B0604020202020204" pitchFamily="34" charset="0"/>
              </a:rPr>
              <a:t>  </a:t>
            </a:r>
            <a:r>
              <a:rPr lang="en-US" sz="6000" b="1" dirty="0">
                <a:latin typeface="Arial" panose="020B0604020202020204" pitchFamily="34" charset="0"/>
                <a:cs typeface="Arial" panose="020B0604020202020204" pitchFamily="34" charset="0"/>
              </a:rPr>
              <a:t> </a:t>
            </a:r>
            <a:r>
              <a:rPr lang="uz-Latn-UZ" sz="5400" b="1" dirty="0">
                <a:latin typeface="Arial" panose="020B0604020202020204" pitchFamily="34" charset="0"/>
                <a:cs typeface="Arial" panose="020B0604020202020204" pitchFamily="34" charset="0"/>
              </a:rPr>
              <a:t>Elektron</a:t>
            </a:r>
            <a:endParaRPr lang="ru-RU" sz="54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622300" y="1625600"/>
            <a:ext cx="10947400" cy="5232400"/>
          </a:xfrm>
        </p:spPr>
        <p:txBody>
          <a:bodyPr>
            <a:noAutofit/>
          </a:bodyPr>
          <a:lstStyle/>
          <a:p>
            <a:pPr marL="0" indent="0" algn="just">
              <a:lnSpc>
                <a:spcPct val="100000"/>
              </a:lnSpc>
              <a:buNone/>
            </a:pPr>
            <a:r>
              <a:rPr lang="uz-Latn-UZ" sz="4800" b="1" dirty="0">
                <a:latin typeface="Arial" panose="020B0604020202020204" pitchFamily="34" charset="0"/>
                <a:cs typeface="Arial" panose="020B0604020202020204" pitchFamily="34" charset="0"/>
              </a:rPr>
              <a:t>  </a:t>
            </a:r>
            <a:r>
              <a:rPr lang="en-US" sz="4800" b="1" dirty="0">
                <a:latin typeface="Arial" panose="020B0604020202020204" pitchFamily="34" charset="0"/>
                <a:cs typeface="Arial" panose="020B0604020202020204" pitchFamily="34" charset="0"/>
              </a:rPr>
              <a:t>   </a:t>
            </a:r>
            <a:r>
              <a:rPr lang="uz-Latn-UZ" sz="4000" dirty="0">
                <a:latin typeface="Arial" panose="020B0604020202020204" pitchFamily="34" charset="0"/>
                <a:cs typeface="Arial" panose="020B0604020202020204" pitchFamily="34" charset="0"/>
              </a:rPr>
              <a:t>Birinchi kashf qilingan elementar zarra </a:t>
            </a:r>
            <a:r>
              <a:rPr lang="uz-Latn-UZ" sz="4000" b="1" i="1" dirty="0">
                <a:latin typeface="Arial" panose="020B0604020202020204" pitchFamily="34" charset="0"/>
                <a:cs typeface="Arial" panose="020B0604020202020204" pitchFamily="34" charset="0"/>
              </a:rPr>
              <a:t>elektron</a:t>
            </a:r>
            <a:r>
              <a:rPr lang="uz-Latn-UZ" sz="4000" dirty="0">
                <a:latin typeface="Arial" panose="020B0604020202020204" pitchFamily="34" charset="0"/>
                <a:cs typeface="Arial" panose="020B0604020202020204" pitchFamily="34" charset="0"/>
              </a:rPr>
              <a:t> hisoblanadi. Katod  nurlarining  xossalarini  o‘rganayotgan  J.Tomson,  bu  manfiy zaryadlangan zarra elektronlar oqimidan iborat ekanligini aniqladi. Bu voqea 1897-yil </a:t>
            </a:r>
            <a:br>
              <a:rPr lang="en-US" sz="4000" dirty="0">
                <a:latin typeface="Arial" panose="020B0604020202020204" pitchFamily="34" charset="0"/>
                <a:cs typeface="Arial" panose="020B0604020202020204" pitchFamily="34" charset="0"/>
              </a:rPr>
            </a:br>
            <a:r>
              <a:rPr lang="uz-Latn-UZ" sz="4000" dirty="0">
                <a:latin typeface="Arial" panose="020B0604020202020204" pitchFamily="34" charset="0"/>
                <a:cs typeface="Arial" panose="020B0604020202020204" pitchFamily="34" charset="0"/>
              </a:rPr>
              <a:t>29-aprelda ro‘y bergan edi va shu sana birinchi elementar zarra kashf qilingan kun hisoblanadi.</a:t>
            </a:r>
            <a:br>
              <a:rPr lang="uz-Latn-UZ" sz="4000" dirty="0">
                <a:latin typeface="Arial" panose="020B0604020202020204" pitchFamily="34" charset="0"/>
                <a:cs typeface="Arial" panose="020B0604020202020204" pitchFamily="34" charset="0"/>
              </a:rPr>
            </a:br>
            <a:endParaRPr lang="ru-RU"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77757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1064524"/>
          </a:xfr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uz-Latn-UZ" sz="6600" b="1" dirty="0">
                <a:latin typeface="Arial" panose="020B0604020202020204" pitchFamily="34" charset="0"/>
                <a:cs typeface="Arial" panose="020B0604020202020204" pitchFamily="34" charset="0"/>
              </a:rPr>
              <a:t>                 </a:t>
            </a:r>
            <a:r>
              <a:rPr lang="en-US" sz="6600" b="1" dirty="0">
                <a:latin typeface="Arial" panose="020B0604020202020204" pitchFamily="34" charset="0"/>
                <a:cs typeface="Arial" panose="020B0604020202020204" pitchFamily="34" charset="0"/>
              </a:rPr>
              <a:t>    </a:t>
            </a:r>
            <a:r>
              <a:rPr lang="uz-Latn-UZ" sz="5400" b="1" dirty="0">
                <a:latin typeface="Arial" panose="020B0604020202020204" pitchFamily="34" charset="0"/>
                <a:cs typeface="Arial" panose="020B0604020202020204" pitchFamily="34" charset="0"/>
              </a:rPr>
              <a:t>Foton</a:t>
            </a:r>
            <a:endParaRPr lang="ru-RU" sz="54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558800" y="1460500"/>
            <a:ext cx="10947400" cy="5397500"/>
          </a:xfrm>
        </p:spPr>
        <p:txBody>
          <a:bodyPr>
            <a:noAutofit/>
          </a:bodyPr>
          <a:lstStyle/>
          <a:p>
            <a:pPr marL="0" indent="0" algn="just">
              <a:lnSpc>
                <a:spcPct val="100000"/>
              </a:lnSpc>
              <a:buNone/>
            </a:pPr>
            <a:r>
              <a:rPr lang="uz-Latn-UZ" sz="5200" b="1" dirty="0">
                <a:latin typeface="Arial" panose="020B0604020202020204" pitchFamily="34" charset="0"/>
                <a:cs typeface="Arial" panose="020B0604020202020204" pitchFamily="34" charset="0"/>
              </a:rPr>
              <a:t>   </a:t>
            </a:r>
            <a:r>
              <a:rPr lang="uz-Latn-UZ" sz="4000" dirty="0">
                <a:latin typeface="Arial" panose="020B0604020202020204" pitchFamily="34" charset="0"/>
                <a:cs typeface="Arial" panose="020B0604020202020204" pitchFamily="34" charset="0"/>
              </a:rPr>
              <a:t>1900-yilda  M.Plank yorug‘likning </a:t>
            </a:r>
            <a:r>
              <a:rPr lang="uz-Latn-UZ" sz="4000" b="1" i="1" dirty="0">
                <a:latin typeface="Arial" panose="020B0604020202020204" pitchFamily="34" charset="0"/>
                <a:cs typeface="Arial" panose="020B0604020202020204" pitchFamily="34" charset="0"/>
              </a:rPr>
              <a:t>foton</a:t>
            </a:r>
            <a:r>
              <a:rPr lang="uz-Latn-UZ" sz="4000" b="1" dirty="0">
                <a:latin typeface="Arial" panose="020B0604020202020204" pitchFamily="34" charset="0"/>
                <a:cs typeface="Arial" panose="020B0604020202020204" pitchFamily="34" charset="0"/>
              </a:rPr>
              <a:t> </a:t>
            </a:r>
            <a:r>
              <a:rPr lang="uz-Latn-UZ" sz="4000" dirty="0">
                <a:latin typeface="Arial" panose="020B0604020202020204" pitchFamily="34" charset="0"/>
                <a:cs typeface="Arial" panose="020B0604020202020204" pitchFamily="34" charset="0"/>
              </a:rPr>
              <a:t> deb   ataluvchi zarralar oqimidan iborat ekanligini  ko‘rsatdi. Foton elektr zaryadiga ega emas, tinchlikdagi massasi nolga teng, ya’ni foton  yorug‘lik tezligiga teng tezlik bilan harakat  holatidagina</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mavjud</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bo‘lishi</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mumkin</a:t>
            </a:r>
            <a:r>
              <a:rPr lang="en-US" sz="4000" dirty="0">
                <a:latin typeface="Arial" panose="020B0604020202020204" pitchFamily="34" charset="0"/>
                <a:cs typeface="Arial" panose="020B0604020202020204" pitchFamily="34" charset="0"/>
              </a:rPr>
              <a:t>.</a:t>
            </a:r>
            <a:endParaRPr lang="ru-RU"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13451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1282889"/>
          </a:xfr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uz-Latn-UZ" sz="5400" b="1" dirty="0">
                <a:latin typeface="Arial" panose="020B0604020202020204" pitchFamily="34" charset="0"/>
                <a:cs typeface="Arial" panose="020B0604020202020204" pitchFamily="34" charset="0"/>
              </a:rPr>
              <a:t>                 </a:t>
            </a:r>
            <a:r>
              <a:rPr lang="en-US" sz="5400" b="1" dirty="0">
                <a:latin typeface="Arial" panose="020B0604020202020204" pitchFamily="34" charset="0"/>
                <a:cs typeface="Arial" panose="020B0604020202020204" pitchFamily="34" charset="0"/>
              </a:rPr>
              <a:t>       </a:t>
            </a:r>
            <a:r>
              <a:rPr lang="uz-Latn-UZ" sz="5400" b="1" dirty="0">
                <a:latin typeface="Arial" panose="020B0604020202020204" pitchFamily="34" charset="0"/>
                <a:cs typeface="Arial" panose="020B0604020202020204" pitchFamily="34" charset="0"/>
              </a:rPr>
              <a:t> Proton</a:t>
            </a:r>
            <a:endParaRPr lang="ru-RU" sz="5400" b="1"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3" name="Объект 2"/>
              <p:cNvSpPr>
                <a:spLocks noGrp="1"/>
              </p:cNvSpPr>
              <p:nvPr>
                <p:ph idx="1"/>
              </p:nvPr>
            </p:nvSpPr>
            <p:spPr>
              <a:xfrm>
                <a:off x="145279" y="1739900"/>
                <a:ext cx="11538721" cy="5118100"/>
              </a:xfrm>
            </p:spPr>
            <p:txBody>
              <a:bodyPr>
                <a:noAutofit/>
              </a:bodyPr>
              <a:lstStyle/>
              <a:p>
                <a:pPr marL="0" indent="0" algn="just">
                  <a:lnSpc>
                    <a:spcPct val="100000"/>
                  </a:lnSpc>
                  <a:buNone/>
                </a:pPr>
                <a:r>
                  <a:rPr lang="uz-Latn-UZ" sz="4600" b="1" dirty="0">
                    <a:latin typeface="Arial" panose="020B0604020202020204" pitchFamily="34" charset="0"/>
                    <a:cs typeface="Arial" panose="020B0604020202020204" pitchFamily="34" charset="0"/>
                  </a:rPr>
                  <a:t>    </a:t>
                </a:r>
                <a:r>
                  <a:rPr lang="en-US" sz="4600" b="1" dirty="0">
                    <a:latin typeface="Arial" panose="020B0604020202020204" pitchFamily="34" charset="0"/>
                    <a:cs typeface="Arial" panose="020B0604020202020204" pitchFamily="34" charset="0"/>
                  </a:rPr>
                  <a:t> </a:t>
                </a:r>
                <a:r>
                  <a:rPr lang="uz-Latn-UZ" sz="4000" dirty="0">
                    <a:latin typeface="Arial" panose="020B0604020202020204" pitchFamily="34" charset="0"/>
                    <a:cs typeface="Arial" panose="020B0604020202020204" pitchFamily="34" charset="0"/>
                  </a:rPr>
                  <a:t>1919-yilda E.Rezerford tajribalarida,  azotning   </a:t>
                </a:r>
                <a14:m>
                  <m:oMath xmlns:m="http://schemas.openxmlformats.org/officeDocument/2006/math">
                    <m:r>
                      <a:rPr lang="uz-Latn-UZ" sz="4000" b="0" i="1" smtClean="0">
                        <a:latin typeface="Cambria Math" panose="02040503050406030204" pitchFamily="18" charset="0"/>
                        <a:ea typeface="Cambria Math" panose="02040503050406030204" pitchFamily="18" charset="0"/>
                        <a:cs typeface="Arial" panose="020B0604020202020204" pitchFamily="34" charset="0"/>
                      </a:rPr>
                      <m:t>𝛼</m:t>
                    </m:r>
                  </m:oMath>
                </a14:m>
                <a:r>
                  <a:rPr lang="el-GR" sz="4000" dirty="0">
                    <a:latin typeface="Arial" panose="020B0604020202020204" pitchFamily="34" charset="0"/>
                    <a:cs typeface="Arial" panose="020B0604020202020204" pitchFamily="34" charset="0"/>
                  </a:rPr>
                  <a:t>-</a:t>
                </a:r>
                <a:r>
                  <a:rPr lang="uz-Latn-UZ" sz="4000" dirty="0">
                    <a:latin typeface="Arial" panose="020B0604020202020204" pitchFamily="34" charset="0"/>
                    <a:cs typeface="Arial" panose="020B0604020202020204" pitchFamily="34" charset="0"/>
                  </a:rPr>
                  <a:t>zarralar  bilan bombardimon qilinishi natijasida,  vodorod atomining yadrosi </a:t>
                </a:r>
                <a:r>
                  <a:rPr lang="en-US" sz="4000" dirty="0" err="1">
                    <a:latin typeface="Arial" panose="020B0604020202020204" pitchFamily="34" charset="0"/>
                    <a:cs typeface="Arial" panose="020B0604020202020204" pitchFamily="34" charset="0"/>
                  </a:rPr>
                  <a:t>bo‘lgan</a:t>
                </a:r>
                <a:r>
                  <a:rPr lang="en-US" sz="4000" dirty="0">
                    <a:latin typeface="Arial" panose="020B0604020202020204" pitchFamily="34" charset="0"/>
                    <a:cs typeface="Arial" panose="020B0604020202020204" pitchFamily="34" charset="0"/>
                  </a:rPr>
                  <a:t> </a:t>
                </a:r>
                <a:r>
                  <a:rPr lang="uz-Latn-UZ" sz="4000" b="1" i="1" dirty="0">
                    <a:latin typeface="Arial" panose="020B0604020202020204" pitchFamily="34" charset="0"/>
                    <a:cs typeface="Arial" panose="020B0604020202020204" pitchFamily="34" charset="0"/>
                  </a:rPr>
                  <a:t>proton </a:t>
                </a:r>
                <a:r>
                  <a:rPr lang="uz-Latn-UZ" sz="4000" dirty="0">
                    <a:latin typeface="Arial" panose="020B0604020202020204" pitchFamily="34" charset="0"/>
                    <a:cs typeface="Arial" panose="020B0604020202020204" pitchFamily="34" charset="0"/>
                  </a:rPr>
                  <a:t>kashf   qilingan.</a:t>
                </a:r>
                <a:r>
                  <a:rPr lang="en-US" sz="4000" dirty="0">
                    <a:latin typeface="Arial" panose="020B0604020202020204" pitchFamily="34" charset="0"/>
                    <a:cs typeface="Arial" panose="020B0604020202020204" pitchFamily="34" charset="0"/>
                  </a:rPr>
                  <a:t> </a:t>
                </a:r>
                <a:r>
                  <a:rPr lang="uz-Latn-UZ" sz="4000" dirty="0">
                    <a:latin typeface="Arial" panose="020B0604020202020204" pitchFamily="34" charset="0"/>
                    <a:cs typeface="Arial" panose="020B0604020202020204" pitchFamily="34" charset="0"/>
                  </a:rPr>
                  <a:t>Zaryadining miqdori</a:t>
                </a:r>
                <a:r>
                  <a:rPr lang="en-US" sz="4000" dirty="0">
                    <a:latin typeface="Arial" panose="020B0604020202020204" pitchFamily="34" charset="0"/>
                    <a:cs typeface="Arial" panose="020B0604020202020204" pitchFamily="34" charset="0"/>
                  </a:rPr>
                  <a:t> </a:t>
                </a:r>
                <a:r>
                  <a:rPr lang="uz-Latn-UZ" sz="4000" dirty="0">
                    <a:latin typeface="Arial" panose="020B0604020202020204" pitchFamily="34" charset="0"/>
                    <a:cs typeface="Arial" panose="020B0604020202020204" pitchFamily="34" charset="0"/>
                  </a:rPr>
                  <a:t>elektronning zaryadiga teng bo‘lgan, musbat zaryadlangan   zarradir. Massasi elektronning</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massasidan</a:t>
                </a:r>
                <a:r>
                  <a:rPr lang="en-US" sz="4000" dirty="0">
                    <a:latin typeface="Arial" panose="020B0604020202020204" pitchFamily="34" charset="0"/>
                    <a:cs typeface="Arial" panose="020B0604020202020204" pitchFamily="34" charset="0"/>
                  </a:rPr>
                  <a:t> </a:t>
                </a:r>
                <a:br>
                  <a:rPr lang="en-US" sz="4000" dirty="0">
                    <a:latin typeface="Arial" panose="020B0604020202020204" pitchFamily="34" charset="0"/>
                    <a:cs typeface="Arial" panose="020B0604020202020204" pitchFamily="34" charset="0"/>
                  </a:rPr>
                </a:br>
                <a:r>
                  <a:rPr lang="en-US" sz="4000" dirty="0">
                    <a:latin typeface="Arial" panose="020B0604020202020204" pitchFamily="34" charset="0"/>
                    <a:cs typeface="Arial" panose="020B0604020202020204" pitchFamily="34" charset="0"/>
                  </a:rPr>
                  <a:t>1836 </a:t>
                </a:r>
                <a:r>
                  <a:rPr lang="en-US" sz="4000" dirty="0" err="1">
                    <a:latin typeface="Arial" panose="020B0604020202020204" pitchFamily="34" charset="0"/>
                    <a:cs typeface="Arial" panose="020B0604020202020204" pitchFamily="34" charset="0"/>
                  </a:rPr>
                  <a:t>marta</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katta</a:t>
                </a:r>
                <a:r>
                  <a:rPr lang="en-US" sz="4000" dirty="0">
                    <a:latin typeface="Arial" panose="020B0604020202020204" pitchFamily="34" charset="0"/>
                    <a:cs typeface="Arial" panose="020B0604020202020204" pitchFamily="34" charset="0"/>
                  </a:rPr>
                  <a:t>.</a:t>
                </a:r>
                <a:endParaRPr lang="ru-RU" sz="4000" dirty="0">
                  <a:latin typeface="Arial" panose="020B0604020202020204" pitchFamily="34" charset="0"/>
                  <a:cs typeface="Arial" panose="020B0604020202020204" pitchFamily="34" charset="0"/>
                </a:endParaRPr>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145279" y="1739900"/>
                <a:ext cx="11538721" cy="5118100"/>
              </a:xfrm>
              <a:blipFill>
                <a:blip r:embed="rId2"/>
                <a:stretch>
                  <a:fillRect l="-1902" t="-714" r="-1849"/>
                </a:stretch>
              </a:blipFill>
            </p:spPr>
            <p:txBody>
              <a:bodyPr/>
              <a:lstStyle/>
              <a:p>
                <a:r>
                  <a:rPr lang="ru-RU">
                    <a:noFill/>
                  </a:rPr>
                  <a:t> </a:t>
                </a:r>
              </a:p>
            </p:txBody>
          </p:sp>
        </mc:Fallback>
      </mc:AlternateContent>
    </p:spTree>
    <p:extLst>
      <p:ext uri="{BB962C8B-B14F-4D97-AF65-F5344CB8AC3E}">
        <p14:creationId xmlns:p14="http://schemas.microsoft.com/office/powerpoint/2010/main" val="16243743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1160060"/>
          </a:xfr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uz-Latn-UZ" sz="6000" b="1" dirty="0">
                <a:latin typeface="Arial" panose="020B0604020202020204" pitchFamily="34" charset="0"/>
                <a:cs typeface="Arial" panose="020B0604020202020204" pitchFamily="34" charset="0"/>
              </a:rPr>
              <a:t>         </a:t>
            </a:r>
            <a:r>
              <a:rPr lang="uz-Latn-UZ" sz="5400" b="1" dirty="0">
                <a:latin typeface="Arial" panose="020B0604020202020204" pitchFamily="34" charset="0"/>
                <a:cs typeface="Arial" panose="020B0604020202020204" pitchFamily="34" charset="0"/>
              </a:rPr>
              <a:t>K-mezonlar</a:t>
            </a:r>
            <a:r>
              <a:rPr lang="en-US" sz="5400" b="1" dirty="0">
                <a:latin typeface="Arial" panose="020B0604020202020204" pitchFamily="34" charset="0"/>
                <a:cs typeface="Arial" panose="020B0604020202020204" pitchFamily="34" charset="0"/>
              </a:rPr>
              <a:t> </a:t>
            </a:r>
            <a:r>
              <a:rPr lang="en-US" sz="5400" b="1" dirty="0" err="1">
                <a:latin typeface="Arial" panose="020B0604020202020204" pitchFamily="34" charset="0"/>
                <a:cs typeface="Arial" panose="020B0604020202020204" pitchFamily="34" charset="0"/>
              </a:rPr>
              <a:t>va</a:t>
            </a:r>
            <a:r>
              <a:rPr lang="en-US" sz="5400" b="1" dirty="0">
                <a:latin typeface="Arial" panose="020B0604020202020204" pitchFamily="34" charset="0"/>
                <a:cs typeface="Arial" panose="020B0604020202020204" pitchFamily="34" charset="0"/>
              </a:rPr>
              <a:t> </a:t>
            </a:r>
            <a:r>
              <a:rPr lang="en-US" sz="5400" b="1" dirty="0" err="1">
                <a:latin typeface="Arial" panose="020B0604020202020204" pitchFamily="34" charset="0"/>
                <a:cs typeface="Arial" panose="020B0604020202020204" pitchFamily="34" charset="0"/>
              </a:rPr>
              <a:t>giperonlar</a:t>
            </a:r>
            <a:endParaRPr lang="ru-RU" sz="5400" b="1"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3" name="Объект 2"/>
              <p:cNvSpPr>
                <a:spLocks noGrp="1"/>
              </p:cNvSpPr>
              <p:nvPr>
                <p:ph idx="1"/>
              </p:nvPr>
            </p:nvSpPr>
            <p:spPr>
              <a:xfrm>
                <a:off x="419100" y="1269243"/>
                <a:ext cx="11366500" cy="5588758"/>
              </a:xfrm>
            </p:spPr>
            <p:txBody>
              <a:bodyPr>
                <a:noAutofit/>
              </a:bodyPr>
              <a:lstStyle/>
              <a:p>
                <a:pPr marL="0" indent="0" algn="just">
                  <a:buNone/>
                </a:pPr>
                <a:r>
                  <a:rPr lang="uz-Latn-UZ" sz="5400" b="1" dirty="0">
                    <a:latin typeface="Arial" panose="020B0604020202020204" pitchFamily="34" charset="0"/>
                    <a:cs typeface="Arial" panose="020B0604020202020204" pitchFamily="34" charset="0"/>
                  </a:rPr>
                  <a:t>      </a:t>
                </a:r>
                <a:r>
                  <a:rPr lang="uz-Latn-UZ" sz="4000" dirty="0">
                    <a:latin typeface="Arial" panose="020B0604020202020204" pitchFamily="34" charset="0"/>
                    <a:cs typeface="Arial" panose="020B0604020202020204" pitchFamily="34" charset="0"/>
                  </a:rPr>
                  <a:t>1950-yillardan   boshlab   kashf qilinadigan  zarralarning soni keskin ortib  bordi.  Bular  qatoriga</a:t>
                </a:r>
                <a:r>
                  <a:rPr lang="en-US" sz="4000" dirty="0">
                    <a:latin typeface="Arial" panose="020B0604020202020204" pitchFamily="34" charset="0"/>
                    <a:cs typeface="Arial" panose="020B0604020202020204" pitchFamily="34" charset="0"/>
                  </a:rPr>
                  <a:t> </a:t>
                </a:r>
                <a14:m>
                  <m:oMath xmlns:m="http://schemas.openxmlformats.org/officeDocument/2006/math">
                    <m:r>
                      <a:rPr lang="en-US" sz="4000" b="0" i="1" smtClean="0">
                        <a:latin typeface="Cambria Math" panose="02040503050406030204" pitchFamily="18" charset="0"/>
                        <a:cs typeface="Arial" panose="020B0604020202020204" pitchFamily="34" charset="0"/>
                      </a:rPr>
                      <m:t>𝐾</m:t>
                    </m:r>
                    <m:r>
                      <a:rPr lang="en-US" sz="4000" b="0" i="1" smtClean="0">
                        <a:latin typeface="Cambria Math" panose="02040503050406030204" pitchFamily="18" charset="0"/>
                        <a:cs typeface="Arial" panose="020B0604020202020204" pitchFamily="34" charset="0"/>
                      </a:rPr>
                      <m:t>−</m:t>
                    </m:r>
                  </m:oMath>
                </a14:m>
                <a:r>
                  <a:rPr lang="en-US" sz="4000" dirty="0" err="1">
                    <a:latin typeface="Arial" panose="020B0604020202020204" pitchFamily="34" charset="0"/>
                    <a:cs typeface="Arial" panose="020B0604020202020204" pitchFamily="34" charset="0"/>
                  </a:rPr>
                  <a:t>mezonlar</a:t>
                </a:r>
                <a:r>
                  <a:rPr lang="en-US" sz="4000" dirty="0">
                    <a:latin typeface="Arial" panose="020B0604020202020204" pitchFamily="34" charset="0"/>
                    <a:cs typeface="Arial" panose="020B0604020202020204" pitchFamily="34" charset="0"/>
                  </a:rPr>
                  <a:t> ham </a:t>
                </a:r>
                <a:r>
                  <a:rPr lang="en-US" sz="4000" dirty="0" err="1">
                    <a:latin typeface="Arial" panose="020B0604020202020204" pitchFamily="34" charset="0"/>
                    <a:cs typeface="Arial" panose="020B0604020202020204" pitchFamily="34" charset="0"/>
                  </a:rPr>
                  <a:t>kiradi</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Ularning</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zaryadi</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musbat</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manfiy</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va</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nol</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bo‘lishi</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mumkin</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Massalari</a:t>
                </a:r>
                <a:r>
                  <a:rPr lang="en-US" sz="4000" dirty="0">
                    <a:latin typeface="Arial" panose="020B0604020202020204" pitchFamily="34" charset="0"/>
                    <a:cs typeface="Arial" panose="020B0604020202020204" pitchFamily="34" charset="0"/>
                  </a:rPr>
                  <a:t> </a:t>
                </a:r>
                <a14:m>
                  <m:oMath xmlns:m="http://schemas.openxmlformats.org/officeDocument/2006/math">
                    <m:r>
                      <a:rPr lang="en-US" sz="4000" b="0" i="1" smtClean="0">
                        <a:latin typeface="Cambria Math" panose="02040503050406030204" pitchFamily="18" charset="0"/>
                        <a:cs typeface="Arial" panose="020B0604020202020204" pitchFamily="34" charset="0"/>
                      </a:rPr>
                      <m:t>966−974 </m:t>
                    </m:r>
                    <m:sSub>
                      <m:sSubPr>
                        <m:ctrlPr>
                          <a:rPr lang="en-US" sz="4000" b="0" i="1" smtClean="0">
                            <a:latin typeface="Cambria Math" panose="02040503050406030204" pitchFamily="18" charset="0"/>
                            <a:cs typeface="Arial" panose="020B0604020202020204" pitchFamily="34" charset="0"/>
                          </a:rPr>
                        </m:ctrlPr>
                      </m:sSubPr>
                      <m:e>
                        <m:r>
                          <a:rPr lang="en-US" sz="4000" b="0" i="1" smtClean="0">
                            <a:latin typeface="Cambria Math" panose="02040503050406030204" pitchFamily="18" charset="0"/>
                            <a:cs typeface="Arial" panose="020B0604020202020204" pitchFamily="34" charset="0"/>
                          </a:rPr>
                          <m:t>𝑚</m:t>
                        </m:r>
                      </m:e>
                      <m:sub>
                        <m:r>
                          <a:rPr lang="en-US" sz="4000" b="0" i="1" smtClean="0">
                            <a:latin typeface="Cambria Math" panose="02040503050406030204" pitchFamily="18" charset="0"/>
                            <a:cs typeface="Arial" panose="020B0604020202020204" pitchFamily="34" charset="0"/>
                          </a:rPr>
                          <m:t>𝑒</m:t>
                        </m:r>
                      </m:sub>
                    </m:sSub>
                  </m:oMath>
                </a14:m>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atrofida</a:t>
                </a:r>
                <a:r>
                  <a:rPr lang="en-US" sz="4000" dirty="0">
                    <a:latin typeface="Arial" panose="020B0604020202020204" pitchFamily="34" charset="0"/>
                    <a:cs typeface="Arial" panose="020B0604020202020204" pitchFamily="34" charset="0"/>
                  </a:rPr>
                  <a:t>.</a:t>
                </a:r>
              </a:p>
              <a:p>
                <a:pPr marL="0" indent="0" algn="just">
                  <a:buNone/>
                </a:pPr>
                <a:r>
                  <a:rPr lang="en-US" sz="4000" dirty="0">
                    <a:latin typeface="Arial" panose="020B0604020202020204" pitchFamily="34" charset="0"/>
                    <a:cs typeface="Arial" panose="020B0604020202020204" pitchFamily="34" charset="0"/>
                  </a:rPr>
                  <a:t>      </a:t>
                </a:r>
                <a:r>
                  <a:rPr lang="uz-Latn-UZ" sz="4000" dirty="0">
                    <a:latin typeface="Arial" panose="020B0604020202020204" pitchFamily="34" charset="0"/>
                    <a:cs typeface="Arial" panose="020B0604020202020204" pitchFamily="34" charset="0"/>
                  </a:rPr>
                  <a:t>Keyingi  zarralar  guruhi giperonlar  deyiladi. Ularning massalari 2180 </a:t>
                </a:r>
                <a14:m>
                  <m:oMath xmlns:m="http://schemas.openxmlformats.org/officeDocument/2006/math">
                    <m:sSub>
                      <m:sSubPr>
                        <m:ctrlPr>
                          <a:rPr lang="uz-Latn-UZ" sz="4000" i="1">
                            <a:latin typeface="Cambria Math" panose="02040503050406030204" pitchFamily="18" charset="0"/>
                          </a:rPr>
                        </m:ctrlPr>
                      </m:sSubPr>
                      <m:e>
                        <m:r>
                          <a:rPr lang="uz-Latn-UZ" sz="4000" i="1">
                            <a:latin typeface="Cambria Math" panose="02040503050406030204" pitchFamily="18" charset="0"/>
                          </a:rPr>
                          <m:t>𝑚</m:t>
                        </m:r>
                      </m:e>
                      <m:sub>
                        <m:r>
                          <a:rPr lang="uz-Latn-UZ" sz="4000" i="1">
                            <a:latin typeface="Cambria Math" panose="02040503050406030204" pitchFamily="18" charset="0"/>
                          </a:rPr>
                          <m:t>𝑒</m:t>
                        </m:r>
                      </m:sub>
                    </m:sSub>
                  </m:oMath>
                </a14:m>
                <a:r>
                  <a:rPr lang="uz-Latn-UZ" sz="4000" dirty="0">
                    <a:latin typeface="Arial" panose="020B0604020202020204" pitchFamily="34" charset="0"/>
                    <a:cs typeface="Arial" panose="020B0604020202020204" pitchFamily="34" charset="0"/>
                  </a:rPr>
                  <a:t> dan   3278 </a:t>
                </a:r>
                <a14:m>
                  <m:oMath xmlns:m="http://schemas.openxmlformats.org/officeDocument/2006/math">
                    <m:sSub>
                      <m:sSubPr>
                        <m:ctrlPr>
                          <a:rPr lang="uz-Latn-UZ" sz="4000" i="1">
                            <a:latin typeface="Cambria Math" panose="02040503050406030204" pitchFamily="18" charset="0"/>
                          </a:rPr>
                        </m:ctrlPr>
                      </m:sSubPr>
                      <m:e>
                        <m:r>
                          <a:rPr lang="uz-Latn-UZ" sz="4000" i="1">
                            <a:latin typeface="Cambria Math" panose="02040503050406030204" pitchFamily="18" charset="0"/>
                          </a:rPr>
                          <m:t>𝑚</m:t>
                        </m:r>
                      </m:e>
                      <m:sub>
                        <m:r>
                          <a:rPr lang="uz-Latn-UZ" sz="4000" i="1">
                            <a:latin typeface="Cambria Math" panose="02040503050406030204" pitchFamily="18" charset="0"/>
                          </a:rPr>
                          <m:t>𝑒</m:t>
                        </m:r>
                      </m:sub>
                    </m:sSub>
                  </m:oMath>
                </a14:m>
                <a:r>
                  <a:rPr lang="uz-Latn-UZ" sz="4000" dirty="0">
                    <a:latin typeface="Arial" panose="020B0604020202020204" pitchFamily="34" charset="0"/>
                    <a:cs typeface="Arial" panose="020B0604020202020204" pitchFamily="34" charset="0"/>
                  </a:rPr>
                  <a:t>   gacha</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oralig‘ida</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bo‘ladi</a:t>
                </a:r>
                <a:r>
                  <a:rPr lang="en-US" sz="4000" dirty="0">
                    <a:latin typeface="Arial" panose="020B0604020202020204" pitchFamily="34" charset="0"/>
                    <a:cs typeface="Arial" panose="020B0604020202020204" pitchFamily="34" charset="0"/>
                  </a:rPr>
                  <a:t>.</a:t>
                </a:r>
                <a:endParaRPr lang="ru-RU" sz="4000" dirty="0">
                  <a:latin typeface="Arial" panose="020B0604020202020204" pitchFamily="34" charset="0"/>
                  <a:cs typeface="Arial" panose="020B0604020202020204" pitchFamily="34" charset="0"/>
                </a:endParaRPr>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419100" y="1269243"/>
                <a:ext cx="11366500" cy="5588758"/>
              </a:xfrm>
              <a:blipFill>
                <a:blip r:embed="rId2"/>
                <a:stretch>
                  <a:fillRect l="-1931" t="-327" r="-1878"/>
                </a:stretch>
              </a:blipFill>
            </p:spPr>
            <p:txBody>
              <a:bodyPr/>
              <a:lstStyle/>
              <a:p>
                <a:r>
                  <a:rPr lang="ru-RU">
                    <a:noFill/>
                  </a:rPr>
                  <a:t> </a:t>
                </a:r>
              </a:p>
            </p:txBody>
          </p:sp>
        </mc:Fallback>
      </mc:AlternateContent>
    </p:spTree>
    <p:extLst>
      <p:ext uri="{BB962C8B-B14F-4D97-AF65-F5344CB8AC3E}">
        <p14:creationId xmlns:p14="http://schemas.microsoft.com/office/powerpoint/2010/main" val="25137930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1392071"/>
          </a:xfr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uz-Latn-UZ" sz="6000" b="1" dirty="0">
                <a:latin typeface="Arial" panose="020B0604020202020204" pitchFamily="34" charset="0"/>
                <a:cs typeface="Arial" panose="020B0604020202020204" pitchFamily="34" charset="0"/>
              </a:rPr>
              <a:t>           </a:t>
            </a:r>
            <a:r>
              <a:rPr lang="en-US" sz="6000" b="1" dirty="0">
                <a:latin typeface="Arial" panose="020B0604020202020204" pitchFamily="34" charset="0"/>
                <a:cs typeface="Arial" panose="020B0604020202020204" pitchFamily="34" charset="0"/>
              </a:rPr>
              <a:t>      </a:t>
            </a:r>
            <a:r>
              <a:rPr lang="uz-Latn-UZ" sz="6000" b="1" dirty="0">
                <a:latin typeface="Arial" panose="020B0604020202020204" pitchFamily="34" charset="0"/>
                <a:cs typeface="Arial" panose="020B0604020202020204" pitchFamily="34" charset="0"/>
              </a:rPr>
              <a:t> </a:t>
            </a:r>
            <a:r>
              <a:rPr lang="uz-Latn-UZ" sz="5400" b="1" dirty="0">
                <a:latin typeface="Arial" panose="020B0604020202020204" pitchFamily="34" charset="0"/>
                <a:cs typeface="Arial" panose="020B0604020202020204" pitchFamily="34" charset="0"/>
              </a:rPr>
              <a:t>Rezonanslar</a:t>
            </a:r>
            <a:endParaRPr lang="ru-RU" sz="54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660400" y="1828800"/>
            <a:ext cx="10782300" cy="5029200"/>
          </a:xfrm>
        </p:spPr>
        <p:txBody>
          <a:bodyPr>
            <a:noAutofit/>
          </a:bodyPr>
          <a:lstStyle/>
          <a:p>
            <a:pPr marL="0" indent="0" algn="just">
              <a:lnSpc>
                <a:spcPct val="100000"/>
              </a:lnSpc>
              <a:buNone/>
            </a:pPr>
            <a:r>
              <a:rPr lang="uz-Latn-UZ" sz="5400" b="1" dirty="0">
                <a:latin typeface="Arial" panose="020B0604020202020204" pitchFamily="34" charset="0"/>
                <a:cs typeface="Arial" panose="020B0604020202020204" pitchFamily="34" charset="0"/>
              </a:rPr>
              <a:t> </a:t>
            </a:r>
            <a:r>
              <a:rPr lang="en-US" sz="5400" b="1" dirty="0">
                <a:latin typeface="Arial" panose="020B0604020202020204" pitchFamily="34" charset="0"/>
                <a:cs typeface="Arial" panose="020B0604020202020204" pitchFamily="34" charset="0"/>
              </a:rPr>
              <a:t>   </a:t>
            </a:r>
            <a:r>
              <a:rPr lang="uz-Latn-UZ" sz="4000" dirty="0">
                <a:latin typeface="Arial" panose="020B0604020202020204" pitchFamily="34" charset="0"/>
                <a:cs typeface="Arial" panose="020B0604020202020204" pitchFamily="34" charset="0"/>
              </a:rPr>
              <a:t>Keyingi  paytlarda  yashash davrlari juda kichik bo‘lgan </a:t>
            </a:r>
            <a:r>
              <a:rPr lang="uz-Latn-UZ" sz="4000" b="1" i="1" dirty="0">
                <a:latin typeface="Arial" panose="020B0604020202020204" pitchFamily="34" charset="0"/>
                <a:cs typeface="Arial" panose="020B0604020202020204" pitchFamily="34" charset="0"/>
              </a:rPr>
              <a:t>rezonansla</a:t>
            </a:r>
            <a:r>
              <a:rPr lang="uz-Latn-UZ" sz="4000" b="1" dirty="0">
                <a:latin typeface="Arial" panose="020B0604020202020204" pitchFamily="34" charset="0"/>
                <a:cs typeface="Arial" panose="020B0604020202020204" pitchFamily="34" charset="0"/>
              </a:rPr>
              <a:t>r</a:t>
            </a:r>
            <a:r>
              <a:rPr lang="uz-Latn-UZ" sz="4000" dirty="0">
                <a:latin typeface="Arial" panose="020B0604020202020204" pitchFamily="34" charset="0"/>
                <a:cs typeface="Arial" panose="020B0604020202020204" pitchFamily="34" charset="0"/>
              </a:rPr>
              <a:t> deb ataluvchi   zarralar   kashf   qilindi. Ularni bevosita qayd qilishning iloji bo‘lmay, vujudga kelganini parchalanishida hosil bo‘lgan mahsulotlarga</a:t>
            </a:r>
            <a:br>
              <a:rPr lang="uz-Latn-UZ" sz="4000" dirty="0">
                <a:latin typeface="Arial" panose="020B0604020202020204" pitchFamily="34" charset="0"/>
                <a:cs typeface="Arial" panose="020B0604020202020204" pitchFamily="34" charset="0"/>
              </a:rPr>
            </a:br>
            <a:r>
              <a:rPr lang="en-US" sz="4000" dirty="0" err="1">
                <a:latin typeface="Arial" panose="020B0604020202020204" pitchFamily="34" charset="0"/>
                <a:cs typeface="Arial" panose="020B0604020202020204" pitchFamily="34" charset="0"/>
              </a:rPr>
              <a:t>qarab</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aniqlanadi</a:t>
            </a:r>
            <a:r>
              <a:rPr lang="en-US" sz="4000" dirty="0">
                <a:latin typeface="Arial" panose="020B0604020202020204" pitchFamily="34" charset="0"/>
                <a:cs typeface="Arial" panose="020B0604020202020204" pitchFamily="34" charset="0"/>
              </a:rPr>
              <a:t>.</a:t>
            </a:r>
            <a:endParaRPr lang="ru-RU"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0019065"/>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
            <a:ext cx="12192000" cy="1078172"/>
          </a:xfr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uz-Latn-UZ" sz="6600" b="1" dirty="0">
                <a:latin typeface="Arial" panose="020B0604020202020204" pitchFamily="34" charset="0"/>
                <a:cs typeface="Arial" panose="020B0604020202020204" pitchFamily="34" charset="0"/>
              </a:rPr>
              <a:t>          </a:t>
            </a:r>
            <a:r>
              <a:rPr lang="en-US" sz="6600" b="1" dirty="0">
                <a:latin typeface="Arial" panose="020B0604020202020204" pitchFamily="34" charset="0"/>
                <a:cs typeface="Arial" panose="020B0604020202020204" pitchFamily="34" charset="0"/>
              </a:rPr>
              <a:t>     </a:t>
            </a:r>
            <a:r>
              <a:rPr lang="uz-Latn-UZ" sz="6600" b="1" dirty="0">
                <a:latin typeface="Arial" panose="020B0604020202020204" pitchFamily="34" charset="0"/>
                <a:cs typeface="Arial" panose="020B0604020202020204" pitchFamily="34" charset="0"/>
              </a:rPr>
              <a:t>  </a:t>
            </a:r>
            <a:r>
              <a:rPr lang="uz-Latn-UZ" sz="5400" b="1" dirty="0">
                <a:latin typeface="Arial" panose="020B0604020202020204" pitchFamily="34" charset="0"/>
                <a:cs typeface="Arial" panose="020B0604020202020204" pitchFamily="34" charset="0"/>
              </a:rPr>
              <a:t>Antizarralar</a:t>
            </a:r>
            <a:endParaRPr lang="ru-RU" sz="54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685800" y="1409700"/>
            <a:ext cx="10782300" cy="5092700"/>
          </a:xfrm>
        </p:spPr>
        <p:txBody>
          <a:bodyPr>
            <a:noAutofit/>
          </a:bodyPr>
          <a:lstStyle/>
          <a:p>
            <a:pPr marL="0" indent="0" algn="just">
              <a:lnSpc>
                <a:spcPct val="100000"/>
              </a:lnSpc>
              <a:buNone/>
            </a:pPr>
            <a:r>
              <a:rPr lang="uz-Latn-UZ" sz="3600" b="1" dirty="0">
                <a:latin typeface="Arial" panose="020B0604020202020204" pitchFamily="34" charset="0"/>
                <a:cs typeface="Arial" panose="020B0604020202020204" pitchFamily="34" charset="0"/>
              </a:rPr>
              <a:t>   </a:t>
            </a:r>
            <a:r>
              <a:rPr lang="en-US" sz="3600" b="1" dirty="0">
                <a:latin typeface="Arial" panose="020B0604020202020204" pitchFamily="34" charset="0"/>
                <a:cs typeface="Arial" panose="020B0604020202020204" pitchFamily="34" charset="0"/>
              </a:rPr>
              <a:t>   </a:t>
            </a:r>
            <a:r>
              <a:rPr lang="uz-Latn-UZ" sz="3600" b="1" dirty="0">
                <a:latin typeface="Arial" panose="020B0604020202020204" pitchFamily="34" charset="0"/>
                <a:cs typeface="Arial" panose="020B0604020202020204" pitchFamily="34" charset="0"/>
              </a:rPr>
              <a:t> </a:t>
            </a:r>
            <a:r>
              <a:rPr lang="uz-Latn-UZ" sz="3600" dirty="0">
                <a:latin typeface="Arial" panose="020B0604020202020204" pitchFamily="34" charset="0"/>
                <a:cs typeface="Arial" panose="020B0604020202020204" pitchFamily="34" charset="0"/>
              </a:rPr>
              <a:t>Birinch</a:t>
            </a:r>
            <a:r>
              <a:rPr lang="en-US" sz="3600" dirty="0" err="1">
                <a:latin typeface="Arial" panose="020B0604020202020204" pitchFamily="34" charset="0"/>
                <a:cs typeface="Arial" panose="020B0604020202020204" pitchFamily="34" charset="0"/>
              </a:rPr>
              <a:t>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bo‘lib</a:t>
            </a:r>
            <a:r>
              <a:rPr lang="en-US" sz="3600" dirty="0">
                <a:latin typeface="Arial" panose="020B0604020202020204" pitchFamily="34" charset="0"/>
                <a:cs typeface="Arial" panose="020B0604020202020204" pitchFamily="34" charset="0"/>
              </a:rPr>
              <a:t> </a:t>
            </a:r>
            <a:r>
              <a:rPr lang="uz-Latn-UZ" sz="3600" b="1" i="1" dirty="0">
                <a:latin typeface="Arial" panose="020B0604020202020204" pitchFamily="34" charset="0"/>
                <a:cs typeface="Arial" panose="020B0604020202020204" pitchFamily="34" charset="0"/>
              </a:rPr>
              <a:t>elektronning antizarrasi </a:t>
            </a:r>
            <a:r>
              <a:rPr lang="uz-Latn-UZ" sz="3600" dirty="0">
                <a:latin typeface="Arial" panose="020B0604020202020204" pitchFamily="34" charset="0"/>
                <a:cs typeface="Arial" panose="020B0604020202020204" pitchFamily="34" charset="0"/>
              </a:rPr>
              <a:t>(qarama</a:t>
            </a:r>
            <a:r>
              <a:rPr lang="en-US" sz="3600" dirty="0">
                <a:latin typeface="Arial" panose="020B0604020202020204" pitchFamily="34" charset="0"/>
                <a:cs typeface="Arial" panose="020B0604020202020204" pitchFamily="34" charset="0"/>
              </a:rPr>
              <a:t>-</a:t>
            </a:r>
            <a:r>
              <a:rPr lang="uz-Latn-UZ" sz="3600" dirty="0">
                <a:latin typeface="Arial" panose="020B0604020202020204" pitchFamily="34" charset="0"/>
                <a:cs typeface="Arial" panose="020B0604020202020204" pitchFamily="34" charset="0"/>
              </a:rPr>
              <a:t>qarshi zarrasi) – </a:t>
            </a:r>
            <a:r>
              <a:rPr lang="uz-Latn-UZ" sz="3600" b="1" i="1" dirty="0">
                <a:latin typeface="Arial" panose="020B0604020202020204" pitchFamily="34" charset="0"/>
                <a:cs typeface="Arial" panose="020B0604020202020204" pitchFamily="34" charset="0"/>
              </a:rPr>
              <a:t>pozitron</a:t>
            </a:r>
            <a:r>
              <a:rPr lang="uz-Latn-UZ" sz="3600" dirty="0">
                <a:latin typeface="Arial" panose="020B0604020202020204" pitchFamily="34" charset="0"/>
                <a:cs typeface="Arial" panose="020B0604020202020204" pitchFamily="34" charset="0"/>
              </a:rPr>
              <a:t> kashf qilingandan Antiproton 1955-yilda mis nishonni protonlar bilan bombardimon qilish natijasida hosil qilindi. 1956-yilda esa antineytron kashf qilindi. Hozirgi paytda har bir zarraning o‘z antizarrasi, ya’ni massasi va spini teng, zaryadi esa qarama-qarshi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bo‘lgan</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zarra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mavjudligi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aniqlangan</a:t>
            </a:r>
            <a:r>
              <a:rPr lang="en-US" sz="3600" dirty="0">
                <a:latin typeface="Arial" panose="020B0604020202020204" pitchFamily="34" charset="0"/>
                <a:cs typeface="Arial" panose="020B0604020202020204" pitchFamily="34" charset="0"/>
              </a:rPr>
              <a:t>.</a:t>
            </a:r>
            <a:endParaRPr lang="ru-RU"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059736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
            <a:ext cx="12192000" cy="941694"/>
          </a:xfr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oAutofit/>
          </a:bodyPr>
          <a:lstStyle/>
          <a:p>
            <a:r>
              <a:rPr lang="en-US" b="1" dirty="0"/>
              <a:t>    </a:t>
            </a:r>
            <a:r>
              <a:rPr lang="uz-Latn-UZ" dirty="0">
                <a:latin typeface="Arial" panose="020B0604020202020204" pitchFamily="34" charset="0"/>
                <a:cs typeface="Arial" panose="020B0604020202020204" pitchFamily="34" charset="0"/>
              </a:rPr>
              <a:t>Modda  va  maydonning  bir-biriga  aylanishi</a:t>
            </a:r>
            <a:endParaRPr lang="ru-RU" sz="6000"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3" name="Объект 2"/>
              <p:cNvSpPr>
                <a:spLocks noGrp="1"/>
              </p:cNvSpPr>
              <p:nvPr>
                <p:ph idx="1"/>
              </p:nvPr>
            </p:nvSpPr>
            <p:spPr>
              <a:xfrm>
                <a:off x="749300" y="941696"/>
                <a:ext cx="10668000" cy="5916302"/>
              </a:xfrm>
            </p:spPr>
            <p:txBody>
              <a:bodyPr>
                <a:noAutofit/>
              </a:bodyPr>
              <a:lstStyle/>
              <a:p>
                <a:pPr marL="0" indent="0" algn="just">
                  <a:lnSpc>
                    <a:spcPct val="100000"/>
                  </a:lnSpc>
                  <a:buNone/>
                </a:pPr>
                <a:r>
                  <a:rPr lang="uz-Latn-UZ" sz="4200" b="1" dirty="0">
                    <a:latin typeface="Arial" panose="020B0604020202020204" pitchFamily="34" charset="0"/>
                    <a:cs typeface="Arial" panose="020B0604020202020204" pitchFamily="34" charset="0"/>
                  </a:rPr>
                  <a:t>  </a:t>
                </a:r>
                <a:r>
                  <a:rPr lang="en-US" sz="4200" b="1" dirty="0">
                    <a:latin typeface="Arial" panose="020B0604020202020204" pitchFamily="34" charset="0"/>
                    <a:cs typeface="Arial" panose="020B0604020202020204" pitchFamily="34" charset="0"/>
                  </a:rPr>
                  <a:t> </a:t>
                </a:r>
                <a:r>
                  <a:rPr lang="uz-Latn-UZ" sz="3600" dirty="0">
                    <a:latin typeface="Arial" panose="020B0604020202020204" pitchFamily="34" charset="0"/>
                    <a:cs typeface="Arial" panose="020B0604020202020204" pitchFamily="34" charset="0"/>
                  </a:rPr>
                  <a:t>Elektronning o‘z antizarrasi – pozitron bilan uchrashuvi ularning elektromagnit nurlanish kvantiga aylanishiga va energiya ajralishiga olib keladi.</a:t>
                </a:r>
                <a:r>
                  <a:rPr lang="en-US" sz="3600" dirty="0">
                    <a:latin typeface="Arial" panose="020B0604020202020204" pitchFamily="34" charset="0"/>
                    <a:cs typeface="Arial" panose="020B0604020202020204" pitchFamily="34" charset="0"/>
                  </a:rPr>
                  <a:t> Bu </a:t>
                </a:r>
                <a:r>
                  <a:rPr lang="en-US" sz="3600" dirty="0" err="1">
                    <a:latin typeface="Arial" panose="020B0604020202020204" pitchFamily="34" charset="0"/>
                    <a:cs typeface="Arial" panose="020B0604020202020204" pitchFamily="34" charset="0"/>
                  </a:rPr>
                  <a:t>hodisa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annigilatsiya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deyiladi</a:t>
                </a:r>
                <a:r>
                  <a:rPr lang="en-US" sz="3600" dirty="0">
                    <a:latin typeface="Arial" panose="020B0604020202020204" pitchFamily="34" charset="0"/>
                    <a:cs typeface="Arial" panose="020B0604020202020204" pitchFamily="34" charset="0"/>
                  </a:rPr>
                  <a:t>:</a:t>
                </a:r>
              </a:p>
              <a:p>
                <a:pPr marL="0" indent="0" algn="just">
                  <a:lnSpc>
                    <a:spcPct val="100000"/>
                  </a:lnSpc>
                  <a:buNone/>
                </a:pPr>
                <a:r>
                  <a:rPr lang="en-US" sz="3600" dirty="0">
                    <a:latin typeface="Arial" panose="020B0604020202020204" pitchFamily="34" charset="0"/>
                    <a:cs typeface="Arial" panose="020B0604020202020204" pitchFamily="34" charset="0"/>
                  </a:rPr>
                  <a:t>                         </a:t>
                </a:r>
                <a14:m>
                  <m:oMath xmlns:m="http://schemas.openxmlformats.org/officeDocument/2006/math">
                    <m:sSup>
                      <m:sSupPr>
                        <m:ctrlPr>
                          <a:rPr lang="en-US" sz="4400" b="1" i="1" smtClean="0">
                            <a:latin typeface="Cambria Math" panose="02040503050406030204" pitchFamily="18" charset="0"/>
                            <a:cs typeface="Arial" panose="020B0604020202020204" pitchFamily="34" charset="0"/>
                          </a:rPr>
                        </m:ctrlPr>
                      </m:sSupPr>
                      <m:e>
                        <m:r>
                          <a:rPr lang="en-US" sz="4400" b="1" i="1" smtClean="0">
                            <a:latin typeface="Cambria Math" panose="02040503050406030204" pitchFamily="18" charset="0"/>
                            <a:cs typeface="Arial" panose="020B0604020202020204" pitchFamily="34" charset="0"/>
                          </a:rPr>
                          <m:t>𝒆</m:t>
                        </m:r>
                      </m:e>
                      <m:sup>
                        <m:r>
                          <a:rPr lang="en-US" sz="4400" b="1" i="1" smtClean="0">
                            <a:latin typeface="Cambria Math" panose="02040503050406030204" pitchFamily="18" charset="0"/>
                            <a:cs typeface="Arial" panose="020B0604020202020204" pitchFamily="34" charset="0"/>
                          </a:rPr>
                          <m:t>−</m:t>
                        </m:r>
                      </m:sup>
                    </m:sSup>
                    <m:r>
                      <a:rPr lang="en-US" sz="4400" b="1" i="0" smtClean="0">
                        <a:latin typeface="Cambria Math" panose="02040503050406030204" pitchFamily="18" charset="0"/>
                        <a:cs typeface="Arial" panose="020B0604020202020204" pitchFamily="34" charset="0"/>
                      </a:rPr>
                      <m:t>+</m:t>
                    </m:r>
                    <m:sSup>
                      <m:sSupPr>
                        <m:ctrlPr>
                          <a:rPr lang="en-US" sz="4400" b="1" i="1" smtClean="0">
                            <a:latin typeface="Cambria Math" panose="02040503050406030204" pitchFamily="18" charset="0"/>
                            <a:cs typeface="Arial" panose="020B0604020202020204" pitchFamily="34" charset="0"/>
                          </a:rPr>
                        </m:ctrlPr>
                      </m:sSupPr>
                      <m:e>
                        <m:r>
                          <a:rPr lang="en-US" sz="4400" b="1" i="1" smtClean="0">
                            <a:latin typeface="Cambria Math" panose="02040503050406030204" pitchFamily="18" charset="0"/>
                            <a:cs typeface="Arial" panose="020B0604020202020204" pitchFamily="34" charset="0"/>
                          </a:rPr>
                          <m:t>𝒆</m:t>
                        </m:r>
                      </m:e>
                      <m:sup>
                        <m:r>
                          <a:rPr lang="en-US" sz="4400" b="1" i="1" smtClean="0">
                            <a:latin typeface="Cambria Math" panose="02040503050406030204" pitchFamily="18" charset="0"/>
                            <a:cs typeface="Arial" panose="020B0604020202020204" pitchFamily="34" charset="0"/>
                          </a:rPr>
                          <m:t>+</m:t>
                        </m:r>
                      </m:sup>
                    </m:sSup>
                    <m:r>
                      <a:rPr lang="en-US" sz="4400" b="1" i="1" smtClean="0">
                        <a:latin typeface="Cambria Math" panose="02040503050406030204" pitchFamily="18" charset="0"/>
                        <a:ea typeface="Cambria Math" panose="02040503050406030204" pitchFamily="18" charset="0"/>
                        <a:cs typeface="Arial" panose="020B0604020202020204" pitchFamily="34" charset="0"/>
                      </a:rPr>
                      <m:t>→</m:t>
                    </m:r>
                    <m:r>
                      <a:rPr lang="en-US" sz="4400" b="1" i="1" smtClean="0">
                        <a:latin typeface="Cambria Math" panose="02040503050406030204" pitchFamily="18" charset="0"/>
                        <a:ea typeface="Cambria Math" panose="02040503050406030204" pitchFamily="18" charset="0"/>
                        <a:cs typeface="Arial" panose="020B0604020202020204" pitchFamily="34" charset="0"/>
                      </a:rPr>
                      <m:t>𝟐</m:t>
                    </m:r>
                    <m:r>
                      <a:rPr lang="en-US" sz="4400" b="1" i="1" smtClean="0">
                        <a:latin typeface="Cambria Math" panose="02040503050406030204" pitchFamily="18" charset="0"/>
                        <a:ea typeface="Cambria Math" panose="02040503050406030204" pitchFamily="18" charset="0"/>
                        <a:cs typeface="Arial" panose="020B0604020202020204" pitchFamily="34" charset="0"/>
                      </a:rPr>
                      <m:t>𝜸</m:t>
                    </m:r>
                  </m:oMath>
                </a14:m>
                <a:endParaRPr lang="en-US" sz="4400" b="1" dirty="0">
                  <a:latin typeface="Arial" panose="020B0604020202020204" pitchFamily="34" charset="0"/>
                  <a:cs typeface="Arial" panose="020B0604020202020204" pitchFamily="34" charset="0"/>
                </a:endParaRPr>
              </a:p>
              <a:p>
                <a:pPr marL="0" indent="0" algn="just">
                  <a:lnSpc>
                    <a:spcPct val="100000"/>
                  </a:lnSpc>
                  <a:buNone/>
                </a:pPr>
                <a:r>
                  <a:rPr lang="en-US" sz="4400" b="1" dirty="0">
                    <a:latin typeface="Arial" panose="020B0604020202020204" pitchFamily="34" charset="0"/>
                    <a:cs typeface="Arial" panose="020B0604020202020204" pitchFamily="34" charset="0"/>
                  </a:rPr>
                  <a:t> </a:t>
                </a:r>
                <a14:m>
                  <m:oMath xmlns:m="http://schemas.openxmlformats.org/officeDocument/2006/math">
                    <m:r>
                      <a:rPr lang="uz-Latn-UZ" sz="3600" i="1">
                        <a:latin typeface="Cambria Math" panose="02040503050406030204" pitchFamily="18" charset="0"/>
                        <a:ea typeface="Cambria Math" panose="02040503050406030204" pitchFamily="18" charset="0"/>
                      </a:rPr>
                      <m:t>𝛾</m:t>
                    </m:r>
                    <m:r>
                      <a:rPr lang="uz-Latn-UZ" sz="3600" i="1">
                        <a:latin typeface="Cambria Math" panose="02040503050406030204" pitchFamily="18" charset="0"/>
                        <a:ea typeface="Cambria Math" panose="02040503050406030204" pitchFamily="18" charset="0"/>
                      </a:rPr>
                      <m:t>−</m:t>
                    </m:r>
                  </m:oMath>
                </a14:m>
                <a:r>
                  <a:rPr lang="uz-Latn-UZ" sz="3600" dirty="0">
                    <a:latin typeface="Arial" panose="020B0604020202020204" pitchFamily="34" charset="0"/>
                    <a:cs typeface="Arial" panose="020B0604020202020204" pitchFamily="34" charset="0"/>
                  </a:rPr>
                  <a:t>kvant</a:t>
                </a:r>
                <a:r>
                  <a:rPr lang="en-US" sz="3600" b="1" dirty="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e</a:t>
                </a:r>
                <a:r>
                  <a:rPr lang="uz-Latn-UZ" sz="3600" dirty="0">
                    <a:latin typeface="Arial" panose="020B0604020202020204" pitchFamily="34" charset="0"/>
                    <a:cs typeface="Arial" panose="020B0604020202020204" pitchFamily="34" charset="0"/>
                  </a:rPr>
                  <a:t>nergiyasi elektron va pozitronning tinchlikdagi energiyalari yig‘indisidan katta</a:t>
                </a:r>
                <a:r>
                  <a:rPr lang="en-US" sz="3600" dirty="0">
                    <a:latin typeface="Arial" panose="020B0604020202020204" pitchFamily="34" charset="0"/>
                    <a:cs typeface="Arial" panose="020B0604020202020204" pitchFamily="34" charset="0"/>
                  </a:rPr>
                  <a:t>.</a:t>
                </a:r>
                <a:r>
                  <a:rPr lang="uz-Latn-UZ" sz="3600" dirty="0">
                    <a:latin typeface="Arial" panose="020B0604020202020204" pitchFamily="34" charset="0"/>
                    <a:cs typeface="Arial" panose="020B0604020202020204" pitchFamily="34" charset="0"/>
                  </a:rPr>
                  <a:t> </a:t>
                </a:r>
                <a:endParaRPr lang="en-US" sz="3600" dirty="0">
                  <a:latin typeface="Arial" panose="020B0604020202020204" pitchFamily="34" charset="0"/>
                  <a:cs typeface="Arial" panose="020B0604020202020204" pitchFamily="34" charset="0"/>
                </a:endParaRPr>
              </a:p>
              <a:p>
                <a:pPr marL="0" indent="0" algn="just">
                  <a:lnSpc>
                    <a:spcPct val="100000"/>
                  </a:lnSpc>
                  <a:buNone/>
                </a:pPr>
                <a:r>
                  <a:rPr lang="en-US" sz="3600" b="1" dirty="0">
                    <a:latin typeface="Arial" panose="020B0604020202020204" pitchFamily="34" charset="0"/>
                    <a:cs typeface="Arial" panose="020B0604020202020204" pitchFamily="34" charset="0"/>
                  </a:rPr>
                  <a:t>    </a:t>
                </a:r>
                <a14:m>
                  <m:oMath xmlns:m="http://schemas.openxmlformats.org/officeDocument/2006/math">
                    <m:sSub>
                      <m:sSubPr>
                        <m:ctrlPr>
                          <a:rPr lang="uz-Latn-UZ" sz="3600" b="1" i="1">
                            <a:latin typeface="Cambria Math" panose="02040503050406030204" pitchFamily="18" charset="0"/>
                          </a:rPr>
                        </m:ctrlPr>
                      </m:sSubPr>
                      <m:e>
                        <m:r>
                          <a:rPr lang="uz-Latn-UZ" sz="3600" b="1" i="1">
                            <a:latin typeface="Cambria Math" panose="02040503050406030204" pitchFamily="18" charset="0"/>
                          </a:rPr>
                          <m:t>𝑬</m:t>
                        </m:r>
                      </m:e>
                      <m:sub>
                        <m:r>
                          <a:rPr lang="uz-Latn-UZ" sz="3600" b="1" i="1">
                            <a:latin typeface="Cambria Math" panose="02040503050406030204" pitchFamily="18" charset="0"/>
                            <a:ea typeface="Cambria Math" panose="02040503050406030204" pitchFamily="18" charset="0"/>
                          </a:rPr>
                          <m:t>𝜸</m:t>
                        </m:r>
                      </m:sub>
                    </m:sSub>
                    <m:r>
                      <a:rPr lang="uz-Latn-UZ" sz="3600" b="1" i="1">
                        <a:latin typeface="Cambria Math" panose="02040503050406030204" pitchFamily="18" charset="0"/>
                      </a:rPr>
                      <m:t>&gt;</m:t>
                    </m:r>
                    <m:r>
                      <a:rPr lang="uz-Latn-UZ" sz="3600" b="1" i="1">
                        <a:latin typeface="Cambria Math" panose="02040503050406030204" pitchFamily="18" charset="0"/>
                      </a:rPr>
                      <m:t>𝟐</m:t>
                    </m:r>
                    <m:sSub>
                      <m:sSubPr>
                        <m:ctrlPr>
                          <a:rPr lang="uz-Latn-UZ" sz="3600" b="1" i="1">
                            <a:latin typeface="Cambria Math" panose="02040503050406030204" pitchFamily="18" charset="0"/>
                          </a:rPr>
                        </m:ctrlPr>
                      </m:sSubPr>
                      <m:e>
                        <m:r>
                          <a:rPr lang="uz-Latn-UZ" sz="3600" b="1" i="1">
                            <a:latin typeface="Cambria Math" panose="02040503050406030204" pitchFamily="18" charset="0"/>
                          </a:rPr>
                          <m:t>𝒎</m:t>
                        </m:r>
                      </m:e>
                      <m:sub>
                        <m:r>
                          <a:rPr lang="uz-Latn-UZ" sz="3600" b="1" i="1">
                            <a:latin typeface="Cambria Math" panose="02040503050406030204" pitchFamily="18" charset="0"/>
                          </a:rPr>
                          <m:t>𝟎</m:t>
                        </m:r>
                      </m:sub>
                    </m:sSub>
                    <m:sSup>
                      <m:sSupPr>
                        <m:ctrlPr>
                          <a:rPr lang="uz-Latn-UZ" sz="3600" b="1" i="1">
                            <a:latin typeface="Cambria Math" panose="02040503050406030204" pitchFamily="18" charset="0"/>
                          </a:rPr>
                        </m:ctrlPr>
                      </m:sSupPr>
                      <m:e>
                        <m:r>
                          <a:rPr lang="uz-Latn-UZ" sz="3600" b="1" i="1">
                            <a:latin typeface="Cambria Math" panose="02040503050406030204" pitchFamily="18" charset="0"/>
                          </a:rPr>
                          <m:t>𝒄</m:t>
                        </m:r>
                      </m:e>
                      <m:sup>
                        <m:r>
                          <a:rPr lang="uz-Latn-UZ" sz="3600" b="1" i="1">
                            <a:latin typeface="Cambria Math" panose="02040503050406030204" pitchFamily="18" charset="0"/>
                          </a:rPr>
                          <m:t>𝟐</m:t>
                        </m:r>
                      </m:sup>
                    </m:sSup>
                    <m:r>
                      <a:rPr lang="uz-Latn-UZ" sz="3600" b="1" i="1">
                        <a:latin typeface="Cambria Math" panose="02040503050406030204" pitchFamily="18" charset="0"/>
                      </a:rPr>
                      <m:t>=</m:t>
                    </m:r>
                    <m:r>
                      <a:rPr lang="uz-Latn-UZ" sz="3600" b="1" i="1">
                        <a:latin typeface="Cambria Math" panose="02040503050406030204" pitchFamily="18" charset="0"/>
                      </a:rPr>
                      <m:t>𝟏</m:t>
                    </m:r>
                    <m:r>
                      <a:rPr lang="uz-Latn-UZ" sz="3600" b="1" i="1">
                        <a:latin typeface="Cambria Math" panose="02040503050406030204" pitchFamily="18" charset="0"/>
                      </a:rPr>
                      <m:t>,</m:t>
                    </m:r>
                    <m:r>
                      <a:rPr lang="uz-Latn-UZ" sz="3600" b="1" i="1">
                        <a:latin typeface="Cambria Math" panose="02040503050406030204" pitchFamily="18" charset="0"/>
                      </a:rPr>
                      <m:t>𝟎𝟐</m:t>
                    </m:r>
                    <m:r>
                      <a:rPr lang="uz-Latn-UZ" sz="3600" b="1" i="1">
                        <a:latin typeface="Cambria Math" panose="02040503050406030204" pitchFamily="18" charset="0"/>
                      </a:rPr>
                      <m:t>𝑴𝒆𝑽</m:t>
                    </m:r>
                  </m:oMath>
                </a14:m>
                <a:r>
                  <a:rPr lang="uz-Latn-UZ" sz="3600" b="1" dirty="0">
                    <a:latin typeface="Arial" panose="020B0604020202020204" pitchFamily="34" charset="0"/>
                    <a:cs typeface="Arial" panose="020B0604020202020204" pitchFamily="34" charset="0"/>
                  </a:rPr>
                  <a:t>  </a:t>
                </a:r>
                <a:r>
                  <a:rPr lang="en-US" sz="3600" b="1" dirty="0">
                    <a:latin typeface="Arial" panose="020B0604020202020204" pitchFamily="34" charset="0"/>
                    <a:cs typeface="Arial" panose="020B0604020202020204" pitchFamily="34" charset="0"/>
                  </a:rPr>
                  <a:t>           </a:t>
                </a:r>
                <a14:m>
                  <m:oMath xmlns:m="http://schemas.openxmlformats.org/officeDocument/2006/math">
                    <m:r>
                      <a:rPr lang="uz-Latn-UZ" sz="3600" b="1" i="1">
                        <a:latin typeface="Cambria Math" panose="02040503050406030204" pitchFamily="18" charset="0"/>
                        <a:ea typeface="Cambria Math" panose="02040503050406030204" pitchFamily="18" charset="0"/>
                        <a:cs typeface="Arial" panose="020B0604020202020204" pitchFamily="34" charset="0"/>
                      </a:rPr>
                      <m:t>𝜸</m:t>
                    </m:r>
                    <m:r>
                      <a:rPr lang="uz-Latn-UZ" sz="3600" b="1" i="1">
                        <a:latin typeface="Cambria Math" panose="02040503050406030204" pitchFamily="18" charset="0"/>
                        <a:ea typeface="Cambria Math" panose="02040503050406030204" pitchFamily="18" charset="0"/>
                        <a:cs typeface="Arial" panose="020B0604020202020204" pitchFamily="34" charset="0"/>
                      </a:rPr>
                      <m:t>→</m:t>
                    </m:r>
                    <m:sSup>
                      <m:sSupPr>
                        <m:ctrlPr>
                          <a:rPr lang="uz-Latn-UZ" sz="3600" b="1" i="1">
                            <a:latin typeface="Cambria Math" panose="02040503050406030204" pitchFamily="18" charset="0"/>
                            <a:ea typeface="Cambria Math" panose="02040503050406030204" pitchFamily="18" charset="0"/>
                            <a:cs typeface="Arial" panose="020B0604020202020204" pitchFamily="34" charset="0"/>
                          </a:rPr>
                        </m:ctrlPr>
                      </m:sSupPr>
                      <m:e>
                        <m:r>
                          <a:rPr lang="uz-Latn-UZ" sz="3600" b="1" i="1">
                            <a:latin typeface="Cambria Math" panose="02040503050406030204" pitchFamily="18" charset="0"/>
                            <a:ea typeface="Cambria Math" panose="02040503050406030204" pitchFamily="18" charset="0"/>
                            <a:cs typeface="Arial" panose="020B0604020202020204" pitchFamily="34" charset="0"/>
                          </a:rPr>
                          <m:t>𝒆</m:t>
                        </m:r>
                      </m:e>
                      <m:sup>
                        <m:r>
                          <a:rPr lang="uz-Latn-UZ" sz="3600" b="1" i="1">
                            <a:latin typeface="Cambria Math" panose="02040503050406030204" pitchFamily="18" charset="0"/>
                            <a:ea typeface="Cambria Math" panose="02040503050406030204" pitchFamily="18" charset="0"/>
                            <a:cs typeface="Arial" panose="020B0604020202020204" pitchFamily="34" charset="0"/>
                          </a:rPr>
                          <m:t>−</m:t>
                        </m:r>
                      </m:sup>
                    </m:sSup>
                    <m:r>
                      <a:rPr lang="uz-Latn-UZ" sz="3600" b="1" i="1">
                        <a:latin typeface="Cambria Math" panose="02040503050406030204" pitchFamily="18" charset="0"/>
                        <a:ea typeface="Cambria Math" panose="02040503050406030204" pitchFamily="18" charset="0"/>
                        <a:cs typeface="Arial" panose="020B0604020202020204" pitchFamily="34" charset="0"/>
                      </a:rPr>
                      <m:t>+</m:t>
                    </m:r>
                    <m:sSup>
                      <m:sSupPr>
                        <m:ctrlPr>
                          <a:rPr lang="uz-Latn-UZ" sz="3600" b="1" i="1">
                            <a:latin typeface="Cambria Math" panose="02040503050406030204" pitchFamily="18" charset="0"/>
                            <a:ea typeface="Cambria Math" panose="02040503050406030204" pitchFamily="18" charset="0"/>
                            <a:cs typeface="Arial" panose="020B0604020202020204" pitchFamily="34" charset="0"/>
                          </a:rPr>
                        </m:ctrlPr>
                      </m:sSupPr>
                      <m:e>
                        <m:r>
                          <a:rPr lang="uz-Latn-UZ" sz="3600" b="1" i="1">
                            <a:latin typeface="Cambria Math" panose="02040503050406030204" pitchFamily="18" charset="0"/>
                            <a:ea typeface="Cambria Math" panose="02040503050406030204" pitchFamily="18" charset="0"/>
                            <a:cs typeface="Arial" panose="020B0604020202020204" pitchFamily="34" charset="0"/>
                          </a:rPr>
                          <m:t>𝒆</m:t>
                        </m:r>
                      </m:e>
                      <m:sup>
                        <m:r>
                          <a:rPr lang="uz-Latn-UZ" sz="3600" b="1" i="1">
                            <a:latin typeface="Cambria Math" panose="02040503050406030204" pitchFamily="18" charset="0"/>
                            <a:ea typeface="Cambria Math" panose="02040503050406030204" pitchFamily="18" charset="0"/>
                            <a:cs typeface="Arial" panose="020B0604020202020204" pitchFamily="34" charset="0"/>
                          </a:rPr>
                          <m:t>+</m:t>
                        </m:r>
                      </m:sup>
                    </m:sSup>
                  </m:oMath>
                </a14:m>
                <a:endParaRPr lang="ru-RU" sz="3600" b="1" dirty="0">
                  <a:latin typeface="Arial" panose="020B0604020202020204" pitchFamily="34" charset="0"/>
                  <a:cs typeface="Arial" panose="020B0604020202020204" pitchFamily="34" charset="0"/>
                </a:endParaRPr>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749300" y="941696"/>
                <a:ext cx="10668000" cy="5916302"/>
              </a:xfrm>
              <a:blipFill>
                <a:blip r:embed="rId2"/>
                <a:stretch>
                  <a:fillRect l="-1771" t="-309" r="-1714"/>
                </a:stretch>
              </a:blipFill>
            </p:spPr>
            <p:txBody>
              <a:bodyPr/>
              <a:lstStyle/>
              <a:p>
                <a:r>
                  <a:rPr lang="ru-RU">
                    <a:noFill/>
                  </a:rPr>
                  <a:t> </a:t>
                </a:r>
              </a:p>
            </p:txBody>
          </p:sp>
        </mc:Fallback>
      </mc:AlternateContent>
    </p:spTree>
    <p:extLst>
      <p:ext uri="{BB962C8B-B14F-4D97-AF65-F5344CB8AC3E}">
        <p14:creationId xmlns:p14="http://schemas.microsoft.com/office/powerpoint/2010/main" val="2709285905"/>
      </p:ext>
    </p:extLst>
  </p:cSld>
  <p:clrMapOvr>
    <a:masterClrMapping/>
  </p:clrMapOvr>
  <p:transition spd="slow">
    <p:wheel spokes="1"/>
  </p:transition>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322</TotalTime>
  <Words>420</Words>
  <Application>Microsoft Office PowerPoint</Application>
  <PresentationFormat>Широкоэкранный</PresentationFormat>
  <Paragraphs>46</Paragraphs>
  <Slides>15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15</vt:i4>
      </vt:variant>
    </vt:vector>
  </HeadingPairs>
  <TitlesOfParts>
    <vt:vector size="20" baseType="lpstr">
      <vt:lpstr>Arial</vt:lpstr>
      <vt:lpstr>Calibri</vt:lpstr>
      <vt:lpstr>Calibri Light</vt:lpstr>
      <vt:lpstr>Cambria Math</vt:lpstr>
      <vt:lpstr>Тема Office</vt:lpstr>
      <vt:lpstr>Презентация PowerPoint</vt:lpstr>
      <vt:lpstr>            Elementar zarralar</vt:lpstr>
      <vt:lpstr>                     Elektron</vt:lpstr>
      <vt:lpstr>                     Foton</vt:lpstr>
      <vt:lpstr>                         Proton</vt:lpstr>
      <vt:lpstr>         K-mezonlar va giperonlar</vt:lpstr>
      <vt:lpstr>                  Rezonanslar</vt:lpstr>
      <vt:lpstr>                 Antizarralar</vt:lpstr>
      <vt:lpstr>    Modda  va  maydonning  bir-biriga  aylanishi</vt:lpstr>
      <vt:lpstr>Презентация PowerPoint</vt:lpstr>
      <vt:lpstr>Презентация PowerPoint</vt:lpstr>
      <vt:lpstr>                  Kvarklar</vt:lpstr>
      <vt:lpstr>Презентация PowerPoint</vt:lpstr>
      <vt:lpstr>Презентация PowerPoint</vt:lpstr>
      <vt:lpstr>  Mustaqil bajarish uchun topshiriqlar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Fizika</dc:title>
  <dc:creator>User</dc:creator>
  <cp:lastModifiedBy>hp</cp:lastModifiedBy>
  <cp:revision>52</cp:revision>
  <dcterms:created xsi:type="dcterms:W3CDTF">2020-04-24T10:28:53Z</dcterms:created>
  <dcterms:modified xsi:type="dcterms:W3CDTF">2021-04-06T18:15:30Z</dcterms:modified>
</cp:coreProperties>
</file>