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58" r:id="rId3"/>
    <p:sldId id="259" r:id="rId4"/>
    <p:sldId id="271" r:id="rId5"/>
    <p:sldId id="260" r:id="rId6"/>
    <p:sldId id="268" r:id="rId7"/>
    <p:sldId id="261" r:id="rId8"/>
    <p:sldId id="262" r:id="rId9"/>
    <p:sldId id="263" r:id="rId10"/>
    <p:sldId id="264" r:id="rId11"/>
    <p:sldId id="265" r:id="rId12"/>
    <p:sldId id="266" r:id="rId13"/>
    <p:sldId id="267" r:id="rId14"/>
    <p:sldId id="273"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D7B12D3-1BCE-4D75-A795-D4AE33FCDB80}" type="datetimeFigureOut">
              <a:rPr lang="ru-RU" smtClean="0"/>
              <a:t>06.04.2021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263373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D7B12D3-1BCE-4D75-A795-D4AE33FCDB80}" type="datetimeFigureOut">
              <a:rPr lang="ru-RU" smtClean="0"/>
              <a:t>06.04.2021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381062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D7B12D3-1BCE-4D75-A795-D4AE33FCDB80}" type="datetimeFigureOut">
              <a:rPr lang="ru-RU" smtClean="0"/>
              <a:t>06.04.2021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1089436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111437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D7B12D3-1BCE-4D75-A795-D4AE33FCDB80}" type="datetimeFigureOut">
              <a:rPr lang="ru-RU" smtClean="0"/>
              <a:t>06.04.2021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143655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D7B12D3-1BCE-4D75-A795-D4AE33FCDB80}" type="datetimeFigureOut">
              <a:rPr lang="ru-RU" smtClean="0"/>
              <a:t>06.04.2021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1881365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D7B12D3-1BCE-4D75-A795-D4AE33FCDB80}" type="datetimeFigureOut">
              <a:rPr lang="ru-RU" smtClean="0"/>
              <a:t>06.04.2021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1930660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D7B12D3-1BCE-4D75-A795-D4AE33FCDB80}" type="datetimeFigureOut">
              <a:rPr lang="ru-RU" smtClean="0"/>
              <a:t>06.04.2021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1834443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D7B12D3-1BCE-4D75-A795-D4AE33FCDB80}" type="datetimeFigureOut">
              <a:rPr lang="ru-RU" smtClean="0"/>
              <a:t>06.04.2021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2627718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D7B12D3-1BCE-4D75-A795-D4AE33FCDB80}" type="datetimeFigureOut">
              <a:rPr lang="ru-RU" smtClean="0"/>
              <a:t>06.04.2021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1125554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D7B12D3-1BCE-4D75-A795-D4AE33FCDB80}" type="datetimeFigureOut">
              <a:rPr lang="ru-RU" smtClean="0"/>
              <a:t>06.04.2021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123426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D7B12D3-1BCE-4D75-A795-D4AE33FCDB80}" type="datetimeFigureOut">
              <a:rPr lang="ru-RU" smtClean="0"/>
              <a:t>06.04.2021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19F7BE-4AD3-4834-BC49-90EF8D49033A}" type="slidenum">
              <a:rPr lang="ru-RU" smtClean="0"/>
              <a:t>‹#›</a:t>
            </a:fld>
            <a:endParaRPr lang="ru-RU"/>
          </a:p>
        </p:txBody>
      </p:sp>
    </p:spTree>
    <p:extLst>
      <p:ext uri="{BB962C8B-B14F-4D97-AF65-F5344CB8AC3E}">
        <p14:creationId xmlns:p14="http://schemas.microsoft.com/office/powerpoint/2010/main" val="58602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B12D3-1BCE-4D75-A795-D4AE33FCDB80}" type="datetimeFigureOut">
              <a:rPr lang="ru-RU" smtClean="0"/>
              <a:t>06.04.2021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9F7BE-4AD3-4834-BC49-90EF8D49033A}" type="slidenum">
              <a:rPr lang="ru-RU" smtClean="0"/>
              <a:t>‹#›</a:t>
            </a:fld>
            <a:endParaRPr lang="ru-RU"/>
          </a:p>
        </p:txBody>
      </p:sp>
    </p:spTree>
    <p:extLst>
      <p:ext uri="{BB962C8B-B14F-4D97-AF65-F5344CB8AC3E}">
        <p14:creationId xmlns:p14="http://schemas.microsoft.com/office/powerpoint/2010/main" val="23029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2985" y="3247"/>
            <a:ext cx="12189015" cy="1799049"/>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15" name="object 4">
            <a:extLst>
              <a:ext uri="{FF2B5EF4-FFF2-40B4-BE49-F238E27FC236}">
                <a16:creationId xmlns:a16="http://schemas.microsoft.com/office/drawing/2014/main" id="{96789AA7-9596-4F83-89FD-AEC28EE179F1}"/>
              </a:ext>
            </a:extLst>
          </p:cNvPr>
          <p:cNvSpPr txBox="1"/>
          <p:nvPr/>
        </p:nvSpPr>
        <p:spPr>
          <a:xfrm>
            <a:off x="1397000" y="2330891"/>
            <a:ext cx="10128223" cy="6282807"/>
          </a:xfrm>
          <a:prstGeom prst="rect">
            <a:avLst/>
          </a:prstGeom>
        </p:spPr>
        <p:txBody>
          <a:bodyPr vert="horz" wrap="square" lIns="0" tIns="29525" rIns="0" bIns="0" rtlCol="0">
            <a:spAutoFit/>
          </a:bodyPr>
          <a:lstStyle/>
          <a:p>
            <a:pPr>
              <a:spcAft>
                <a:spcPts val="1200"/>
              </a:spcAft>
            </a:pPr>
            <a:r>
              <a:rPr lang="uz-Latn-UZ" sz="4800" dirty="0">
                <a:solidFill>
                  <a:srgbClr val="002060"/>
                </a:solidFill>
                <a:latin typeface="Arial"/>
                <a:cs typeface="Arial"/>
              </a:rPr>
              <a:t>Mavzu: </a:t>
            </a:r>
            <a:endParaRPr lang="en-US" sz="4800" dirty="0">
              <a:solidFill>
                <a:srgbClr val="002060"/>
              </a:solidFill>
              <a:latin typeface="Arial"/>
              <a:cs typeface="Arial"/>
            </a:endParaRPr>
          </a:p>
          <a:p>
            <a:pPr>
              <a:spcAft>
                <a:spcPts val="1200"/>
              </a:spcAft>
            </a:pPr>
            <a:r>
              <a:rPr lang="en-US" sz="4000" b="1" dirty="0" err="1">
                <a:solidFill>
                  <a:srgbClr val="002060"/>
                </a:solidFill>
                <a:latin typeface="Arial"/>
                <a:cs typeface="Arial"/>
              </a:rPr>
              <a:t>O‘zbekistonda</a:t>
            </a:r>
            <a:r>
              <a:rPr lang="en-US" sz="4000" b="1" dirty="0">
                <a:solidFill>
                  <a:srgbClr val="002060"/>
                </a:solidFill>
                <a:latin typeface="Arial"/>
                <a:cs typeface="Arial"/>
              </a:rPr>
              <a:t> </a:t>
            </a:r>
            <a:r>
              <a:rPr lang="en-US" sz="4000" b="1" dirty="0" err="1">
                <a:solidFill>
                  <a:srgbClr val="002060"/>
                </a:solidFill>
                <a:latin typeface="Arial"/>
                <a:cs typeface="Arial"/>
              </a:rPr>
              <a:t>yadro</a:t>
            </a:r>
            <a:r>
              <a:rPr lang="en-US" sz="4000" b="1" dirty="0">
                <a:solidFill>
                  <a:srgbClr val="002060"/>
                </a:solidFill>
                <a:latin typeface="Arial"/>
                <a:cs typeface="Arial"/>
              </a:rPr>
              <a:t> </a:t>
            </a:r>
            <a:r>
              <a:rPr lang="en-US" sz="4000" b="1" dirty="0" err="1">
                <a:solidFill>
                  <a:srgbClr val="002060"/>
                </a:solidFill>
                <a:latin typeface="Arial"/>
                <a:cs typeface="Arial"/>
              </a:rPr>
              <a:t>fizikasi</a:t>
            </a:r>
            <a:r>
              <a:rPr lang="en-US" sz="4000" b="1" dirty="0">
                <a:solidFill>
                  <a:srgbClr val="002060"/>
                </a:solidFill>
                <a:latin typeface="Arial"/>
                <a:cs typeface="Arial"/>
              </a:rPr>
              <a:t> </a:t>
            </a:r>
            <a:r>
              <a:rPr lang="en-US" sz="4000" b="1" dirty="0" err="1">
                <a:solidFill>
                  <a:srgbClr val="002060"/>
                </a:solidFill>
                <a:latin typeface="Arial"/>
                <a:cs typeface="Arial"/>
              </a:rPr>
              <a:t>sohasidagi</a:t>
            </a:r>
            <a:r>
              <a:rPr lang="en-US" sz="4000" b="1" dirty="0">
                <a:solidFill>
                  <a:srgbClr val="002060"/>
                </a:solidFill>
                <a:latin typeface="Arial"/>
                <a:cs typeface="Arial"/>
              </a:rPr>
              <a:t> </a:t>
            </a:r>
            <a:r>
              <a:rPr lang="en-US" sz="4000" b="1" dirty="0" err="1">
                <a:solidFill>
                  <a:srgbClr val="002060"/>
                </a:solidFill>
                <a:latin typeface="Arial"/>
                <a:cs typeface="Arial"/>
              </a:rPr>
              <a:t>tadqiqotlar</a:t>
            </a:r>
            <a:r>
              <a:rPr lang="en-US" sz="4000" b="1" dirty="0">
                <a:solidFill>
                  <a:srgbClr val="002060"/>
                </a:solidFill>
                <a:latin typeface="Arial"/>
                <a:cs typeface="Arial"/>
              </a:rPr>
              <a:t> </a:t>
            </a:r>
            <a:r>
              <a:rPr lang="en-US" sz="4000" b="1" dirty="0" err="1">
                <a:solidFill>
                  <a:srgbClr val="002060"/>
                </a:solidFill>
                <a:latin typeface="Arial"/>
                <a:cs typeface="Arial"/>
              </a:rPr>
              <a:t>va</a:t>
            </a:r>
            <a:r>
              <a:rPr lang="en-US" sz="4000" b="1" dirty="0">
                <a:solidFill>
                  <a:srgbClr val="002060"/>
                </a:solidFill>
                <a:latin typeface="Arial"/>
                <a:cs typeface="Arial"/>
              </a:rPr>
              <a:t> </a:t>
            </a:r>
            <a:r>
              <a:rPr lang="en-US" sz="4000" b="1" dirty="0" err="1">
                <a:solidFill>
                  <a:srgbClr val="002060"/>
                </a:solidFill>
                <a:latin typeface="Arial"/>
                <a:cs typeface="Arial"/>
              </a:rPr>
              <a:t>ularning</a:t>
            </a:r>
            <a:r>
              <a:rPr lang="en-US" sz="4000" b="1" dirty="0">
                <a:solidFill>
                  <a:srgbClr val="002060"/>
                </a:solidFill>
                <a:latin typeface="Arial"/>
                <a:cs typeface="Arial"/>
              </a:rPr>
              <a:t> </a:t>
            </a:r>
            <a:r>
              <a:rPr lang="en-US" sz="4000" b="1" dirty="0" err="1">
                <a:solidFill>
                  <a:srgbClr val="002060"/>
                </a:solidFill>
                <a:latin typeface="Arial"/>
                <a:cs typeface="Arial"/>
              </a:rPr>
              <a:t>natijalaridan</a:t>
            </a:r>
            <a:r>
              <a:rPr lang="en-US" sz="4000" b="1" dirty="0">
                <a:solidFill>
                  <a:srgbClr val="002060"/>
                </a:solidFill>
                <a:latin typeface="Arial"/>
                <a:cs typeface="Arial"/>
              </a:rPr>
              <a:t> </a:t>
            </a:r>
            <a:r>
              <a:rPr lang="en-US" sz="4000" b="1" dirty="0" err="1">
                <a:solidFill>
                  <a:srgbClr val="002060"/>
                </a:solidFill>
                <a:latin typeface="Arial"/>
                <a:cs typeface="Arial"/>
              </a:rPr>
              <a:t>xalq</a:t>
            </a:r>
            <a:r>
              <a:rPr lang="en-US" sz="4000" b="1" dirty="0">
                <a:solidFill>
                  <a:srgbClr val="002060"/>
                </a:solidFill>
                <a:latin typeface="Arial"/>
                <a:cs typeface="Arial"/>
              </a:rPr>
              <a:t> </a:t>
            </a:r>
            <a:r>
              <a:rPr lang="en-US" sz="4000" b="1" dirty="0" err="1">
                <a:solidFill>
                  <a:srgbClr val="002060"/>
                </a:solidFill>
                <a:latin typeface="Arial"/>
                <a:cs typeface="Arial"/>
              </a:rPr>
              <a:t>xo</a:t>
            </a:r>
            <a:r>
              <a:rPr lang="en-US" sz="4000" b="1" dirty="0" err="1">
                <a:solidFill>
                  <a:srgbClr val="002060"/>
                </a:solidFill>
                <a:latin typeface="Arial" panose="020B0604020202020204" pitchFamily="34" charset="0"/>
                <a:cs typeface="Arial" panose="020B0604020202020204" pitchFamily="34" charset="0"/>
              </a:rPr>
              <a:t>‘jaligida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foydalanish</a:t>
            </a:r>
            <a:r>
              <a:rPr lang="en-US" sz="4000" b="1" dirty="0">
                <a:solidFill>
                  <a:srgbClr val="002060"/>
                </a:solidFill>
                <a:latin typeface="Arial"/>
                <a:cs typeface="Arial"/>
              </a:rPr>
              <a:t>.</a:t>
            </a:r>
          </a:p>
          <a:p>
            <a:pPr marL="38918">
              <a:spcBef>
                <a:spcPts val="233"/>
              </a:spcBef>
            </a:pPr>
            <a:r>
              <a:rPr lang="en-US" sz="2400" b="1" dirty="0" err="1">
                <a:solidFill>
                  <a:srgbClr val="7030A0"/>
                </a:solidFill>
                <a:latin typeface="Arial"/>
                <a:cs typeface="Arial"/>
              </a:rPr>
              <a:t>O‘qituvchi</a:t>
            </a:r>
            <a:r>
              <a:rPr lang="en-US" sz="2400" b="1" dirty="0">
                <a:solidFill>
                  <a:srgbClr val="7030A0"/>
                </a:solidFill>
                <a:latin typeface="Arial"/>
                <a:cs typeface="Arial"/>
              </a:rPr>
              <a:t>: </a:t>
            </a:r>
            <a:r>
              <a:rPr lang="en-US" sz="2400" dirty="0">
                <a:solidFill>
                  <a:srgbClr val="7030A0"/>
                </a:solidFill>
                <a:latin typeface="Arial"/>
                <a:cs typeface="Arial"/>
              </a:rPr>
              <a:t>Toshkent </a:t>
            </a:r>
            <a:r>
              <a:rPr lang="en-US" sz="2400" dirty="0" err="1">
                <a:solidFill>
                  <a:srgbClr val="7030A0"/>
                </a:solidFill>
                <a:latin typeface="Arial"/>
                <a:cs typeface="Arial"/>
              </a:rPr>
              <a:t>shahar</a:t>
            </a:r>
            <a:r>
              <a:rPr lang="en-US" sz="2400" dirty="0">
                <a:solidFill>
                  <a:srgbClr val="7030A0"/>
                </a:solidFill>
                <a:latin typeface="Arial"/>
                <a:cs typeface="Arial"/>
              </a:rPr>
              <a:t> </a:t>
            </a:r>
            <a:r>
              <a:rPr lang="en-US" sz="2400" dirty="0" err="1">
                <a:solidFill>
                  <a:srgbClr val="7030A0"/>
                </a:solidFill>
                <a:latin typeface="Arial"/>
                <a:cs typeface="Arial"/>
              </a:rPr>
              <a:t>Uchtepa</a:t>
            </a:r>
            <a:r>
              <a:rPr lang="en-US" sz="2400" dirty="0">
                <a:solidFill>
                  <a:srgbClr val="7030A0"/>
                </a:solidFill>
                <a:latin typeface="Arial"/>
                <a:cs typeface="Arial"/>
              </a:rPr>
              <a:t> </a:t>
            </a:r>
            <a:r>
              <a:rPr lang="en-US" sz="2400" dirty="0" err="1">
                <a:solidFill>
                  <a:srgbClr val="7030A0"/>
                </a:solidFill>
                <a:latin typeface="Arial"/>
                <a:cs typeface="Arial"/>
              </a:rPr>
              <a:t>tumani</a:t>
            </a:r>
            <a:r>
              <a:rPr lang="en-US" sz="2400" dirty="0">
                <a:solidFill>
                  <a:srgbClr val="7030A0"/>
                </a:solidFill>
                <a:latin typeface="Arial"/>
                <a:cs typeface="Arial"/>
              </a:rPr>
              <a:t> </a:t>
            </a:r>
          </a:p>
          <a:p>
            <a:pPr marL="38918">
              <a:spcBef>
                <a:spcPts val="233"/>
              </a:spcBef>
            </a:pPr>
            <a:r>
              <a:rPr lang="en-US" sz="2400" dirty="0">
                <a:solidFill>
                  <a:srgbClr val="7030A0"/>
                </a:solidFill>
                <a:latin typeface="Arial"/>
                <a:cs typeface="Arial"/>
              </a:rPr>
              <a:t>287-maktab </a:t>
            </a:r>
            <a:r>
              <a:rPr lang="en-US" sz="2400" dirty="0" err="1">
                <a:solidFill>
                  <a:srgbClr val="7030A0"/>
                </a:solidFill>
                <a:latin typeface="Arial"/>
                <a:cs typeface="Arial"/>
              </a:rPr>
              <a:t>fizika</a:t>
            </a:r>
            <a:r>
              <a:rPr lang="en-US" sz="2400" dirty="0">
                <a:solidFill>
                  <a:srgbClr val="7030A0"/>
                </a:solidFill>
                <a:latin typeface="Arial"/>
                <a:cs typeface="Arial"/>
              </a:rPr>
              <a:t> </a:t>
            </a:r>
            <a:r>
              <a:rPr lang="en-US" sz="2400" dirty="0" err="1">
                <a:solidFill>
                  <a:srgbClr val="7030A0"/>
                </a:solidFill>
                <a:latin typeface="Arial"/>
                <a:cs typeface="Arial"/>
              </a:rPr>
              <a:t>fani</a:t>
            </a:r>
            <a:r>
              <a:rPr lang="en-US" sz="2400" dirty="0">
                <a:solidFill>
                  <a:srgbClr val="7030A0"/>
                </a:solidFill>
                <a:latin typeface="Arial"/>
                <a:cs typeface="Arial"/>
              </a:rPr>
              <a:t> </a:t>
            </a:r>
            <a:r>
              <a:rPr lang="en-US" sz="2400" dirty="0" err="1">
                <a:solidFill>
                  <a:srgbClr val="7030A0"/>
                </a:solidFill>
                <a:latin typeface="Arial"/>
                <a:cs typeface="Arial"/>
              </a:rPr>
              <a:t>o‘qituvchisi</a:t>
            </a:r>
            <a:endParaRPr lang="en-US" sz="2400" dirty="0">
              <a:solidFill>
                <a:srgbClr val="7030A0"/>
              </a:solidFill>
              <a:latin typeface="Arial"/>
              <a:cs typeface="Arial"/>
            </a:endParaRPr>
          </a:p>
          <a:p>
            <a:pPr marL="38918">
              <a:spcBef>
                <a:spcPts val="233"/>
              </a:spcBef>
            </a:pPr>
            <a:r>
              <a:rPr lang="en-US" sz="2400" b="1" dirty="0" err="1">
                <a:solidFill>
                  <a:srgbClr val="7030A0"/>
                </a:solidFill>
                <a:latin typeface="Arial"/>
                <a:cs typeface="Arial"/>
              </a:rPr>
              <a:t>Xodjayeva</a:t>
            </a:r>
            <a:r>
              <a:rPr lang="en-US" sz="2400" b="1" dirty="0">
                <a:solidFill>
                  <a:srgbClr val="7030A0"/>
                </a:solidFill>
                <a:latin typeface="Arial"/>
                <a:cs typeface="Arial"/>
              </a:rPr>
              <a:t> </a:t>
            </a:r>
            <a:r>
              <a:rPr lang="en-US" sz="2400" b="1" dirty="0" err="1">
                <a:solidFill>
                  <a:srgbClr val="7030A0"/>
                </a:solidFill>
                <a:latin typeface="Arial"/>
                <a:cs typeface="Arial"/>
              </a:rPr>
              <a:t>Maxtuma</a:t>
            </a:r>
            <a:r>
              <a:rPr lang="en-US" sz="2400" b="1" dirty="0">
                <a:solidFill>
                  <a:srgbClr val="7030A0"/>
                </a:solidFill>
                <a:latin typeface="Arial"/>
                <a:cs typeface="Arial"/>
              </a:rPr>
              <a:t> </a:t>
            </a:r>
            <a:r>
              <a:rPr lang="en-US" sz="2400" b="1" dirty="0" err="1">
                <a:solidFill>
                  <a:srgbClr val="7030A0"/>
                </a:solidFill>
                <a:latin typeface="Arial"/>
                <a:cs typeface="Arial"/>
              </a:rPr>
              <a:t>Ziyatovna</a:t>
            </a:r>
            <a:r>
              <a:rPr lang="en-US" sz="2400" b="1" dirty="0">
                <a:solidFill>
                  <a:srgbClr val="7030A0"/>
                </a:solidFill>
                <a:latin typeface="Arial"/>
                <a:cs typeface="Arial"/>
              </a:rPr>
              <a:t>.</a:t>
            </a:r>
            <a:endParaRPr lang="en-US" sz="2400" b="1" dirty="0">
              <a:solidFill>
                <a:srgbClr val="002060"/>
              </a:solidFill>
              <a:latin typeface="Arial"/>
              <a:cs typeface="Arial"/>
            </a:endParaRPr>
          </a:p>
          <a:p>
            <a:pPr>
              <a:spcAft>
                <a:spcPts val="1200"/>
              </a:spcAft>
            </a:pPr>
            <a:endParaRPr lang="en-US" sz="4000" b="1" dirty="0">
              <a:solidFill>
                <a:srgbClr val="002060"/>
              </a:solidFill>
              <a:latin typeface="Arial"/>
              <a:cs typeface="Arial"/>
            </a:endParaRPr>
          </a:p>
          <a:p>
            <a:pPr marL="38918">
              <a:spcBef>
                <a:spcPts val="233"/>
              </a:spcBef>
            </a:pPr>
            <a:endParaRPr lang="ru-RU" sz="2400" b="1" dirty="0">
              <a:solidFill>
                <a:srgbClr val="7030A0"/>
              </a:solidFill>
              <a:latin typeface="Arial"/>
              <a:cs typeface="Arial"/>
            </a:endParaRPr>
          </a:p>
          <a:p>
            <a:pPr marL="38918">
              <a:spcBef>
                <a:spcPts val="233"/>
              </a:spcBef>
            </a:pPr>
            <a:endParaRPr lang="ru-RU" sz="2400" b="1" dirty="0">
              <a:solidFill>
                <a:srgbClr val="7030A0"/>
              </a:solidFill>
              <a:latin typeface="Arial"/>
              <a:cs typeface="Arial"/>
            </a:endParaRPr>
          </a:p>
          <a:p>
            <a:pPr algn="ctr"/>
            <a:endParaRPr lang="en-US" sz="4000" b="1" dirty="0">
              <a:solidFill>
                <a:srgbClr val="002060"/>
              </a:solidFill>
              <a:latin typeface="Arial"/>
              <a:cs typeface="Arial"/>
            </a:endParaRPr>
          </a:p>
        </p:txBody>
      </p:sp>
      <p:sp>
        <p:nvSpPr>
          <p:cNvPr id="16" name="object 5">
            <a:extLst>
              <a:ext uri="{FF2B5EF4-FFF2-40B4-BE49-F238E27FC236}">
                <a16:creationId xmlns:a16="http://schemas.microsoft.com/office/drawing/2014/main" id="{A8BAE388-D6D2-40E9-8208-E39C1E0E7029}"/>
              </a:ext>
            </a:extLst>
          </p:cNvPr>
          <p:cNvSpPr/>
          <p:nvPr/>
        </p:nvSpPr>
        <p:spPr>
          <a:xfrm>
            <a:off x="402328" y="2229744"/>
            <a:ext cx="648806" cy="1781424"/>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dirty="0"/>
          </a:p>
        </p:txBody>
      </p:sp>
      <p:sp>
        <p:nvSpPr>
          <p:cNvPr id="20" name="object 9">
            <a:extLst>
              <a:ext uri="{FF2B5EF4-FFF2-40B4-BE49-F238E27FC236}">
                <a16:creationId xmlns:a16="http://schemas.microsoft.com/office/drawing/2014/main" id="{F294EAD7-CAB8-401C-B12D-6064AA1177E0}"/>
              </a:ext>
            </a:extLst>
          </p:cNvPr>
          <p:cNvSpPr/>
          <p:nvPr/>
        </p:nvSpPr>
        <p:spPr>
          <a:xfrm>
            <a:off x="8892210" y="430695"/>
            <a:ext cx="2261956" cy="1005347"/>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2396" dirty="0"/>
          </a:p>
        </p:txBody>
      </p:sp>
      <p:sp>
        <p:nvSpPr>
          <p:cNvPr id="21" name="object 10">
            <a:extLst>
              <a:ext uri="{FF2B5EF4-FFF2-40B4-BE49-F238E27FC236}">
                <a16:creationId xmlns:a16="http://schemas.microsoft.com/office/drawing/2014/main" id="{27824596-7DE1-4136-95E4-49A51856B6D3}"/>
              </a:ext>
            </a:extLst>
          </p:cNvPr>
          <p:cNvSpPr/>
          <p:nvPr/>
        </p:nvSpPr>
        <p:spPr>
          <a:xfrm>
            <a:off x="8892210" y="430695"/>
            <a:ext cx="2261955" cy="1005347"/>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2396"/>
          </a:p>
        </p:txBody>
      </p:sp>
      <p:sp>
        <p:nvSpPr>
          <p:cNvPr id="22" name="object 12">
            <a:extLst>
              <a:ext uri="{FF2B5EF4-FFF2-40B4-BE49-F238E27FC236}">
                <a16:creationId xmlns:a16="http://schemas.microsoft.com/office/drawing/2014/main" id="{CAFE6579-511C-4CCB-9A5C-300ACC2F553A}"/>
              </a:ext>
            </a:extLst>
          </p:cNvPr>
          <p:cNvSpPr txBox="1"/>
          <p:nvPr/>
        </p:nvSpPr>
        <p:spPr>
          <a:xfrm>
            <a:off x="8940978" y="501915"/>
            <a:ext cx="2133600" cy="765747"/>
          </a:xfrm>
          <a:prstGeom prst="rect">
            <a:avLst/>
          </a:prstGeom>
        </p:spPr>
        <p:txBody>
          <a:bodyPr vert="horz" wrap="square" lIns="0" tIns="33552" rIns="0" bIns="0" rtlCol="0">
            <a:spAutoFit/>
          </a:bodyPr>
          <a:lstStyle/>
          <a:p>
            <a:pPr algn="ctr">
              <a:spcBef>
                <a:spcPts val="265"/>
              </a:spcBef>
            </a:pPr>
            <a:r>
              <a:rPr lang="en-US" sz="4756" b="1" spc="21" dirty="0">
                <a:solidFill>
                  <a:srgbClr val="FEFEFE"/>
                </a:solidFill>
                <a:latin typeface="Arial"/>
                <a:cs typeface="Arial"/>
              </a:rPr>
              <a:t>11</a:t>
            </a:r>
            <a:r>
              <a:rPr lang="uz-Latn-UZ" sz="4756" b="1" spc="21" dirty="0">
                <a:solidFill>
                  <a:srgbClr val="FEFEFE"/>
                </a:solidFill>
                <a:latin typeface="Arial"/>
                <a:cs typeface="Arial"/>
              </a:rPr>
              <a:t>-sinf</a:t>
            </a:r>
            <a:endParaRPr sz="4756" dirty="0">
              <a:latin typeface="Arial"/>
              <a:cs typeface="Arial"/>
            </a:endParaRPr>
          </a:p>
        </p:txBody>
      </p:sp>
      <p:sp>
        <p:nvSpPr>
          <p:cNvPr id="26" name="object 2">
            <a:extLst>
              <a:ext uri="{FF2B5EF4-FFF2-40B4-BE49-F238E27FC236}">
                <a16:creationId xmlns:a16="http://schemas.microsoft.com/office/drawing/2014/main" id="{33B3743F-69E5-4A0A-9505-41E75798E9CF}"/>
              </a:ext>
            </a:extLst>
          </p:cNvPr>
          <p:cNvSpPr txBox="1">
            <a:spLocks/>
          </p:cNvSpPr>
          <p:nvPr/>
        </p:nvSpPr>
        <p:spPr>
          <a:xfrm>
            <a:off x="2060486" y="476759"/>
            <a:ext cx="7424708" cy="1138567"/>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en-US" sz="7196" kern="0" spc="11" dirty="0" err="1">
                <a:solidFill>
                  <a:sysClr val="window" lastClr="FFFFFF"/>
                </a:solidFill>
              </a:rPr>
              <a:t>Fizika</a:t>
            </a:r>
            <a:endParaRPr lang="en-US" sz="7196" kern="0" spc="11" dirty="0">
              <a:solidFill>
                <a:sysClr val="window" lastClr="FFFFFF"/>
              </a:solidFill>
            </a:endParaRPr>
          </a:p>
        </p:txBody>
      </p:sp>
      <p:sp>
        <p:nvSpPr>
          <p:cNvPr id="27" name="object 11">
            <a:extLst>
              <a:ext uri="{FF2B5EF4-FFF2-40B4-BE49-F238E27FC236}">
                <a16:creationId xmlns:a16="http://schemas.microsoft.com/office/drawing/2014/main" id="{CF4C4251-150C-409F-BB4F-13D887806802}"/>
              </a:ext>
            </a:extLst>
          </p:cNvPr>
          <p:cNvSpPr/>
          <p:nvPr/>
        </p:nvSpPr>
        <p:spPr>
          <a:xfrm>
            <a:off x="703724" y="430695"/>
            <a:ext cx="901290" cy="1005347"/>
          </a:xfrm>
          <a:prstGeom prst="rect">
            <a:avLst/>
          </a:prstGeom>
          <a:blipFill>
            <a:blip r:embed="rId2" cstate="print"/>
            <a:stretch>
              <a:fillRect/>
            </a:stretch>
          </a:blipFill>
        </p:spPr>
        <p:txBody>
          <a:bodyPr wrap="square" lIns="0" tIns="0" rIns="0" bIns="0" rtlCol="0"/>
          <a:lstStyle/>
          <a:p>
            <a:pPr defTabSz="1935419"/>
            <a:endParaRPr sz="3810">
              <a:solidFill>
                <a:prstClr val="black"/>
              </a:solidFill>
              <a:latin typeface="Calibri"/>
            </a:endParaRPr>
          </a:p>
        </p:txBody>
      </p:sp>
      <p:sp>
        <p:nvSpPr>
          <p:cNvPr id="10" name="object 6">
            <a:extLst>
              <a:ext uri="{FF2B5EF4-FFF2-40B4-BE49-F238E27FC236}">
                <a16:creationId xmlns:a16="http://schemas.microsoft.com/office/drawing/2014/main" id="{F05B6658-0136-473A-903A-272AA544F9A9}"/>
              </a:ext>
            </a:extLst>
          </p:cNvPr>
          <p:cNvSpPr/>
          <p:nvPr/>
        </p:nvSpPr>
        <p:spPr>
          <a:xfrm>
            <a:off x="407552" y="4812472"/>
            <a:ext cx="648806" cy="1614833"/>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Tree>
    <p:extLst>
      <p:ext uri="{BB962C8B-B14F-4D97-AF65-F5344CB8AC3E}">
        <p14:creationId xmlns:p14="http://schemas.microsoft.com/office/powerpoint/2010/main" val="4197103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792" y="530086"/>
            <a:ext cx="11714922" cy="6327913"/>
          </a:xfrm>
        </p:spPr>
        <p:txBody>
          <a:bodyPr>
            <a:normAutofit/>
          </a:bodyPr>
          <a:lstStyle/>
          <a:p>
            <a:pPr marL="0" indent="0" algn="just">
              <a:lnSpc>
                <a:spcPct val="100000"/>
              </a:lnSpc>
              <a:buNone/>
            </a:pPr>
            <a:r>
              <a:rPr lang="uz-Latn-UZ" sz="3600" b="1"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O‘zbekiston    Respublikasi    Fanlar  akademiyasining   Yadro   fizikasi   instituti  radioaktiv  izotoplar,  jumladan,  farmatsevtik radioaktiv  preparatlar  ishlab  chiqarish  bo‘yicha yetakchi  tashkilotlardan  biri  hisoblanadi.  Bu yerda  1995-yilda  60 dan ortiq nomdagi mahsulot ishlab chiqarilgan. </a:t>
            </a:r>
          </a:p>
          <a:p>
            <a:pPr marL="0" indent="0" algn="just">
              <a:lnSpc>
                <a:spcPct val="100000"/>
              </a:lnSpc>
              <a:buNone/>
            </a:pPr>
            <a:r>
              <a:rPr lang="uz-Latn-UZ" sz="3600" dirty="0">
                <a:latin typeface="Arial" panose="020B0604020202020204" pitchFamily="34" charset="0"/>
                <a:cs typeface="Arial" panose="020B0604020202020204" pitchFamily="34" charset="0"/>
              </a:rPr>
              <a:t>    Radioaktiv va gamma-nurlarning o‘simliklarga ta’sirini o‘rganish ham qishloq xo‘jaligi, ayniqsa, urug‘shunoslik</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sohasida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muhim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ahamiyatga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ega</a:t>
            </a:r>
            <a:r>
              <a:rPr lang="en-US" sz="3600" dirty="0">
                <a:latin typeface="Arial" panose="020B0604020202020204" pitchFamily="34" charset="0"/>
                <a:cs typeface="Arial" panose="020B0604020202020204" pitchFamily="34" charset="0"/>
              </a:rPr>
              <a:t>.</a:t>
            </a:r>
            <a:endParaRPr lang="ru-R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729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9600" y="371060"/>
            <a:ext cx="11012557" cy="6486939"/>
          </a:xfrm>
        </p:spPr>
        <p:txBody>
          <a:bodyPr>
            <a:normAutofit/>
          </a:bodyPr>
          <a:lstStyle/>
          <a:p>
            <a:pPr marL="0" indent="0" algn="just">
              <a:lnSpc>
                <a:spcPct val="100000"/>
              </a:lnSpc>
              <a:buNone/>
            </a:pPr>
            <a:r>
              <a:rPr lang="uz-Latn-UZ" sz="3900" b="1" dirty="0">
                <a:latin typeface="Arial" panose="020B0604020202020204" pitchFamily="34" charset="0"/>
                <a:cs typeface="Arial" panose="020B0604020202020204" pitchFamily="34" charset="0"/>
              </a:rPr>
              <a:t> </a:t>
            </a:r>
            <a:r>
              <a:rPr lang="en-US" sz="3900" b="1" dirty="0">
                <a:latin typeface="Arial" panose="020B0604020202020204" pitchFamily="34" charset="0"/>
                <a:cs typeface="Arial" panose="020B0604020202020204" pitchFamily="34" charset="0"/>
              </a:rPr>
              <a:t>  </a:t>
            </a:r>
            <a:r>
              <a:rPr lang="uz-Latn-UZ" sz="4000" dirty="0">
                <a:latin typeface="Arial" panose="020B0604020202020204" pitchFamily="34" charset="0"/>
                <a:cs typeface="Arial" panose="020B0604020202020204" pitchFamily="34" charset="0"/>
              </a:rPr>
              <a:t>Yadro  fizikasi  sohasidagi  tadqiqotlarning  tibbiyotda  keng  qo‘llanilayotganligi ham ma’lum. Bunga, ayniqsa, radioaktiv nurlar va zarralar oqimi yordamida saraton kasalligini davolashni ham misol sifatida keltirish mumkin. Rentgenologiya va radiologiya sohasidagi dastlabki ishlar ham Yadro  fizikasi  institutining  radiokimyo  laboratoriyasi  bilan  hamkorlikda boshlangan. </a:t>
            </a:r>
            <a:endParaRPr lang="ru-R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4773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7078" y="689112"/>
            <a:ext cx="11264348" cy="6168887"/>
          </a:xfrm>
        </p:spPr>
        <p:txBody>
          <a:bodyPr>
            <a:normAutofit/>
          </a:bodyPr>
          <a:lstStyle/>
          <a:p>
            <a:pPr marL="0" indent="0" algn="just">
              <a:lnSpc>
                <a:spcPct val="100000"/>
              </a:lnSpc>
              <a:buNone/>
            </a:pPr>
            <a:r>
              <a:rPr lang="uz-Latn-UZ" sz="4000"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    </a:t>
            </a:r>
            <a:r>
              <a:rPr lang="uz-Latn-UZ" sz="4000" dirty="0">
                <a:latin typeface="Arial" panose="020B0604020202020204" pitchFamily="34" charset="0"/>
                <a:cs typeface="Arial" panose="020B0604020202020204" pitchFamily="34" charset="0"/>
              </a:rPr>
              <a:t>2019-yilning may oyida “O‘zatom” agentligi “Rosatom” bilan AES qurilish maydonida injenerlik ishlarini bajarish bo‘yicha shartnoma imzoladi.</a:t>
            </a:r>
          </a:p>
          <a:p>
            <a:pPr marL="0" indent="0" algn="just">
              <a:lnSpc>
                <a:spcPct val="100000"/>
              </a:lnSpc>
              <a:buNone/>
            </a:pPr>
            <a:r>
              <a:rPr lang="uz-Latn-UZ"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uz-Latn-UZ" sz="4000" dirty="0">
                <a:latin typeface="Arial" panose="020B0604020202020204" pitchFamily="34" charset="0"/>
                <a:cs typeface="Arial" panose="020B0604020202020204" pitchFamily="34" charset="0"/>
              </a:rPr>
              <a:t>AES har birining quvvati 1200 MW bo‘lgan 2 ta energoblokdan iborat bo‘ladi. AES qurilishi maydoni sifatida  aniq hudud hali tanlanmadi.</a:t>
            </a:r>
            <a:endParaRPr lang="ru-R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0387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1595283166"/>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2067" name="PHOTO-PAINT" r:id="rId3" imgW="7143480" imgH="4762440" progId="CorelPHOTOPAINT.Image.19">
                  <p:embed/>
                </p:oleObj>
              </mc:Choice>
              <mc:Fallback>
                <p:oleObj name="PHOTO-PAINT" r:id="rId3" imgW="7143480" imgH="4762440" progId="CorelPHOTOPAINT.Image.19">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2457875727"/>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D4C8E-A407-464E-AA79-F9F18B5B0FA8}"/>
              </a:ext>
            </a:extLst>
          </p:cNvPr>
          <p:cNvSpPr>
            <a:spLocks noGrp="1"/>
          </p:cNvSpPr>
          <p:nvPr>
            <p:ph type="title"/>
          </p:nvPr>
        </p:nvSpPr>
        <p:spPr>
          <a:xfrm>
            <a:off x="0" y="1"/>
            <a:ext cx="12192000" cy="1285460"/>
          </a:xfrm>
        </p:spPr>
        <p:style>
          <a:lnRef idx="2">
            <a:schemeClr val="accent5">
              <a:shade val="50000"/>
            </a:schemeClr>
          </a:lnRef>
          <a:fillRef idx="1">
            <a:schemeClr val="accent5"/>
          </a:fillRef>
          <a:effectRef idx="0">
            <a:schemeClr val="accent5"/>
          </a:effectRef>
          <a:fontRef idx="minor">
            <a:schemeClr val="lt1"/>
          </a:fontRef>
        </p:style>
        <p:txBody>
          <a:bodyPr/>
          <a:lstStyle/>
          <a:p>
            <a:r>
              <a:rPr lang="en-US" dirty="0"/>
              <a:t>      </a:t>
            </a:r>
            <a:r>
              <a:rPr lang="en-US" sz="4800" b="1" dirty="0" err="1">
                <a:latin typeface="Arial" panose="020B0604020202020204" pitchFamily="34" charset="0"/>
                <a:cs typeface="Arial" panose="020B0604020202020204" pitchFamily="34" charset="0"/>
              </a:rPr>
              <a:t>Mustaqil</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bajarish</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uchun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topshiriqlar</a:t>
            </a:r>
            <a:endParaRPr lang="ru-RU" sz="4800" b="1" dirty="0"/>
          </a:p>
        </p:txBody>
      </p:sp>
      <p:sp>
        <p:nvSpPr>
          <p:cNvPr id="3" name="Объект 2">
            <a:extLst>
              <a:ext uri="{FF2B5EF4-FFF2-40B4-BE49-F238E27FC236}">
                <a16:creationId xmlns:a16="http://schemas.microsoft.com/office/drawing/2014/main" id="{708B0E47-4989-4641-A2CA-989C48CCAD52}"/>
              </a:ext>
            </a:extLst>
          </p:cNvPr>
          <p:cNvSpPr>
            <a:spLocks noGrp="1"/>
          </p:cNvSpPr>
          <p:nvPr>
            <p:ph idx="1"/>
          </p:nvPr>
        </p:nvSpPr>
        <p:spPr>
          <a:xfrm>
            <a:off x="781879" y="1762539"/>
            <a:ext cx="10641496" cy="4797286"/>
          </a:xfrm>
        </p:spPr>
        <p:txBody>
          <a:bodyPr/>
          <a:lstStyle/>
          <a:p>
            <a:pPr marL="0" indent="0" algn="just">
              <a:lnSpc>
                <a:spcPct val="100000"/>
              </a:lnSpc>
              <a:buNone/>
            </a:pPr>
            <a:r>
              <a:rPr lang="uz-Latn-UZ" sz="4000" dirty="0">
                <a:latin typeface="Arial" panose="020B0604020202020204" pitchFamily="34" charset="0"/>
                <a:cs typeface="Arial" panose="020B0604020202020204" pitchFamily="34" charset="0"/>
              </a:rPr>
              <a:t>1. </a:t>
            </a:r>
            <a:r>
              <a:rPr lang="en-US" sz="4000" dirty="0">
                <a:latin typeface="Arial" panose="020B0604020202020204" pitchFamily="34" charset="0"/>
                <a:cs typeface="Arial" panose="020B0604020202020204" pitchFamily="34" charset="0"/>
              </a:rPr>
              <a:t>M</a:t>
            </a:r>
            <a:r>
              <a:rPr lang="uz-Latn-UZ" sz="4000" dirty="0">
                <a:latin typeface="Arial" panose="020B0604020202020204" pitchFamily="34" charset="0"/>
                <a:cs typeface="Arial" panose="020B0604020202020204" pitchFamily="34" charset="0"/>
              </a:rPr>
              <a:t>avzuni o‘qish, 18</a:t>
            </a:r>
            <a:r>
              <a:rPr lang="en-US" sz="4000" dirty="0">
                <a:latin typeface="Arial" panose="020B0604020202020204" pitchFamily="34" charset="0"/>
                <a:cs typeface="Arial" panose="020B0604020202020204" pitchFamily="34" charset="0"/>
              </a:rPr>
              <a:t>4</a:t>
            </a:r>
            <a:r>
              <a:rPr lang="uz-Latn-UZ" sz="4000" dirty="0">
                <a:latin typeface="Arial" panose="020B0604020202020204" pitchFamily="34" charset="0"/>
                <a:cs typeface="Arial" panose="020B0604020202020204" pitchFamily="34" charset="0"/>
              </a:rPr>
              <a:t>-betdagi mavzuga doir savollarga javob yozish.</a:t>
            </a:r>
          </a:p>
          <a:p>
            <a:pPr marL="0" indent="0" algn="just">
              <a:lnSpc>
                <a:spcPct val="100000"/>
              </a:lnSpc>
              <a:buNone/>
            </a:pPr>
            <a:r>
              <a:rPr lang="uz-Latn-UZ" sz="4000" dirty="0">
                <a:latin typeface="Arial" panose="020B0604020202020204" pitchFamily="34" charset="0"/>
                <a:cs typeface="Arial" panose="020B0604020202020204" pitchFamily="34" charset="0"/>
              </a:rPr>
              <a:t>2. Internet yordamida yadro fizikasining ahamiyati va AES haqida qo‘shimcha ma’lumot topib, daftarga yozish.</a:t>
            </a:r>
            <a:endParaRPr lang="ru-RU" sz="4000" dirty="0">
              <a:latin typeface="Arial" panose="020B0604020202020204" pitchFamily="34" charset="0"/>
              <a:cs typeface="Arial" panose="020B0604020202020204" pitchFamily="34" charset="0"/>
            </a:endParaRPr>
          </a:p>
          <a:p>
            <a:pPr marL="0" indent="0">
              <a:buNone/>
            </a:pPr>
            <a:endParaRPr lang="ru-RU" dirty="0"/>
          </a:p>
        </p:txBody>
      </p:sp>
    </p:spTree>
    <p:extLst>
      <p:ext uri="{BB962C8B-B14F-4D97-AF65-F5344CB8AC3E}">
        <p14:creationId xmlns:p14="http://schemas.microsoft.com/office/powerpoint/2010/main" val="32394910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1061" y="1033670"/>
            <a:ext cx="10919791" cy="6632711"/>
          </a:xfrm>
        </p:spPr>
        <p:txBody>
          <a:bodyPr>
            <a:normAutofit/>
          </a:bodyPr>
          <a:lstStyle/>
          <a:p>
            <a:pPr marL="0" indent="0" algn="just">
              <a:lnSpc>
                <a:spcPct val="100000"/>
              </a:lnSpc>
              <a:buNone/>
            </a:pPr>
            <a:r>
              <a:rPr lang="en-US" sz="3600"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O‘zbekistonda  yadro  fizikasi  muntazam tadqiqotlar  1949-yilda  fizika-texnika institutida  yo‘lga  qo‘yilgan. </a:t>
            </a:r>
            <a:endParaRPr lang="en-US" sz="3600" dirty="0">
              <a:latin typeface="Arial" panose="020B0604020202020204" pitchFamily="34" charset="0"/>
              <a:cs typeface="Arial" panose="020B0604020202020204" pitchFamily="34" charset="0"/>
            </a:endParaRPr>
          </a:p>
          <a:p>
            <a:pPr marL="0" indent="0" algn="just">
              <a:lnSpc>
                <a:spcPct val="100000"/>
              </a:lnSpc>
              <a:buNone/>
            </a:pPr>
            <a:r>
              <a:rPr lang="en-US" sz="3600"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 Akademiklar   I.V.Kurchatov,  U.O.Orifov  va  S.A.Azimov</a:t>
            </a:r>
            <a:r>
              <a:rPr lang="en-US" sz="3600" dirty="0">
                <a:latin typeface="Arial" panose="020B0604020202020204" pitchFamily="34" charset="0"/>
                <a:cs typeface="Arial" panose="020B0604020202020204" pitchFamily="34" charset="0"/>
              </a:rPr>
              <a:t>lar</a:t>
            </a:r>
            <a:r>
              <a:rPr lang="uz-Latn-UZ" sz="3600" dirty="0">
                <a:latin typeface="Arial" panose="020B0604020202020204" pitchFamily="34" charset="0"/>
                <a:cs typeface="Arial" panose="020B0604020202020204" pitchFamily="34" charset="0"/>
              </a:rPr>
              <a:t>  tashabbusi  bilan  1956-yilda  O‘zbekiston Respublikasi Fanlar  akademiyasining  yadro  fizikasi   instituti   tashkil  qilingandan keyin, bu</a:t>
            </a:r>
            <a:r>
              <a:rPr lang="en-US" sz="3600"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tadqiqotlarni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yanada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kengaytirish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imkoni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tug‘ildi</a:t>
            </a:r>
            <a:r>
              <a:rPr lang="en-US" sz="3600" dirty="0">
                <a:latin typeface="Arial" panose="020B0604020202020204" pitchFamily="34" charset="0"/>
                <a:cs typeface="Arial" panose="020B0604020202020204" pitchFamily="34" charset="0"/>
              </a:rPr>
              <a:t>.</a:t>
            </a:r>
            <a:endParaRPr lang="ru-RU" sz="3600" dirty="0"/>
          </a:p>
        </p:txBody>
      </p:sp>
    </p:spTree>
    <p:extLst>
      <p:ext uri="{BB962C8B-B14F-4D97-AF65-F5344CB8AC3E}">
        <p14:creationId xmlns:p14="http://schemas.microsoft.com/office/powerpoint/2010/main" val="25801469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39687" y="1126435"/>
            <a:ext cx="9859618" cy="5314122"/>
          </a:xfrm>
        </p:spPr>
        <p:txBody>
          <a:bodyPr>
            <a:normAutofit/>
          </a:bodyPr>
          <a:lstStyle/>
          <a:p>
            <a:pPr marL="0" indent="0" algn="just">
              <a:lnSpc>
                <a:spcPct val="100000"/>
              </a:lnSpc>
              <a:buNone/>
            </a:pPr>
            <a:r>
              <a:rPr lang="en-US" sz="4000" dirty="0">
                <a:latin typeface="Arial" panose="020B0604020202020204" pitchFamily="34" charset="0"/>
                <a:cs typeface="Arial" panose="020B0604020202020204" pitchFamily="34" charset="0"/>
              </a:rPr>
              <a:t>    </a:t>
            </a:r>
            <a:r>
              <a:rPr lang="uz-Latn-UZ" sz="4000" dirty="0">
                <a:latin typeface="Arial" panose="020B0604020202020204" pitchFamily="34" charset="0"/>
                <a:cs typeface="Arial" panose="020B0604020202020204" pitchFamily="34" charset="0"/>
              </a:rPr>
              <a:t>Hozirgi paytda yadro spektroskopiyasi va yadro tuzilishi</a:t>
            </a:r>
            <a:r>
              <a:rPr lang="en-US" sz="4000" dirty="0">
                <a:latin typeface="Arial" panose="020B0604020202020204" pitchFamily="34" charset="0"/>
                <a:cs typeface="Arial" panose="020B0604020202020204" pitchFamily="34" charset="0"/>
              </a:rPr>
              <a:t>,</a:t>
            </a:r>
            <a:r>
              <a:rPr lang="uz-Latn-UZ" sz="4000" dirty="0">
                <a:latin typeface="Arial" panose="020B0604020202020204" pitchFamily="34" charset="0"/>
                <a:cs typeface="Arial" panose="020B0604020202020204" pitchFamily="34" charset="0"/>
              </a:rPr>
              <a:t> yadro reaksiyalari</a:t>
            </a:r>
            <a:r>
              <a:rPr lang="en-US" sz="4000" dirty="0">
                <a:latin typeface="Arial" panose="020B0604020202020204" pitchFamily="34" charset="0"/>
                <a:cs typeface="Arial" panose="020B0604020202020204" pitchFamily="34" charset="0"/>
              </a:rPr>
              <a:t>,</a:t>
            </a:r>
            <a:r>
              <a:rPr lang="uz-Latn-UZ" sz="4000" dirty="0">
                <a:latin typeface="Arial" panose="020B0604020202020204" pitchFamily="34" charset="0"/>
                <a:cs typeface="Arial" panose="020B0604020202020204" pitchFamily="34" charset="0"/>
              </a:rPr>
              <a:t> maydonning kvant nazariyasi</a:t>
            </a:r>
            <a:r>
              <a:rPr lang="en-US" sz="4000" dirty="0">
                <a:latin typeface="Arial" panose="020B0604020202020204" pitchFamily="34" charset="0"/>
                <a:cs typeface="Arial" panose="020B0604020202020204" pitchFamily="34" charset="0"/>
              </a:rPr>
              <a:t>,</a:t>
            </a:r>
            <a:r>
              <a:rPr lang="uz-Latn-UZ" sz="4000" dirty="0">
                <a:latin typeface="Arial" panose="020B0604020202020204" pitchFamily="34" charset="0"/>
                <a:cs typeface="Arial" panose="020B0604020202020204" pitchFamily="34" charset="0"/>
              </a:rPr>
              <a:t>  elementar  zarralar  fizikasi</a:t>
            </a:r>
            <a:r>
              <a:rPr lang="en-US" sz="4000" dirty="0">
                <a:latin typeface="Arial" panose="020B0604020202020204" pitchFamily="34" charset="0"/>
                <a:cs typeface="Arial" panose="020B0604020202020204" pitchFamily="34" charset="0"/>
              </a:rPr>
              <a:t>,</a:t>
            </a:r>
            <a:r>
              <a:rPr lang="uz-Latn-UZ" sz="4000" dirty="0">
                <a:latin typeface="Arial" panose="020B0604020202020204" pitchFamily="34" charset="0"/>
                <a:cs typeface="Arial" panose="020B0604020202020204" pitchFamily="34" charset="0"/>
              </a:rPr>
              <a:t>  relyativistik  yadro  fizikasi  va  boshqa yo‘nalishlar bo‘yicha ilmiy-tadqiqot ishlari olib borilmoqda.</a:t>
            </a:r>
            <a:br>
              <a:rPr lang="uz-Latn-UZ" sz="4000" dirty="0"/>
            </a:br>
            <a:br>
              <a:rPr lang="uz-Latn-UZ" sz="4000" dirty="0"/>
            </a:br>
            <a:endParaRPr lang="ru-RU" sz="4000" dirty="0"/>
          </a:p>
        </p:txBody>
      </p:sp>
    </p:spTree>
    <p:extLst>
      <p:ext uri="{BB962C8B-B14F-4D97-AF65-F5344CB8AC3E}">
        <p14:creationId xmlns:p14="http://schemas.microsoft.com/office/powerpoint/2010/main" val="663879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A31FDD7-71DB-44A3-9BE3-A33B28287E7E}"/>
              </a:ext>
            </a:extLst>
          </p:cNvPr>
          <p:cNvSpPr>
            <a:spLocks noGrp="1"/>
          </p:cNvSpPr>
          <p:nvPr>
            <p:ph idx="1"/>
          </p:nvPr>
        </p:nvSpPr>
        <p:spPr>
          <a:xfrm>
            <a:off x="1325217" y="1033670"/>
            <a:ext cx="9037983" cy="4837043"/>
          </a:xfrm>
        </p:spPr>
        <p:txBody>
          <a:bodyPr/>
          <a:lstStyle/>
          <a:p>
            <a:endParaRPr lang="ru-RU" dirty="0"/>
          </a:p>
        </p:txBody>
      </p:sp>
      <p:graphicFrame>
        <p:nvGraphicFramePr>
          <p:cNvPr id="4" name="Объект 3">
            <a:extLst>
              <a:ext uri="{FF2B5EF4-FFF2-40B4-BE49-F238E27FC236}">
                <a16:creationId xmlns:a16="http://schemas.microsoft.com/office/drawing/2014/main" id="{51FF1930-410F-473F-A331-E3756291625E}"/>
              </a:ext>
            </a:extLst>
          </p:cNvPr>
          <p:cNvGraphicFramePr>
            <a:graphicFrameLocks noChangeAspect="1"/>
          </p:cNvGraphicFramePr>
          <p:nvPr>
            <p:extLst>
              <p:ext uri="{D42A27DB-BD31-4B8C-83A1-F6EECF244321}">
                <p14:modId xmlns:p14="http://schemas.microsoft.com/office/powerpoint/2010/main" val="2823320428"/>
              </p:ext>
            </p:extLst>
          </p:nvPr>
        </p:nvGraphicFramePr>
        <p:xfrm>
          <a:off x="987287" y="487017"/>
          <a:ext cx="10217426" cy="5883965"/>
        </p:xfrm>
        <a:graphic>
          <a:graphicData uri="http://schemas.openxmlformats.org/presentationml/2006/ole">
            <mc:AlternateContent xmlns:mc="http://schemas.openxmlformats.org/markup-compatibility/2006">
              <mc:Choice xmlns:v="urn:schemas-microsoft-com:vml" Requires="v">
                <p:oleObj spid="_x0000_s4110" name="PHOTO-PAINT" r:id="rId3" imgW="12445920" imgH="9372240" progId="CorelPHOTOPAINT.Image.19">
                  <p:embed/>
                </p:oleObj>
              </mc:Choice>
              <mc:Fallback>
                <p:oleObj name="PHOTO-PAINT" r:id="rId3" imgW="12445920" imgH="9372240" progId="CorelPHOTOPAINT.Image.19">
                  <p:embed/>
                  <p:pic>
                    <p:nvPicPr>
                      <p:cNvPr id="2" name="Объект 1"/>
                      <p:cNvPicPr/>
                      <p:nvPr/>
                    </p:nvPicPr>
                    <p:blipFill>
                      <a:blip r:embed="rId4"/>
                      <a:stretch>
                        <a:fillRect/>
                      </a:stretch>
                    </p:blipFill>
                    <p:spPr>
                      <a:xfrm>
                        <a:off x="987287" y="487017"/>
                        <a:ext cx="10217426" cy="5883965"/>
                      </a:xfrm>
                      <a:prstGeom prst="rect">
                        <a:avLst/>
                      </a:prstGeom>
                    </p:spPr>
                  </p:pic>
                </p:oleObj>
              </mc:Fallback>
            </mc:AlternateContent>
          </a:graphicData>
        </a:graphic>
      </p:graphicFrame>
    </p:spTree>
    <p:extLst>
      <p:ext uri="{BB962C8B-B14F-4D97-AF65-F5344CB8AC3E}">
        <p14:creationId xmlns:p14="http://schemas.microsoft.com/office/powerpoint/2010/main" val="215955484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83096" y="1179443"/>
            <a:ext cx="11078817" cy="5678556"/>
          </a:xfrm>
        </p:spPr>
        <p:txBody>
          <a:bodyPr>
            <a:normAutofit/>
          </a:bodyPr>
          <a:lstStyle/>
          <a:p>
            <a:pPr marL="0" indent="0" algn="just">
              <a:lnSpc>
                <a:spcPct val="100000"/>
              </a:lnSpc>
              <a:buNone/>
            </a:pPr>
            <a:r>
              <a:rPr lang="en-US" sz="3600"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Radiatsion  fizika  va  materialshunoslik  bo‘yicha  o‘tkaziladigan  tadqiqotlar nafaqat fan va texnika, balki xalq xo‘jaligi uchun ham muhimdir.  Bu  yo‘nalishda  radioaktiv nurlarning yarimo‘tkazgichlar, dielektriklar, sopollar,  yuqori  temperaturali  o‘ta o‘tkazuvchan  materiallarning  elektr o‘tkazuvchanligi,  mexanik, optik va boshqa xossalariga  ta’siri  o‘rganilmoqda.</a:t>
            </a:r>
            <a:br>
              <a:rPr lang="uz-Latn-UZ" sz="3600" dirty="0">
                <a:latin typeface="Arial" panose="020B0604020202020204" pitchFamily="34" charset="0"/>
                <a:cs typeface="Arial" panose="020B0604020202020204" pitchFamily="34" charset="0"/>
              </a:rPr>
            </a:br>
            <a:endParaRPr lang="ru-R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357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3065346771"/>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43" name="PHOTO-PAINT" r:id="rId3" imgW="10159920" imgH="6730920" progId="CorelPHOTOPAINT.Image.19">
                  <p:embed/>
                </p:oleObj>
              </mc:Choice>
              <mc:Fallback>
                <p:oleObj name="PHOTO-PAINT" r:id="rId3" imgW="10159920" imgH="6730920" progId="CorelPHOTOPAINT.Image.19">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18256157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4312" y="490330"/>
            <a:ext cx="11264349" cy="6056244"/>
          </a:xfrm>
        </p:spPr>
        <p:txBody>
          <a:bodyPr>
            <a:normAutofit fontScale="92500" lnSpcReduction="20000"/>
          </a:bodyPr>
          <a:lstStyle/>
          <a:p>
            <a:pPr marL="0" indent="0" algn="just">
              <a:lnSpc>
                <a:spcPct val="110000"/>
              </a:lnSpc>
              <a:buNone/>
            </a:pPr>
            <a:r>
              <a:rPr lang="uz-Latn-UZ" sz="3900" b="1"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1970-yilda Cherenkov hisoblagichlari asosida zarralarning yadro bilan o‘zaro ta’sirini o‘rganuvchi ulkan qurilma yaratilib, hosil bo‘lgan zarralarning xarakteristikalari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o‘rganildi</a:t>
            </a:r>
            <a:r>
              <a:rPr lang="en-US" sz="3600" dirty="0">
                <a:latin typeface="Arial" panose="020B0604020202020204" pitchFamily="34" charset="0"/>
                <a:cs typeface="Arial" panose="020B0604020202020204" pitchFamily="34" charset="0"/>
              </a:rPr>
              <a:t>.</a:t>
            </a:r>
            <a:r>
              <a:rPr lang="uz-Latn-UZ"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p>
            <a:pPr marL="0" indent="0" algn="just">
              <a:lnSpc>
                <a:spcPct val="110000"/>
              </a:lnSpc>
              <a:buNone/>
            </a:pPr>
            <a:r>
              <a:rPr lang="en-US" sz="3600"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 Tezlashtirilgan zarralar va yadrolar ta’sirlashuvlarini o‘rganish maqsadida pufaksimon  kameralardan  olingan  filmli  axborotlarni  qayta  ishlash  markazi  tashkil qilindi. Markazning samarali tadqiqotlari natijasida komulativ izobarlar hosil bo‘lishi o‘rganildi va massalari 1903, 1922, 1940, 1951 va 2017 MeV bo‘lgan tor, ikki barionli rezonanslar mavjudligi haqida ma’lumotlar olindi.</a:t>
            </a:r>
            <a:br>
              <a:rPr lang="uz-Latn-UZ" sz="3600" dirty="0"/>
            </a:br>
            <a:endParaRPr lang="ru-R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484912"/>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02365" y="662609"/>
            <a:ext cx="10721009" cy="6195390"/>
          </a:xfrm>
        </p:spPr>
        <p:txBody>
          <a:bodyPr>
            <a:normAutofit/>
          </a:bodyPr>
          <a:lstStyle/>
          <a:p>
            <a:pPr marL="0" indent="0" algn="just">
              <a:lnSpc>
                <a:spcPct val="100000"/>
              </a:lnSpc>
              <a:buNone/>
            </a:pPr>
            <a:r>
              <a:rPr lang="uz-Latn-UZ" sz="3900" b="1" dirty="0">
                <a:latin typeface="Arial" panose="020B0604020202020204" pitchFamily="34" charset="0"/>
                <a:cs typeface="Arial" panose="020B0604020202020204" pitchFamily="34" charset="0"/>
              </a:rPr>
              <a:t>  </a:t>
            </a:r>
            <a:r>
              <a:rPr lang="en-US" sz="3900" b="1" dirty="0">
                <a:latin typeface="Arial" panose="020B0604020202020204" pitchFamily="34" charset="0"/>
                <a:cs typeface="Arial" panose="020B0604020202020204" pitchFamily="34" charset="0"/>
              </a:rPr>
              <a:t> </a:t>
            </a:r>
            <a:r>
              <a:rPr lang="uz-Latn-UZ" sz="3900" b="1"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Quyosh atmosferasida bo‘ladigan hodisalar Yerdagi hayotga bevosita ta’sir etishi mumkinligi uchun ham, uni o‘rganish sohasidagi tadqiqotlar muhim ahamiyatga egadir. Aynan shuning uchun ham O‘zbekiston Fanlar akademiyasining astronomiya instituti 1980-yillarning o‘rtalaridan boshlab fransuz olimlari bilan hamkorlikda, Quyoshning global tebranishini tadqiq etish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sohasida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izlanishlar</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olib</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borilgan</a:t>
            </a:r>
            <a:r>
              <a:rPr lang="en-US" sz="3600" dirty="0">
                <a:latin typeface="Arial" panose="020B0604020202020204" pitchFamily="34" charset="0"/>
                <a:cs typeface="Arial" panose="020B0604020202020204" pitchFamily="34" charset="0"/>
              </a:rPr>
              <a:t>.</a:t>
            </a:r>
            <a:endParaRPr lang="ru-R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812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42122" y="861391"/>
            <a:ext cx="10933043" cy="5996608"/>
          </a:xfrm>
        </p:spPr>
        <p:txBody>
          <a:bodyPr>
            <a:normAutofit/>
          </a:bodyPr>
          <a:lstStyle/>
          <a:p>
            <a:pPr marL="0" indent="0" algn="just">
              <a:lnSpc>
                <a:spcPct val="100000"/>
              </a:lnSpc>
              <a:buNone/>
            </a:pPr>
            <a:r>
              <a:rPr lang="uz-Latn-UZ" sz="3900" b="1"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O‘zbekistondagi birinchi tadqiqotlarning o‘ziyoq bevosita xalq xo‘jaligiga aloqador bo‘lgan. Bunga U.Orifov tomonidan ishlab chiqilgan </a:t>
            </a:r>
            <a:r>
              <a:rPr lang="en-US" sz="3600" dirty="0">
                <a:latin typeface="Arial" panose="020B0604020202020204" pitchFamily="34" charset="0"/>
                <a:cs typeface="Arial" panose="020B0604020202020204" pitchFamily="34" charset="0"/>
              </a:rPr>
              <a:t>“</a:t>
            </a:r>
            <a:r>
              <a:rPr lang="uz-Latn-UZ" sz="3600" dirty="0">
                <a:latin typeface="Arial" panose="020B0604020202020204" pitchFamily="34" charset="0"/>
                <a:cs typeface="Arial" panose="020B0604020202020204" pitchFamily="34" charset="0"/>
              </a:rPr>
              <a:t>gamma nurlar yordamida pilla ichidagi ipak qurtini o‘ldirish</a:t>
            </a:r>
            <a:r>
              <a:rPr lang="en-US" sz="3600" dirty="0">
                <a:latin typeface="Arial" panose="020B0604020202020204" pitchFamily="34" charset="0"/>
                <a:cs typeface="Arial" panose="020B0604020202020204" pitchFamily="34" charset="0"/>
              </a:rPr>
              <a:t>”</a:t>
            </a:r>
            <a:r>
              <a:rPr lang="uz-Latn-UZ" sz="3600" dirty="0">
                <a:latin typeface="Arial" panose="020B0604020202020204" pitchFamily="34" charset="0"/>
                <a:cs typeface="Arial" panose="020B0604020202020204" pitchFamily="34" charset="0"/>
              </a:rPr>
              <a:t> usuli misol bo‘ladi. Keyinchalik esa suv, tuproq, mevali daraxtlar,  yovvoyi  va  madaniy o‘simliklarning tabiiy </a:t>
            </a:r>
            <a:br>
              <a:rPr lang="uz-Latn-UZ" sz="3600" dirty="0">
                <a:latin typeface="Arial" panose="020B0604020202020204" pitchFamily="34" charset="0"/>
                <a:cs typeface="Arial" panose="020B0604020202020204" pitchFamily="34" charset="0"/>
              </a:rPr>
            </a:br>
            <a:r>
              <a:rPr lang="en-US" sz="3600" dirty="0" err="1">
                <a:latin typeface="Arial" panose="020B0604020202020204" pitchFamily="34" charset="0"/>
                <a:cs typeface="Arial" panose="020B0604020202020204" pitchFamily="34" charset="0"/>
              </a:rPr>
              <a:t>radioaktivligi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o‘rganildi</a:t>
            </a:r>
            <a:r>
              <a:rPr lang="en-US" sz="3600" dirty="0">
                <a:latin typeface="Arial" panose="020B0604020202020204" pitchFamily="34" charset="0"/>
                <a:cs typeface="Arial" panose="020B0604020202020204" pitchFamily="34" charset="0"/>
              </a:rPr>
              <a:t>.</a:t>
            </a:r>
            <a:endParaRPr lang="ru-R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807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360</Words>
  <Application>Microsoft Office PowerPoint</Application>
  <PresentationFormat>Широкоэкранный</PresentationFormat>
  <Paragraphs>25</Paragraphs>
  <Slides>14</Slides>
  <Notes>0</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1</vt:i4>
      </vt:variant>
      <vt:variant>
        <vt:lpstr>Заголовки слайдов</vt:lpstr>
      </vt:variant>
      <vt:variant>
        <vt:i4>14</vt:i4>
      </vt:variant>
    </vt:vector>
  </HeadingPairs>
  <TitlesOfParts>
    <vt:vector size="19" baseType="lpstr">
      <vt:lpstr>Arial</vt:lpstr>
      <vt:lpstr>Calibri</vt:lpstr>
      <vt:lpstr>Calibri Light</vt:lpstr>
      <vt:lpstr>Тема Office</vt:lpstr>
      <vt:lpstr>PHOTO-PAINT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Mustaqil bajarish uchun topshiriqlar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Fizika</dc:title>
  <dc:creator>User</dc:creator>
  <cp:lastModifiedBy>hp</cp:lastModifiedBy>
  <cp:revision>23</cp:revision>
  <dcterms:created xsi:type="dcterms:W3CDTF">2020-04-27T15:59:22Z</dcterms:created>
  <dcterms:modified xsi:type="dcterms:W3CDTF">2021-04-06T18:14:19Z</dcterms:modified>
</cp:coreProperties>
</file>