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73" r:id="rId3"/>
    <p:sldId id="274" r:id="rId4"/>
    <p:sldId id="275" r:id="rId5"/>
    <p:sldId id="276" r:id="rId6"/>
    <p:sldId id="277" r:id="rId7"/>
    <p:sldId id="278" r:id="rId8"/>
    <p:sldId id="309" r:id="rId9"/>
    <p:sldId id="304" r:id="rId10"/>
    <p:sldId id="305" r:id="rId11"/>
    <p:sldId id="314" r:id="rId12"/>
    <p:sldId id="310" r:id="rId13"/>
    <p:sldId id="311" r:id="rId14"/>
    <p:sldId id="312" r:id="rId15"/>
    <p:sldId id="313" r:id="rId16"/>
    <p:sldId id="31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07127B-5569-415C-8FE1-D1B397EA8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57C6A8E-DB00-477C-BF92-C393EFEA2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F5AF71-1DE0-4661-B46A-C0921102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DEA677-314B-46FF-9AC9-A8A568CF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4980E7-95D3-4408-AA58-8AA8D308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43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86690-5BB6-40AE-BB96-1C7F0D4A5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E1117E-4D75-455A-AF12-33236914A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1217B4-7A22-4656-B645-2C5629BB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5DEFE7-8742-492E-AD0E-5B59CB661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8E75FE-7628-42FC-89A0-C5AD2AAE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18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F85096D-78D5-4F91-82B3-FFBC59AAA4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79AF08E-D4A6-4950-85F9-49D1F8E44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0D278D-0F43-4D56-BED4-00684221D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F80AE3-531B-4E51-AB73-7A90711F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04CE80-FB45-4531-AC88-47D87F09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38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98718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D84E4-6D9E-44B1-90C5-F20077954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8FB0FC-3551-4995-9E38-19012E28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8FF9B3-2EB7-4E83-9AFA-19F89C1A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AE9984-7287-470B-B5BC-8C358AB2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1AF9BD-AAD1-4CD0-9754-61B8CDE2C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25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11D96-6E8A-4D24-9BC8-3F77FB2EC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8A1A8E-A5F3-4555-9AD1-911F80D15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D9F655-60F1-4234-B62C-23060F47D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8AB67E-7D30-4393-95C3-11638D3D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044E58-9326-4CFC-A9F9-478037A04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5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9CCAE4-E390-4D23-8E9B-820C5AF7C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6D108D-F2CE-4D07-B964-B53852356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DBD83-AF6E-4460-97E7-47F0BB9F0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7D4FC2-1325-4546-B9CC-B9BFF642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0AC764-8D00-404D-88B2-39198E9C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A38B09-F60F-45F8-B547-6AF1449D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50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0BC392-B853-4485-8BD6-0B3968174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76DB48-99F9-4A2D-B8EA-95D095BDC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7B8458-6668-475E-921B-63AAB359B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731CDE-4F92-4D0C-AF88-C05880A43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FC4596-E9B4-4334-A084-C213EE830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9955B83-11F3-47E9-B247-94C912DD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F898B1-7601-46A3-9F05-59C3352D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FCBC560-D23C-466F-B42B-20989B30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29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7C4382-02D0-48E8-A082-BA883FB0D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2D1B971-E1F7-4ADE-BF7D-517168823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234CBC-FCD0-4975-9E24-4240F563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525DA84-B759-4B79-A4A1-27C4F086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39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2035933-5800-4C3B-8BF3-E067ACC7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8F6248-E0A5-4244-BFF9-BC218577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B0E049-CEBB-4F38-B8A0-884AF359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31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A19B8-E5E2-4750-9443-4B1D2B2E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2D22C1-7EBD-4988-B633-2C1181BD6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B2BDC74-CCC1-4DB7-BC9F-3721409C6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EC031B-516F-4B9A-8FD7-E226009F8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C69A1F-7C17-417B-A507-E0ECE37C9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72C537-7011-49F0-A7BB-BE823828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456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D2A95-7D46-4358-879F-4FE0CAD8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F9C5D9-352B-411B-9ACD-46DA74B52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3FF878-CA92-4E7F-BEE1-983F891EF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85039B-5EDA-4136-B7A3-2EA1E50C6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6FCF0-A37A-42E6-8855-A04DFCEC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902CE2-7D9F-4B88-8576-F94DC532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90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5BA34-1858-4069-BD23-CE370F67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0639C2-513D-4E6C-9263-D1716A73E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2238AE-68C2-43BC-B955-217E572BE6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D81C0-2012-4917-AEEC-8D35287F5DBA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58A375-AAF0-4E34-91B8-2746AE398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1DD151-490F-4328-B64D-4E96AABBB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4FCA-66DA-4CFE-B3D9-348A68AEF2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93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943100" y="2028794"/>
            <a:ext cx="8445500" cy="594739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344588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uz-Latn-UZ" sz="4756" b="1" spc="21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739982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2084A4-0E6E-438D-86FF-742FD8F1D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331" y="4619537"/>
            <a:ext cx="3400137" cy="193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312693" y="263033"/>
                <a:ext cx="6878471" cy="3776704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num>
                      <m:den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𝜏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𝑙𝑛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312693" y="263033"/>
                <a:ext cx="6878471" cy="3776704"/>
              </a:xfrm>
              <a:blipFill>
                <a:blip r:embed="rId2"/>
                <a:stretch>
                  <a:fillRect t="-2258" b="-29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4203509" y="629659"/>
            <a:ext cx="1" cy="3043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413656" y="1384377"/>
            <a:ext cx="35806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339987"/>
                <a:ext cx="11529388" cy="22549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𝑙𝑛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2≈0,693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8 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𝑠𝑢𝑡𝑘𝑎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0,693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≈11,54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𝑠𝑢𝑡𝑘𝑎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𝝉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𝟏𝟏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𝟓𝟒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𝒔𝒖𝒕𝒌𝒂</m:t>
                    </m:r>
                  </m:oMath>
                </a14:m>
                <a:endParaRPr lang="uz-Latn-UZ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339987"/>
                <a:ext cx="11529388" cy="2254979"/>
              </a:xfrm>
              <a:prstGeom prst="rect">
                <a:avLst/>
              </a:prstGeom>
              <a:blipFill>
                <a:blip r:embed="rId3"/>
                <a:stretch>
                  <a:fillRect l="-1586" t="-7568" b="-10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3656" y="184526"/>
                <a:ext cx="3789854" cy="28021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endParaRPr lang="en-US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𝑠𝑢𝑡𝑘𝑎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𝜏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56" y="184526"/>
                <a:ext cx="3789854" cy="2802183"/>
              </a:xfrm>
              <a:prstGeom prst="rect">
                <a:avLst/>
              </a:prstGeom>
              <a:blipFill>
                <a:blip r:embed="rId4"/>
                <a:stretch>
                  <a:fillRect l="-4180" t="-1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7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𝐿𝑖</m:t>
                        </m:r>
                      </m:e>
                    </m:sPre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proton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uchrashganda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Reaksiya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formulasini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𝐿𝑖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Pre>
                          <m:sPre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p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</m:sPr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→</m:t>
                        </m:r>
                        <m:sPre>
                          <m:sPre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𝐻𝑒</m:t>
                            </m:r>
                          </m:e>
                        </m:sPr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Pre>
                          <m:sPre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𝐻𝑒</m:t>
                            </m:r>
                          </m:e>
                        </m:sPre>
                      </m:e>
                    </m:sPre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  <a:blipFill>
                <a:blip r:embed="rId2"/>
                <a:stretch>
                  <a:fillRect l="-2081" t="-3590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0076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78072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uyidagi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yadroviy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reaksiyada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ajraladi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cs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</m:sPre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Pre>
                      <m:sPre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</m:sPre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e>
                    </m:sPre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𝑋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endParaRPr lang="en-US" sz="40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13+0−12=1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6+1−6=1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𝑿</m:t>
                        </m:r>
                      </m:e>
                    </m:sPre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sPre>
                      <m:sPre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</m:sPre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𝒑𝒓𝒐𝒕𝒐𝒏</m:t>
                    </m:r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:endParaRPr lang="ru-RU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780722"/>
              </a:xfrm>
              <a:blipFill>
                <a:blip r:embed="rId2"/>
                <a:stretch>
                  <a:fillRect l="-1792" t="-3567" r="-17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608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92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238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</m:sPre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yemirilish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PrePr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𝟗𝟐</m:t>
                          </m:r>
                        </m:sub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𝟐𝟑𝟖</m:t>
                          </m:r>
                        </m:sup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𝑼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→</m:t>
                          </m:r>
                          <m:sPre>
                            <m:sPre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PrePr>
                            <m:sub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𝟗𝟎</m:t>
                              </m:r>
                            </m:sub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𝟐𝟑𝟒</m:t>
                              </m:r>
                            </m:sup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𝑻𝒉</m:t>
                              </m:r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</m:e>
                          </m:sPre>
                          <m:sPre>
                            <m:sPrePr>
                              <m:ctrlP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PrePr>
                            <m:sub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sup>
                            <m:e>
                              <m:r>
                                <a:rPr lang="en-US" sz="4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𝑯𝒆</m:t>
                              </m:r>
                            </m:e>
                          </m:sPre>
                        </m:e>
                      </m:sPre>
                    </m:oMath>
                  </m:oMathPara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585252"/>
              </a:xfrm>
              <a:blipFill>
                <a:blip r:embed="rId2"/>
                <a:stretch>
                  <a:fillRect l="-2081" t="-3457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44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6-masala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92042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uyidagi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yadroviy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reaksiyada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Pre>
                          <m:sPre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𝐻𝑒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</m:e>
                        </m:sPre>
                        <m:sPre>
                          <m:sPre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15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30</m:t>
                            </m:r>
                          </m:sup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𝑃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</m:sPre>
                      </m:e>
                    </m:sPre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27+4−30=1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13+2−15=0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𝑿</m:t>
                        </m:r>
                      </m:e>
                    </m:sPre>
                    <m:r>
                      <a:rPr lang="en-US" sz="4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sPre>
                      <m:sPre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e>
                    </m:sPre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neytron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920422"/>
              </a:xfrm>
              <a:blipFill>
                <a:blip r:embed="rId2"/>
                <a:stretch>
                  <a:fillRect l="-2081" t="-3965" r="-2023" b="-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0978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7-masala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45417" cy="495852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Ushbu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reaksiyada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boʻladi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26</m:t>
                        </m:r>
                      </m:sub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54</m:t>
                        </m:r>
                      </m:sup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𝐹𝑒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Pre>
                          <m:sPre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p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Pre>
                              <m:sPre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PrePr>
                              <m:sub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p>
                              <m:e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𝐻</m:t>
                                </m:r>
                              </m:e>
                            </m:sPre>
                          </m:e>
                        </m:sPre>
                      </m:e>
                    </m:sPre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54+1−1=54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26+0−1=25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PrePr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𝟓𝟒</m:t>
                        </m:r>
                      </m:sup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𝑿</m:t>
                        </m:r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→</m:t>
                        </m:r>
                        <m:sPre>
                          <m:sPrePr>
                            <m:ctrlPr>
                              <a:rPr lang="en-US" sz="4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PrePr>
                          <m:sub>
                            <m:r>
                              <a:rPr lang="en-US" sz="4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𝟐𝟓</m:t>
                            </m:r>
                          </m:sub>
                          <m:sup>
                            <m:r>
                              <a:rPr lang="en-US" sz="4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𝟓𝟒</m:t>
                            </m:r>
                          </m:sup>
                          <m:e>
                            <m:r>
                              <a:rPr lang="en-US" sz="4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𝑴𝒏</m:t>
                            </m:r>
                          </m:e>
                        </m:sPre>
                      </m:e>
                    </m:sPre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marganes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45417" cy="4958522"/>
              </a:xfrm>
              <a:blipFill>
                <a:blip r:embed="rId2"/>
                <a:stretch>
                  <a:fillRect l="-2081" t="-3440" r="-20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259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65" y="1473958"/>
            <a:ext cx="11600596" cy="48075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Radioaktiv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yemirilish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sutka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izotopning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oʻrtacha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vaqti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sutka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)? </a:t>
            </a:r>
          </a:p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2. 1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alfa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betta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yemirilishdan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element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raqami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oʻzgaradi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	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Radioaktiv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yemirilish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soʻng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atomlari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64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94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1-test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1473959"/>
            <a:ext cx="11304705" cy="4435522"/>
          </a:xfrm>
        </p:spPr>
        <p:txBody>
          <a:bodyPr>
            <a:noAutofit/>
          </a:bodyPr>
          <a:lstStyle/>
          <a:p>
            <a:pPr marL="0" indent="0" algn="just" defTabSz="2016125">
              <a:buNone/>
              <a:tabLst>
                <a:tab pos="1077913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Radioaktiv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yemirilishga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duchor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turgʻun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kvanti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defTabSz="2016125">
              <a:buNone/>
              <a:tabLst>
                <a:tab pos="1077913" algn="l"/>
              </a:tabLst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03F3C1-8569-4865-8ABA-997899DE333A}"/>
              </a:ext>
            </a:extLst>
          </p:cNvPr>
          <p:cNvSpPr/>
          <p:nvPr/>
        </p:nvSpPr>
        <p:spPr>
          <a:xfrm>
            <a:off x="341194" y="3316406"/>
            <a:ext cx="4053385" cy="69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0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2-test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1473959"/>
            <a:ext cx="11304705" cy="4435522"/>
          </a:xfrm>
        </p:spPr>
        <p:txBody>
          <a:bodyPr>
            <a:noAutofit/>
          </a:bodyPr>
          <a:lstStyle/>
          <a:p>
            <a:pPr marL="0" indent="0" defTabSz="2016125">
              <a:buNone/>
              <a:tabLst>
                <a:tab pos="1077913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Radioaktiv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yemirilish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turgʻun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kvanti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indent="0" defTabSz="2016125">
              <a:buNone/>
              <a:tabLst>
                <a:tab pos="1077913" algn="l"/>
              </a:tabLst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03F3C1-8569-4865-8ABA-997899DE333A}"/>
              </a:ext>
            </a:extLst>
          </p:cNvPr>
          <p:cNvSpPr/>
          <p:nvPr/>
        </p:nvSpPr>
        <p:spPr>
          <a:xfrm>
            <a:off x="341194" y="3998794"/>
            <a:ext cx="4053385" cy="696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C) bola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299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3-test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86603" y="1487607"/>
                <a:ext cx="11409528" cy="4435522"/>
              </a:xfrm>
            </p:spPr>
            <p:txBody>
              <a:bodyPr>
                <a:noAutofit/>
              </a:bodyPr>
              <a:lstStyle/>
              <a:p>
                <a:pPr marL="0" indent="0" algn="just" defTabSz="2016125">
                  <a:buNone/>
                  <a:tabLst>
                    <a:tab pos="1077913" algn="l"/>
                  </a:tabLst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Kimyoviy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 atom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yadrosi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yemirilgandan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soʻng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Mendeleyev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davriy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sistemasidagi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joylashishi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oʻzgaradi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742950" indent="-742950" algn="just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Chapga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suriladi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 algn="just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Oʻngga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algn="just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Chapga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toʻrt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algn="just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Oʻngga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toʻrt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suriladi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ctr" defTabSz="2016125">
                  <a:buNone/>
                  <a:tabLst>
                    <a:tab pos="1077913" algn="l"/>
                  </a:tabLst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6603" y="1487607"/>
                <a:ext cx="11409528" cy="4435522"/>
              </a:xfrm>
              <a:blipFill>
                <a:blip r:embed="rId2"/>
                <a:stretch>
                  <a:fillRect l="-1870" t="-3159" r="-1870" b="-6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C3E1759-0040-4DBE-A6C9-500D1D54CB52}"/>
              </a:ext>
            </a:extLst>
          </p:cNvPr>
          <p:cNvSpPr/>
          <p:nvPr/>
        </p:nvSpPr>
        <p:spPr>
          <a:xfrm>
            <a:off x="286603" y="3234518"/>
            <a:ext cx="7519916" cy="689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katak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suriladi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3892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4-test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41194" y="1473959"/>
                <a:ext cx="11304705" cy="4435522"/>
              </a:xfrm>
            </p:spPr>
            <p:txBody>
              <a:bodyPr>
                <a:noAutofit/>
              </a:bodyPr>
              <a:lstStyle/>
              <a:p>
                <a:pPr marL="0" indent="0" defTabSz="2016125">
                  <a:buNone/>
                  <a:tabLst>
                    <a:tab pos="1077913" algn="l"/>
                  </a:tabLst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ru-RU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zarra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harakatlanganda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yoʻqotishiga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sabab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 marL="742950" indent="-742950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yoʻqotilmaydi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ionlashishi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indent="-742950" defTabSz="2016125">
                  <a:buAutoNum type="alphaUcParenR"/>
                  <a:tabLst>
                    <a:tab pos="1077913" algn="l"/>
                  </a:tabLs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40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α</m:t>
                    </m:r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zarra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havoda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 marL="742950" indent="-742950" defTabSz="2016125">
                  <a:buAutoNum type="alphaUcParenR"/>
                  <a:tabLst>
                    <a:tab pos="1077913" algn="l"/>
                  </a:tabLst>
                </a:pP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Toʻgʻri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yoʻq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1194" y="1473959"/>
                <a:ext cx="11304705" cy="4435522"/>
              </a:xfrm>
              <a:blipFill>
                <a:blip r:embed="rId2"/>
                <a:stretch>
                  <a:fillRect l="-1942" t="-3164" r="-1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03F3C1-8569-4865-8ABA-997899DE333A}"/>
              </a:ext>
            </a:extLst>
          </p:cNvPr>
          <p:cNvSpPr/>
          <p:nvPr/>
        </p:nvSpPr>
        <p:spPr>
          <a:xfrm>
            <a:off x="341194" y="3428999"/>
            <a:ext cx="6339006" cy="719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ionlashishi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11975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5-test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1473959"/>
            <a:ext cx="11304705" cy="4435522"/>
          </a:xfrm>
        </p:spPr>
        <p:txBody>
          <a:bodyPr>
            <a:noAutofit/>
          </a:bodyPr>
          <a:lstStyle/>
          <a:p>
            <a:pPr marL="0" indent="0" algn="just" defTabSz="2016125">
              <a:buNone/>
              <a:tabLst>
                <a:tab pos="1077913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reaktorida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reaksiya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roʻy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Boshqarilmaydigan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sintez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reaksiyasi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Boshqariladigan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zanjirli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reaksiyasi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 defTabSz="2016125"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Boshqariladigan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yadro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sintez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reaksiyasi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742950" indent="-742950" algn="just" defTabSz="2016125">
              <a:buFont typeface="Arial" panose="020B0604020202020204" pitchFamily="34" charset="0"/>
              <a:buAutoNum type="alphaUcParenR"/>
              <a:tabLst>
                <a:tab pos="1077913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Boshqarilmaydigan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zanjirli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reaksiyasi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 defTabSz="2016125">
              <a:buNone/>
              <a:tabLst>
                <a:tab pos="1077913" algn="l"/>
              </a:tabLst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 defTabSz="2016125">
              <a:buAutoNum type="alphaUcParenR"/>
              <a:tabLst>
                <a:tab pos="1077913" algn="l"/>
              </a:tabLst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016125">
              <a:buNone/>
              <a:tabLst>
                <a:tab pos="1077913" algn="l"/>
              </a:tabLst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103F3C1-8569-4865-8ABA-997899DE333A}"/>
              </a:ext>
            </a:extLst>
          </p:cNvPr>
          <p:cNvSpPr/>
          <p:nvPr/>
        </p:nvSpPr>
        <p:spPr>
          <a:xfrm>
            <a:off x="341194" y="3275465"/>
            <a:ext cx="11509612" cy="1351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Boshqariladigan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zanjirli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reaksiyasi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6125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4194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5600" y="1460310"/>
                <a:ext cx="11290300" cy="4558353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Yevropiy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154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yarim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yemirilish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davri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16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yildan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soʻng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yevropiy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154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16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5600" y="1460310"/>
                <a:ext cx="11290300" cy="4558353"/>
              </a:xfrm>
              <a:blipFill>
                <a:blip r:embed="rId2"/>
                <a:stretch>
                  <a:fillRect l="-1890" r="-1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107254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3261815" y="225287"/>
                <a:ext cx="8930185" cy="568518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va yechish: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uz-Latn-UZ" sz="3600" b="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den>
                    </m:f>
                    <m:r>
                      <a:rPr lang="uz-Latn-UZ" sz="3600" b="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  <m:r>
                      <m:rPr>
                        <m:nor/>
                      </m:rPr>
                      <a:rPr lang="uz-Latn-UZ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den>
                    </m:f>
                    <m:r>
                      <a:rPr lang="uz-Latn-UZ" sz="3600" b="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uz-Latn-UZ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>
                    <a:solidFill>
                      <a:schemeClr val="accent1"/>
                    </a:solidFill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uz-Latn-UZ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f>
                              <m:fPr>
                                <m:ctrlPr>
                                  <a:rPr lang="uz-Latn-UZ" sz="3600" i="1" dirty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𝑡</m:t>
                                </m:r>
                              </m:num>
                              <m:den>
                                <m:r>
                                  <a:rPr lang="uz-Latn-UZ" sz="3600" i="1" dirty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𝑇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solidFill>
                      <a:schemeClr val="accent1"/>
                    </a:solidFill>
                  </a:rPr>
                  <a:t> </a:t>
                </a:r>
              </a:p>
              <a:p>
                <a:pPr algn="ctr"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uz-Latn-UZ" sz="36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num>
                      <m:den>
                        <m:r>
                          <a:rPr lang="uz-Latn-UZ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uz-Latn-UZ" sz="36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=4∙16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𝑦𝑖𝑙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=64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𝑦𝑖𝑙</m:t>
                    </m:r>
                  </m:oMath>
                </a14:m>
                <a:r>
                  <a:rPr lang="en-US" sz="3600" dirty="0">
                    <a:solidFill>
                      <a:schemeClr val="accent1"/>
                    </a:solidFill>
                  </a:rPr>
                  <a:t> </a:t>
                </a:r>
                <a:endParaRPr lang="uz-Latn-UZ" sz="36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3261815" y="225287"/>
                <a:ext cx="8930185" cy="5685182"/>
              </a:xfrm>
              <a:blipFill>
                <a:blip r:embed="rId2"/>
                <a:stretch>
                  <a:fillRect t="-15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581300" y="715774"/>
            <a:ext cx="1" cy="2352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33611" y="2304543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Текст 8">
            <a:extLst>
              <a:ext uri="{FF2B5EF4-FFF2-40B4-BE49-F238E27FC236}">
                <a16:creationId xmlns:a16="http://schemas.microsoft.com/office/drawing/2014/main" id="{BFD3E70D-B3C1-4417-B987-133A28B5F260}"/>
              </a:ext>
            </a:extLst>
          </p:cNvPr>
          <p:cNvSpPr txBox="1">
            <a:spLocks/>
          </p:cNvSpPr>
          <p:nvPr/>
        </p:nvSpPr>
        <p:spPr>
          <a:xfrm>
            <a:off x="808385" y="5910469"/>
            <a:ext cx="11383615" cy="9475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378" indent="-15237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757" indent="-15237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3324" indent="-22856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1891" indent="-22856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64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soʻng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119" y="225288"/>
                <a:ext cx="4147931" cy="30638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𝑦𝑖𝑙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</m:t>
                    </m:r>
                  </m:oMath>
                </a14:m>
                <a:r>
                  <a:rPr lang="en-US" sz="32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119" y="225288"/>
                <a:ext cx="4147931" cy="3063822"/>
              </a:xfrm>
              <a:prstGeom prst="rect">
                <a:avLst/>
              </a:prstGeom>
              <a:blipFill>
                <a:blip r:embed="rId3"/>
                <a:stretch>
                  <a:fillRect l="-3824" t="-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82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696278"/>
            <a:ext cx="10545417" cy="45852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Yod-131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izotopining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yemirilish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sutka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izotopning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oʻrtacha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sutka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515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185</Words>
  <Application>Microsoft Office PowerPoint</Application>
  <PresentationFormat>Широкоэкранный</PresentationFormat>
  <Paragraphs>108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1-test</vt:lpstr>
      <vt:lpstr>2-test</vt:lpstr>
      <vt:lpstr>3-test</vt:lpstr>
      <vt:lpstr>4-test</vt:lpstr>
      <vt:lpstr>5-test</vt:lpstr>
      <vt:lpstr>1-masala</vt:lpstr>
      <vt:lpstr>Презентация PowerPoint</vt:lpstr>
      <vt:lpstr>2-masala</vt:lpstr>
      <vt:lpstr>Презентация PowerPoint</vt:lpstr>
      <vt:lpstr>3-masala</vt:lpstr>
      <vt:lpstr>4-masala</vt:lpstr>
      <vt:lpstr>5-masala</vt:lpstr>
      <vt:lpstr>6-masala</vt:lpstr>
      <vt:lpstr>7-masala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30</cp:revision>
  <dcterms:created xsi:type="dcterms:W3CDTF">2021-04-04T11:55:15Z</dcterms:created>
  <dcterms:modified xsi:type="dcterms:W3CDTF">2021-04-06T18:11:53Z</dcterms:modified>
</cp:coreProperties>
</file>