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8" r:id="rId3"/>
    <p:sldId id="260" r:id="rId4"/>
    <p:sldId id="282" r:id="rId5"/>
    <p:sldId id="266" r:id="rId6"/>
    <p:sldId id="274" r:id="rId7"/>
    <p:sldId id="268" r:id="rId8"/>
    <p:sldId id="269" r:id="rId9"/>
    <p:sldId id="275" r:id="rId10"/>
    <p:sldId id="276" r:id="rId11"/>
    <p:sldId id="264" r:id="rId12"/>
    <p:sldId id="277" r:id="rId13"/>
    <p:sldId id="280" r:id="rId14"/>
    <p:sldId id="272" r:id="rId15"/>
    <p:sldId id="27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035"/>
    <a:srgbClr val="FEFE4C"/>
    <a:srgbClr val="FDB82C"/>
    <a:srgbClr val="FF9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8B5BF59-46ED-4E17-B561-6E8F24D1A478}"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83230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B5BF59-46ED-4E17-B561-6E8F24D1A478}"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59699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B5BF59-46ED-4E17-B561-6E8F24D1A478}"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2408278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30556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B5BF59-46ED-4E17-B561-6E8F24D1A478}"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343307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8B5BF59-46ED-4E17-B561-6E8F24D1A478}"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53251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8B5BF59-46ED-4E17-B561-6E8F24D1A478}" type="datetimeFigureOut">
              <a:rPr lang="ru-RU" smtClean="0"/>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297768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8B5BF59-46ED-4E17-B561-6E8F24D1A478}" type="datetimeFigureOut">
              <a:rPr lang="ru-RU" smtClean="0"/>
              <a:t>06.04.2021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37419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8B5BF59-46ED-4E17-B561-6E8F24D1A478}" type="datetimeFigureOut">
              <a:rPr lang="ru-RU" smtClean="0"/>
              <a:t>06.04.2021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182667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B5BF59-46ED-4E17-B561-6E8F24D1A478}" type="datetimeFigureOut">
              <a:rPr lang="ru-RU" smtClean="0"/>
              <a:t>06.04.2021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355813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8B5BF59-46ED-4E17-B561-6E8F24D1A478}" type="datetimeFigureOut">
              <a:rPr lang="ru-RU" smtClean="0"/>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342379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8B5BF59-46ED-4E17-B561-6E8F24D1A478}" type="datetimeFigureOut">
              <a:rPr lang="ru-RU" smtClean="0"/>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0F490-31AC-4911-B43E-6C4EAAFBACD5}" type="slidenum">
              <a:rPr lang="ru-RU" smtClean="0"/>
              <a:t>‹#›</a:t>
            </a:fld>
            <a:endParaRPr lang="ru-RU"/>
          </a:p>
        </p:txBody>
      </p:sp>
    </p:spTree>
    <p:extLst>
      <p:ext uri="{BB962C8B-B14F-4D97-AF65-F5344CB8AC3E}">
        <p14:creationId xmlns:p14="http://schemas.microsoft.com/office/powerpoint/2010/main" val="133988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5BF59-46ED-4E17-B561-6E8F24D1A478}" type="datetimeFigureOut">
              <a:rPr lang="ru-RU" smtClean="0"/>
              <a:t>06.04.2021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0F490-31AC-4911-B43E-6C4EAAFBACD5}" type="slidenum">
              <a:rPr lang="ru-RU" smtClean="0"/>
              <a:t>‹#›</a:t>
            </a:fld>
            <a:endParaRPr lang="ru-RU"/>
          </a:p>
        </p:txBody>
      </p:sp>
    </p:spTree>
    <p:extLst>
      <p:ext uri="{BB962C8B-B14F-4D97-AF65-F5344CB8AC3E}">
        <p14:creationId xmlns:p14="http://schemas.microsoft.com/office/powerpoint/2010/main" val="40496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5" y="3247"/>
            <a:ext cx="12189015" cy="179904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605014" y="2330891"/>
            <a:ext cx="9920209" cy="6282807"/>
          </a:xfrm>
          <a:prstGeom prst="rect">
            <a:avLst/>
          </a:prstGeom>
        </p:spPr>
        <p:txBody>
          <a:bodyPr vert="horz" wrap="square" lIns="0" tIns="29525" rIns="0" bIns="0" rtlCol="0">
            <a:spAutoFit/>
          </a:bodyPr>
          <a:lstStyle/>
          <a:p>
            <a:pPr>
              <a:spcAft>
                <a:spcPts val="1200"/>
              </a:spcAft>
            </a:pPr>
            <a:r>
              <a:rPr lang="uz-Latn-UZ" sz="4800" dirty="0">
                <a:solidFill>
                  <a:srgbClr val="002060"/>
                </a:solidFill>
                <a:latin typeface="Arial"/>
                <a:cs typeface="Arial"/>
              </a:rPr>
              <a:t>Mavzu: </a:t>
            </a:r>
            <a:endParaRPr lang="en-US" sz="4800" dirty="0">
              <a:solidFill>
                <a:srgbClr val="002060"/>
              </a:solidFill>
              <a:latin typeface="Arial"/>
              <a:cs typeface="Arial"/>
            </a:endParaRPr>
          </a:p>
          <a:p>
            <a:pPr>
              <a:spcAft>
                <a:spcPts val="1200"/>
              </a:spcAft>
            </a:pPr>
            <a:r>
              <a:rPr lang="en-US" sz="4000" b="1" dirty="0">
                <a:solidFill>
                  <a:srgbClr val="002060"/>
                </a:solidFill>
                <a:latin typeface="Arial"/>
                <a:cs typeface="Arial"/>
              </a:rPr>
              <a:t>Atom </a:t>
            </a:r>
            <a:r>
              <a:rPr lang="en-US" sz="4000" b="1" dirty="0" err="1">
                <a:solidFill>
                  <a:srgbClr val="002060"/>
                </a:solidFill>
                <a:latin typeface="Arial"/>
                <a:cs typeface="Arial"/>
              </a:rPr>
              <a:t>energetikasining</a:t>
            </a:r>
            <a:r>
              <a:rPr lang="en-US" sz="4000" b="1" dirty="0">
                <a:solidFill>
                  <a:srgbClr val="002060"/>
                </a:solidFill>
                <a:latin typeface="Arial"/>
                <a:cs typeface="Arial"/>
              </a:rPr>
              <a:t> </a:t>
            </a:r>
            <a:r>
              <a:rPr lang="en-US" sz="4000" b="1" dirty="0" err="1">
                <a:solidFill>
                  <a:srgbClr val="002060"/>
                </a:solidFill>
                <a:latin typeface="Arial"/>
                <a:cs typeface="Arial"/>
              </a:rPr>
              <a:t>fizik</a:t>
            </a:r>
            <a:r>
              <a:rPr lang="en-US" sz="4000" b="1" dirty="0">
                <a:solidFill>
                  <a:srgbClr val="002060"/>
                </a:solidFill>
                <a:latin typeface="Arial"/>
                <a:cs typeface="Arial"/>
              </a:rPr>
              <a:t> </a:t>
            </a:r>
            <a:r>
              <a:rPr lang="en-US" sz="4000" b="1" dirty="0" err="1">
                <a:solidFill>
                  <a:srgbClr val="002060"/>
                </a:solidFill>
                <a:latin typeface="Arial"/>
                <a:cs typeface="Arial"/>
              </a:rPr>
              <a:t>asoslari</a:t>
            </a:r>
            <a:r>
              <a:rPr lang="en-US" sz="4000" b="1" dirty="0">
                <a:solidFill>
                  <a:srgbClr val="002060"/>
                </a:solidFill>
                <a:latin typeface="Arial"/>
                <a:cs typeface="Arial"/>
              </a:rPr>
              <a:t>. </a:t>
            </a:r>
            <a:r>
              <a:rPr lang="en-US" sz="4000" b="1" dirty="0" err="1">
                <a:solidFill>
                  <a:srgbClr val="002060"/>
                </a:solidFill>
                <a:latin typeface="Arial"/>
                <a:cs typeface="Arial"/>
              </a:rPr>
              <a:t>Yadro</a:t>
            </a:r>
            <a:r>
              <a:rPr lang="en-US" sz="4000" b="1" dirty="0">
                <a:solidFill>
                  <a:srgbClr val="002060"/>
                </a:solidFill>
                <a:latin typeface="Arial"/>
                <a:cs typeface="Arial"/>
              </a:rPr>
              <a:t> </a:t>
            </a:r>
            <a:r>
              <a:rPr lang="en-US" sz="4000" b="1" dirty="0" err="1">
                <a:solidFill>
                  <a:srgbClr val="002060"/>
                </a:solidFill>
                <a:latin typeface="Arial"/>
                <a:cs typeface="Arial"/>
              </a:rPr>
              <a:t>energiyasidan</a:t>
            </a:r>
            <a:r>
              <a:rPr lang="en-US" sz="4000" b="1" dirty="0">
                <a:solidFill>
                  <a:srgbClr val="002060"/>
                </a:solidFill>
                <a:latin typeface="Arial"/>
                <a:cs typeface="Arial"/>
              </a:rPr>
              <a:t> </a:t>
            </a:r>
            <a:r>
              <a:rPr lang="en-US" sz="4000" b="1" dirty="0" err="1">
                <a:solidFill>
                  <a:srgbClr val="002060"/>
                </a:solidFill>
                <a:latin typeface="Arial"/>
                <a:cs typeface="Arial"/>
              </a:rPr>
              <a:t>foydalanishda</a:t>
            </a:r>
            <a:r>
              <a:rPr lang="en-US" sz="4000" b="1" dirty="0">
                <a:solidFill>
                  <a:srgbClr val="002060"/>
                </a:solidFill>
                <a:latin typeface="Arial"/>
                <a:cs typeface="Arial"/>
              </a:rPr>
              <a:t> </a:t>
            </a:r>
            <a:r>
              <a:rPr lang="en-US" sz="4000" b="1" dirty="0" err="1">
                <a:solidFill>
                  <a:srgbClr val="002060"/>
                </a:solidFill>
                <a:latin typeface="Arial"/>
                <a:cs typeface="Arial"/>
              </a:rPr>
              <a:t>xavfsizlik</a:t>
            </a:r>
            <a:r>
              <a:rPr lang="en-US" sz="4000" b="1" dirty="0">
                <a:solidFill>
                  <a:srgbClr val="002060"/>
                </a:solidFill>
                <a:latin typeface="Arial"/>
                <a:cs typeface="Arial"/>
              </a:rPr>
              <a:t> </a:t>
            </a:r>
            <a:r>
              <a:rPr lang="en-US" sz="4000" b="1" dirty="0" err="1">
                <a:solidFill>
                  <a:srgbClr val="002060"/>
                </a:solidFill>
                <a:latin typeface="Arial"/>
                <a:cs typeface="Arial"/>
              </a:rPr>
              <a:t>choralari</a:t>
            </a:r>
            <a:r>
              <a:rPr lang="en-US" sz="4000" b="1" dirty="0">
                <a:solidFill>
                  <a:srgbClr val="002060"/>
                </a:solidFill>
                <a:latin typeface="Arial"/>
                <a:cs typeface="Arial"/>
              </a:rPr>
              <a:t>.</a:t>
            </a:r>
          </a:p>
          <a:p>
            <a:pPr marL="38918">
              <a:spcBef>
                <a:spcPts val="233"/>
              </a:spcBef>
            </a:pPr>
            <a:r>
              <a:rPr lang="en-US" sz="2400" b="1" dirty="0" err="1">
                <a:solidFill>
                  <a:srgbClr val="7030A0"/>
                </a:solidFill>
                <a:latin typeface="Arial"/>
                <a:cs typeface="Arial"/>
              </a:rPr>
              <a:t>O‘qituvchi</a:t>
            </a:r>
            <a:r>
              <a:rPr lang="en-US" sz="2400" b="1" dirty="0">
                <a:solidFill>
                  <a:srgbClr val="7030A0"/>
                </a:solidFill>
                <a:latin typeface="Arial"/>
                <a:cs typeface="Arial"/>
              </a:rPr>
              <a:t>: </a:t>
            </a:r>
            <a:r>
              <a:rPr lang="en-US" sz="2400" dirty="0">
                <a:solidFill>
                  <a:srgbClr val="7030A0"/>
                </a:solidFill>
                <a:latin typeface="Arial"/>
                <a:cs typeface="Arial"/>
              </a:rPr>
              <a:t>Toshkent </a:t>
            </a:r>
            <a:r>
              <a:rPr lang="en-US" sz="2400" dirty="0" err="1">
                <a:solidFill>
                  <a:srgbClr val="7030A0"/>
                </a:solidFill>
                <a:latin typeface="Arial"/>
                <a:cs typeface="Arial"/>
              </a:rPr>
              <a:t>shahar</a:t>
            </a:r>
            <a:r>
              <a:rPr lang="en-US" sz="2400" dirty="0">
                <a:solidFill>
                  <a:srgbClr val="7030A0"/>
                </a:solidFill>
                <a:latin typeface="Arial"/>
                <a:cs typeface="Arial"/>
              </a:rPr>
              <a:t> </a:t>
            </a:r>
            <a:r>
              <a:rPr lang="en-US" sz="2400" dirty="0" err="1">
                <a:solidFill>
                  <a:srgbClr val="7030A0"/>
                </a:solidFill>
                <a:latin typeface="Arial"/>
                <a:cs typeface="Arial"/>
              </a:rPr>
              <a:t>Uchtepa</a:t>
            </a:r>
            <a:r>
              <a:rPr lang="en-US" sz="2400" dirty="0">
                <a:solidFill>
                  <a:srgbClr val="7030A0"/>
                </a:solidFill>
                <a:latin typeface="Arial"/>
                <a:cs typeface="Arial"/>
              </a:rPr>
              <a:t> </a:t>
            </a:r>
            <a:r>
              <a:rPr lang="en-US" sz="2400" dirty="0" err="1">
                <a:solidFill>
                  <a:srgbClr val="7030A0"/>
                </a:solidFill>
                <a:latin typeface="Arial"/>
                <a:cs typeface="Arial"/>
              </a:rPr>
              <a:t>tumani</a:t>
            </a:r>
            <a:r>
              <a:rPr lang="en-US" sz="2400" dirty="0">
                <a:solidFill>
                  <a:srgbClr val="7030A0"/>
                </a:solidFill>
                <a:latin typeface="Arial"/>
                <a:cs typeface="Arial"/>
              </a:rPr>
              <a:t> </a:t>
            </a:r>
          </a:p>
          <a:p>
            <a:pPr marL="38918">
              <a:spcBef>
                <a:spcPts val="233"/>
              </a:spcBef>
            </a:pPr>
            <a:r>
              <a:rPr lang="en-US" sz="2400" dirty="0">
                <a:solidFill>
                  <a:srgbClr val="7030A0"/>
                </a:solidFill>
                <a:latin typeface="Arial"/>
                <a:cs typeface="Arial"/>
              </a:rPr>
              <a:t>287-maktab </a:t>
            </a:r>
            <a:r>
              <a:rPr lang="en-US" sz="2400" dirty="0" err="1">
                <a:solidFill>
                  <a:srgbClr val="7030A0"/>
                </a:solidFill>
                <a:latin typeface="Arial"/>
                <a:cs typeface="Arial"/>
              </a:rPr>
              <a:t>fizika</a:t>
            </a:r>
            <a:r>
              <a:rPr lang="en-US" sz="2400" dirty="0">
                <a:solidFill>
                  <a:srgbClr val="7030A0"/>
                </a:solidFill>
                <a:latin typeface="Arial"/>
                <a:cs typeface="Arial"/>
              </a:rPr>
              <a:t> </a:t>
            </a:r>
            <a:r>
              <a:rPr lang="en-US" sz="2400" dirty="0" err="1">
                <a:solidFill>
                  <a:srgbClr val="7030A0"/>
                </a:solidFill>
                <a:latin typeface="Arial"/>
                <a:cs typeface="Arial"/>
              </a:rPr>
              <a:t>fani</a:t>
            </a:r>
            <a:r>
              <a:rPr lang="en-US" sz="2400" dirty="0">
                <a:solidFill>
                  <a:srgbClr val="7030A0"/>
                </a:solidFill>
                <a:latin typeface="Arial"/>
                <a:cs typeface="Arial"/>
              </a:rPr>
              <a:t> </a:t>
            </a:r>
            <a:r>
              <a:rPr lang="en-US" sz="2400" dirty="0" err="1">
                <a:solidFill>
                  <a:srgbClr val="7030A0"/>
                </a:solidFill>
                <a:latin typeface="Arial"/>
                <a:cs typeface="Arial"/>
              </a:rPr>
              <a:t>o‘qituvchisi</a:t>
            </a:r>
            <a:endParaRPr lang="en-US" sz="2400" dirty="0">
              <a:solidFill>
                <a:srgbClr val="7030A0"/>
              </a:solidFill>
              <a:latin typeface="Arial"/>
              <a:cs typeface="Arial"/>
            </a:endParaRPr>
          </a:p>
          <a:p>
            <a:pPr marL="38918">
              <a:spcBef>
                <a:spcPts val="233"/>
              </a:spcBef>
            </a:pPr>
            <a:r>
              <a:rPr lang="en-US" sz="2400" b="1" dirty="0" err="1">
                <a:solidFill>
                  <a:srgbClr val="7030A0"/>
                </a:solidFill>
                <a:latin typeface="Arial"/>
                <a:cs typeface="Arial"/>
              </a:rPr>
              <a:t>Xodjayeva</a:t>
            </a:r>
            <a:r>
              <a:rPr lang="en-US" sz="2400" b="1" dirty="0">
                <a:solidFill>
                  <a:srgbClr val="7030A0"/>
                </a:solidFill>
                <a:latin typeface="Arial"/>
                <a:cs typeface="Arial"/>
              </a:rPr>
              <a:t> </a:t>
            </a:r>
            <a:r>
              <a:rPr lang="en-US" sz="2400" b="1" dirty="0" err="1">
                <a:solidFill>
                  <a:srgbClr val="7030A0"/>
                </a:solidFill>
                <a:latin typeface="Arial"/>
                <a:cs typeface="Arial"/>
              </a:rPr>
              <a:t>Maxtuma</a:t>
            </a:r>
            <a:r>
              <a:rPr lang="en-US" sz="2400" b="1" dirty="0">
                <a:solidFill>
                  <a:srgbClr val="7030A0"/>
                </a:solidFill>
                <a:latin typeface="Arial"/>
                <a:cs typeface="Arial"/>
              </a:rPr>
              <a:t> </a:t>
            </a:r>
            <a:r>
              <a:rPr lang="en-US" sz="2400" b="1" dirty="0" err="1">
                <a:solidFill>
                  <a:srgbClr val="7030A0"/>
                </a:solidFill>
                <a:latin typeface="Arial"/>
                <a:cs typeface="Arial"/>
              </a:rPr>
              <a:t>Ziyatovna</a:t>
            </a:r>
            <a:r>
              <a:rPr lang="en-US" sz="2400" b="1" dirty="0">
                <a:solidFill>
                  <a:srgbClr val="7030A0"/>
                </a:solidFill>
                <a:latin typeface="Arial"/>
                <a:cs typeface="Arial"/>
              </a:rPr>
              <a:t>.</a:t>
            </a:r>
            <a:endParaRPr lang="en-US" sz="2400" b="1" dirty="0">
              <a:solidFill>
                <a:srgbClr val="002060"/>
              </a:solidFill>
              <a:latin typeface="Arial"/>
              <a:cs typeface="Arial"/>
            </a:endParaRPr>
          </a:p>
          <a:p>
            <a:pPr>
              <a:spcAft>
                <a:spcPts val="1200"/>
              </a:spcAft>
            </a:pPr>
            <a:endParaRPr lang="en-US" sz="4000" b="1" dirty="0">
              <a:solidFill>
                <a:srgbClr val="002060"/>
              </a:solidFill>
              <a:latin typeface="Arial"/>
              <a:cs typeface="Arial"/>
            </a:endParaRPr>
          </a:p>
          <a:p>
            <a:pPr marL="38918">
              <a:spcBef>
                <a:spcPts val="233"/>
              </a:spcBef>
            </a:pPr>
            <a:endParaRPr lang="ru-RU" sz="2400" b="1" dirty="0">
              <a:solidFill>
                <a:srgbClr val="7030A0"/>
              </a:solidFill>
              <a:latin typeface="Arial"/>
              <a:cs typeface="Arial"/>
            </a:endParaRPr>
          </a:p>
          <a:p>
            <a:pPr marL="38918">
              <a:spcBef>
                <a:spcPts val="233"/>
              </a:spcBef>
            </a:pPr>
            <a:endParaRPr lang="ru-RU" sz="2400" b="1" dirty="0">
              <a:solidFill>
                <a:srgbClr val="7030A0"/>
              </a:solidFill>
              <a:latin typeface="Arial"/>
              <a:cs typeface="Arial"/>
            </a:endParaRPr>
          </a:p>
          <a:p>
            <a:pPr algn="ctr"/>
            <a:endParaRPr lang="en-US" sz="4000" b="1"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402328" y="2229744"/>
            <a:ext cx="648806" cy="1781424"/>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8892210" y="430695"/>
            <a:ext cx="2261956" cy="1005347"/>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8892210" y="430695"/>
            <a:ext cx="2261955" cy="1005347"/>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8940978" y="501915"/>
            <a:ext cx="2133600" cy="765747"/>
          </a:xfrm>
          <a:prstGeom prst="rect">
            <a:avLst/>
          </a:prstGeom>
        </p:spPr>
        <p:txBody>
          <a:bodyPr vert="horz" wrap="square" lIns="0" tIns="33552" rIns="0" bIns="0" rtlCol="0">
            <a:spAutoFit/>
          </a:bodyPr>
          <a:lstStyle/>
          <a:p>
            <a:pPr algn="ctr">
              <a:spcBef>
                <a:spcPts val="265"/>
              </a:spcBef>
            </a:pPr>
            <a:r>
              <a:rPr lang="en-US" sz="4756" b="1" spc="21" dirty="0">
                <a:solidFill>
                  <a:srgbClr val="FEFEFE"/>
                </a:solidFill>
                <a:latin typeface="Arial"/>
                <a:cs typeface="Arial"/>
              </a:rPr>
              <a:t>11</a:t>
            </a:r>
            <a:r>
              <a:rPr lang="uz-Latn-UZ" sz="4756" b="1" spc="21" dirty="0">
                <a:solidFill>
                  <a:srgbClr val="FEFEFE"/>
                </a:solidFill>
                <a:latin typeface="Arial"/>
                <a:cs typeface="Arial"/>
              </a:rPr>
              <a:t>-sinf</a:t>
            </a:r>
            <a:endParaRPr sz="4756" dirty="0">
              <a:latin typeface="Arial"/>
              <a:cs typeface="Arial"/>
            </a:endParaRPr>
          </a:p>
        </p:txBody>
      </p:sp>
      <p:sp>
        <p:nvSpPr>
          <p:cNvPr id="26" name="object 2">
            <a:extLst>
              <a:ext uri="{FF2B5EF4-FFF2-40B4-BE49-F238E27FC236}">
                <a16:creationId xmlns:a16="http://schemas.microsoft.com/office/drawing/2014/main" id="{33B3743F-69E5-4A0A-9505-41E75798E9CF}"/>
              </a:ext>
            </a:extLst>
          </p:cNvPr>
          <p:cNvSpPr txBox="1">
            <a:spLocks/>
          </p:cNvSpPr>
          <p:nvPr/>
        </p:nvSpPr>
        <p:spPr>
          <a:xfrm>
            <a:off x="2060486" y="476759"/>
            <a:ext cx="7424708"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7196" kern="0" spc="11" dirty="0" err="1">
                <a:solidFill>
                  <a:sysClr val="window" lastClr="FFFFFF"/>
                </a:solidFill>
              </a:rPr>
              <a:t>Fizika</a:t>
            </a:r>
            <a:endParaRPr lang="en-US" sz="7196" kern="0" spc="11" dirty="0">
              <a:solidFill>
                <a:sysClr val="window" lastClr="FFFFFF"/>
              </a:solidFill>
            </a:endParaRPr>
          </a:p>
        </p:txBody>
      </p:sp>
      <p:sp>
        <p:nvSpPr>
          <p:cNvPr id="27" name="object 11">
            <a:extLst>
              <a:ext uri="{FF2B5EF4-FFF2-40B4-BE49-F238E27FC236}">
                <a16:creationId xmlns:a16="http://schemas.microsoft.com/office/drawing/2014/main" id="{CF4C4251-150C-409F-BB4F-13D887806802}"/>
              </a:ext>
            </a:extLst>
          </p:cNvPr>
          <p:cNvSpPr/>
          <p:nvPr/>
        </p:nvSpPr>
        <p:spPr>
          <a:xfrm>
            <a:off x="703724" y="430695"/>
            <a:ext cx="901290" cy="1005347"/>
          </a:xfrm>
          <a:prstGeom prst="rect">
            <a:avLst/>
          </a:prstGeom>
          <a:blipFill>
            <a:blip r:embed="rId2" cstate="print"/>
            <a:stretch>
              <a:fillRect/>
            </a:stretch>
          </a:blipFill>
        </p:spPr>
        <p:txBody>
          <a:bodyPr wrap="square" lIns="0" tIns="0" rIns="0" bIns="0" rtlCol="0"/>
          <a:lstStyle/>
          <a:p>
            <a:pPr defTabSz="1935419"/>
            <a:endParaRPr sz="3810">
              <a:solidFill>
                <a:prstClr val="black"/>
              </a:solidFill>
              <a:latin typeface="Calibri"/>
            </a:endParaRPr>
          </a:p>
        </p:txBody>
      </p:sp>
      <p:sp>
        <p:nvSpPr>
          <p:cNvPr id="10" name="object 6">
            <a:extLst>
              <a:ext uri="{FF2B5EF4-FFF2-40B4-BE49-F238E27FC236}">
                <a16:creationId xmlns:a16="http://schemas.microsoft.com/office/drawing/2014/main" id="{F05B6658-0136-473A-903A-272AA544F9A9}"/>
              </a:ext>
            </a:extLst>
          </p:cNvPr>
          <p:cNvSpPr/>
          <p:nvPr/>
        </p:nvSpPr>
        <p:spPr>
          <a:xfrm>
            <a:off x="407552" y="4812472"/>
            <a:ext cx="648806" cy="1614833"/>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Tree>
    <p:extLst>
      <p:ext uri="{BB962C8B-B14F-4D97-AF65-F5344CB8AC3E}">
        <p14:creationId xmlns:p14="http://schemas.microsoft.com/office/powerpoint/2010/main" val="4197103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64524"/>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5400" b="1" dirty="0">
                <a:latin typeface="Arial" panose="020B0604020202020204" pitchFamily="34" charset="0"/>
                <a:cs typeface="Arial" panose="020B0604020202020204" pitchFamily="34" charset="0"/>
              </a:rPr>
              <a:t>       Yadro reaktorining himoyasi</a:t>
            </a:r>
            <a:endParaRPr lang="ru-RU" sz="5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31800" y="1511300"/>
                <a:ext cx="11506200" cy="5346700"/>
              </a:xfrm>
            </p:spPr>
            <p:txBody>
              <a:bodyPr>
                <a:normAutofit lnSpcReduction="10000"/>
              </a:bodyPr>
              <a:lstStyle/>
              <a:p>
                <a:pPr marL="0" indent="0" algn="just">
                  <a:lnSpc>
                    <a:spcPct val="100000"/>
                  </a:lnSpc>
                  <a:buNone/>
                </a:pPr>
                <a:r>
                  <a:rPr lang="uz-Latn-UZ" sz="4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Zanjir reaksiyasida neytronlar, </a:t>
                </a:r>
                <a14:m>
                  <m:oMath xmlns:m="http://schemas.openxmlformats.org/officeDocument/2006/math">
                    <m:r>
                      <a:rPr lang="uz-Latn-UZ" sz="3600" b="0" i="1" smtClean="0">
                        <a:latin typeface="Cambria Math" panose="02040503050406030204" pitchFamily="18" charset="0"/>
                        <a:ea typeface="Cambria Math" panose="02040503050406030204" pitchFamily="18" charset="0"/>
                        <a:cs typeface="Arial" panose="020B0604020202020204" pitchFamily="34" charset="0"/>
                      </a:rPr>
                      <m:t>𝛽</m:t>
                    </m:r>
                    <m:r>
                      <a:rPr lang="en-US" sz="3600" b="0" i="1" smtClean="0">
                        <a:latin typeface="Cambria Math" panose="02040503050406030204" pitchFamily="18" charset="0"/>
                        <a:ea typeface="Cambria Math" panose="02040503050406030204" pitchFamily="18" charset="0"/>
                        <a:cs typeface="Arial" panose="020B0604020202020204" pitchFamily="34" charset="0"/>
                      </a:rPr>
                      <m:t> </m:t>
                    </m:r>
                    <m:r>
                      <a:rPr lang="uz-Latn-UZ" sz="3600" b="0" i="1" smtClean="0">
                        <a:latin typeface="Cambria Math" panose="02040503050406030204" pitchFamily="18" charset="0"/>
                        <a:ea typeface="Cambria Math" panose="02040503050406030204" pitchFamily="18" charset="0"/>
                        <a:cs typeface="Arial" panose="020B0604020202020204" pitchFamily="34" charset="0"/>
                      </a:rPr>
                      <m:t> </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𝑣𝑎</m:t>
                    </m:r>
                    <m:r>
                      <a:rPr lang="uz-Latn-UZ" sz="3600" b="0" i="1" smtClean="0">
                        <a:latin typeface="Cambria Math" panose="02040503050406030204" pitchFamily="18" charset="0"/>
                        <a:ea typeface="Cambria Math" panose="02040503050406030204" pitchFamily="18" charset="0"/>
                        <a:cs typeface="Arial" panose="020B0604020202020204" pitchFamily="34" charset="0"/>
                      </a:rPr>
                      <m:t>   </m:t>
                    </m:r>
                    <m:r>
                      <a:rPr lang="uz-Latn-UZ" sz="3600" b="0" i="1" smtClean="0">
                        <a:latin typeface="Cambria Math" panose="02040503050406030204" pitchFamily="18" charset="0"/>
                        <a:ea typeface="Cambria Math" panose="02040503050406030204" pitchFamily="18" charset="0"/>
                        <a:cs typeface="Arial" panose="020B0604020202020204" pitchFamily="34" charset="0"/>
                      </a:rPr>
                      <m:t>𝛾</m:t>
                    </m:r>
                  </m:oMath>
                </a14:m>
                <a:r>
                  <a:rPr lang="uz-Latn-UZ" sz="3600" dirty="0">
                    <a:latin typeface="Arial" panose="020B0604020202020204" pitchFamily="34" charset="0"/>
                    <a:cs typeface="Arial" panose="020B0604020202020204" pitchFamily="34" charset="0"/>
                  </a:rPr>
                  <a:t> nurlanishlar manbayi bo‘lgan yadro parchalari hosil bo‘ladi. Boshqacha aytganda, uran reaktori turli xil nurlanishlar manbayi. Ularning katta singish  qobiliyatiga  ega  bo‘lgan  neytronlari  va </a:t>
                </a:r>
                <a14:m>
                  <m:oMath xmlns:m="http://schemas.openxmlformats.org/officeDocument/2006/math">
                    <m:r>
                      <a:rPr lang="uz-Latn-UZ" sz="3600" b="0" i="1" smtClean="0">
                        <a:latin typeface="Cambria Math" panose="02040503050406030204" pitchFamily="18" charset="0"/>
                        <a:ea typeface="Cambria Math" panose="02040503050406030204" pitchFamily="18" charset="0"/>
                        <a:cs typeface="Arial" panose="020B0604020202020204" pitchFamily="34" charset="0"/>
                      </a:rPr>
                      <m:t>𝛾</m:t>
                    </m:r>
                  </m:oMath>
                </a14:m>
                <a:r>
                  <a:rPr lang="uz-Latn-UZ" sz="3600" dirty="0">
                    <a:latin typeface="Arial" panose="020B0604020202020204" pitchFamily="34" charset="0"/>
                    <a:cs typeface="Arial" panose="020B0604020202020204" pitchFamily="34" charset="0"/>
                  </a:rPr>
                  <a:t> nurlari  ayniqsa  xavflidir.  Shuning uchun, reaktorda ishlovchi xodimlarning himoyasini tashkil qilish muhim ahamiyatga ega. Bu maqsadda 1 m qalinlikdagi suv, 3 m gacha qalinlikdagi beton va cho‘yanning qalin qatlamidan</a:t>
                </a:r>
                <a:br>
                  <a:rPr lang="uz-Latn-UZ" sz="3600" dirty="0"/>
                </a:br>
                <a:r>
                  <a:rPr lang="uz-Latn-UZ"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foydalaniladi</a:t>
                </a:r>
                <a:r>
                  <a:rPr lang="en-US" sz="3600" dirty="0">
                    <a:latin typeface="Arial" panose="020B0604020202020204" pitchFamily="34" charset="0"/>
                    <a:cs typeface="Arial" panose="020B0604020202020204" pitchFamily="34" charset="0"/>
                  </a:rPr>
                  <a:t>.</a:t>
                </a:r>
                <a:endParaRPr lang="ru-RU" sz="36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31800" y="1511300"/>
                <a:ext cx="11506200" cy="5346700"/>
              </a:xfrm>
              <a:blipFill>
                <a:blip r:embed="rId2"/>
                <a:stretch>
                  <a:fillRect l="-1643" t="-2052" r="-1590"/>
                </a:stretch>
              </a:blipFill>
            </p:spPr>
            <p:txBody>
              <a:bodyPr/>
              <a:lstStyle/>
              <a:p>
                <a:r>
                  <a:rPr lang="ru-RU">
                    <a:noFill/>
                  </a:rPr>
                  <a:t> </a:t>
                </a:r>
              </a:p>
            </p:txBody>
          </p:sp>
        </mc:Fallback>
      </mc:AlternateContent>
    </p:spTree>
    <p:extLst>
      <p:ext uri="{BB962C8B-B14F-4D97-AF65-F5344CB8AC3E}">
        <p14:creationId xmlns:p14="http://schemas.microsoft.com/office/powerpoint/2010/main" val="2356935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3900" y="1638300"/>
            <a:ext cx="10541000" cy="5219700"/>
          </a:xfrm>
        </p:spPr>
        <p:txBody>
          <a:bodyPr>
            <a:normAutofit/>
          </a:bodyPr>
          <a:lstStyle/>
          <a:p>
            <a:pPr marL="0" indent="0" algn="just">
              <a:lnSpc>
                <a:spcPct val="100000"/>
              </a:lnSpc>
              <a:buNone/>
            </a:pPr>
            <a:r>
              <a:rPr lang="uz-Latn-UZ" sz="4400" b="1"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O‘z-o‘zini  kuchaytiruvchi  zanjir reaksiyasi ro‘y berishi uchun (</a:t>
            </a:r>
            <a:r>
              <a:rPr lang="uz-Latn-UZ" sz="3600" i="1" dirty="0">
                <a:latin typeface="Arial" panose="020B0604020202020204" pitchFamily="34" charset="0"/>
                <a:cs typeface="Arial" panose="020B0604020202020204" pitchFamily="34" charset="0"/>
              </a:rPr>
              <a:t>k</a:t>
            </a:r>
            <a:r>
              <a:rPr lang="uz-Latn-UZ" sz="3600" dirty="0">
                <a:latin typeface="Arial" panose="020B0604020202020204" pitchFamily="34" charset="0"/>
                <a:cs typeface="Arial" panose="020B0604020202020204" pitchFamily="34" charset="0"/>
              </a:rPr>
              <a:t> &gt; 1)  faol  zonaning  hajmi  biror  kritik  qiymatdan  kichik   bo‘lmasligi  kerak.  Faol zonaning zanjir  reaksiyasini  amalga  oshirish mumkin  bo‘lgan  kichik  hajmi kritik hajm  deyiladi. Kritik  hajmda  joylashgan yonilg‘i  massa </a:t>
            </a:r>
            <a:r>
              <a:rPr lang="uz-Latn-UZ" sz="3600" b="1" i="1" dirty="0">
                <a:latin typeface="Arial" panose="020B0604020202020204" pitchFamily="34" charset="0"/>
                <a:cs typeface="Arial" panose="020B0604020202020204" pitchFamily="34" charset="0"/>
              </a:rPr>
              <a:t>kritik  massa  </a:t>
            </a:r>
            <a:r>
              <a:rPr lang="uz-Latn-UZ" sz="3600" dirty="0">
                <a:latin typeface="Arial" panose="020B0604020202020204" pitchFamily="34" charset="0"/>
                <a:cs typeface="Arial" panose="020B0604020202020204" pitchFamily="34" charset="0"/>
              </a:rPr>
              <a:t>deyiladi.</a:t>
            </a:r>
            <a:endParaRPr lang="ru-RU" sz="3600" dirty="0">
              <a:latin typeface="Arial" panose="020B0604020202020204" pitchFamily="34" charset="0"/>
              <a:cs typeface="Arial" panose="020B0604020202020204" pitchFamily="34" charset="0"/>
            </a:endParaRPr>
          </a:p>
        </p:txBody>
      </p:sp>
      <p:sp>
        <p:nvSpPr>
          <p:cNvPr id="4" name="Заголовок 1"/>
          <p:cNvSpPr>
            <a:spLocks noGrp="1"/>
          </p:cNvSpPr>
          <p:nvPr>
            <p:ph type="title"/>
          </p:nvPr>
        </p:nvSpPr>
        <p:spPr>
          <a:xfrm>
            <a:off x="0" y="1"/>
            <a:ext cx="12192000" cy="1091819"/>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uz-Latn-UZ" dirty="0"/>
              <a:t>                  </a:t>
            </a:r>
            <a:r>
              <a:rPr lang="en-US" dirty="0"/>
              <a:t>     </a:t>
            </a:r>
            <a:r>
              <a:rPr lang="uz-Latn-UZ" dirty="0"/>
              <a:t> </a:t>
            </a:r>
            <a:r>
              <a:rPr lang="en-US" dirty="0"/>
              <a:t>   </a:t>
            </a:r>
            <a:r>
              <a:rPr lang="uz-Latn-UZ" dirty="0"/>
              <a:t>   </a:t>
            </a:r>
            <a:r>
              <a:rPr lang="uz-Latn-UZ" sz="5400" dirty="0">
                <a:latin typeface="Arial" panose="020B0604020202020204" pitchFamily="34" charset="0"/>
                <a:cs typeface="Arial" panose="020B0604020202020204" pitchFamily="34" charset="0"/>
              </a:rPr>
              <a:t>Kritik massa</a:t>
            </a:r>
            <a:endParaRPr lang="ru-RU" sz="5400" dirty="0"/>
          </a:p>
        </p:txBody>
      </p:sp>
    </p:spTree>
    <p:extLst>
      <p:ext uri="{BB962C8B-B14F-4D97-AF65-F5344CB8AC3E}">
        <p14:creationId xmlns:p14="http://schemas.microsoft.com/office/powerpoint/2010/main" val="1603152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50877"/>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54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   </a:t>
            </a:r>
            <a:r>
              <a:rPr lang="uz-Latn-UZ" sz="5400" b="1" dirty="0">
                <a:latin typeface="Arial" panose="020B0604020202020204" pitchFamily="34" charset="0"/>
                <a:cs typeface="Arial" panose="020B0604020202020204" pitchFamily="34" charset="0"/>
              </a:rPr>
              <a:t>   </a:t>
            </a:r>
            <a:r>
              <a:rPr lang="uz-Latn-UZ" sz="5400" dirty="0">
                <a:latin typeface="Arial" panose="020B0604020202020204" pitchFamily="34" charset="0"/>
                <a:cs typeface="Arial" panose="020B0604020202020204" pitchFamily="34" charset="0"/>
              </a:rPr>
              <a:t>Atom bombasi</a:t>
            </a:r>
            <a:endParaRPr lang="ru-RU" sz="5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42900" y="1485900"/>
            <a:ext cx="11468100" cy="5372100"/>
          </a:xfrm>
        </p:spPr>
        <p:txBody>
          <a:bodyPr>
            <a:normAutofit/>
          </a:bodyPr>
          <a:lstStyle/>
          <a:p>
            <a:pPr marL="0" indent="0" algn="just">
              <a:buNone/>
            </a:pPr>
            <a:r>
              <a:rPr lang="uz-Latn-UZ" sz="4000" b="1" dirty="0">
                <a:latin typeface="Arial" panose="020B0604020202020204" pitchFamily="34" charset="0"/>
                <a:cs typeface="Arial" panose="020B0604020202020204" pitchFamily="34" charset="0"/>
              </a:rPr>
              <a:t>       </a:t>
            </a:r>
            <a:r>
              <a:rPr lang="uz-Latn-UZ" sz="4000" dirty="0">
                <a:latin typeface="Arial" panose="020B0604020202020204" pitchFamily="34" charset="0"/>
                <a:cs typeface="Arial" panose="020B0604020202020204" pitchFamily="34" charset="0"/>
              </a:rPr>
              <a:t>Atom bombasini boshqarilmaydigan zanjir reaksiyasi (k&gt;1) ro‘y beradigan reaktori sifatida qarash mumkin. Yonilg‘i sifatida, asosan, uran – 235 yoki plutoniy-239 dan foydalaniladi. Yuqorida qayd etilganidek bu holda ham zanjir reaksiyasi ro‘y berishi uchun kritik hajm va yadro yonilg‘isining kritik massasi kerak. Uran-235 va plutoniy-239 uchun kritik massa 10-20 kg ga yaqin.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0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749814588"/>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4130" name="PHOTO-PAINT" r:id="rId3" imgW="7429320" imgH="4190760" progId="CorelPHOTOPAINT.Image.19">
                  <p:embed/>
                </p:oleObj>
              </mc:Choice>
              <mc:Fallback>
                <p:oleObj name="PHOTO-PAINT" r:id="rId3" imgW="7429320" imgH="4190760" progId="CorelPHOTOPAINT.Image.19">
                  <p:embed/>
                  <p:pic>
                    <p:nvPicPr>
                      <p:cNvPr id="0" name=""/>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2002424749"/>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
            <a:ext cx="12192000" cy="1054098"/>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5300" b="1" dirty="0">
                <a:latin typeface="Arial" panose="020B0604020202020204" pitchFamily="34" charset="0"/>
                <a:cs typeface="Arial" panose="020B0604020202020204" pitchFamily="34" charset="0"/>
              </a:rPr>
              <a:t>   </a:t>
            </a:r>
            <a:r>
              <a:rPr lang="en-US" sz="5300" b="1" dirty="0">
                <a:latin typeface="Arial" panose="020B0604020202020204" pitchFamily="34" charset="0"/>
                <a:cs typeface="Arial" panose="020B0604020202020204" pitchFamily="34" charset="0"/>
              </a:rPr>
              <a:t>  </a:t>
            </a:r>
            <a:r>
              <a:rPr lang="uz-Latn-UZ" sz="5300" dirty="0">
                <a:latin typeface="Arial" panose="020B0604020202020204" pitchFamily="34" charset="0"/>
                <a:cs typeface="Arial" panose="020B0604020202020204" pitchFamily="34" charset="0"/>
              </a:rPr>
              <a:t>Atom energetikasining qulayliklari</a:t>
            </a:r>
            <a:r>
              <a:rPr lang="uz-Latn-UZ" dirty="0"/>
              <a:t>                </a:t>
            </a:r>
            <a:endParaRPr lang="ru-RU" dirty="0"/>
          </a:p>
        </p:txBody>
      </p:sp>
      <p:sp>
        <p:nvSpPr>
          <p:cNvPr id="3" name="Объект 2"/>
          <p:cNvSpPr>
            <a:spLocks noGrp="1"/>
          </p:cNvSpPr>
          <p:nvPr>
            <p:ph idx="1"/>
          </p:nvPr>
        </p:nvSpPr>
        <p:spPr>
          <a:xfrm>
            <a:off x="571500" y="1231900"/>
            <a:ext cx="11036300" cy="5626100"/>
          </a:xfrm>
        </p:spPr>
        <p:txBody>
          <a:bodyPr>
            <a:noAutofit/>
          </a:bodyPr>
          <a:lstStyle/>
          <a:p>
            <a:pPr marL="0" indent="0" algn="just">
              <a:lnSpc>
                <a:spcPct val="100000"/>
              </a:lnSpc>
              <a:buNone/>
            </a:pPr>
            <a:r>
              <a:rPr lang="en-US" sz="36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Dunyoda birinchi AES 1954-yilda Obninsk shahrida ishga tushirilgan. Undan keyin esa juda ko‘p ulkan AESlar qurildi va muvaffaqiyatli faoliyat ko‘rsatib</a:t>
            </a:r>
            <a:r>
              <a:rPr lang="en-US" sz="3600" dirty="0">
                <a:latin typeface="Arial" panose="020B0604020202020204" pitchFamily="34" charset="0"/>
                <a:cs typeface="Arial" panose="020B0604020202020204" pitchFamily="34" charset="0"/>
              </a:rPr>
              <a:t> </a:t>
            </a:r>
            <a:br>
              <a:rPr lang="uz-Latn-UZ" sz="3600" dirty="0"/>
            </a:br>
            <a:r>
              <a:rPr lang="en-US" sz="3600" dirty="0" err="1">
                <a:latin typeface="Arial" panose="020B0604020202020204" pitchFamily="34" charset="0"/>
                <a:cs typeface="Arial" panose="020B0604020202020204" pitchFamily="34" charset="0"/>
              </a:rPr>
              <a:t>kelmoqda</a:t>
            </a:r>
            <a:r>
              <a:rPr lang="en-US" sz="3600" dirty="0">
                <a:latin typeface="Arial" panose="020B0604020202020204" pitchFamily="34" charset="0"/>
                <a:cs typeface="Arial" panose="020B0604020202020204" pitchFamily="34" charset="0"/>
              </a:rPr>
              <a:t>.</a:t>
            </a:r>
          </a:p>
          <a:p>
            <a:pPr marL="0" indent="0" algn="just">
              <a:lnSpc>
                <a:spcPct val="100000"/>
              </a:lnSpc>
              <a:buNone/>
            </a:pPr>
            <a:r>
              <a:rPr lang="en-US" sz="36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AES larda texnika xavfsizligi qoidalariga qat’iy rioya qilish kerak. Aks holda, bu katta halokatlarga olib kelishi mumkin. Chernobil AES da bo‘lgan halokat bunga misol bo‘la oladi.</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2242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31899"/>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54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 </a:t>
            </a:r>
            <a:r>
              <a:rPr lang="uz-Latn-UZ" sz="5400" b="1"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Mustaqil</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bajarish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uchun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topshiriqlar</a:t>
            </a:r>
            <a:endParaRPr lang="ru-RU" sz="48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143000" y="2032000"/>
            <a:ext cx="9626600" cy="4038600"/>
          </a:xfrm>
        </p:spPr>
        <p:txBody>
          <a:bodyPr>
            <a:normAutofit/>
          </a:bodyPr>
          <a:lstStyle/>
          <a:p>
            <a:pPr marL="0" indent="0" algn="just">
              <a:lnSpc>
                <a:spcPct val="100000"/>
              </a:lnSpc>
              <a:buNone/>
            </a:pPr>
            <a:r>
              <a:rPr lang="en-US" sz="4000" dirty="0">
                <a:latin typeface="Arial" panose="020B0604020202020204" pitchFamily="34" charset="0"/>
                <a:cs typeface="Arial" panose="020B0604020202020204" pitchFamily="34" charset="0"/>
              </a:rPr>
              <a:t>1. M</a:t>
            </a:r>
            <a:r>
              <a:rPr lang="uz-Latn-UZ" sz="4000" dirty="0">
                <a:latin typeface="Arial" panose="020B0604020202020204" pitchFamily="34" charset="0"/>
                <a:cs typeface="Arial" panose="020B0604020202020204" pitchFamily="34" charset="0"/>
              </a:rPr>
              <a:t>avzuni o‘qish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va</a:t>
            </a:r>
            <a:r>
              <a:rPr lang="en-US" sz="4000" dirty="0">
                <a:latin typeface="Arial" panose="020B0604020202020204" pitchFamily="34" charset="0"/>
                <a:cs typeface="Arial" panose="020B0604020202020204" pitchFamily="34" charset="0"/>
              </a:rPr>
              <a:t> </a:t>
            </a:r>
            <a:r>
              <a:rPr lang="uz-Latn-UZ" sz="4000" dirty="0">
                <a:latin typeface="Arial" panose="020B0604020202020204" pitchFamily="34" charset="0"/>
                <a:cs typeface="Arial" panose="020B0604020202020204" pitchFamily="34" charset="0"/>
              </a:rPr>
              <a:t>mavzuga doir savollarga javob yozish. </a:t>
            </a:r>
            <a:r>
              <a:rPr lang="en-US" sz="4000" dirty="0">
                <a:latin typeface="Arial" panose="020B0604020202020204" pitchFamily="34" charset="0"/>
                <a:cs typeface="Arial" panose="020B0604020202020204" pitchFamily="34" charset="0"/>
              </a:rPr>
              <a:t>(182-bet)</a:t>
            </a:r>
            <a:endParaRPr lang="uz-Latn-UZ" sz="4000" dirty="0">
              <a:latin typeface="Arial" panose="020B0604020202020204" pitchFamily="34" charset="0"/>
              <a:cs typeface="Arial" panose="020B0604020202020204" pitchFamily="34" charset="0"/>
            </a:endParaRPr>
          </a:p>
          <a:p>
            <a:pPr marL="0" indent="0" algn="just">
              <a:lnSpc>
                <a:spcPct val="100000"/>
              </a:lnSpc>
              <a:buNone/>
            </a:pPr>
            <a:r>
              <a:rPr lang="en-US" sz="4000" dirty="0">
                <a:latin typeface="Arial" panose="020B0604020202020204" pitchFamily="34" charset="0"/>
                <a:cs typeface="Arial" panose="020B0604020202020204" pitchFamily="34" charset="0"/>
              </a:rPr>
              <a:t>2. </a:t>
            </a:r>
            <a:r>
              <a:rPr lang="uz-Latn-UZ" sz="4000" dirty="0">
                <a:latin typeface="Arial" panose="020B0604020202020204" pitchFamily="34" charset="0"/>
                <a:cs typeface="Arial" panose="020B0604020202020204" pitchFamily="34" charset="0"/>
              </a:rPr>
              <a:t>Internetdan dunyodagi eng katta 5 ta AES haqida ma’lumot topib, daftarga yozish.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528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392071"/>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6600" b="1" dirty="0">
                <a:latin typeface="Arial" panose="020B0604020202020204" pitchFamily="34" charset="0"/>
                <a:cs typeface="Arial" panose="020B0604020202020204" pitchFamily="34" charset="0"/>
              </a:rPr>
              <a:t>   </a:t>
            </a:r>
            <a:r>
              <a:rPr lang="en-US" sz="6600" b="1" dirty="0">
                <a:latin typeface="Arial" panose="020B0604020202020204" pitchFamily="34" charset="0"/>
                <a:cs typeface="Arial" panose="020B0604020202020204" pitchFamily="34" charset="0"/>
              </a:rPr>
              <a:t>   </a:t>
            </a:r>
            <a:r>
              <a:rPr lang="uz-Latn-UZ" sz="6600" b="1" dirty="0">
                <a:latin typeface="Arial" panose="020B0604020202020204" pitchFamily="34" charset="0"/>
                <a:cs typeface="Arial" panose="020B0604020202020204" pitchFamily="34" charset="0"/>
              </a:rPr>
              <a:t> </a:t>
            </a:r>
            <a:r>
              <a:rPr lang="uz-Latn-UZ" sz="5400" b="1" dirty="0">
                <a:latin typeface="Arial" panose="020B0604020202020204" pitchFamily="34" charset="0"/>
                <a:cs typeface="Arial" panose="020B0604020202020204" pitchFamily="34" charset="0"/>
              </a:rPr>
              <a:t>Og‘ir yadroning bo‘linishi</a:t>
            </a:r>
            <a:endParaRPr lang="ru-RU" sz="5400" b="1" dirty="0">
              <a:latin typeface="Arial" panose="020B0604020202020204" pitchFamily="34" charset="0"/>
              <a:cs typeface="Arial" panose="020B060402020202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855534799"/>
              </p:ext>
            </p:extLst>
          </p:nvPr>
        </p:nvGraphicFramePr>
        <p:xfrm>
          <a:off x="2717800" y="2108200"/>
          <a:ext cx="7099300" cy="4165600"/>
        </p:xfrm>
        <a:graphic>
          <a:graphicData uri="http://schemas.openxmlformats.org/presentationml/2006/ole">
            <mc:AlternateContent xmlns:mc="http://schemas.openxmlformats.org/markup-compatibility/2006">
              <mc:Choice xmlns:v="urn:schemas-microsoft-com:vml" Requires="v">
                <p:oleObj spid="_x0000_s1062" name="PHOTO-PAINT" r:id="rId3" imgW="9143640" imgH="5117760" progId="CorelPHOTOPAINT.Image.19">
                  <p:embed/>
                </p:oleObj>
              </mc:Choice>
              <mc:Fallback>
                <p:oleObj name="PHOTO-PAINT" r:id="rId3" imgW="9143640" imgH="5117760" progId="CorelPHOTOPAINT.Image.19">
                  <p:embed/>
                  <p:pic>
                    <p:nvPicPr>
                      <p:cNvPr id="0" name=""/>
                      <p:cNvPicPr/>
                      <p:nvPr/>
                    </p:nvPicPr>
                    <p:blipFill>
                      <a:blip r:embed="rId4"/>
                      <a:stretch>
                        <a:fillRect/>
                      </a:stretch>
                    </p:blipFill>
                    <p:spPr>
                      <a:xfrm>
                        <a:off x="2717800" y="2108200"/>
                        <a:ext cx="7099300" cy="4165600"/>
                      </a:xfrm>
                      <a:prstGeom prst="rect">
                        <a:avLst/>
                      </a:prstGeom>
                    </p:spPr>
                  </p:pic>
                </p:oleObj>
              </mc:Fallback>
            </mc:AlternateContent>
          </a:graphicData>
        </a:graphic>
      </p:graphicFrame>
    </p:spTree>
    <p:extLst>
      <p:ext uri="{BB962C8B-B14F-4D97-AF65-F5344CB8AC3E}">
        <p14:creationId xmlns:p14="http://schemas.microsoft.com/office/powerpoint/2010/main" val="34599751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
            <a:ext cx="12192000" cy="1214650"/>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6000" b="1"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 </a:t>
            </a:r>
            <a:r>
              <a:rPr lang="uz-Latn-UZ" sz="6000" b="1" dirty="0">
                <a:latin typeface="Arial" panose="020B0604020202020204" pitchFamily="34" charset="0"/>
                <a:cs typeface="Arial" panose="020B0604020202020204" pitchFamily="34" charset="0"/>
              </a:rPr>
              <a:t> </a:t>
            </a:r>
            <a:r>
              <a:rPr lang="uz-Latn-UZ" sz="5400" b="1" dirty="0">
                <a:latin typeface="Arial" panose="020B0604020202020204" pitchFamily="34" charset="0"/>
                <a:cs typeface="Arial" panose="020B0604020202020204" pitchFamily="34" charset="0"/>
              </a:rPr>
              <a:t>Uran yadrosining bo‘linishi</a:t>
            </a:r>
            <a:endParaRPr lang="ru-RU" sz="5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31800" y="1214652"/>
                <a:ext cx="11061700" cy="5516348"/>
              </a:xfrm>
            </p:spPr>
            <p:txBody>
              <a:bodyPr>
                <a:noAutofit/>
              </a:bodyPr>
              <a:lstStyle/>
              <a:p>
                <a:pPr marL="0" indent="0" algn="just">
                  <a:lnSpc>
                    <a:spcPct val="100000"/>
                  </a:lnSpc>
                  <a:buNone/>
                </a:pPr>
                <a:r>
                  <a:rPr lang="uz-Latn-UZ" sz="4600" b="1"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1938–1939-yillarda   nemis   fiziklari    O. Gan  va F.Strassmanlar  neytron  bilan bombardimon  qilingan  uran yadrosi ikkita (ba’zida uchta)  bo‘lakka   bo‘linishi  va bunda katta miqdorda energiya  ajralishini   aniqladilar.  Bu  bo‘linishda  davriy sistemaning   o‘rta  elementlari hisoblanmish  bariy,  </a:t>
                </a:r>
                <a:r>
                  <a:rPr lang="en-US" sz="3600" dirty="0" err="1">
                    <a:latin typeface="Arial" panose="020B0604020202020204" pitchFamily="34" charset="0"/>
                    <a:cs typeface="Arial" panose="020B0604020202020204" pitchFamily="34" charset="0"/>
                  </a:rPr>
                  <a:t>lantan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boshqalar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hosil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bo‘ladi</a:t>
                </a:r>
                <a:r>
                  <a:rPr lang="en-US" sz="3600" dirty="0">
                    <a:latin typeface="Arial" panose="020B0604020202020204" pitchFamily="34" charset="0"/>
                    <a:cs typeface="Arial" panose="020B0604020202020204" pitchFamily="34" charset="0"/>
                  </a:rPr>
                  <a:t>.</a:t>
                </a:r>
              </a:p>
              <a:p>
                <a:pPr marL="0" indent="0" algn="just">
                  <a:lnSpc>
                    <a:spcPct val="100000"/>
                  </a:lnSpc>
                  <a:buNone/>
                </a:pPr>
                <a:endParaRPr lang="en-US" sz="3600" i="1" dirty="0">
                  <a:latin typeface="Cambria Math" panose="02040503050406030204" pitchFamily="18" charset="0"/>
                </a:endParaRPr>
              </a:p>
              <a:p>
                <a:pPr marL="0" indent="0" algn="just">
                  <a:lnSpc>
                    <a:spcPct val="100000"/>
                  </a:lnSpc>
                  <a:buNone/>
                </a:pPr>
                <a14:m>
                  <m:oMathPara xmlns:m="http://schemas.openxmlformats.org/officeDocument/2006/math">
                    <m:oMathParaPr>
                      <m:jc m:val="centerGroup"/>
                    </m:oMathParaPr>
                    <m:oMath xmlns:m="http://schemas.openxmlformats.org/officeDocument/2006/math">
                      <m:sPre>
                        <m:sPrePr>
                          <m:ctrlPr>
                            <a:rPr lang="uz-Latn-UZ" sz="3600" b="1" i="1">
                              <a:latin typeface="Cambria Math" panose="02040503050406030204" pitchFamily="18" charset="0"/>
                            </a:rPr>
                          </m:ctrlPr>
                        </m:sPrePr>
                        <m:sub>
                          <m:r>
                            <a:rPr lang="uz-Latn-UZ" sz="3600" b="1" i="1">
                              <a:latin typeface="Cambria Math" panose="02040503050406030204" pitchFamily="18" charset="0"/>
                            </a:rPr>
                            <m:t>𝟗𝟐</m:t>
                          </m:r>
                        </m:sub>
                        <m:sup>
                          <m:r>
                            <a:rPr lang="uz-Latn-UZ" sz="3600" b="1" i="1">
                              <a:latin typeface="Cambria Math" panose="02040503050406030204" pitchFamily="18" charset="0"/>
                            </a:rPr>
                            <m:t>𝟐𝟑𝟓</m:t>
                          </m:r>
                        </m:sup>
                        <m:e>
                          <m:r>
                            <a:rPr lang="uz-Latn-UZ" sz="3600" b="1" i="1">
                              <a:latin typeface="Cambria Math" panose="02040503050406030204" pitchFamily="18" charset="0"/>
                            </a:rPr>
                            <m:t>𝑼</m:t>
                          </m:r>
                          <m:r>
                            <a:rPr lang="uz-Latn-UZ" sz="3600" b="1" i="1">
                              <a:latin typeface="Cambria Math" panose="02040503050406030204" pitchFamily="18" charset="0"/>
                            </a:rPr>
                            <m:t>→</m:t>
                          </m:r>
                          <m:sPre>
                            <m:sPrePr>
                              <m:ctrlPr>
                                <a:rPr lang="uz-Latn-UZ" sz="3600" b="1" i="1">
                                  <a:latin typeface="Cambria Math" panose="02040503050406030204" pitchFamily="18" charset="0"/>
                                  <a:ea typeface="Cambria Math" panose="02040503050406030204" pitchFamily="18" charset="0"/>
                                </a:rPr>
                              </m:ctrlPr>
                            </m:sPrePr>
                            <m:sub>
                              <m:r>
                                <a:rPr lang="uz-Latn-UZ" sz="3600" b="1" i="1">
                                  <a:latin typeface="Cambria Math" panose="02040503050406030204" pitchFamily="18" charset="0"/>
                                  <a:ea typeface="Cambria Math" panose="02040503050406030204" pitchFamily="18" charset="0"/>
                                </a:rPr>
                                <m:t>𝟎</m:t>
                              </m:r>
                            </m:sub>
                            <m:sup>
                              <m:r>
                                <a:rPr lang="uz-Latn-UZ" sz="3600" b="1" i="1">
                                  <a:latin typeface="Cambria Math" panose="02040503050406030204" pitchFamily="18" charset="0"/>
                                </a:rPr>
                                <m:t>𝟏</m:t>
                              </m:r>
                            </m:sup>
                            <m:e>
                              <m:r>
                                <a:rPr lang="uz-Latn-UZ" sz="3600" b="1" i="1">
                                  <a:latin typeface="Cambria Math" panose="02040503050406030204" pitchFamily="18" charset="0"/>
                                </a:rPr>
                                <m:t>𝒏</m:t>
                              </m:r>
                            </m:e>
                          </m:sPre>
                          <m:r>
                            <a:rPr lang="ru-RU" sz="3600" b="1" i="1">
                              <a:latin typeface="Cambria Math" panose="02040503050406030204" pitchFamily="18" charset="0"/>
                              <a:ea typeface="Cambria Math" panose="02040503050406030204" pitchFamily="18" charset="0"/>
                            </a:rPr>
                            <m:t>→</m:t>
                          </m:r>
                          <m:sPre>
                            <m:sPrePr>
                              <m:ctrlPr>
                                <a:rPr lang="ru-RU" sz="3600" b="1" i="1">
                                  <a:latin typeface="Cambria Math" panose="02040503050406030204" pitchFamily="18" charset="0"/>
                                  <a:ea typeface="Cambria Math" panose="02040503050406030204" pitchFamily="18" charset="0"/>
                                </a:rPr>
                              </m:ctrlPr>
                            </m:sPrePr>
                            <m:sub>
                              <m:r>
                                <a:rPr lang="uz-Latn-UZ" sz="3600" b="1" i="1">
                                  <a:latin typeface="Cambria Math" panose="02040503050406030204" pitchFamily="18" charset="0"/>
                                  <a:ea typeface="Cambria Math" panose="02040503050406030204" pitchFamily="18" charset="0"/>
                                </a:rPr>
                                <m:t>𝟗𝟐</m:t>
                              </m:r>
                            </m:sub>
                            <m:sup>
                              <m:r>
                                <a:rPr lang="uz-Latn-UZ" sz="3600" b="1" i="1">
                                  <a:latin typeface="Cambria Math" panose="02040503050406030204" pitchFamily="18" charset="0"/>
                                </a:rPr>
                                <m:t>𝟐𝟑𝟔</m:t>
                              </m:r>
                            </m:sup>
                            <m:e>
                              <m:r>
                                <a:rPr lang="uz-Latn-UZ" sz="3600" b="1" i="1">
                                  <a:latin typeface="Cambria Math" panose="02040503050406030204" pitchFamily="18" charset="0"/>
                                </a:rPr>
                                <m:t>𝑼</m:t>
                              </m:r>
                            </m:e>
                          </m:sPre>
                          <m:r>
                            <a:rPr lang="ru-RU" sz="3600" b="1" i="1">
                              <a:latin typeface="Cambria Math" panose="02040503050406030204" pitchFamily="18" charset="0"/>
                              <a:ea typeface="Cambria Math" panose="02040503050406030204" pitchFamily="18" charset="0"/>
                            </a:rPr>
                            <m:t>→</m:t>
                          </m:r>
                          <m:sPre>
                            <m:sPrePr>
                              <m:ctrlPr>
                                <a:rPr lang="ru-RU" sz="3600" b="1" i="1">
                                  <a:latin typeface="Cambria Math" panose="02040503050406030204" pitchFamily="18" charset="0"/>
                                  <a:ea typeface="Cambria Math" panose="02040503050406030204" pitchFamily="18" charset="0"/>
                                </a:rPr>
                              </m:ctrlPr>
                            </m:sPrePr>
                            <m:sub>
                              <m:r>
                                <a:rPr lang="uz-Latn-UZ" sz="3600" b="1" i="1">
                                  <a:latin typeface="Cambria Math" panose="02040503050406030204" pitchFamily="18" charset="0"/>
                                  <a:ea typeface="Cambria Math" panose="02040503050406030204" pitchFamily="18" charset="0"/>
                                </a:rPr>
                                <m:t>𝟓𝟔</m:t>
                              </m:r>
                            </m:sub>
                            <m:sup>
                              <m:r>
                                <a:rPr lang="uz-Latn-UZ" sz="3600" b="1" i="1">
                                  <a:latin typeface="Cambria Math" panose="02040503050406030204" pitchFamily="18" charset="0"/>
                                </a:rPr>
                                <m:t>𝟏𝟒𝟐</m:t>
                              </m:r>
                            </m:sup>
                            <m:e>
                              <m:r>
                                <a:rPr lang="uz-Latn-UZ" sz="3600" b="1" i="1">
                                  <a:latin typeface="Cambria Math" panose="02040503050406030204" pitchFamily="18" charset="0"/>
                                </a:rPr>
                                <m:t>𝑩𝒂</m:t>
                              </m:r>
                            </m:e>
                          </m:sPre>
                          <m:r>
                            <a:rPr lang="uz-Latn-UZ" sz="3600" b="1" i="1">
                              <a:latin typeface="Cambria Math" panose="02040503050406030204" pitchFamily="18" charset="0"/>
                            </a:rPr>
                            <m:t>+</m:t>
                          </m:r>
                          <m:sPre>
                            <m:sPrePr>
                              <m:ctrlPr>
                                <a:rPr lang="uz-Latn-UZ" sz="3600" b="1" i="1">
                                  <a:latin typeface="Cambria Math" panose="02040503050406030204" pitchFamily="18" charset="0"/>
                                </a:rPr>
                              </m:ctrlPr>
                            </m:sPrePr>
                            <m:sub>
                              <m:r>
                                <a:rPr lang="uz-Latn-UZ" sz="3600" b="1" i="1">
                                  <a:latin typeface="Cambria Math" panose="02040503050406030204" pitchFamily="18" charset="0"/>
                                </a:rPr>
                                <m:t>𝟑𝟔</m:t>
                              </m:r>
                            </m:sub>
                            <m:sup>
                              <m:r>
                                <a:rPr lang="uz-Latn-UZ" sz="3600" b="1" i="1">
                                  <a:latin typeface="Cambria Math" panose="02040503050406030204" pitchFamily="18" charset="0"/>
                                </a:rPr>
                                <m:t>𝟗𝟏</m:t>
                              </m:r>
                            </m:sup>
                            <m:e>
                              <m:r>
                                <a:rPr lang="uz-Latn-UZ" sz="3600" b="1" i="1">
                                  <a:latin typeface="Cambria Math" panose="02040503050406030204" pitchFamily="18" charset="0"/>
                                </a:rPr>
                                <m:t>𝑲𝒓</m:t>
                              </m:r>
                            </m:e>
                          </m:sPre>
                          <m:r>
                            <a:rPr lang="uz-Latn-UZ" sz="3600" b="1" i="1">
                              <a:latin typeface="Cambria Math" panose="02040503050406030204" pitchFamily="18" charset="0"/>
                            </a:rPr>
                            <m:t>+</m:t>
                          </m:r>
                          <m:r>
                            <a:rPr lang="uz-Latn-UZ" sz="3600" b="1" i="1">
                              <a:latin typeface="Cambria Math" panose="02040503050406030204" pitchFamily="18" charset="0"/>
                            </a:rPr>
                            <m:t>𝟑</m:t>
                          </m:r>
                          <m:sPre>
                            <m:sPrePr>
                              <m:ctrlPr>
                                <a:rPr lang="uz-Latn-UZ" sz="3600" b="1" i="1">
                                  <a:latin typeface="Cambria Math" panose="02040503050406030204" pitchFamily="18" charset="0"/>
                                </a:rPr>
                              </m:ctrlPr>
                            </m:sPrePr>
                            <m:sub>
                              <m:r>
                                <a:rPr lang="uz-Latn-UZ" sz="3600" b="1" i="1">
                                  <a:latin typeface="Cambria Math" panose="02040503050406030204" pitchFamily="18" charset="0"/>
                                </a:rPr>
                                <m:t>𝟎</m:t>
                              </m:r>
                            </m:sub>
                            <m:sup>
                              <m:r>
                                <a:rPr lang="uz-Latn-UZ" sz="3600" b="1" i="1">
                                  <a:latin typeface="Cambria Math" panose="02040503050406030204" pitchFamily="18" charset="0"/>
                                </a:rPr>
                                <m:t>𝟏</m:t>
                              </m:r>
                            </m:sup>
                            <m:e>
                              <m:r>
                                <a:rPr lang="uz-Latn-UZ" sz="3600" b="1" i="1">
                                  <a:latin typeface="Cambria Math" panose="02040503050406030204" pitchFamily="18" charset="0"/>
                                </a:rPr>
                                <m:t>𝒏</m:t>
                              </m:r>
                            </m:e>
                          </m:sPre>
                          <m:r>
                            <a:rPr lang="uz-Latn-UZ" sz="3600" b="1" i="1">
                              <a:latin typeface="Cambria Math" panose="02040503050406030204" pitchFamily="18" charset="0"/>
                            </a:rPr>
                            <m:t>+</m:t>
                          </m:r>
                          <m:r>
                            <a:rPr lang="uz-Latn-UZ" sz="3600" b="1" i="1">
                              <a:latin typeface="Cambria Math" panose="02040503050406030204" pitchFamily="18" charset="0"/>
                            </a:rPr>
                            <m:t>𝑸</m:t>
                          </m:r>
                        </m:e>
                      </m:sPre>
                    </m:oMath>
                  </m:oMathPara>
                </a14:m>
                <a:br>
                  <a:rPr lang="uz-Latn-UZ" sz="2400" dirty="0"/>
                </a:br>
                <a:endParaRPr lang="ru-RU" sz="36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31800" y="1214652"/>
                <a:ext cx="11061700" cy="5516348"/>
              </a:xfrm>
              <a:blipFill>
                <a:blip r:embed="rId2"/>
                <a:stretch>
                  <a:fillRect l="-1709" r="-1654"/>
                </a:stretch>
              </a:blipFill>
            </p:spPr>
            <p:txBody>
              <a:bodyPr/>
              <a:lstStyle/>
              <a:p>
                <a:r>
                  <a:rPr lang="ru-RU">
                    <a:noFill/>
                  </a:rPr>
                  <a:t> </a:t>
                </a:r>
              </a:p>
            </p:txBody>
          </p:sp>
        </mc:Fallback>
      </mc:AlternateContent>
    </p:spTree>
    <p:extLst>
      <p:ext uri="{BB962C8B-B14F-4D97-AF65-F5344CB8AC3E}">
        <p14:creationId xmlns:p14="http://schemas.microsoft.com/office/powerpoint/2010/main" val="3214333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
            <a:ext cx="12192000" cy="1214650"/>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6000" b="1"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 </a:t>
            </a:r>
            <a:r>
              <a:rPr lang="uz-Latn-UZ" sz="6000" b="1"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 </a:t>
            </a:r>
            <a:r>
              <a:rPr lang="uz-Latn-UZ" sz="5400" b="1" dirty="0">
                <a:latin typeface="Arial" panose="020B0604020202020204" pitchFamily="34" charset="0"/>
                <a:cs typeface="Arial" panose="020B0604020202020204" pitchFamily="34" charset="0"/>
              </a:rPr>
              <a:t>U</a:t>
            </a:r>
            <a:r>
              <a:rPr lang="en-US" sz="5400" b="1" dirty="0" err="1">
                <a:latin typeface="Arial" panose="020B0604020202020204" pitchFamily="34" charset="0"/>
                <a:cs typeface="Arial" panose="020B0604020202020204" pitchFamily="34" charset="0"/>
              </a:rPr>
              <a:t>zluksiz</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zanjir</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reaksiyalari</a:t>
            </a:r>
            <a:endParaRPr lang="ru-RU" sz="54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225800" y="2273300"/>
            <a:ext cx="8267700" cy="4457700"/>
          </a:xfrm>
        </p:spPr>
        <p:txBody>
          <a:bodyPr>
            <a:noAutofit/>
          </a:bodyPr>
          <a:lstStyle/>
          <a:p>
            <a:pPr marL="0" indent="0">
              <a:lnSpc>
                <a:spcPct val="100000"/>
              </a:lnSpc>
              <a:buNone/>
            </a:pPr>
            <a:r>
              <a:rPr lang="en-US" sz="4600" b="1" dirty="0">
                <a:latin typeface="Arial" panose="020B0604020202020204" pitchFamily="34" charset="0"/>
                <a:cs typeface="Arial" panose="020B0604020202020204" pitchFamily="34" charset="0"/>
              </a:rPr>
              <a:t>a</a:t>
            </a:r>
            <a:r>
              <a:rPr lang="uz-Latn-UZ" sz="4600" b="1" dirty="0">
                <a:latin typeface="Arial" panose="020B0604020202020204" pitchFamily="34" charset="0"/>
                <a:cs typeface="Arial" panose="020B0604020202020204" pitchFamily="34" charset="0"/>
              </a:rPr>
              <a:t>    </a:t>
            </a:r>
            <a:br>
              <a:rPr lang="uz-Latn-UZ" sz="2400" dirty="0"/>
            </a:br>
            <a:endParaRPr lang="ru-RU" sz="3600"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9CE6E915-2487-45A7-9DB0-DA1DA8B29F4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768600" y="1778000"/>
            <a:ext cx="6680200" cy="4660900"/>
          </a:xfrm>
          <a:prstGeom prst="rect">
            <a:avLst/>
          </a:prstGeom>
        </p:spPr>
      </p:pic>
      <p:sp>
        <p:nvSpPr>
          <p:cNvPr id="7" name="Прямоугольник 6">
            <a:extLst>
              <a:ext uri="{FF2B5EF4-FFF2-40B4-BE49-F238E27FC236}">
                <a16:creationId xmlns:a16="http://schemas.microsoft.com/office/drawing/2014/main" id="{2567D725-B82A-452E-A023-0570493AF239}"/>
              </a:ext>
            </a:extLst>
          </p:cNvPr>
          <p:cNvSpPr/>
          <p:nvPr/>
        </p:nvSpPr>
        <p:spPr>
          <a:xfrm>
            <a:off x="9271000" y="1816100"/>
            <a:ext cx="419100" cy="4622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244297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21894" y="875348"/>
                <a:ext cx="11910582" cy="5880100"/>
              </a:xfrm>
            </p:spPr>
            <p:txBody>
              <a:bodyPr>
                <a:normAutofit/>
              </a:bodyPr>
              <a:lstStyle/>
              <a:p>
                <a:pPr marL="0" indent="0" algn="just">
                  <a:lnSpc>
                    <a:spcPct val="100000"/>
                  </a:lnSpc>
                  <a:buNone/>
                </a:pPr>
                <a:r>
                  <a:rPr lang="uz-Latn-UZ" sz="4000" dirty="0">
                    <a:latin typeface="Arial" panose="020B0604020202020204" pitchFamily="34" charset="0"/>
                    <a:cs typeface="Arial" panose="020B0604020202020204" pitchFamily="34" charset="0"/>
                  </a:rPr>
                  <a:t>   Zanjir reaksiyasi ekzotermik reaksiyadir, ya’ni reaksiya katta miqdordagi energiya ajralishi bilan ro‘y beradi. </a:t>
                </a:r>
                <a:r>
                  <a:rPr lang="en-US" sz="4000" dirty="0">
                    <a:latin typeface="Arial" panose="020B0604020202020204" pitchFamily="34" charset="0"/>
                    <a:cs typeface="Arial" panose="020B0604020202020204" pitchFamily="34" charset="0"/>
                  </a:rPr>
                  <a:t>B</a:t>
                </a:r>
                <a:r>
                  <a:rPr lang="uz-Latn-UZ" sz="4000" dirty="0">
                    <a:latin typeface="Arial" panose="020B0604020202020204" pitchFamily="34" charset="0"/>
                    <a:cs typeface="Arial" panose="020B0604020202020204" pitchFamily="34" charset="0"/>
                  </a:rPr>
                  <a:t>itta uran yadrosi bo‘linganda 200 MeV energiya ajral</a:t>
                </a:r>
                <a:r>
                  <a:rPr lang="en-US" sz="4000" dirty="0" err="1">
                    <a:latin typeface="Arial" panose="020B0604020202020204" pitchFamily="34" charset="0"/>
                    <a:cs typeface="Arial" panose="020B0604020202020204" pitchFamily="34" charset="0"/>
                  </a:rPr>
                  <a:t>adi</a:t>
                </a:r>
                <a:r>
                  <a:rPr lang="uz-Latn-UZ"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uz-Latn-UZ" sz="4000" dirty="0">
                    <a:latin typeface="Arial" panose="020B0604020202020204" pitchFamily="34" charset="0"/>
                    <a:cs typeface="Arial" panose="020B0604020202020204" pitchFamily="34" charset="0"/>
                  </a:rPr>
                  <a:t>1 kg uran parchalanganda qancha energiya ajral</a:t>
                </a:r>
                <a:r>
                  <a:rPr lang="en-US" sz="4000" dirty="0" err="1">
                    <a:latin typeface="Arial" panose="020B0604020202020204" pitchFamily="34" charset="0"/>
                    <a:cs typeface="Arial" panose="020B0604020202020204" pitchFamily="34" charset="0"/>
                  </a:rPr>
                  <a:t>adi</a:t>
                </a:r>
                <a:r>
                  <a:rPr lang="en-US" sz="4000" dirty="0">
                    <a:latin typeface="Arial" panose="020B0604020202020204" pitchFamily="34" charset="0"/>
                    <a:cs typeface="Arial" panose="020B0604020202020204" pitchFamily="34" charset="0"/>
                  </a:rPr>
                  <a:t>?</a:t>
                </a:r>
                <a:r>
                  <a:rPr lang="uz-Latn-UZ"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0" indent="0">
                  <a:lnSpc>
                    <a:spcPct val="100000"/>
                  </a:lnSpc>
                  <a:buNone/>
                </a:pPr>
                <a14:m>
                  <m:oMath xmlns:m="http://schemas.openxmlformats.org/officeDocument/2006/math">
                    <m:r>
                      <a:rPr lang="en-US" sz="4000" b="0" i="1" smtClean="0">
                        <a:latin typeface="Cambria Math" panose="02040503050406030204" pitchFamily="18" charset="0"/>
                        <a:cs typeface="Arial" panose="020B0604020202020204" pitchFamily="34" charset="0"/>
                      </a:rPr>
                      <m:t>                  </m:t>
                    </m:r>
                    <m:r>
                      <a:rPr lang="en-US" sz="4000" b="0" i="1" smtClean="0">
                        <a:latin typeface="Cambria Math" panose="02040503050406030204" pitchFamily="18" charset="0"/>
                        <a:cs typeface="Arial" panose="020B0604020202020204" pitchFamily="34" charset="0"/>
                      </a:rPr>
                      <m:t>𝑚</m:t>
                    </m:r>
                    <m:r>
                      <a:rPr lang="en-US" sz="4000" b="0" i="1" smtClean="0">
                        <a:latin typeface="Cambria Math" panose="02040503050406030204" pitchFamily="18" charset="0"/>
                        <a:cs typeface="Arial" panose="020B0604020202020204" pitchFamily="34" charset="0"/>
                      </a:rPr>
                      <m:t>=1 </m:t>
                    </m:r>
                    <m:r>
                      <a:rPr lang="en-US" sz="4000" b="0" i="1" smtClean="0">
                        <a:latin typeface="Cambria Math" panose="02040503050406030204" pitchFamily="18" charset="0"/>
                        <a:cs typeface="Arial" panose="020B0604020202020204" pitchFamily="34" charset="0"/>
                      </a:rPr>
                      <m:t>𝑘𝑔</m:t>
                    </m:r>
                  </m:oMath>
                </a14:m>
                <a:r>
                  <a:rPr lang="en-US" sz="4000" dirty="0">
                    <a:latin typeface="Arial" panose="020B0604020202020204" pitchFamily="34" charset="0"/>
                    <a:cs typeface="Arial" panose="020B0604020202020204" pitchFamily="34" charset="0"/>
                  </a:rPr>
                  <a:t>      da        </a:t>
                </a:r>
                <a14:m>
                  <m:oMath xmlns:m="http://schemas.openxmlformats.org/officeDocument/2006/math">
                    <m:r>
                      <a:rPr lang="en-US" sz="4000" b="0" i="1" smtClean="0">
                        <a:latin typeface="Cambria Math" panose="02040503050406030204" pitchFamily="18" charset="0"/>
                        <a:cs typeface="Arial" panose="020B0604020202020204" pitchFamily="34" charset="0"/>
                      </a:rPr>
                      <m:t>𝑁</m:t>
                    </m:r>
                    <m:r>
                      <a:rPr lang="en-US" sz="4000" b="0" i="1" smtClean="0">
                        <a:latin typeface="Cambria Math" panose="02040503050406030204" pitchFamily="18" charset="0"/>
                        <a:cs typeface="Arial" panose="020B0604020202020204" pitchFamily="34" charset="0"/>
                      </a:rPr>
                      <m:t>=</m:t>
                    </m:r>
                  </m:oMath>
                </a14:m>
                <a:r>
                  <a:rPr lang="uz-Latn-UZ" sz="4000" dirty="0">
                    <a:cs typeface="Arial" panose="020B0604020202020204" pitchFamily="34" charset="0"/>
                  </a:rPr>
                  <a:t> </a:t>
                </a:r>
                <a14:m>
                  <m:oMath xmlns:m="http://schemas.openxmlformats.org/officeDocument/2006/math">
                    <m:r>
                      <a:rPr lang="uz-Latn-UZ" sz="4000" i="1">
                        <a:latin typeface="Cambria Math" panose="02040503050406030204" pitchFamily="18" charset="0"/>
                        <a:cs typeface="Arial" panose="020B0604020202020204" pitchFamily="34" charset="0"/>
                      </a:rPr>
                      <m:t>2,5</m:t>
                    </m:r>
                    <m:r>
                      <a:rPr lang="uz-Latn-UZ" sz="4000" i="1">
                        <a:latin typeface="Cambria Math" panose="02040503050406030204" pitchFamily="18" charset="0"/>
                        <a:ea typeface="Cambria Math" panose="02040503050406030204" pitchFamily="18" charset="0"/>
                        <a:cs typeface="Arial" panose="020B0604020202020204" pitchFamily="34" charset="0"/>
                      </a:rPr>
                      <m:t>∙</m:t>
                    </m:r>
                    <m:sSup>
                      <m:sSupPr>
                        <m:ctrlPr>
                          <a:rPr lang="uz-Latn-UZ" sz="4000" i="1">
                            <a:latin typeface="Cambria Math" panose="02040503050406030204" pitchFamily="18" charset="0"/>
                            <a:ea typeface="Cambria Math" panose="02040503050406030204" pitchFamily="18" charset="0"/>
                            <a:cs typeface="Arial" panose="020B0604020202020204" pitchFamily="34" charset="0"/>
                          </a:rPr>
                        </m:ctrlPr>
                      </m:sSupPr>
                      <m:e>
                        <m:r>
                          <a:rPr lang="uz-Latn-UZ" sz="4000" i="1">
                            <a:latin typeface="Cambria Math" panose="02040503050406030204" pitchFamily="18" charset="0"/>
                            <a:ea typeface="Cambria Math" panose="02040503050406030204" pitchFamily="18" charset="0"/>
                            <a:cs typeface="Arial" panose="020B0604020202020204" pitchFamily="34" charset="0"/>
                          </a:rPr>
                          <m:t>10</m:t>
                        </m:r>
                      </m:e>
                      <m:sup>
                        <m:r>
                          <a:rPr lang="uz-Latn-UZ" sz="4000" i="1">
                            <a:latin typeface="Cambria Math" panose="02040503050406030204" pitchFamily="18" charset="0"/>
                            <a:ea typeface="Cambria Math" panose="02040503050406030204" pitchFamily="18" charset="0"/>
                            <a:cs typeface="Arial" panose="020B0604020202020204" pitchFamily="34" charset="0"/>
                          </a:rPr>
                          <m:t>24</m:t>
                        </m:r>
                      </m:sup>
                    </m:sSup>
                  </m:oMath>
                </a14:m>
                <a:br>
                  <a:rPr lang="uz-Latn-UZ" sz="4000" dirty="0">
                    <a:latin typeface="Arial" panose="020B0604020202020204" pitchFamily="34" charset="0"/>
                    <a:cs typeface="Arial" panose="020B0604020202020204" pitchFamily="34" charset="0"/>
                  </a:rPr>
                </a:br>
                <a:r>
                  <a:rPr lang="uz-Latn-UZ" sz="4000" dirty="0">
                    <a:latin typeface="Arial" panose="020B0604020202020204" pitchFamily="34" charset="0"/>
                    <a:cs typeface="Arial" panose="020B0604020202020204" pitchFamily="34" charset="0"/>
                  </a:rPr>
                  <a:t> </a:t>
                </a:r>
                <a14:m>
                  <m:oMath xmlns:m="http://schemas.openxmlformats.org/officeDocument/2006/math">
                    <m:r>
                      <a:rPr lang="uz-Latn-UZ" sz="4000" b="0" i="1" smtClean="0">
                        <a:latin typeface="Cambria Math" panose="02040503050406030204" pitchFamily="18" charset="0"/>
                        <a:cs typeface="Arial" panose="020B0604020202020204" pitchFamily="34" charset="0"/>
                      </a:rPr>
                      <m:t>𝐸</m:t>
                    </m:r>
                    <m:r>
                      <a:rPr lang="uz-Latn-UZ" sz="4000" b="0" i="1" smtClean="0">
                        <a:latin typeface="Cambria Math" panose="02040503050406030204" pitchFamily="18" charset="0"/>
                        <a:ea typeface="Cambria Math" panose="02040503050406030204" pitchFamily="18" charset="0"/>
                        <a:cs typeface="Arial" panose="020B0604020202020204" pitchFamily="34" charset="0"/>
                      </a:rPr>
                      <m:t>≈200</m:t>
                    </m:r>
                    <m:r>
                      <a:rPr lang="uz-Latn-UZ" sz="4000" b="0" i="1" smtClean="0">
                        <a:latin typeface="Cambria Math" panose="02040503050406030204" pitchFamily="18" charset="0"/>
                        <a:ea typeface="Cambria Math" panose="02040503050406030204" pitchFamily="18" charset="0"/>
                        <a:cs typeface="Arial" panose="020B0604020202020204" pitchFamily="34" charset="0"/>
                      </a:rPr>
                      <m:t>𝑀𝑒𝑉</m:t>
                    </m:r>
                    <m:r>
                      <a:rPr lang="uz-Latn-UZ" sz="4000" b="0" i="1" smtClean="0">
                        <a:latin typeface="Cambria Math" panose="02040503050406030204" pitchFamily="18" charset="0"/>
                        <a:ea typeface="Cambria Math" panose="02040503050406030204" pitchFamily="18" charset="0"/>
                        <a:cs typeface="Arial" panose="020B0604020202020204" pitchFamily="34" charset="0"/>
                      </a:rPr>
                      <m:t>∙2,5∙</m:t>
                    </m:r>
                    <m:sSup>
                      <m:sSupPr>
                        <m:ctrlPr>
                          <a:rPr lang="uz-Latn-UZ" sz="4000" i="1" smtClean="0">
                            <a:latin typeface="Cambria Math" panose="02040503050406030204" pitchFamily="18" charset="0"/>
                            <a:ea typeface="Cambria Math" panose="02040503050406030204" pitchFamily="18" charset="0"/>
                            <a:cs typeface="Arial" panose="020B0604020202020204" pitchFamily="34" charset="0"/>
                          </a:rPr>
                        </m:ctrlPr>
                      </m:sSupPr>
                      <m:e>
                        <m:r>
                          <a:rPr lang="uz-Latn-UZ" sz="4000" b="0" i="1" smtClean="0">
                            <a:latin typeface="Cambria Math" panose="02040503050406030204" pitchFamily="18" charset="0"/>
                            <a:ea typeface="Cambria Math" panose="02040503050406030204" pitchFamily="18" charset="0"/>
                            <a:cs typeface="Arial" panose="020B0604020202020204" pitchFamily="34" charset="0"/>
                          </a:rPr>
                          <m:t>10</m:t>
                        </m:r>
                      </m:e>
                      <m:sup>
                        <m:r>
                          <a:rPr lang="uz-Latn-UZ" sz="4000" b="0" i="1" smtClean="0">
                            <a:latin typeface="Cambria Math" panose="02040503050406030204" pitchFamily="18" charset="0"/>
                            <a:ea typeface="Cambria Math" panose="02040503050406030204" pitchFamily="18" charset="0"/>
                            <a:cs typeface="Arial" panose="020B0604020202020204" pitchFamily="34" charset="0"/>
                          </a:rPr>
                          <m:t>24</m:t>
                        </m:r>
                      </m:sup>
                    </m:sSup>
                    <m:r>
                      <a:rPr lang="uz-Latn-UZ" sz="4000" b="0" i="1" smtClean="0">
                        <a:latin typeface="Cambria Math" panose="02040503050406030204" pitchFamily="18" charset="0"/>
                        <a:ea typeface="Cambria Math" panose="02040503050406030204" pitchFamily="18" charset="0"/>
                        <a:cs typeface="Arial" panose="020B0604020202020204" pitchFamily="34" charset="0"/>
                      </a:rPr>
                      <m:t>=5∙</m:t>
                    </m:r>
                    <m:sSup>
                      <m:sSupPr>
                        <m:ctrlPr>
                          <a:rPr lang="uz-Latn-UZ" sz="4000" i="1" smtClean="0">
                            <a:latin typeface="Cambria Math" panose="02040503050406030204" pitchFamily="18" charset="0"/>
                            <a:ea typeface="Cambria Math" panose="02040503050406030204" pitchFamily="18" charset="0"/>
                            <a:cs typeface="Arial" panose="020B0604020202020204" pitchFamily="34" charset="0"/>
                          </a:rPr>
                        </m:ctrlPr>
                      </m:sSupPr>
                      <m:e>
                        <m:r>
                          <a:rPr lang="uz-Latn-UZ" sz="4000" b="0" i="1" smtClean="0">
                            <a:latin typeface="Cambria Math" panose="02040503050406030204" pitchFamily="18" charset="0"/>
                            <a:ea typeface="Cambria Math" panose="02040503050406030204" pitchFamily="18" charset="0"/>
                            <a:cs typeface="Arial" panose="020B0604020202020204" pitchFamily="34" charset="0"/>
                          </a:rPr>
                          <m:t>10</m:t>
                        </m:r>
                      </m:e>
                      <m:sup>
                        <m:r>
                          <a:rPr lang="uz-Latn-UZ" sz="4000" b="0" i="1" smtClean="0">
                            <a:latin typeface="Cambria Math" panose="02040503050406030204" pitchFamily="18" charset="0"/>
                            <a:ea typeface="Cambria Math" panose="02040503050406030204" pitchFamily="18" charset="0"/>
                            <a:cs typeface="Arial" panose="020B0604020202020204" pitchFamily="34" charset="0"/>
                          </a:rPr>
                          <m:t>26</m:t>
                        </m:r>
                      </m:sup>
                    </m:sSup>
                    <m:r>
                      <a:rPr lang="uz-Latn-UZ" sz="4000" b="0" i="1" smtClean="0">
                        <a:latin typeface="Cambria Math" panose="02040503050406030204" pitchFamily="18" charset="0"/>
                        <a:ea typeface="Cambria Math" panose="02040503050406030204" pitchFamily="18" charset="0"/>
                        <a:cs typeface="Arial" panose="020B0604020202020204" pitchFamily="34" charset="0"/>
                      </a:rPr>
                      <m:t>𝑀𝑒𝑉</m:t>
                    </m:r>
                    <m:r>
                      <a:rPr lang="uz-Latn-UZ" sz="4000" b="0" i="1" smtClean="0">
                        <a:latin typeface="Cambria Math" panose="02040503050406030204" pitchFamily="18" charset="0"/>
                        <a:ea typeface="Cambria Math" panose="02040503050406030204" pitchFamily="18" charset="0"/>
                        <a:cs typeface="Arial" panose="020B0604020202020204" pitchFamily="34" charset="0"/>
                      </a:rPr>
                      <m:t>=8∙</m:t>
                    </m:r>
                    <m:sSup>
                      <m:sSupPr>
                        <m:ctrlPr>
                          <a:rPr lang="en-US" sz="40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ea typeface="Cambria Math" panose="02040503050406030204" pitchFamily="18" charset="0"/>
                            <a:cs typeface="Arial" panose="020B0604020202020204" pitchFamily="34" charset="0"/>
                          </a:rPr>
                          <m:t>10</m:t>
                        </m:r>
                      </m:e>
                      <m:sup>
                        <m:r>
                          <a:rPr lang="en-US" sz="4000" b="0" i="1" smtClean="0">
                            <a:latin typeface="Cambria Math" panose="02040503050406030204" pitchFamily="18" charset="0"/>
                            <a:ea typeface="Cambria Math" panose="02040503050406030204" pitchFamily="18" charset="0"/>
                            <a:cs typeface="Arial" panose="020B0604020202020204" pitchFamily="34" charset="0"/>
                          </a:rPr>
                          <m:t>13</m:t>
                        </m:r>
                      </m:sup>
                    </m:sSup>
                    <m:r>
                      <m:rPr>
                        <m:sty m:val="p"/>
                      </m:rPr>
                      <a:rPr lang="en-US" sz="4000" b="0" i="0" smtClean="0">
                        <a:latin typeface="Cambria Math" panose="02040503050406030204" pitchFamily="18" charset="0"/>
                        <a:ea typeface="Cambria Math" panose="02040503050406030204" pitchFamily="18" charset="0"/>
                        <a:cs typeface="Arial" panose="020B0604020202020204" pitchFamily="34" charset="0"/>
                      </a:rPr>
                      <m:t>J</m:t>
                    </m:r>
                  </m:oMath>
                </a14:m>
                <a:endParaRPr lang="ru-RU" sz="4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21894" y="875348"/>
                <a:ext cx="11910582" cy="5880100"/>
              </a:xfrm>
              <a:blipFill>
                <a:blip r:embed="rId2"/>
                <a:stretch>
                  <a:fillRect l="-1842" t="-1867" r="-1791"/>
                </a:stretch>
              </a:blipFill>
            </p:spPr>
            <p:txBody>
              <a:bodyPr/>
              <a:lstStyle/>
              <a:p>
                <a:r>
                  <a:rPr lang="ru-RU">
                    <a:noFill/>
                  </a:rPr>
                  <a:t> </a:t>
                </a:r>
              </a:p>
            </p:txBody>
          </p:sp>
        </mc:Fallback>
      </mc:AlternateContent>
    </p:spTree>
    <p:extLst>
      <p:ext uri="{BB962C8B-B14F-4D97-AF65-F5344CB8AC3E}">
        <p14:creationId xmlns:p14="http://schemas.microsoft.com/office/powerpoint/2010/main" val="3769219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adro reak">
            <a:hlinkClick r:id="" action="ppaction://media"/>
            <a:extLst>
              <a:ext uri="{FF2B5EF4-FFF2-40B4-BE49-F238E27FC236}">
                <a16:creationId xmlns:a16="http://schemas.microsoft.com/office/drawing/2014/main" id="{A3DF8DDD-42A6-46F8-9607-A33084B4949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
        <p:nvSpPr>
          <p:cNvPr id="2" name="Прямоугольник 1">
            <a:extLst>
              <a:ext uri="{FF2B5EF4-FFF2-40B4-BE49-F238E27FC236}">
                <a16:creationId xmlns:a16="http://schemas.microsoft.com/office/drawing/2014/main" id="{924F05CA-9A5B-404A-B9F9-8A9BCC5CDC26}"/>
              </a:ext>
            </a:extLst>
          </p:cNvPr>
          <p:cNvSpPr/>
          <p:nvPr/>
        </p:nvSpPr>
        <p:spPr>
          <a:xfrm>
            <a:off x="410817" y="0"/>
            <a:ext cx="5035826" cy="7421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5138255F-5985-46CB-B79A-BCAE86384CB8}"/>
              </a:ext>
            </a:extLst>
          </p:cNvPr>
          <p:cNvSpPr/>
          <p:nvPr/>
        </p:nvSpPr>
        <p:spPr>
          <a:xfrm>
            <a:off x="940904" y="6453808"/>
            <a:ext cx="5632173" cy="4041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1499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28047"/>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800" b="1" dirty="0">
                <a:latin typeface="Arial" panose="020B0604020202020204" pitchFamily="34" charset="0"/>
                <a:cs typeface="Arial" panose="020B0604020202020204" pitchFamily="34" charset="0"/>
              </a:rPr>
              <a:t>      </a:t>
            </a:r>
            <a:r>
              <a:rPr lang="uz-Latn-UZ" sz="4800" dirty="0">
                <a:latin typeface="Arial" panose="020B0604020202020204" pitchFamily="34" charset="0"/>
                <a:cs typeface="Arial" panose="020B0604020202020204" pitchFamily="34" charset="0"/>
              </a:rPr>
              <a:t>Neytronning ko‘payish koeffitsiyenti</a:t>
            </a:r>
            <a:endParaRPr lang="ru-RU" sz="4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06400" y="1270000"/>
                <a:ext cx="11404600" cy="5587999"/>
              </a:xfrm>
            </p:spPr>
            <p:txBody>
              <a:bodyPr>
                <a:normAutofit/>
              </a:bodyPr>
              <a:lstStyle/>
              <a:p>
                <a:pPr marL="0" indent="0" algn="just">
                  <a:lnSpc>
                    <a:spcPct val="100000"/>
                  </a:lnSpc>
                  <a:buNone/>
                </a:pPr>
                <a:r>
                  <a:rPr lang="uz-Latn-UZ" sz="3600" b="1"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Zanjir reaksiyasi ro‘y berishi uchun ikkilamchi neytronlarning keyingi yadro bo‘linishlaridagi ishtiroki muhim ahamiyatga ega. Shuning uchun neytronlarning ko‘payish koeffitsiyenti  tushunchasi </a:t>
                </a:r>
                <a:r>
                  <a:rPr lang="en-US" sz="3600" dirty="0" err="1">
                    <a:latin typeface="Arial" panose="020B0604020202020204" pitchFamily="34" charset="0"/>
                    <a:cs typeface="Arial" panose="020B0604020202020204" pitchFamily="34" charset="0"/>
                  </a:rPr>
                  <a:t>kiritiladi</a:t>
                </a:r>
                <a:r>
                  <a:rPr lang="en-US" sz="3600" dirty="0">
                    <a:latin typeface="Arial" panose="020B0604020202020204" pitchFamily="34" charset="0"/>
                    <a:cs typeface="Arial" panose="020B0604020202020204" pitchFamily="34" charset="0"/>
                  </a:rPr>
                  <a:t>.</a:t>
                </a:r>
              </a:p>
              <a:p>
                <a:pPr marL="0" indent="0">
                  <a:lnSpc>
                    <a:spcPct val="100000"/>
                  </a:lnSpc>
                  <a:buNone/>
                </a:pPr>
                <a:r>
                  <a:rPr lang="en-US" sz="3600" dirty="0">
                    <a:latin typeface="Arial" panose="020B0604020202020204" pitchFamily="34" charset="0"/>
                    <a:cs typeface="Arial" panose="020B0604020202020204" pitchFamily="34" charset="0"/>
                  </a:rPr>
                  <a:t>                               </a:t>
                </a:r>
                <a:r>
                  <a:rPr lang="en-US" sz="3600" b="0" dirty="0">
                    <a:cs typeface="Arial" panose="020B0604020202020204" pitchFamily="34" charset="0"/>
                  </a:rPr>
                  <a:t> </a:t>
                </a:r>
                <a14:m>
                  <m:oMath xmlns:m="http://schemas.openxmlformats.org/officeDocument/2006/math">
                    <m:r>
                      <a:rPr lang="uz-Latn-UZ" sz="4000" b="1" i="1" smtClean="0">
                        <a:latin typeface="Cambria Math" panose="02040503050406030204" pitchFamily="18" charset="0"/>
                        <a:cs typeface="Arial" panose="020B0604020202020204" pitchFamily="34" charset="0"/>
                      </a:rPr>
                      <m:t>𝒌</m:t>
                    </m:r>
                    <m:r>
                      <a:rPr lang="uz-Latn-UZ" sz="4000" b="1" i="1" smtClean="0">
                        <a:latin typeface="Cambria Math" panose="02040503050406030204" pitchFamily="18" charset="0"/>
                        <a:cs typeface="Arial" panose="020B0604020202020204" pitchFamily="34" charset="0"/>
                      </a:rPr>
                      <m:t>=</m:t>
                    </m:r>
                    <m:f>
                      <m:fPr>
                        <m:ctrlPr>
                          <a:rPr lang="uz-Latn-UZ" sz="4000" b="1" i="1" smtClean="0">
                            <a:latin typeface="Cambria Math" panose="02040503050406030204" pitchFamily="18" charset="0"/>
                            <a:cs typeface="Arial" panose="020B0604020202020204" pitchFamily="34" charset="0"/>
                          </a:rPr>
                        </m:ctrlPr>
                      </m:fPr>
                      <m:num>
                        <m:sSub>
                          <m:sSubPr>
                            <m:ctrlPr>
                              <a:rPr lang="uz-Latn-UZ" sz="4000" b="1" i="1" smtClean="0">
                                <a:latin typeface="Cambria Math" panose="02040503050406030204" pitchFamily="18" charset="0"/>
                                <a:cs typeface="Arial" panose="020B0604020202020204" pitchFamily="34" charset="0"/>
                              </a:rPr>
                            </m:ctrlPr>
                          </m:sSubPr>
                          <m:e>
                            <m:r>
                              <a:rPr lang="uz-Latn-UZ" sz="4000" b="1" i="1" smtClean="0">
                                <a:latin typeface="Cambria Math" panose="02040503050406030204" pitchFamily="18" charset="0"/>
                                <a:cs typeface="Arial" panose="020B0604020202020204" pitchFamily="34" charset="0"/>
                              </a:rPr>
                              <m:t>𝑵</m:t>
                            </m:r>
                          </m:e>
                          <m:sub>
                            <m:r>
                              <a:rPr lang="uz-Latn-UZ" sz="4000" b="1" i="1" smtClean="0">
                                <a:latin typeface="Cambria Math" panose="02040503050406030204" pitchFamily="18" charset="0"/>
                                <a:cs typeface="Arial" panose="020B0604020202020204" pitchFamily="34" charset="0"/>
                              </a:rPr>
                              <m:t>𝒊</m:t>
                            </m:r>
                          </m:sub>
                        </m:sSub>
                      </m:num>
                      <m:den>
                        <m:sSub>
                          <m:sSubPr>
                            <m:ctrlPr>
                              <a:rPr lang="uz-Latn-UZ" sz="4000" b="1" i="1" smtClean="0">
                                <a:latin typeface="Cambria Math" panose="02040503050406030204" pitchFamily="18" charset="0"/>
                                <a:cs typeface="Arial" panose="020B0604020202020204" pitchFamily="34" charset="0"/>
                              </a:rPr>
                            </m:ctrlPr>
                          </m:sSubPr>
                          <m:e>
                            <m:r>
                              <a:rPr lang="uz-Latn-UZ" sz="4000" b="1" i="1" smtClean="0">
                                <a:latin typeface="Cambria Math" panose="02040503050406030204" pitchFamily="18" charset="0"/>
                                <a:cs typeface="Arial" panose="020B0604020202020204" pitchFamily="34" charset="0"/>
                              </a:rPr>
                              <m:t>𝑵</m:t>
                            </m:r>
                          </m:e>
                          <m:sub>
                            <m:r>
                              <a:rPr lang="uz-Latn-UZ" sz="4000" b="1" i="1" smtClean="0">
                                <a:latin typeface="Cambria Math" panose="02040503050406030204" pitchFamily="18" charset="0"/>
                                <a:cs typeface="Arial" panose="020B0604020202020204" pitchFamily="34" charset="0"/>
                              </a:rPr>
                              <m:t>𝒊</m:t>
                            </m:r>
                            <m:r>
                              <a:rPr lang="en-US" sz="4000" b="1" i="1" smtClean="0">
                                <a:latin typeface="Cambria Math" panose="02040503050406030204" pitchFamily="18" charset="0"/>
                                <a:cs typeface="Arial" panose="020B0604020202020204" pitchFamily="34" charset="0"/>
                              </a:rPr>
                              <m:t>−</m:t>
                            </m:r>
                            <m:r>
                              <a:rPr lang="en-US" sz="4000" b="1" i="1" smtClean="0">
                                <a:latin typeface="Cambria Math" panose="02040503050406030204" pitchFamily="18" charset="0"/>
                                <a:cs typeface="Arial" panose="020B0604020202020204" pitchFamily="34" charset="0"/>
                              </a:rPr>
                              <m:t>𝟏</m:t>
                            </m:r>
                          </m:sub>
                        </m:sSub>
                      </m:den>
                    </m:f>
                  </m:oMath>
                </a14:m>
                <a:br>
                  <a:rPr lang="uz-Latn-UZ"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cs typeface="Arial" panose="020B0604020202020204" pitchFamily="34" charset="0"/>
                      </a:rPr>
                      <m:t>𝐾</m:t>
                    </m:r>
                    <m:r>
                      <a:rPr lang="en-US" sz="3600" b="0" i="1" smtClean="0">
                        <a:latin typeface="Cambria Math" panose="02040503050406030204" pitchFamily="18" charset="0"/>
                        <a:ea typeface="Cambria Math" panose="02040503050406030204" pitchFamily="18" charset="0"/>
                        <a:cs typeface="Arial" panose="020B0604020202020204" pitchFamily="34" charset="0"/>
                      </a:rPr>
                      <m:t>&lt;1    </m:t>
                    </m:r>
                  </m:oMath>
                </a14:m>
                <a:r>
                  <a:rPr lang="en-US" sz="3600" dirty="0">
                    <a:latin typeface="Arial" panose="020B0604020202020204" pitchFamily="34" charset="0"/>
                    <a:cs typeface="Arial" panose="020B0604020202020204" pitchFamily="34" charset="0"/>
                  </a:rPr>
                  <a:t>da </a:t>
                </a:r>
                <a:r>
                  <a:rPr lang="uz-Latn-UZ" sz="3600" dirty="0">
                    <a:latin typeface="Arial" panose="020B0604020202020204" pitchFamily="34" charset="0"/>
                    <a:cs typeface="Arial" panose="020B0604020202020204" pitchFamily="34" charset="0"/>
                  </a:rPr>
                  <a:t>tez so‘nadi;</a:t>
                </a:r>
                <a:endParaRPr lang="en-US" sz="3600" dirty="0">
                  <a:latin typeface="Arial" panose="020B0604020202020204" pitchFamily="34" charset="0"/>
                  <a:cs typeface="Arial" panose="020B0604020202020204" pitchFamily="34" charset="0"/>
                </a:endParaRPr>
              </a:p>
              <a:p>
                <a:pPr marL="0" indent="0">
                  <a:lnSpc>
                    <a:spcPct val="100000"/>
                  </a:lnSpc>
                  <a:buNone/>
                </a:pP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a:latin typeface="Cambria Math" panose="02040503050406030204" pitchFamily="18" charset="0"/>
                        <a:cs typeface="Arial" panose="020B0604020202020204" pitchFamily="34" charset="0"/>
                      </a:rPr>
                      <m:t>𝐾</m:t>
                    </m:r>
                    <m:r>
                      <a:rPr lang="en-US" sz="3600" b="0" i="1" smtClean="0">
                        <a:latin typeface="Cambria Math" panose="02040503050406030204" pitchFamily="18" charset="0"/>
                        <a:cs typeface="Arial" panose="020B0604020202020204" pitchFamily="34" charset="0"/>
                      </a:rPr>
                      <m:t>=</m:t>
                    </m:r>
                    <m:r>
                      <a:rPr lang="en-US" sz="3600" i="1">
                        <a:latin typeface="Cambria Math" panose="02040503050406030204" pitchFamily="18" charset="0"/>
                        <a:ea typeface="Cambria Math" panose="02040503050406030204" pitchFamily="18" charset="0"/>
                        <a:cs typeface="Arial" panose="020B0604020202020204" pitchFamily="34" charset="0"/>
                      </a:rPr>
                      <m:t>1</m:t>
                    </m:r>
                    <m:r>
                      <a:rPr lang="en-US" sz="3600" b="0" i="1" smtClean="0">
                        <a:latin typeface="Cambria Math" panose="02040503050406030204" pitchFamily="18" charset="0"/>
                        <a:ea typeface="Cambria Math" panose="02040503050406030204" pitchFamily="18" charset="0"/>
                        <a:cs typeface="Arial" panose="020B0604020202020204" pitchFamily="34" charset="0"/>
                      </a:rPr>
                      <m:t>   </m:t>
                    </m:r>
                    <m:r>
                      <a:rPr lang="en-US" sz="3600" i="1">
                        <a:latin typeface="Cambria Math" panose="02040503050406030204" pitchFamily="18" charset="0"/>
                        <a:ea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da </a:t>
                </a:r>
                <a:r>
                  <a:rPr lang="uz-Latn-UZ" sz="3600" dirty="0">
                    <a:latin typeface="Arial" panose="020B0604020202020204" pitchFamily="34" charset="0"/>
                    <a:cs typeface="Arial" panose="020B0604020202020204" pitchFamily="34" charset="0"/>
                  </a:rPr>
                  <a:t>kritik; </a:t>
                </a:r>
                <a:endParaRPr lang="en-US" sz="3600" dirty="0">
                  <a:latin typeface="Arial" panose="020B0604020202020204" pitchFamily="34" charset="0"/>
                  <a:cs typeface="Arial" panose="020B0604020202020204" pitchFamily="34" charset="0"/>
                </a:endParaRPr>
              </a:p>
              <a:p>
                <a:pPr marL="0" indent="0">
                  <a:lnSpc>
                    <a:spcPct val="100000"/>
                  </a:lnSpc>
                  <a:buNone/>
                </a:pPr>
                <a:r>
                  <a:rPr lang="en-US" sz="3600" dirty="0">
                    <a:cs typeface="Arial" panose="020B0604020202020204" pitchFamily="34" charset="0"/>
                  </a:rPr>
                  <a:t>    </a:t>
                </a:r>
                <a14:m>
                  <m:oMath xmlns:m="http://schemas.openxmlformats.org/officeDocument/2006/math">
                    <m:r>
                      <a:rPr lang="en-US" sz="3600" i="1">
                        <a:latin typeface="Cambria Math" panose="02040503050406030204" pitchFamily="18" charset="0"/>
                        <a:cs typeface="Arial" panose="020B0604020202020204" pitchFamily="34" charset="0"/>
                      </a:rPr>
                      <m:t>𝐾</m:t>
                    </m:r>
                    <m:r>
                      <a:rPr lang="en-US" sz="3600" i="1">
                        <a:latin typeface="Cambria Math" panose="02040503050406030204" pitchFamily="18" charset="0"/>
                        <a:ea typeface="Cambria Math" panose="02040503050406030204" pitchFamily="18" charset="0"/>
                        <a:cs typeface="Arial" panose="020B0604020202020204" pitchFamily="34" charset="0"/>
                      </a:rPr>
                      <m:t> </m:t>
                    </m:r>
                    <m:r>
                      <a:rPr lang="en-US" sz="3600" i="1" smtClean="0">
                        <a:latin typeface="Cambria Math" panose="02040503050406030204" pitchFamily="18" charset="0"/>
                        <a:ea typeface="Cambria Math" panose="02040503050406030204" pitchFamily="18" charset="0"/>
                        <a:cs typeface="Arial" panose="020B0604020202020204" pitchFamily="34" charset="0"/>
                      </a:rPr>
                      <m:t>&gt;</m:t>
                    </m:r>
                    <m:r>
                      <a:rPr lang="en-US" sz="3600" b="0" i="1" smtClean="0">
                        <a:latin typeface="Cambria Math" panose="02040503050406030204" pitchFamily="18" charset="0"/>
                        <a:ea typeface="Cambria Math" panose="02040503050406030204" pitchFamily="18" charset="0"/>
                        <a:cs typeface="Arial" panose="020B0604020202020204" pitchFamily="34" charset="0"/>
                      </a:rPr>
                      <m:t>1</m:t>
                    </m:r>
                  </m:oMath>
                </a14:m>
                <a:r>
                  <a:rPr lang="en-US" sz="3600" dirty="0">
                    <a:latin typeface="Arial" panose="020B0604020202020204" pitchFamily="34" charset="0"/>
                    <a:cs typeface="Arial" panose="020B0604020202020204" pitchFamily="34" charset="0"/>
                  </a:rPr>
                  <a:t>    da </a:t>
                </a:r>
                <a:r>
                  <a:rPr lang="en-US" sz="3600" dirty="0" err="1">
                    <a:latin typeface="Arial" panose="020B0604020202020204" pitchFamily="34" charset="0"/>
                    <a:cs typeface="Arial" panose="020B0604020202020204" pitchFamily="34" charset="0"/>
                  </a:rPr>
                  <a:t>portlaydi</a:t>
                </a:r>
                <a:r>
                  <a:rPr lang="en-US" sz="3600" dirty="0">
                    <a:latin typeface="Arial" panose="020B0604020202020204" pitchFamily="34" charset="0"/>
                    <a:cs typeface="Arial" panose="020B0604020202020204" pitchFamily="34" charset="0"/>
                  </a:rPr>
                  <a:t>.</a:t>
                </a:r>
                <a:endParaRPr lang="ru-RU" sz="36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06400" y="1270000"/>
                <a:ext cx="11404600" cy="5587999"/>
              </a:xfrm>
              <a:blipFill>
                <a:blip r:embed="rId2"/>
                <a:stretch>
                  <a:fillRect l="-1657" t="-1636" r="-1603"/>
                </a:stretch>
              </a:blipFill>
            </p:spPr>
            <p:txBody>
              <a:bodyPr/>
              <a:lstStyle/>
              <a:p>
                <a:r>
                  <a:rPr lang="ru-RU">
                    <a:noFill/>
                  </a:rPr>
                  <a:t> </a:t>
                </a:r>
              </a:p>
            </p:txBody>
          </p:sp>
        </mc:Fallback>
      </mc:AlternateContent>
    </p:spTree>
    <p:extLst>
      <p:ext uri="{BB962C8B-B14F-4D97-AF65-F5344CB8AC3E}">
        <p14:creationId xmlns:p14="http://schemas.microsoft.com/office/powerpoint/2010/main" val="20585485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17600"/>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54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      </a:t>
            </a:r>
            <a:r>
              <a:rPr lang="uz-Latn-UZ" sz="5400" b="1" dirty="0">
                <a:latin typeface="Arial" panose="020B0604020202020204" pitchFamily="34" charset="0"/>
                <a:cs typeface="Arial" panose="020B0604020202020204" pitchFamily="34" charset="0"/>
              </a:rPr>
              <a:t> </a:t>
            </a:r>
            <a:r>
              <a:rPr lang="uz-Latn-UZ" sz="5400" dirty="0">
                <a:latin typeface="Arial" panose="020B0604020202020204" pitchFamily="34" charset="0"/>
                <a:cs typeface="Arial" panose="020B0604020202020204" pitchFamily="34" charset="0"/>
              </a:rPr>
              <a:t>Yadro reaktori</a:t>
            </a:r>
            <a:endParaRPr lang="ru-RU" sz="5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508000" y="1308100"/>
            <a:ext cx="10985500" cy="5549900"/>
          </a:xfrm>
        </p:spPr>
        <p:txBody>
          <a:bodyPr/>
          <a:lstStyle/>
          <a:p>
            <a:pPr marL="0" indent="0" algn="just">
              <a:lnSpc>
                <a:spcPct val="100000"/>
              </a:lnSpc>
              <a:buNone/>
            </a:pPr>
            <a:r>
              <a:rPr lang="uz-Latn-UZ" dirty="0"/>
              <a:t>     </a:t>
            </a:r>
            <a:r>
              <a:rPr lang="uz-Latn-UZ" sz="3200" dirty="0">
                <a:latin typeface="Arial" panose="020B0604020202020204" pitchFamily="34" charset="0"/>
                <a:cs typeface="Arial" panose="020B0604020202020204" pitchFamily="34" charset="0"/>
              </a:rPr>
              <a:t>Og‘ir yadrolarning bo‘linish zanjir reaksiyasini amalga oshirish va boshqarish imkoniyatini beradigan qurilma </a:t>
            </a:r>
            <a:r>
              <a:rPr lang="uz-Latn-UZ" sz="3200" b="1" i="1" dirty="0">
                <a:latin typeface="Arial" panose="020B0604020202020204" pitchFamily="34" charset="0"/>
                <a:cs typeface="Arial" panose="020B0604020202020204" pitchFamily="34" charset="0"/>
              </a:rPr>
              <a:t>yadro reaktori</a:t>
            </a:r>
            <a:r>
              <a:rPr lang="uz-Latn-UZ" sz="3200" b="1"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deyiladi.    Birinchi yadro reaktori 1942-yilda E.Fermi rahbarligida Chikago universiteti qoshida qurilgan. </a:t>
            </a:r>
            <a:br>
              <a:rPr lang="uz-Latn-UZ" dirty="0"/>
            </a:br>
            <a:endParaRPr lang="ru-RU" dirty="0"/>
          </a:p>
        </p:txBody>
      </p:sp>
      <p:pic>
        <p:nvPicPr>
          <p:cNvPr id="5" name="Рисунок 4">
            <a:extLst>
              <a:ext uri="{FF2B5EF4-FFF2-40B4-BE49-F238E27FC236}">
                <a16:creationId xmlns:a16="http://schemas.microsoft.com/office/drawing/2014/main" id="{0AF8B093-A840-4D5D-85E2-62D96D9FF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975" y="3677442"/>
            <a:ext cx="6232525" cy="2808287"/>
          </a:xfrm>
          <a:prstGeom prst="rect">
            <a:avLst/>
          </a:prstGeom>
        </p:spPr>
      </p:pic>
      <p:pic>
        <p:nvPicPr>
          <p:cNvPr id="6" name="Рисунок 5">
            <a:extLst>
              <a:ext uri="{FF2B5EF4-FFF2-40B4-BE49-F238E27FC236}">
                <a16:creationId xmlns:a16="http://schemas.microsoft.com/office/drawing/2014/main" id="{EE9C4D1B-C38B-423C-BE2D-3D17F6311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3875086"/>
            <a:ext cx="3873500" cy="2413000"/>
          </a:xfrm>
          <a:prstGeom prst="rect">
            <a:avLst/>
          </a:prstGeom>
        </p:spPr>
      </p:pic>
    </p:spTree>
    <p:extLst>
      <p:ext uri="{BB962C8B-B14F-4D97-AF65-F5344CB8AC3E}">
        <p14:creationId xmlns:p14="http://schemas.microsoft.com/office/powerpoint/2010/main" val="2074095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
            <a:ext cx="12192001" cy="1105468"/>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uz-Latn-UZ" sz="54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   </a:t>
            </a:r>
            <a:r>
              <a:rPr lang="uz-Latn-UZ" sz="5400" dirty="0">
                <a:latin typeface="Arial" panose="020B0604020202020204" pitchFamily="34" charset="0"/>
                <a:cs typeface="Arial" panose="020B0604020202020204" pitchFamily="34" charset="0"/>
              </a:rPr>
              <a:t>Yadro reaktorlarining turlari</a:t>
            </a:r>
            <a:endParaRPr lang="ru-RU" sz="5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30200" y="1333500"/>
            <a:ext cx="11480800" cy="5524500"/>
          </a:xfrm>
        </p:spPr>
        <p:txBody>
          <a:bodyPr>
            <a:normAutofit/>
          </a:bodyPr>
          <a:lstStyle/>
          <a:p>
            <a:pPr marL="0" indent="0" algn="just">
              <a:lnSpc>
                <a:spcPct val="100000"/>
              </a:lnSpc>
              <a:buNone/>
            </a:pPr>
            <a:r>
              <a:rPr lang="uz-Latn-UZ" sz="3600" b="1" dirty="0">
                <a:latin typeface="Arial" panose="020B0604020202020204" pitchFamily="34" charset="0"/>
                <a:cs typeface="Arial" panose="020B0604020202020204" pitchFamily="34" charset="0"/>
              </a:rPr>
              <a:t>1. Yonilg‘i yadrosining bo‘linishini vujudga keltiradigan neytronlarning energiyasiga qarab:</a:t>
            </a:r>
            <a:r>
              <a:rPr lang="uz-Latn-UZ" sz="3600" dirty="0">
                <a:latin typeface="Arial" panose="020B0604020202020204" pitchFamily="34" charset="0"/>
                <a:cs typeface="Arial" panose="020B0604020202020204" pitchFamily="34" charset="0"/>
              </a:rPr>
              <a:t> issiq neytronlar reaktori, tez neytronlar (energiyasi 1MeV dan katta neytronlar) reaktori.</a:t>
            </a:r>
          </a:p>
          <a:p>
            <a:pPr marL="0" indent="0" algn="just">
              <a:lnSpc>
                <a:spcPct val="100000"/>
              </a:lnSpc>
              <a:buNone/>
            </a:pPr>
            <a:r>
              <a:rPr lang="uz-Latn-UZ" sz="3600" b="1" dirty="0">
                <a:latin typeface="Arial" panose="020B0604020202020204" pitchFamily="34" charset="0"/>
                <a:cs typeface="Arial" panose="020B0604020202020204" pitchFamily="34" charset="0"/>
              </a:rPr>
              <a:t>2. Yonilg‘ining turiga qarab: </a:t>
            </a:r>
            <a:r>
              <a:rPr lang="uz-Latn-UZ" sz="3600" dirty="0">
                <a:latin typeface="Arial" panose="020B0604020202020204" pitchFamily="34" charset="0"/>
                <a:cs typeface="Arial" panose="020B0604020202020204" pitchFamily="34" charset="0"/>
              </a:rPr>
              <a:t>tabiiy uranda, boyitilgan uranda, sof yonilg‘ida ishlaydigan.</a:t>
            </a:r>
          </a:p>
          <a:p>
            <a:pPr marL="0" indent="0" algn="just">
              <a:lnSpc>
                <a:spcPct val="100000"/>
              </a:lnSpc>
              <a:buNone/>
            </a:pPr>
            <a:r>
              <a:rPr lang="uz-Latn-UZ" sz="3600" b="1" dirty="0">
                <a:latin typeface="Arial" panose="020B0604020202020204" pitchFamily="34" charset="0"/>
                <a:cs typeface="Arial" panose="020B0604020202020204" pitchFamily="34" charset="0"/>
              </a:rPr>
              <a:t>3. Vazifasiga qarab: </a:t>
            </a:r>
            <a:r>
              <a:rPr lang="uz-Latn-UZ" sz="3600" dirty="0">
                <a:latin typeface="Arial" panose="020B0604020202020204" pitchFamily="34" charset="0"/>
                <a:cs typeface="Arial" panose="020B0604020202020204" pitchFamily="34" charset="0"/>
              </a:rPr>
              <a:t>ilmiy tadqiqotlar, plutoniy ishlab chiqarish, elektr energiya ishlab chiqarish uchun mo‘ljallangan reaktorlar.</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0785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450</Words>
  <Application>Microsoft Office PowerPoint</Application>
  <PresentationFormat>Широкоэкранный</PresentationFormat>
  <Paragraphs>41</Paragraphs>
  <Slides>15</Slides>
  <Notes>0</Notes>
  <HiddenSlides>0</HiddenSlides>
  <MMClips>1</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Cambria Math</vt:lpstr>
      <vt:lpstr>Тема Office</vt:lpstr>
      <vt:lpstr>PHOTO-PAINT</vt:lpstr>
      <vt:lpstr>Презентация PowerPoint</vt:lpstr>
      <vt:lpstr>       Og‘ir yadroning bo‘linishi</vt:lpstr>
      <vt:lpstr>      Uran yadrosining bo‘linishi</vt:lpstr>
      <vt:lpstr>       Uzluksiz zanjir reaksiyalari</vt:lpstr>
      <vt:lpstr>Презентация PowerPoint</vt:lpstr>
      <vt:lpstr>Презентация PowerPoint</vt:lpstr>
      <vt:lpstr>      Neytronning ko‘payish koeffitsiyenti</vt:lpstr>
      <vt:lpstr>                  Yadro reaktori</vt:lpstr>
      <vt:lpstr>         Yadro reaktorlarining turlari</vt:lpstr>
      <vt:lpstr>       Yadro reaktorining himoyasi</vt:lpstr>
      <vt:lpstr>                              Kritik massa</vt:lpstr>
      <vt:lpstr>                  Atom bombasi</vt:lpstr>
      <vt:lpstr>Презентация PowerPoint</vt:lpstr>
      <vt:lpstr>     Atom energetikasining qulayliklari                </vt:lpstr>
      <vt:lpstr>      Mustaqil bajarish uchun topshiriqlar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Fizika</dc:title>
  <dc:creator>User</dc:creator>
  <cp:lastModifiedBy>hp</cp:lastModifiedBy>
  <cp:revision>54</cp:revision>
  <dcterms:created xsi:type="dcterms:W3CDTF">2020-04-26T05:48:47Z</dcterms:created>
  <dcterms:modified xsi:type="dcterms:W3CDTF">2021-04-06T18:10:33Z</dcterms:modified>
</cp:coreProperties>
</file>