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81" r:id="rId4"/>
    <p:sldId id="260" r:id="rId5"/>
    <p:sldId id="261" r:id="rId6"/>
    <p:sldId id="262" r:id="rId7"/>
    <p:sldId id="264" r:id="rId8"/>
    <p:sldId id="280" r:id="rId9"/>
    <p:sldId id="267" r:id="rId10"/>
    <p:sldId id="277" r:id="rId11"/>
    <p:sldId id="268" r:id="rId12"/>
    <p:sldId id="276" r:id="rId13"/>
    <p:sldId id="278" r:id="rId14"/>
    <p:sldId id="279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3C6D679-B743-4326-9126-AEFA14021C96}">
          <p14:sldIdLst>
            <p14:sldId id="275"/>
            <p14:sldId id="259"/>
            <p14:sldId id="281"/>
            <p14:sldId id="260"/>
            <p14:sldId id="261"/>
            <p14:sldId id="262"/>
            <p14:sldId id="264"/>
            <p14:sldId id="280"/>
            <p14:sldId id="267"/>
            <p14:sldId id="277"/>
            <p14:sldId id="268"/>
            <p14:sldId id="276"/>
            <p14:sldId id="278"/>
            <p14:sldId id="279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DB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53" autoAdjust="0"/>
  </p:normalViewPr>
  <p:slideViewPr>
    <p:cSldViewPr snapToGrid="0">
      <p:cViewPr varScale="1">
        <p:scale>
          <a:sx n="72" d="100"/>
          <a:sy n="72" d="100"/>
        </p:scale>
        <p:origin x="7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85F7-FDB5-47A7-AAFC-DB2BBC4B07C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2D7-1567-4BBF-8F83-3FAE00676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7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85F7-FDB5-47A7-AAFC-DB2BBC4B07C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2D7-1567-4BBF-8F83-3FAE00676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0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85F7-FDB5-47A7-AAFC-DB2BBC4B07C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2D7-1567-4BBF-8F83-3FAE00676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9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7" y="279964"/>
            <a:ext cx="10363202" cy="6667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8" y="2986883"/>
            <a:ext cx="3328415" cy="22767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6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6883"/>
            <a:ext cx="3328415" cy="22767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6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8" y="2986883"/>
            <a:ext cx="3328415" cy="22767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6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8" y="4980571"/>
            <a:ext cx="3328415" cy="958851"/>
          </a:xfrm>
        </p:spPr>
        <p:txBody>
          <a:bodyPr>
            <a:noAutofit/>
          </a:bodyPr>
          <a:lstStyle>
            <a:lvl1pPr marL="0" indent="0">
              <a:buNone/>
              <a:defRPr sz="1465"/>
            </a:lvl1pPr>
            <a:lvl2pPr marL="149844" indent="-149844">
              <a:buFont typeface="Arial" panose="020B0604020202020204" pitchFamily="34" charset="0"/>
              <a:buChar char="•"/>
              <a:defRPr sz="1465"/>
            </a:lvl2pPr>
            <a:lvl3pPr marL="299688" indent="-149844">
              <a:defRPr sz="1465"/>
            </a:lvl3pPr>
            <a:lvl4pPr marL="524451" indent="-224765">
              <a:defRPr sz="1465"/>
            </a:lvl4pPr>
            <a:lvl5pPr marL="749215" indent="-224765">
              <a:defRPr sz="146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1"/>
            <a:ext cx="3328415" cy="958851"/>
          </a:xfrm>
        </p:spPr>
        <p:txBody>
          <a:bodyPr>
            <a:noAutofit/>
          </a:bodyPr>
          <a:lstStyle>
            <a:lvl1pPr marL="0" indent="0">
              <a:buNone/>
              <a:defRPr sz="1465"/>
            </a:lvl1pPr>
            <a:lvl2pPr marL="149844" indent="-149844">
              <a:buFont typeface="Arial" panose="020B0604020202020204" pitchFamily="34" charset="0"/>
              <a:buChar char="•"/>
              <a:defRPr sz="1465"/>
            </a:lvl2pPr>
            <a:lvl3pPr marL="299688" indent="-149844">
              <a:defRPr sz="1465"/>
            </a:lvl3pPr>
            <a:lvl4pPr marL="524451" indent="-224765">
              <a:defRPr sz="1465"/>
            </a:lvl4pPr>
            <a:lvl5pPr marL="749215" indent="-224765">
              <a:defRPr sz="146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8" y="4980571"/>
            <a:ext cx="3328415" cy="958851"/>
          </a:xfrm>
        </p:spPr>
        <p:txBody>
          <a:bodyPr>
            <a:noAutofit/>
          </a:bodyPr>
          <a:lstStyle>
            <a:lvl1pPr marL="0" indent="0">
              <a:buNone/>
              <a:defRPr sz="1465"/>
            </a:lvl1pPr>
            <a:lvl2pPr marL="149844" indent="-149844">
              <a:buFont typeface="Arial" panose="020B0604020202020204" pitchFamily="34" charset="0"/>
              <a:buChar char="•"/>
              <a:defRPr sz="1465"/>
            </a:lvl2pPr>
            <a:lvl3pPr marL="299688" indent="-149844">
              <a:defRPr sz="1465"/>
            </a:lvl3pPr>
            <a:lvl4pPr marL="524451" indent="-224765">
              <a:defRPr sz="1465"/>
            </a:lvl4pPr>
            <a:lvl5pPr marL="749215" indent="-224765">
              <a:defRPr sz="146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7" y="933460"/>
            <a:ext cx="10363202" cy="223742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6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284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85F7-FDB5-47A7-AAFC-DB2BBC4B07C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2D7-1567-4BBF-8F83-3FAE00676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0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85F7-FDB5-47A7-AAFC-DB2BBC4B07C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2D7-1567-4BBF-8F83-3FAE00676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2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85F7-FDB5-47A7-AAFC-DB2BBC4B07C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2D7-1567-4BBF-8F83-3FAE00676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5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85F7-FDB5-47A7-AAFC-DB2BBC4B07C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2D7-1567-4BBF-8F83-3FAE00676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0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85F7-FDB5-47A7-AAFC-DB2BBC4B07C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2D7-1567-4BBF-8F83-3FAE00676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64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85F7-FDB5-47A7-AAFC-DB2BBC4B07C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2D7-1567-4BBF-8F83-3FAE00676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85F7-FDB5-47A7-AAFC-DB2BBC4B07C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2D7-1567-4BBF-8F83-3FAE00676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85F7-FDB5-47A7-AAFC-DB2BBC4B07C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2D7-1567-4BBF-8F83-3FAE00676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1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585F7-FDB5-47A7-AAFC-DB2BBC4B07C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AB2D7-1567-4BBF-8F83-3FAE00676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8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34817" y="2330891"/>
            <a:ext cx="9590406" cy="677012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480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Yadro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reaksiyalari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Siljish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qonuni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endParaRPr lang="en-US"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ru-RU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ru-RU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2328" y="2229744"/>
            <a:ext cx="648806" cy="17814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40978" y="501915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407552" y="4812472"/>
            <a:ext cx="648806" cy="16148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9758B2-6FD0-4576-8265-A64186D0D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95" y="4639227"/>
            <a:ext cx="2832100" cy="19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821596F-B4BB-4BEF-A92A-5102BEF46C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9843" y="569843"/>
                <a:ext cx="10774018" cy="597673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Alfa –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yemirilish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faqat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yadrolar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o‘rinli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b) </a:t>
                </a:r>
                <a14:m>
                  <m:oMath xmlns:m="http://schemas.openxmlformats.org/officeDocument/2006/math">
                    <m:r>
                      <a:rPr lang="en-US" sz="39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3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aktiv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yadrolarning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yarim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yemirilish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sup>
                    </m:sSup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yilgacha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d) Bir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moddaning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yadrolaridan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chiquvchi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3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zarralarning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hammasi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energiyali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𝑀𝑒𝑉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÷9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𝑀𝑒𝑉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e)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Yarim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yamirilish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chiquvchi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3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zarralarning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energiyasiga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bog‘liq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3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zarralar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yarim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yemirilaish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shuncha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821596F-B4BB-4BEF-A92A-5102BEF46C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843" y="569843"/>
                <a:ext cx="10774018" cy="5976730"/>
              </a:xfrm>
              <a:blipFill>
                <a:blip r:embed="rId2"/>
                <a:stretch>
                  <a:fillRect l="-1527" t="-2141" r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4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0184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z-Latn-UZ" sz="6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Betta nurlanish</a:t>
            </a:r>
            <a:endParaRPr lang="ru-RU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38538" y="1842052"/>
                <a:ext cx="11953462" cy="501594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uz-Latn-UZ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adro elektronlar oqimini chiqarishi </a:t>
                </a:r>
                <a14:m>
                  <m:oMath xmlns:m="http://schemas.openxmlformats.org/officeDocument/2006/math">
                    <m:r>
                      <a:rPr lang="uz-Latn-UZ" sz="4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l-GR" sz="4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uz-Latn-UZ" sz="4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nurlanish  </a:t>
                </a:r>
                <a:r>
                  <a:rPr lang="uz-Latn-UZ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(yemirilish) deb nomlanadi.</a:t>
                </a:r>
              </a:p>
              <a:p>
                <a:pPr marL="0" indent="0">
                  <a:buNone/>
                </a:pPr>
                <a:endParaRPr lang="en-US" sz="48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uz-Latn-UZ" sz="5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PrePr>
                        <m:sub>
                          <m:r>
                            <a:rPr lang="uz-Latn-UZ" sz="5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sub>
                        <m:sup>
                          <m:r>
                            <a:rPr lang="uz-Latn-UZ" sz="5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uz-Latn-UZ" sz="5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uz-Latn-UZ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uz-Latn-UZ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uz-Latn-UZ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uz-Latn-UZ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uz-Latn-UZ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uz-Latn-UZ" sz="5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p>
                            <m:e>
                              <m:r>
                                <a:rPr lang="uz-Latn-UZ" sz="54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uz-Latn-UZ" sz="5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Pre>
                                <m:sPrePr>
                                  <m:ctrlPr>
                                    <a:rPr lang="uz-Latn-UZ" sz="5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uz-Latn-UZ" sz="5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uz-Latn-UZ" sz="5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uz-Latn-UZ" sz="5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  <m:e>
                                  <m:r>
                                    <a:rPr lang="uz-Latn-UZ" sz="54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39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nurlanish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natijasida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kimyoviy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element Mendeleyev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sistemasida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katakka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o‘ngga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siljiydi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br>
                  <a:rPr lang="uz-Latn-UZ" sz="42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4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538" y="1842052"/>
                <a:ext cx="11953462" cy="5015948"/>
              </a:xfrm>
              <a:blipFill>
                <a:blip r:embed="rId2"/>
                <a:stretch>
                  <a:fillRect l="-1530" t="-4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86272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54A46469-397C-4B92-8CE8-EADD576716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2192000" cy="1285460"/>
              </a:xfr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nurlanish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54A46469-397C-4B92-8CE8-EADD57671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2192000" cy="1285460"/>
              </a:xfrm>
              <a:blipFill>
                <a:blip r:embed="rId2"/>
                <a:stretch>
                  <a:fillRect t="-1408" b="-107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2498AB0-3C01-4C6F-B72D-B75A098D7E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557" y="1868557"/>
                <a:ext cx="11582400" cy="470452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Fransuz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fizigi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P.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Villar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1900-yilda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qo‘rg‘oshinni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zarralar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nurlantirilganda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qandaydir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qoldiq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nurlanish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bo‘lishini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Bu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nurlanish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magnit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yo‘nalishini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o‘zgartirmagan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Ionlashtirish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qobiliyati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singish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qobiliyati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rentgen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nurinikidan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Uni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nurlanish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ataganlar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2498AB0-3C01-4C6F-B72D-B75A098D7E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557" y="1868557"/>
                <a:ext cx="11582400" cy="4704520"/>
              </a:xfrm>
              <a:blipFill>
                <a:blip r:embed="rId3"/>
                <a:stretch>
                  <a:fillRect l="-1632" t="-2075" r="-1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64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1945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z-Latn-UZ" sz="6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7-mashq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-masala (18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-bet)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3426" y="1955800"/>
                <a:ext cx="10864574" cy="4749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uz-Latn-UZ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Radon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yadrosi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86</m:t>
                        </m:r>
                      </m:sub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220</m:t>
                        </m:r>
                      </m:sup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𝑅𝑛</m:t>
                        </m:r>
                      </m:e>
                    </m:sPre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chiqardi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yadro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uz-Latn-UZ" sz="4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86</m:t>
                        </m:r>
                      </m:sub>
                      <m:sup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220</m:t>
                        </m:r>
                      </m:sup>
                      <m:e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𝑅𝑛</m:t>
                        </m:r>
                      </m:e>
                    </m:sPre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uz-Latn-UZ" sz="4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  <m:r>
                      <a:rPr lang="uz-Latn-UZ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uz-Latn-UZ" sz="4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uz-Latn-UZ" sz="4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uz-Latn-UZ" sz="4000" dirty="0"/>
                  <a:t>           </a:t>
                </a:r>
                <a:r>
                  <a:rPr lang="en-US" sz="4000" dirty="0"/>
                  <a:t>             </a:t>
                </a:r>
                <a:r>
                  <a:rPr lang="uz-Latn-UZ" sz="400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uz-Latn-UZ" sz="4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86</m:t>
                        </m:r>
                      </m:sub>
                      <m:sup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220</m:t>
                        </m:r>
                      </m:sup>
                      <m:e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𝑅𝑛</m:t>
                        </m:r>
                      </m:e>
                    </m:sPre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uz-Latn-UZ" sz="4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  <m:r>
                      <a:rPr lang="uz-Latn-UZ" sz="4000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uz-Latn-UZ" sz="4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84</m:t>
                        </m:r>
                      </m:sub>
                      <m:sup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216</m:t>
                        </m:r>
                      </m:sup>
                      <m:e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𝑃𝑜</m:t>
                        </m:r>
                      </m:e>
                    </m:sPre>
                  </m:oMath>
                </a14:m>
                <a:r>
                  <a:rPr lang="uz-Latn-UZ" sz="4000" i="1" dirty="0">
                    <a:latin typeface="Cambria Math" panose="02040503050406030204" pitchFamily="18" charset="0"/>
                  </a:rPr>
                  <a:t> </a:t>
                </a:r>
                <a:endParaRPr lang="en-US" sz="4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000" i="1" dirty="0">
                    <a:latin typeface="Cambria Math" panose="02040503050406030204" pitchFamily="18" charset="0"/>
                  </a:rPr>
                  <a:t>       </a:t>
                </a:r>
                <a:r>
                  <a:rPr lang="en-US" sz="40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en-US" sz="40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poloni</a:t>
                </a:r>
                <a:r>
                  <a:rPr lang="en-US" sz="40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yadrosi</a:t>
                </a:r>
                <a:r>
                  <a:rPr lang="en-US" sz="40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bo‘ldi</a:t>
                </a:r>
                <a:r>
                  <a:rPr lang="en-US" sz="40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uz-Latn-UZ" sz="40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3426" y="1955800"/>
                <a:ext cx="10864574" cy="4749800"/>
              </a:xfrm>
              <a:blipFill>
                <a:blip r:embed="rId2"/>
                <a:stretch>
                  <a:fillRect l="-1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3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1945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z-Latn-UZ" sz="6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7-mashq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-masala (18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-bet)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69843" y="1431235"/>
                <a:ext cx="11368157" cy="527436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Kobalt yadrosi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>
                        <a:latin typeface="Cambria Math" panose="02040503050406030204" pitchFamily="18" charset="0"/>
                      </a:rPr>
                      <m:t>(</m:t>
                    </m:r>
                    <m:sPre>
                      <m:sPrePr>
                        <m:ctrlPr>
                          <a:rPr lang="uz-Latn-UZ" sz="4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  <m:e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𝐶𝑜</m:t>
                        </m:r>
                      </m:e>
                    </m:sPre>
                    <m:r>
                      <a:rPr lang="uz-Latn-UZ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zarra chiqargandan keyin qanday elementning yadrosi  hosil  bo‘ladi?</a:t>
                </a:r>
              </a:p>
              <a:p>
                <a:pPr marL="0" indent="0">
                  <a:buNone/>
                </a:pPr>
                <a:endParaRPr lang="en-US" sz="40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uz-Latn-UZ" sz="4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  <m:e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𝐶𝑜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Pre>
                          <m:sPre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sPre>
                      </m:e>
                    </m:sPre>
                  </m:oMath>
                </a14:m>
                <a:endParaRPr lang="uz-Latn-UZ" sz="4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uz-Latn-UZ" sz="4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uz-Latn-UZ" sz="4000" dirty="0"/>
                  <a:t>             </a:t>
                </a:r>
                <a:r>
                  <a:rPr lang="en-US" sz="4000" dirty="0"/>
                  <a:t>        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uz-Latn-UZ" sz="4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  <m:e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𝐶𝑜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Pre>
                          <m:sPre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Pre>
                              <m:sPre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sub>
                              <m:sup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sup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  <m:t>𝑁𝑖</m:t>
                                </m:r>
                              </m:e>
                            </m:sPre>
                          </m:e>
                        </m:sPre>
                      </m:e>
                    </m:sPre>
                    <m:r>
                      <a:rPr lang="uz-Latn-UZ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Nikel</a:t>
                </a:r>
                <a:r>
                  <a:rPr lang="en-US" sz="40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843" y="1431235"/>
                <a:ext cx="11368157" cy="5274365"/>
              </a:xfrm>
              <a:blipFill>
                <a:blip r:embed="rId2"/>
                <a:stretch>
                  <a:fillRect l="-1877" t="-3006" r="-27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7696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2605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Latn-UZ" dirty="0"/>
              <a:t>   </a:t>
            </a:r>
            <a:r>
              <a:rPr lang="en-US" dirty="0"/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661" y="2133600"/>
            <a:ext cx="10296940" cy="3286540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Mavzuni o‘qi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mavzuga doir savollarga javob yozish.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(173-bet)</a:t>
            </a:r>
            <a:endParaRPr lang="uz-Latn-U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7-mashq  14-masala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sini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yechish.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(185-bet)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590" y="1550504"/>
            <a:ext cx="11012557" cy="520513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5200" dirty="0">
                <a:latin typeface="Arial" panose="020B0604020202020204" pitchFamily="34" charset="0"/>
                <a:cs typeface="Arial" panose="020B0604020202020204" pitchFamily="34" charset="0"/>
              </a:rPr>
              <a:t>Yadro  reaksiyalari  atom  yadrolarining o‘zaro bir-birlari bilan yoki yadro zarralari bilan  ta’sirlashishlari  natijasida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latin typeface="Arial" panose="020B0604020202020204" pitchFamily="34" charset="0"/>
                <a:cs typeface="Arial" panose="020B0604020202020204" pitchFamily="34" charset="0"/>
              </a:rPr>
              <a:t>yadrolarga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latin typeface="Arial" panose="020B0604020202020204" pitchFamily="34" charset="0"/>
                <a:cs typeface="Arial" panose="020B0604020202020204" pitchFamily="34" charset="0"/>
              </a:rPr>
              <a:t>aylanishidir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uz-Latn-UZ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z-Latn-UZ" sz="5200" dirty="0">
                <a:latin typeface="Arial" panose="020B0604020202020204" pitchFamily="34" charset="0"/>
                <a:cs typeface="Arial" panose="020B0604020202020204" pitchFamily="34" charset="0"/>
              </a:rPr>
              <a:t>Barcha reaksiyalar reaksiya jarayonida ajraladigan yoki yutiladigan energiya bilan xarakterlanadi. Energiya ajralishi bilan ro‘y beradigan reaksiyalarga </a:t>
            </a:r>
            <a:r>
              <a:rPr lang="uz-Latn-UZ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ekzotermik,</a:t>
            </a:r>
            <a:r>
              <a:rPr lang="uz-Latn-UZ" sz="5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5200" dirty="0">
                <a:latin typeface="Arial" panose="020B0604020202020204" pitchFamily="34" charset="0"/>
                <a:cs typeface="Arial" panose="020B0604020202020204" pitchFamily="34" charset="0"/>
              </a:rPr>
              <a:t>energiya yutilishi bilan ro‘y beradigan reaksiyalarga esa </a:t>
            </a:r>
            <a:r>
              <a:rPr lang="uz-Latn-UZ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endotermik</a:t>
            </a:r>
            <a:r>
              <a:rPr lang="uz-Latn-UZ" sz="5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5200" dirty="0">
                <a:latin typeface="Arial" panose="020B0604020202020204" pitchFamily="34" charset="0"/>
                <a:cs typeface="Arial" panose="020B0604020202020204" pitchFamily="34" charset="0"/>
              </a:rPr>
              <a:t>reaksiyalar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br>
              <a:rPr lang="uz-Latn-UZ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7950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Latn-UZ" dirty="0"/>
              <a:t>                </a:t>
            </a:r>
            <a:r>
              <a:rPr lang="en-US" dirty="0"/>
              <a:t> </a:t>
            </a:r>
            <a:r>
              <a:rPr lang="uz-Latn-UZ" dirty="0"/>
              <a:t> </a:t>
            </a:r>
            <a:r>
              <a:rPr lang="uz-Latn-UZ" sz="6600" b="1" dirty="0">
                <a:latin typeface="Arial" panose="020B0604020202020204" pitchFamily="34" charset="0"/>
                <a:cs typeface="Arial" panose="020B0604020202020204" pitchFamily="34" charset="0"/>
              </a:rPr>
              <a:t>Yadro reaksiyalari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4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239F9-2ECD-4C32-8F6B-9F41EEFF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846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      </a:t>
            </a:r>
            <a:r>
              <a:rPr lang="en-US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reaksiyalarida</a:t>
            </a: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saqlanish</a:t>
            </a: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qonunlari</a:t>
            </a:r>
            <a:endParaRPr lang="ru-RU" sz="49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78B12A2-39F1-4BFB-A878-9E8630E9D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043" y="1497496"/>
                <a:ext cx="11767931" cy="4956313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Yadro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reaksiyalarida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saqlanish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qonunlari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bajariladi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zaryadining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impulsning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nuklonlarning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saqlanish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qonunlari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sub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sup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sPre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𝑯𝒆</m:t>
                        </m:r>
                      </m:e>
                    </m:sPre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ru-RU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sub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sup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sPre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sPre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Bu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sin’iy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yadro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reaksiyasi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Rezerford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tomonidan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1919-yil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amalga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oshirilgan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78B12A2-39F1-4BFB-A878-9E8630E9D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043" y="1497496"/>
                <a:ext cx="11767931" cy="4956313"/>
              </a:xfrm>
              <a:blipFill>
                <a:blip r:embed="rId2"/>
                <a:stretch>
                  <a:fillRect l="-1554" t="-3075" r="-15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33959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18052" y="1091821"/>
                <a:ext cx="11542644" cy="576617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uz-Latn-UZ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Yadro reaksiyalari quyidagi belgilariga qarab turlarga bo‘linadi:</a:t>
                </a:r>
                <a:b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Unda ishtirok etadigan zarralarning turlariga qarab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neytronlar, 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kvantlar,  zaryadlangan  zarralar  (proton,  deytron,  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zarra  va  h.k.)  ta’sirida  ro‘y beradigan reaksiyalar.</a:t>
                </a:r>
                <a:b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Reaksiyada ishtirok etuvchi zarralarning energiyasiga qarab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kichik energiyali  (≈ 100  eV);  o‘rta  energiyali  (≈ 1 MeV)  va  yuqori  energiyali  (≈ 50 MeV) reaksiyalar.</a:t>
                </a:r>
                <a:b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052" y="1091821"/>
                <a:ext cx="11542644" cy="5766178"/>
              </a:xfrm>
              <a:blipFill>
                <a:blip r:embed="rId2"/>
                <a:stretch>
                  <a:fillRect l="-1584" t="-1057" r="-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1820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Latn-UZ" dirty="0"/>
              <a:t>         </a:t>
            </a:r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Yadro reaksiyalari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587595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8172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z-Latn-UZ" sz="6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Yadro reaksiyalari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62609" y="1296537"/>
                <a:ext cx="11052314" cy="556146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Ishtirok etuvchi yadrolarning turiga qarab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yengil yadrolarda (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&lt;50); o‘rta yadrolarda  (50 &lt; A &lt; 100); og‘ir yadrolarda (A &gt; 100)  o‘tadigan  reaksiyalar.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Yadroviy aylanishlarning xarakteriga qarab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neytron chiqaruvchi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zaryadlangan zarralar chiqaruvchi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zarra yutuvchi reaksiyalar bo‘ladi.</a:t>
                </a:r>
                <a:b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609" y="1296537"/>
                <a:ext cx="11052314" cy="5561463"/>
              </a:xfrm>
              <a:blipFill>
                <a:blip r:embed="rId2"/>
                <a:stretch>
                  <a:fillRect l="-1986" t="-1096" r="-1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9360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091820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z-Latn-UZ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Reaksiyada energiya ajralishi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69843" y="1417982"/>
                <a:ext cx="11304106" cy="544001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4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Yadro reaksiyasida </a:t>
                </a:r>
                <a:r>
                  <a:rPr lang="uz-Latn-UZ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energiya ajralishi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deb, reaksiyagacha va undan keyin yadrolar va zarralarning tinchlikdagi energiaylari farqiga aytiladi.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uz-Latn-U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z-Latn-UZ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uz-Latn-UZ" sz="36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 lang="uz-Latn-UZ" sz="3600" b="1">
                              <a:latin typeface="Cambria Math" panose="02040503050406030204" pitchFamily="18" charset="0"/>
                            </a:rPr>
                            <m:t>𝐋𝐢</m:t>
                          </m:r>
                        </m:e>
                      </m:sPre>
                      <m:r>
                        <a:rPr lang="uz-Latn-UZ" sz="36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z-Latn-UZ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uz-Latn-UZ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uz-Latn-UZ" sz="3600" b="1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</m:sPre>
                      <m:r>
                        <a:rPr lang="uz-Latn-UZ" sz="3600" i="1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uz-Latn-U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z-Latn-UZ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uz-Latn-UZ" sz="3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uz-Latn-UZ" sz="3600" b="1">
                              <a:latin typeface="Cambria Math" panose="02040503050406030204" pitchFamily="18" charset="0"/>
                            </a:rPr>
                            <m:t>𝐇𝐞</m:t>
                          </m:r>
                          <m:r>
                            <a:rPr lang="uz-Latn-UZ" sz="3600" b="1">
                              <a:latin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uz-Latn-UZ" sz="36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uz-Latn-UZ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uz-Latn-UZ" sz="3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uz-Latn-UZ" sz="3600" b="1">
                                  <a:latin typeface="Cambria Math" panose="02040503050406030204" pitchFamily="18" charset="0"/>
                                </a:rPr>
                                <m:t>𝐇𝐞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Reaksiyada hosil bo‘lgan geliy yadrolarining kinetik energiyalari reaksiyaga kirishgan protonning kinetik energiyasidan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7,3 MeV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843" y="1417982"/>
                <a:ext cx="11304106" cy="5440017"/>
              </a:xfrm>
              <a:blipFill>
                <a:blip r:embed="rId2"/>
                <a:stretch>
                  <a:fillRect l="-1617" t="-448" r="-1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8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05468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z-Latn-UZ" sz="6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z-Latn-U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Bor nazariyasi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18052" y="1105470"/>
                <a:ext cx="11224591" cy="565017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Bor  taklif  qilgan  nazariyaga  muvofiq,  yadro  reaksiyasi ikki bosqichda ro‘y beradi. Birinchi bosqichda nishon yadro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unga yo‘naltirilgan zarra bilan qo‘shilib ketadi va yangi g‘alayonlangan holatdagi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yadroni hosil qiladi: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Ikkinchi bosqichda esa g‘alayonlangan yadro C yadro reaksiyasi mahsulotlariga parchalanib ketadi: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b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uz-Latn-UZ" sz="46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4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052" y="1105470"/>
                <a:ext cx="11224591" cy="5650171"/>
              </a:xfrm>
              <a:blipFill>
                <a:blip r:embed="rId2"/>
                <a:stretch>
                  <a:fillRect l="-1358" r="-1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61858CA-9D0D-4E37-92D1-5DE908DD8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450850"/>
            <a:ext cx="11357113" cy="6055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                        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Radioaktiv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nurlar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A40145-8C48-4CB2-BEE8-D33DDCBE3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54" y="1723023"/>
            <a:ext cx="4022863" cy="41212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CE606E-DC28-45C7-BB7D-03E31C55F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23" y="1723023"/>
            <a:ext cx="5542929" cy="412121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8B5196-0DFC-485B-8E08-61555350B48D}"/>
              </a:ext>
            </a:extLst>
          </p:cNvPr>
          <p:cNvSpPr/>
          <p:nvPr/>
        </p:nvSpPr>
        <p:spPr>
          <a:xfrm>
            <a:off x="6453808" y="2107096"/>
            <a:ext cx="1033669" cy="39756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Alfa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281CAEC-00A7-456E-BA8E-9DDCF24D4C39}"/>
              </a:ext>
            </a:extLst>
          </p:cNvPr>
          <p:cNvSpPr/>
          <p:nvPr/>
        </p:nvSpPr>
        <p:spPr>
          <a:xfrm>
            <a:off x="6400798" y="2888734"/>
            <a:ext cx="914400" cy="39756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Beta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385B153-7457-4C94-B248-A8D48FDCFCEF}"/>
              </a:ext>
            </a:extLst>
          </p:cNvPr>
          <p:cNvSpPr/>
          <p:nvPr/>
        </p:nvSpPr>
        <p:spPr>
          <a:xfrm>
            <a:off x="6096001" y="3709408"/>
            <a:ext cx="1391476" cy="491531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Gamma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DD9F81-FB58-4413-A23F-DDC318A57473}"/>
              </a:ext>
            </a:extLst>
          </p:cNvPr>
          <p:cNvSpPr/>
          <p:nvPr/>
        </p:nvSpPr>
        <p:spPr>
          <a:xfrm>
            <a:off x="6096000" y="5538857"/>
            <a:ext cx="5870713" cy="4915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qo‘rg‘oshin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302795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2192000" cy="1166190"/>
              </a:xfr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r>
                  <a:rPr lang="uz-Latn-UZ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Alfa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uz-Latn-UZ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nurlanish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2192000" cy="1166190"/>
              </a:xfrm>
              <a:blipFill>
                <a:blip r:embed="rId2"/>
                <a:stretch>
                  <a:fillRect t="-4145" b="-19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22852" y="1616764"/>
                <a:ext cx="11025809" cy="524123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uz-Latn-UZ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Atom  yadrosining 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zarra  chiqarish  bilan  boshqa  yadroga  aylanishi  </a:t>
                </a:r>
                <a:r>
                  <a:rPr lang="uz-Latn-UZ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alfa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uz-Latn-UZ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nurlanish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yemirilish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Agar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uz-Latn-UZ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𝒁</m:t>
                        </m:r>
                      </m:sub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sPre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 ona yadro bo‘lsa,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 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nurlanish   natijasida bu yadroning  boshqa  yadroga aylanishi quyidagi sxema asosida ro‘y beradi: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a:rPr lang="uz-Latn-UZ" sz="4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uz-Latn-UZ" sz="40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sPre>
                      <m:r>
                        <a:rPr lang="uz-Latn-UZ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uz-Latn-UZ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z-Latn-UZ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uz-Latn-UZ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uz-Latn-UZ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uz-Latn-UZ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uz-Latn-UZ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uz-Latn-UZ" sz="40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uz-Latn-UZ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uz-Latn-UZ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uz-Latn-UZ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uz-Latn-UZ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  <m:e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uz-Latn-UZ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uz-Latn-UZ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𝒉𝒗</m:t>
                              </m:r>
                              <m:r>
                                <a:rPr lang="uz-Latn-UZ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uz-Latn-UZ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br>
                  <a:rPr lang="uz-Latn-UZ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852" y="1616764"/>
                <a:ext cx="11025809" cy="5241235"/>
              </a:xfrm>
              <a:blipFill>
                <a:blip r:embed="rId3"/>
                <a:stretch>
                  <a:fillRect l="-1935" t="-2093" r="-14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8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510</Words>
  <Application>Microsoft Office PowerPoint</Application>
  <PresentationFormat>Широкоэкранный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 Yadro reaksiyalari</vt:lpstr>
      <vt:lpstr>      Yadro reaksiyalarida saqlanish qonunlari</vt:lpstr>
      <vt:lpstr>         Yadro reaksiyalarining turlari</vt:lpstr>
      <vt:lpstr>     Yadro reaksiyalarining turlari</vt:lpstr>
      <vt:lpstr>    Reaksiyada energiya ajralishi</vt:lpstr>
      <vt:lpstr>                  Bor nazariyasi</vt:lpstr>
      <vt:lpstr>Презентация PowerPoint</vt:lpstr>
      <vt:lpstr>                 Alfa-nurlanish</vt:lpstr>
      <vt:lpstr>Презентация PowerPoint</vt:lpstr>
      <vt:lpstr>              Betta nurlanish</vt:lpstr>
      <vt:lpstr>                      γ-nurlanish</vt:lpstr>
      <vt:lpstr>          7-mashq 11-masala (185-bet)</vt:lpstr>
      <vt:lpstr>          7-mashq 12-masala (185-bet)</vt:lpstr>
      <vt:lpstr>     Mustaqil bajarish uchun topshiriqlar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55</cp:revision>
  <dcterms:created xsi:type="dcterms:W3CDTF">2020-04-22T05:35:49Z</dcterms:created>
  <dcterms:modified xsi:type="dcterms:W3CDTF">2021-04-06T18:08:53Z</dcterms:modified>
</cp:coreProperties>
</file>