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4" r:id="rId5"/>
    <p:sldId id="265" r:id="rId6"/>
    <p:sldId id="310" r:id="rId7"/>
    <p:sldId id="267" r:id="rId8"/>
    <p:sldId id="269" r:id="rId9"/>
    <p:sldId id="270" r:id="rId10"/>
    <p:sldId id="271" r:id="rId11"/>
    <p:sldId id="273" r:id="rId12"/>
    <p:sldId id="309" r:id="rId13"/>
    <p:sldId id="30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FC4"/>
    <a:srgbClr val="F8EFC6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97000" y="2330891"/>
            <a:ext cx="10128223" cy="519533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Radioaktiv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yemirilish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qonuni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8" y="2229744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07552" y="4812472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758B2-6FD0-4576-8265-A64186D0D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95" y="4639227"/>
            <a:ext cx="2832100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8298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Radioaktiv elementlar oilasi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228299"/>
            <a:ext cx="11531600" cy="56297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z-Latn-U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Uran oilasi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- qo‘rg‘oshinning  nisbiy atom massasi 206 ga teng bo‘lgan stabil izotopi bilan tugaydi.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z-Latn-U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Toriy oilasi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- qo‘rg‘oshinning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isbiy atom massasi 208 ga teng bo‘lgan boshqa bir stabil izotopi bilan tugaydi.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3.Aktiniy oilasi-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qo‘rg‘oshinning nisbiy atom massasi 207 ga teng bo‘lgan stabil izotopi bilan tugaydi.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/>
              <a:t> </a:t>
            </a:r>
            <a:r>
              <a:rPr lang="en-US" sz="3600" dirty="0"/>
              <a:t>    </a:t>
            </a:r>
            <a:r>
              <a:rPr lang="uz-Latn-U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4. Neptuniy oilasi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-  vismutning nisbiy atom massasi 209 ga teng bo‘lgan stabil izotopi bilan tugaydi.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51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1945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7-mashq 9-masala (186-bet)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955800"/>
            <a:ext cx="11468100" cy="427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Radioaktiv elementning faolligi 8 kunda 4 marta kamaydi. 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yarim yemirilish davri qancha?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094922" y="225287"/>
                <a:ext cx="8097078" cy="5685182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 va yechish:</a:t>
                </a:r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uz-Latn-UZ" sz="40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uz-Latn-UZ" sz="4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uz-Latn-UZ" sz="40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uz-Latn-UZ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4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uz-Latn-UZ" sz="4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uz-Latn-UZ" sz="4000" b="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uz-Latn-UZ" sz="4000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uz-Latn-UZ" sz="4000" b="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z-Latn-UZ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4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uz-Latn-UZ" sz="4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uz-Latn-UZ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uz-Latn-UZ" sz="40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uz-Latn-UZ" sz="4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uz-Latn-UZ" sz="40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uz-Latn-UZ" sz="40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uz-Latn-UZ" sz="40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000" b="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uz-Latn-UZ" sz="4000" b="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solidFill>
                      <a:schemeClr val="accent1"/>
                    </a:solidFill>
                  </a:rPr>
                  <a:t>  </a:t>
                </a:r>
                <a:endParaRPr lang="en-US" sz="4000" dirty="0">
                  <a:solidFill>
                    <a:schemeClr val="accent1"/>
                  </a:solidFill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2=</m:t>
                      </m:r>
                      <m:f>
                        <m:f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num>
                        <m:den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num>
                        <m:den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8 </m:t>
                          </m:r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𝑘𝑢𝑛</m:t>
                          </m:r>
                        </m:num>
                        <m:den>
                          <m:r>
                            <a:rPr lang="uz-Latn-UZ" sz="4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a:rPr lang="uz-Latn-UZ" sz="4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𝑘𝑢𝑛</m:t>
                      </m:r>
                    </m:oMath>
                  </m:oMathPara>
                </a14:m>
                <a:endParaRPr lang="uz-Latn-UZ" sz="4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094922" y="225287"/>
                <a:ext cx="8097078" cy="5685182"/>
              </a:xfrm>
              <a:blipFill>
                <a:blip r:embed="rId2"/>
                <a:stretch>
                  <a:fillRect t="-1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717776" y="727870"/>
            <a:ext cx="1" cy="192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42119" y="2236304"/>
            <a:ext cx="3737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385" y="5910469"/>
                <a:ext cx="11383615" cy="9475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𝒌𝒖𝒏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5" y="5910469"/>
                <a:ext cx="11383615" cy="947531"/>
              </a:xfrm>
              <a:prstGeom prst="rect">
                <a:avLst/>
              </a:prstGeom>
              <a:blipFill>
                <a:blip r:embed="rId3"/>
                <a:stretch>
                  <a:fillRect l="-1660" t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119" y="225287"/>
                <a:ext cx="4147931" cy="30380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𝑘𝑢𝑛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2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uz-Latn-UZ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  <m:r>
                      <a:rPr lang="uz-Latn-UZ" sz="32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2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19" y="225287"/>
                <a:ext cx="4147931" cy="3038065"/>
              </a:xfrm>
              <a:prstGeom prst="rect">
                <a:avLst/>
              </a:prstGeom>
              <a:blipFill>
                <a:blip r:embed="rId4"/>
                <a:stretch>
                  <a:fillRect l="-3824" t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2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1722783"/>
            <a:ext cx="10596217" cy="4731026"/>
          </a:xfrm>
        </p:spPr>
        <p:txBody>
          <a:bodyPr>
            <a:normAutofit/>
          </a:bodyPr>
          <a:lstStyle/>
          <a:p>
            <a:pPr marL="1101725" indent="-742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Radioaktivlik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101725" indent="-742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yemirilish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01725" indent="-742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yemirilish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101725" indent="-742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7-mashqning 8-masalasini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01725" indent="-742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Radioaktivlik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99A61-A89C-4170-BB1A-79CF36A5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1" y="1651001"/>
            <a:ext cx="11671299" cy="48293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Fransuz  fizigi   A. Bekkerel  1896-yilda  uran tuzlarida  luminessensiya</a:t>
            </a:r>
            <a:r>
              <a:rPr lang="uz-Latn-U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hodisasini o‘rganayotib, g‘aroyib hodisaga duch keldi. Uran tuzini  fotoplastinka ustida qoldirgan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Bekkerel  plastinkani ochganida plastinkaga tuzning  surati o‘tib qolganini ko‘rdi. Bunda u tuzlar  qog‘ozdan,  yupqa  metalldan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o‘tuvchi, havoni ionlashtiruvchi, luminessensiya</a:t>
            </a:r>
            <a:r>
              <a:rPr lang="uz-Latn-U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hodisasini vujudga keltiruvchi noma’lum nur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xulosaga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459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FC0C0-289D-4F61-9AFD-CE15A05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511300"/>
            <a:ext cx="11709400" cy="499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radioaktivlik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nomlandi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6C2190-AEF4-42D0-A879-F31987CB6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24465"/>
              </p:ext>
            </p:extLst>
          </p:nvPr>
        </p:nvGraphicFramePr>
        <p:xfrm>
          <a:off x="3587750" y="3009899"/>
          <a:ext cx="5016500" cy="285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-PAINT" r:id="rId3" imgW="8191440" imgH="4495680" progId="CorelPHOTOPAINT.Image.19">
                  <p:embed/>
                </p:oleObj>
              </mc:Choice>
              <mc:Fallback>
                <p:oleObj name="PHOTO-PAINT" r:id="rId3" imgW="8191440" imgH="4495680" progId="CorelPHOTOPAINT.Image.19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750" y="3009899"/>
                        <a:ext cx="5016500" cy="2857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E61672-AAF4-4E33-AA1B-AEDF97CB4A46}"/>
              </a:ext>
            </a:extLst>
          </p:cNvPr>
          <p:cNvSpPr/>
          <p:nvPr/>
        </p:nvSpPr>
        <p:spPr>
          <a:xfrm>
            <a:off x="5410200" y="5473700"/>
            <a:ext cx="13081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AC5B-C8A2-4AC8-B009-CC16A64F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radioaktivlik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9981E-F911-4A10-B166-97E988D8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98700"/>
            <a:ext cx="10223500" cy="4267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radioaktivlik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nostabil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iztoplar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stabil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izotoplarga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087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Radioaktiv yemirilish qonuni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9900" y="1219200"/>
                <a:ext cx="11112500" cy="5468203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Radioaktiv  elementning  asosiy xarakteristikalaridan bittasi har bir yadroning bir  sekund  davomida  yemirilish  ehtimoli bilan aniqlanadigan kattalikdir. U </a:t>
                </a:r>
                <a14:m>
                  <m:oMath xmlns:m="http://schemas.openxmlformats.org/officeDocument/2006/math">
                    <m:r>
                      <a:rPr lang="uz-Latn-UZ" sz="4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𝝀</m:t>
                    </m:r>
                  </m:oMath>
                </a14:m>
                <a:r>
                  <a:rPr 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 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harfi bilan </a:t>
                </a:r>
                <a:b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belgilanadi va </a:t>
                </a:r>
                <a:r>
                  <a:rPr lang="uz-Latn-UZ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radioaktiv yemirilish doimiysi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</a:t>
                </a:r>
              </a:p>
              <a:p>
                <a:pPr marL="0" indent="0">
                  <a:buNone/>
                </a:pPr>
                <a:r>
                  <a:rPr lang="uz-Latn-UZ" sz="3600" dirty="0">
                    <a:cs typeface="Arial" panose="020B0604020202020204" pitchFamily="34" charset="0"/>
                  </a:rPr>
                  <a:t>         </a:t>
                </a:r>
                <a:r>
                  <a:rPr lang="en-US" sz="3600" dirty="0">
                    <a:cs typeface="Arial" panose="020B0604020202020204" pitchFamily="34" charset="0"/>
                  </a:rPr>
                  <a:t>                    </a:t>
                </a:r>
              </a:p>
              <a:p>
                <a:pPr marL="0" indent="0">
                  <a:buNone/>
                </a:pPr>
                <a:r>
                  <a:rPr lang="en-US" sz="3600" dirty="0">
                    <a:cs typeface="Arial" panose="020B0604020202020204" pitchFamily="34" charset="0"/>
                  </a:rPr>
                  <a:t>                         </a:t>
                </a:r>
                <a:r>
                  <a:rPr lang="uz-Latn-UZ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uz-Latn-UZ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𝝀</m:t>
                        </m:r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  <m:r>
                      <a:rPr lang="uz-Latn-UZ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uz-Latn-UZ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</m:t>
                    </m:r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</m:t>
                        </m:r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9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momentdagi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radioaktiv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atomlar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39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vaqtdan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keying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radioaktiv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atomlar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≈2,72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-natural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logarifmning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00" y="1219200"/>
                <a:ext cx="11112500" cy="5468203"/>
              </a:xfrm>
              <a:blipFill>
                <a:blip r:embed="rId2"/>
                <a:stretch>
                  <a:fillRect l="-1646" t="-892" r="-1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55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d yem">
            <a:hlinkClick r:id="" action="ppaction://media"/>
            <a:extLst>
              <a:ext uri="{FF2B5EF4-FFF2-40B4-BE49-F238E27FC236}">
                <a16:creationId xmlns:a16="http://schemas.microsoft.com/office/drawing/2014/main" id="{371835CD-0A5A-4788-AEE5-2787209E90E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CDBAA9-5BA4-4B42-AF1E-5B7C436DFFD8}"/>
              </a:ext>
            </a:extLst>
          </p:cNvPr>
          <p:cNvSpPr/>
          <p:nvPr/>
        </p:nvSpPr>
        <p:spPr>
          <a:xfrm>
            <a:off x="7708900" y="6489700"/>
            <a:ext cx="4368800" cy="36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3706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Yarim yemirilish davri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498600"/>
                <a:ext cx="12192000" cy="535940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z-Latn-UZ" sz="6700" b="1" dirty="0">
                    <a:cs typeface="Arial" panose="020B0604020202020204" pitchFamily="34" charset="0"/>
                  </a:rPr>
                  <a:t>             </a:t>
                </a:r>
                <a:r>
                  <a:rPr lang="en-US" sz="6700" b="1" dirty="0">
                    <a:cs typeface="Arial" panose="020B0604020202020204" pitchFamily="34" charset="0"/>
                  </a:rPr>
                  <a:t>     </a:t>
                </a:r>
                <a:r>
                  <a:rPr lang="uz-Latn-UZ" sz="6700" b="1" dirty="0">
                    <a:cs typeface="Arial" panose="020B0604020202020204" pitchFamily="34" charset="0"/>
                  </a:rPr>
                  <a:t> </a:t>
                </a:r>
                <a:r>
                  <a:rPr lang="en-US" sz="6700" b="1" dirty="0">
                    <a:cs typeface="Arial" panose="020B0604020202020204" pitchFamily="34" charset="0"/>
                  </a:rPr>
                  <a:t>   </a:t>
                </a:r>
                <a:r>
                  <a:rPr lang="uz-Latn-UZ" sz="67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6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uz-Latn-UZ" sz="6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6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r>
                  <a:rPr lang="uz-Latn-UZ" sz="6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67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:r>
                  <a:rPr lang="en-US" sz="6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6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uz-Latn-UZ" sz="6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67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67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7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uz-Latn-UZ" sz="67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uz-Latn-UZ" sz="67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sz="6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73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73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73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uz-Latn-UZ" sz="73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uz-Latn-UZ" sz="73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uz-Latn-UZ" sz="73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73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r>
                        <a:rPr lang="uz-Latn-UZ" sz="73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73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73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lang="uz-Latn-UZ" sz="73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uz-Latn-UZ" sz="73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73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uz-Latn-UZ" sz="73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uz-Latn-UZ" sz="7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𝝀</m:t>
                          </m:r>
                          <m:r>
                            <a:rPr lang="uz-Latn-UZ" sz="7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uz-Latn-UZ" sz="7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z-Latn-UZ" sz="4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uz-Latn-UZ" sz="4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𝝀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𝒍𝒏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sz="6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yoki</m:t>
                    </m:r>
                    <m:r>
                      <a:rPr lang="uz-Latn-UZ" sz="6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𝒍𝒏</m:t>
                        </m:r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𝝀</m:t>
                        </m:r>
                      </m:den>
                    </m:f>
                    <m:r>
                      <a:rPr lang="uz-Latn-UZ" sz="6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𝟔𝟗𝟑</m:t>
                        </m:r>
                      </m:num>
                      <m:den>
                        <m:r>
                          <a:rPr lang="uz-Latn-UZ" sz="6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𝝀</m:t>
                        </m:r>
                      </m:den>
                    </m:f>
                  </m:oMath>
                </a14:m>
                <a:endParaRPr lang="en-US" sz="6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8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r>
                        <a:rPr lang="uz-Latn-UZ" sz="8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8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8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lang="uz-Latn-UZ" sz="8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uz-Latn-UZ" sz="8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uz-Latn-UZ" sz="8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8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uz-Latn-UZ" sz="8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z-Latn-UZ" sz="8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8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uz-Latn-UZ" sz="8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uz-Latn-UZ" sz="8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65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uz-Latn-UZ" sz="65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6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6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yemirilish</a:t>
                </a:r>
                <a:r>
                  <a:rPr lang="en-US" sz="6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6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6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98600"/>
                <a:ext cx="12192000" cy="5359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4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201002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Aktivlik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562100"/>
                <a:ext cx="11252200" cy="52959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Radioaktiv manbaning aktivligi (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deb, 1 s dagi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parchalanishlar soniga aytiladi: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𝒅𝑵</m:t>
                        </m:r>
                      </m:num>
                      <m:den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𝒅𝒕</m:t>
                        </m:r>
                      </m:den>
                    </m:f>
                  </m:oMath>
                </a14:m>
                <a:endParaRPr lang="uz-Latn-UZ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Aktivlikning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 dagi birligi 1 Bk ( Bekkerel).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 Bk deb 1 s da 1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parchalanish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aktivlikka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𝑝𝑎𝑟𝑐h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𝐶𝑢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=3,7∙</m:t>
                    </m:r>
                    <m:sSup>
                      <m:sSup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Bk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kyuri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nuklid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aktivligining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b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562100"/>
                <a:ext cx="11252200" cy="5295900"/>
              </a:xfrm>
              <a:blipFill>
                <a:blip r:embed="rId2"/>
                <a:stretch>
                  <a:fillRect l="-1463" t="-1611" r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305D4E-8E92-412A-BCB3-3B48EF539F77}"/>
              </a:ext>
            </a:extLst>
          </p:cNvPr>
          <p:cNvSpPr/>
          <p:nvPr/>
        </p:nvSpPr>
        <p:spPr>
          <a:xfrm>
            <a:off x="3259951" y="724371"/>
            <a:ext cx="5775048" cy="3325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E45871-D986-4D77-8BF4-5CAE5B005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0"/>
            <a:ext cx="9236364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EA3FB3-9C1C-44A3-A64C-3AF1EF9CB886}"/>
              </a:ext>
            </a:extLst>
          </p:cNvPr>
          <p:cNvSpPr/>
          <p:nvPr/>
        </p:nvSpPr>
        <p:spPr>
          <a:xfrm>
            <a:off x="1804075" y="0"/>
            <a:ext cx="8686800" cy="495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D.I.Mendeleyev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69A8A6-398F-47FB-9BE4-F0F31529931D}"/>
              </a:ext>
            </a:extLst>
          </p:cNvPr>
          <p:cNvSpPr/>
          <p:nvPr/>
        </p:nvSpPr>
        <p:spPr>
          <a:xfrm>
            <a:off x="3975100" y="558800"/>
            <a:ext cx="4457700" cy="165571"/>
          </a:xfrm>
          <a:prstGeom prst="rect">
            <a:avLst/>
          </a:prstGeom>
          <a:solidFill>
            <a:srgbClr val="F8E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Elementlar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guruhi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36EDE0-E661-4721-8176-4EBA36264340}"/>
              </a:ext>
            </a:extLst>
          </p:cNvPr>
          <p:cNvSpPr/>
          <p:nvPr/>
        </p:nvSpPr>
        <p:spPr>
          <a:xfrm>
            <a:off x="1693718" y="558800"/>
            <a:ext cx="668482" cy="622300"/>
          </a:xfrm>
          <a:prstGeom prst="rect">
            <a:avLst/>
          </a:prstGeom>
          <a:solidFill>
            <a:srgbClr val="F8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723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419</Words>
  <Application>Microsoft Office PowerPoint</Application>
  <PresentationFormat>Широкоэкранный</PresentationFormat>
  <Paragraphs>60</Paragraphs>
  <Slides>13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PHOTO-PAINT</vt:lpstr>
      <vt:lpstr>Презентация PowerPoint</vt:lpstr>
      <vt:lpstr>                                 Radioaktivlik</vt:lpstr>
      <vt:lpstr>                           Radioaktiv nurlar</vt:lpstr>
      <vt:lpstr>                          Tabiiy radioaktivlik</vt:lpstr>
      <vt:lpstr>          Radioaktiv yemirilish qonuni</vt:lpstr>
      <vt:lpstr>Презентация PowerPoint</vt:lpstr>
      <vt:lpstr>                 Yarim yemirilish davri</vt:lpstr>
      <vt:lpstr>                               Aktivlik</vt:lpstr>
      <vt:lpstr>Презентация PowerPoint</vt:lpstr>
      <vt:lpstr>         Radioaktiv elementlar oilasi</vt:lpstr>
      <vt:lpstr>          7-mashq 9-masala (186-bet)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206</cp:revision>
  <dcterms:created xsi:type="dcterms:W3CDTF">2020-11-20T09:11:53Z</dcterms:created>
  <dcterms:modified xsi:type="dcterms:W3CDTF">2021-04-04T05:29:20Z</dcterms:modified>
</cp:coreProperties>
</file>