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0" r:id="rId2"/>
    <p:sldId id="260" r:id="rId3"/>
    <p:sldId id="261" r:id="rId4"/>
    <p:sldId id="262" r:id="rId5"/>
    <p:sldId id="264" r:id="rId6"/>
    <p:sldId id="263" r:id="rId7"/>
    <p:sldId id="302" r:id="rId8"/>
    <p:sldId id="303" r:id="rId9"/>
    <p:sldId id="304" r:id="rId10"/>
    <p:sldId id="305" r:id="rId11"/>
    <p:sldId id="306" r:id="rId12"/>
    <p:sldId id="307" r:id="rId13"/>
    <p:sldId id="308" r:id="rId14"/>
    <p:sldId id="266" r:id="rId15"/>
    <p:sldId id="267" r:id="rId16"/>
    <p:sldId id="309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9BB5B3-E25D-491D-BC24-15438FBD6E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16BB40A-D08F-4F77-B7D6-715609C85E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EEC07B-E07F-4BB3-A34D-451D15B3B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EED15-C8C6-4AC2-9EEF-23709B1AC3DF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29EBB6-F667-4705-B968-73D514B1F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A37817-2D14-4552-A330-4DF61AB18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64C1-CBCB-46CF-A681-DADE8B878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470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FC26F-FB52-40D8-B4E4-5D4485D6A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09B33CE-9CA9-45F4-B50C-129305009F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4302D8-3959-45D3-AD69-28BA1F9E7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EED15-C8C6-4AC2-9EEF-23709B1AC3DF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A1CFEC-BED6-4C25-9C09-F3EA88AA8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A7DA40-AFAC-4B8A-AF8F-09A68D027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64C1-CBCB-46CF-A681-DADE8B878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68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87CDC53-35EC-4EE0-86A5-7B107F8A50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9D1F507-845F-4C75-9A7A-1A442AB89D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385454-6770-4577-84E9-501B0DA5D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EED15-C8C6-4AC2-9EEF-23709B1AC3DF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B38510-1599-4531-BF80-DD668AA32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BBB06A-F4BB-4F22-9A30-4FE29A4D0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64C1-CBCB-46CF-A681-DADE8B878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464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2267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BFCFAE-EDD9-4352-B18D-8FEF057EC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6DF07D-E3D5-46C6-AC37-804E48029A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0888A4-A37E-49EA-AC6C-B071CD5FA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EED15-C8C6-4AC2-9EEF-23709B1AC3DF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657D86-4A00-4D09-826F-AFAC2BA22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8B39C0-E7C5-4235-9847-6A4CD072D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64C1-CBCB-46CF-A681-DADE8B878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955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EFE0B1-DC2F-41A1-8B1B-3C6413AD3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6B788-616B-47A1-8E14-E15C84F301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B3A3BE-AE2E-482E-8DA6-B3F5739C7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EED15-C8C6-4AC2-9EEF-23709B1AC3DF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FE8FDF-FDE1-4E8B-97BD-1F2843069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0A9A16-61DB-4944-9D1C-A34BED83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64C1-CBCB-46CF-A681-DADE8B878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625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F0C25A-F8D8-475A-AF4F-8EBD625EB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EE478C-6F34-4A5A-9564-A0C86B7C32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B40F70F-E052-459A-84D6-5C29AA6E8F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DFDBA49-E80F-44ED-BCEF-FB8D9BFD3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EED15-C8C6-4AC2-9EEF-23709B1AC3DF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271059-E496-4D47-A085-224C7A67A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BA0D019-572C-4D92-BC0C-DF8BD1A88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64C1-CBCB-46CF-A681-DADE8B878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997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C16432-8BD3-48E1-9C2D-70C040A74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0171870-9A87-450D-AEA9-9FBC0CBE77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78ACCDB-7C60-49A0-AEBF-0759CDC74C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CC58BDA-0FBD-4285-BB6D-301021DB0B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84253CA-6C30-48A9-96A0-B8538D169D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F7E4D28-1995-4EFE-A60B-0F707422D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EED15-C8C6-4AC2-9EEF-23709B1AC3DF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B5DF883-593E-44D1-AAE2-BE5EB0A62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1D8B023-664D-4190-91C7-CCB146CAE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64C1-CBCB-46CF-A681-DADE8B878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229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5B51E6-CCD8-49CF-84C7-28F46CF5B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CFD7D0E-E2B3-4B08-8D30-61C7D7B49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EED15-C8C6-4AC2-9EEF-23709B1AC3DF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792B0E8-3DFE-4717-AAFB-2114FE034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1E7D786-404B-4BEB-B204-738E01A58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64C1-CBCB-46CF-A681-DADE8B878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00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1C44920-EAC4-4C6E-A0D9-E9918F2E9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EED15-C8C6-4AC2-9EEF-23709B1AC3DF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3A233DF-B7AB-4827-BD80-63A601D99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24FA76E-9804-4C81-BD3A-6E4A35F04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64C1-CBCB-46CF-A681-DADE8B878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618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85DC61-AD31-4681-88D5-BF159E4C4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1D4BBC-B25F-4742-B799-565B9CAD0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04D9967-0EF5-42FC-BC45-0C96C7CC7C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55587E-6CFA-4368-8896-1BAACE272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EED15-C8C6-4AC2-9EEF-23709B1AC3DF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06607DA-9454-4052-8581-2F90D895B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874ADA-5F30-41CE-AF05-A7FC707C7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64C1-CBCB-46CF-A681-DADE8B878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616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459FBD-DF42-4831-B36B-2FC71FC5F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34E8245-A748-4675-B183-A83F3E991A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07B1985-E6BF-4AB1-A6ED-6C7767527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54AE8F9-0291-4A25-8B7A-491AF79D9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EED15-C8C6-4AC2-9EEF-23709B1AC3DF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FC52B82-7283-41A3-86C5-0E067AF2A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7D3A4A3-9E5F-4E4B-980C-C9125DCB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64C1-CBCB-46CF-A681-DADE8B878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006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980619-6541-4C67-9FB0-40381445F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E86D8D-F2E0-4A28-852F-60BB867331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7C7C45-1DB8-4A49-ADB8-F2336B5F76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2EED15-C8C6-4AC2-9EEF-23709B1AC3DF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92DAD3-C123-46DD-9687-B8F5A8F340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ED94A8-707F-4FD4-99BB-12E6D76437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264C1-CBCB-46CF-A681-DADE8B878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160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74030" y="2028794"/>
            <a:ext cx="7610151" cy="515743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54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5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002060"/>
                </a:solidFill>
                <a:latin typeface="Arial"/>
                <a:cs typeface="Arial"/>
              </a:rPr>
              <a:t>Masalalar yechish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91718" y="2030961"/>
            <a:ext cx="630332" cy="17326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17848" y="49815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uz-Latn-UZ" sz="4756" b="1" spc="21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591718" y="4721154"/>
            <a:ext cx="630332" cy="17326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E2084A4-0E6E-438D-86FF-742FD8F1D0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846" y="4423955"/>
            <a:ext cx="3400137" cy="193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82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727701" y="482600"/>
                <a:ext cx="5105398" cy="3850143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endParaRPr lang="en-US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727701" y="482600"/>
                <a:ext cx="5105398" cy="3850143"/>
              </a:xfrm>
              <a:blipFill>
                <a:blip r:embed="rId2"/>
                <a:stretch>
                  <a:fillRect t="-26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871927" y="689530"/>
            <a:ext cx="1" cy="18781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468653" y="2076396"/>
            <a:ext cx="386231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58900" y="4102100"/>
                <a:ext cx="10793340" cy="249286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−13,6 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𝑒𝑉</m:t>
                        </m:r>
                      </m:num>
                      <m:den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=−0,85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𝑒𝑉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𝑬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</m:sSub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𝟖𝟓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𝒆𝑽</m:t>
                    </m:r>
                  </m:oMath>
                </a14:m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8900" y="4102100"/>
                <a:ext cx="10793340" cy="2492867"/>
              </a:xfrm>
              <a:prstGeom prst="rect">
                <a:avLst/>
              </a:prstGeom>
              <a:blipFill>
                <a:blip r:embed="rId3"/>
                <a:stretch>
                  <a:fillRect l="-1751" t="-24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58900" y="482600"/>
                <a:ext cx="4737099" cy="385014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=−13,6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𝑒𝑉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8900" y="482600"/>
                <a:ext cx="4737099" cy="3850144"/>
              </a:xfrm>
              <a:prstGeom prst="rect">
                <a:avLst/>
              </a:prstGeom>
              <a:blipFill>
                <a:blip r:embed="rId4"/>
                <a:stretch>
                  <a:fillRect l="-3990" t="-26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857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500" y="2044700"/>
            <a:ext cx="10604500" cy="42368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atom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235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boʻlgan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elementning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Mendeleyev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sistemasidagi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raqami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92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boʻlsa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element atom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yadrosidagi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neytronlar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107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933699" y="2070100"/>
                <a:ext cx="6172201" cy="421143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𝑍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𝑍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=235−92=143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endParaRPr lang="en-US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𝟏𝟒𝟑</m:t>
                    </m:r>
                  </m:oMath>
                </a14:m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933699" y="2070100"/>
                <a:ext cx="6172201" cy="421143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258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79400" y="1536700"/>
                <a:ext cx="11620500" cy="5105400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sz="6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PrePr>
                      <m:sub>
                        <m:r>
                          <a:rPr lang="en-US" sz="6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54</m:t>
                        </m:r>
                      </m:sub>
                      <m:sup>
                        <m:r>
                          <a:rPr lang="en-US" sz="6400" b="0" i="1" smtClean="0">
                            <a:latin typeface="Cambria Math" panose="02040503050406030204" pitchFamily="18" charset="0"/>
                          </a:rPr>
                          <m:t>140</m:t>
                        </m:r>
                      </m:sup>
                      <m:e>
                        <m:r>
                          <a:rPr lang="en-US" sz="6400" b="0" i="1" smtClean="0">
                            <a:latin typeface="Cambria Math" panose="02040503050406030204" pitchFamily="18" charset="0"/>
                          </a:rPr>
                          <m:t>𝑋𝑒</m:t>
                        </m:r>
                      </m:e>
                    </m:sPre>
                  </m:oMath>
                </a14:m>
                <a:r>
                  <a:rPr lang="en-US" sz="6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yadrosida</a:t>
                </a:r>
                <a:r>
                  <a:rPr lang="en-US" sz="6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nechta</a:t>
                </a:r>
                <a:r>
                  <a:rPr lang="en-US" sz="6400" dirty="0">
                    <a:latin typeface="Arial" panose="020B0604020202020204" pitchFamily="34" charset="0"/>
                    <a:cs typeface="Arial" panose="020B0604020202020204" pitchFamily="34" charset="0"/>
                  </a:rPr>
                  <a:t> proton </a:t>
                </a:r>
                <a:r>
                  <a:rPr lang="en-US" sz="6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6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nechta</a:t>
                </a:r>
                <a:r>
                  <a:rPr lang="en-US" sz="6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neytron</a:t>
                </a:r>
                <a:r>
                  <a:rPr lang="en-US" sz="6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6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bor</a:t>
                </a:r>
                <a:r>
                  <a:rPr lang="en-US" sz="64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US" sz="6400" b="0" dirty="0"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r>
                      <a:rPr lang="en-US" sz="5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𝑍</m:t>
                    </m:r>
                    <m:r>
                      <a:rPr lang="en-US" sz="5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=54</m:t>
                    </m:r>
                  </m:oMath>
                </a14:m>
                <a:r>
                  <a:rPr lang="en-US" sz="5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US" sz="5200" b="0" dirty="0"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5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5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=140</m:t>
                    </m:r>
                  </m:oMath>
                </a14:m>
                <a:r>
                  <a:rPr lang="en-US" sz="5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US" sz="5200" b="0" dirty="0"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5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5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=140−54=86</m:t>
                    </m:r>
                  </m:oMath>
                </a14:m>
                <a:r>
                  <a:rPr lang="en-US" sz="5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endParaRPr lang="en-US" sz="5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5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52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5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54 ta proton </a:t>
                </a:r>
                <a:r>
                  <a:rPr lang="en-US" sz="52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5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86 ta </a:t>
                </a:r>
                <a:r>
                  <a:rPr lang="en-US" sz="52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neytron</a:t>
                </a:r>
                <a:r>
                  <a:rPr lang="en-US" sz="5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bor. </a:t>
                </a:r>
                <a:endParaRPr lang="ru-RU" sz="5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9400" y="1536700"/>
                <a:ext cx="11620500" cy="5105400"/>
              </a:xfrm>
              <a:blipFill>
                <a:blip r:embed="rId2"/>
                <a:stretch>
                  <a:fillRect l="-2204" t="-2148" r="-22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31003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7229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uz-Latn-UZ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-masala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58801" y="1524000"/>
                <a:ext cx="11277600" cy="5136107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5600" dirty="0"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𝐻</m:t>
                        </m:r>
                      </m:e>
                      <m:sub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sSub>
                      <m:sSubPr>
                        <m:ctrlPr>
                          <a:rPr lang="uz-Latn-UZ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</m:t>
                        </m:r>
                      </m:e>
                      <m:sub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ning barcha protonlari, neytronlari va elekrtonlari sonini toping.</a:t>
                </a:r>
                <a:endParaRPr lang="ru-RU" sz="6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8801" y="1524000"/>
                <a:ext cx="11277600" cy="5136107"/>
              </a:xfrm>
              <a:blipFill>
                <a:blip r:embed="rId2"/>
                <a:stretch>
                  <a:fillRect l="-2216" t="-1779" r="-21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6559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68300" y="406400"/>
                <a:ext cx="11518900" cy="6451599"/>
              </a:xfr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800" b="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𝐻</m:t>
                          </m:r>
                        </m:e>
                        <m:sub>
                          <m:r>
                            <a:rPr lang="uz-Latn-UZ" sz="4800" b="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uz-Latn-UZ" sz="4800" b="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sSub>
                        <m:sSubPr>
                          <m:ctrlPr>
                            <a:rPr lang="uz-Latn-UZ" sz="4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800" b="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𝑂</m:t>
                          </m:r>
                        </m:e>
                        <m:sub>
                          <m:r>
                            <a:rPr lang="uz-Latn-UZ" sz="4800" b="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Neytral moddada elektron va protonlar soni teng.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𝐻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𝑍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=1; 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</m:t>
                      </m:r>
                      <m:r>
                        <a:rPr lang="uz-Latn-UZ" sz="4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  <m:r>
                        <a:rPr lang="en-US" sz="4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uz-Latn-UZ" sz="4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𝑁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𝑍</m:t>
                      </m:r>
                      <m:r>
                        <a:rPr lang="uz-Latn-UZ" sz="4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=1−1=0</m:t>
                      </m:r>
                    </m:oMath>
                  </m:oMathPara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𝑍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=16; 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=32;   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𝑁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𝑍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=32−16=16</m:t>
                      </m:r>
                    </m:oMath>
                  </m:oMathPara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𝑂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𝑍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=8;  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=16;  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𝑁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𝑍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=16−8=8 </m:t>
                      </m:r>
                    </m:oMath>
                  </m:oMathPara>
                </a14:m>
                <a:endParaRPr lang="uz-Latn-UZ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𝑍</m:t>
                          </m:r>
                        </m:e>
                        <m:sub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𝑢𝑚𝑢𝑚𝑖𝑦</m:t>
                          </m:r>
                        </m:sub>
                      </m:sSub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</m:t>
                      </m:r>
                      <m: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∙1+16+8∙4=50</m:t>
                      </m:r>
                    </m:oMath>
                  </m:oMathPara>
                </a14:m>
                <a:endParaRPr lang="uz-Latn-UZ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</m:e>
                        <m:sub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𝑢𝑚𝑢𝑚𝑖𝑦</m:t>
                          </m:r>
                        </m:sub>
                      </m:sSub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=0+16+8</m:t>
                      </m:r>
                      <m: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∙4=48</m:t>
                      </m:r>
                    </m:oMath>
                  </m:oMathPara>
                </a14:m>
                <a:endParaRPr lang="uz-Latn-UZ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4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𝑯</m:t>
                        </m:r>
                      </m:e>
                      <m:sub>
                        <m:r>
                          <a:rPr lang="uz-Latn-UZ" sz="4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uz-Latn-UZ" sz="4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sSub>
                      <m:sSubPr>
                        <m:ctrlPr>
                          <a:rPr lang="uz-Latn-UZ" sz="4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𝑶</m:t>
                        </m:r>
                      </m:e>
                      <m:sub>
                        <m:r>
                          <a:rPr lang="uz-Latn-UZ" sz="4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uz-Latn-UZ" sz="4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da  50 tadan proton va </a:t>
                </a:r>
                <a:r>
                  <a:rPr lang="en-US" sz="4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50 ta </a:t>
                </a:r>
                <a:r>
                  <a:rPr lang="uz-Latn-UZ" sz="4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elektron, 48</a:t>
                </a:r>
                <a:r>
                  <a:rPr lang="en-US" sz="4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 neytron mavjud.  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8300" y="406400"/>
                <a:ext cx="11518900" cy="6451599"/>
              </a:xfrm>
              <a:blipFill>
                <a:blip r:embed="rId2"/>
                <a:stretch>
                  <a:fillRect l="-2061" r="-20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8085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7229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82137" y="1447800"/>
                <a:ext cx="11477767" cy="5212307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5600" dirty="0">
                    <a:cs typeface="Arial" panose="020B0604020202020204" pitchFamily="34" charset="0"/>
                  </a:rPr>
                  <a:t>	</a:t>
                </a:r>
                <a:r>
                  <a:rPr lang="uz-Latn-UZ" sz="6600" b="1" dirty="0"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𝐴𝑔𝑁</m:t>
                    </m:r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moddasidagi barcha protonlar, neytronlar va elektronlar sonini toping.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 2. Atom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yadrosida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11 ta proton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13 ta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neytron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boʻlsa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neytral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atomning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elektron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qobigʻida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nechta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elektron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bor.  </a:t>
                </a:r>
                <a:endParaRPr lang="ru-RU" sz="6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2137" y="1447800"/>
                <a:ext cx="11477767" cy="5212307"/>
              </a:xfrm>
              <a:blipFill>
                <a:blip r:embed="rId2"/>
                <a:stretch>
                  <a:fillRect l="-1912" r="-18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5413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6899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1-test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5799" y="1105469"/>
                <a:ext cx="11049001" cy="5409631"/>
              </a:xfrm>
            </p:spPr>
            <p:txBody>
              <a:bodyPr>
                <a:normAutofit fontScale="92500"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Rezerford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tajribasida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zarralar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nima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ta’sirlashuvi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natijasida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sochiladilar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742950" indent="-742950" algn="just">
                  <a:buAutoNum type="alphaUcParenR"/>
                </a:pP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742950" indent="-742950" algn="just">
                  <a:buAutoNum type="alphaUcParenR"/>
                </a:pP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Nishonning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sirti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742950" indent="-742950" algn="just">
                  <a:buAutoNum type="alphaUcParenR"/>
                </a:pP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Magnit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742950" indent="-742950" algn="just">
                  <a:buAutoNum type="alphaUcParenR"/>
                </a:pP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Yadro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742950" indent="-742950" algn="just">
                  <a:buAutoNum type="alphaUcParenR"/>
                </a:pP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Yadroning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elektrostatik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buNone/>
                </a:pPr>
                <a:endParaRPr lang="en-US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Toʻgʻri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Yadroning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elektrostatik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maydoni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buNone/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799" y="1105469"/>
                <a:ext cx="11049001" cy="5409631"/>
              </a:xfrm>
              <a:blipFill>
                <a:blip r:embed="rId2"/>
                <a:stretch>
                  <a:fillRect l="-1434" t="-1577" r="-14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94340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6899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2-test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099" y="1105469"/>
            <a:ext cx="10922001" cy="5176061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atomlarida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elektronlarning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orbitalaridagi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energiyalaridan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lnSpc>
                <a:spcPct val="100000"/>
              </a:lnSpc>
              <a:buAutoNum type="alphaUcParenR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 marL="742950" indent="-742950" algn="just">
              <a:lnSpc>
                <a:spcPct val="100000"/>
              </a:lnSpc>
              <a:buAutoNum type="alphaUcParenR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742950" indent="-742950" algn="just">
              <a:lnSpc>
                <a:spcPct val="100000"/>
              </a:lnSpc>
              <a:buAutoNum type="alphaUcParenR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marL="742950" indent="-742950" algn="just">
              <a:lnSpc>
                <a:spcPct val="100000"/>
              </a:lnSpc>
              <a:buAutoNum type="alphaUcParenR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Hammasi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Toʻgʻri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A) 1.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9032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6899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3-test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490" y="1105469"/>
            <a:ext cx="11600597" cy="5176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Litiy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tutib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zaryadga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boʻladimi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AutoNum type="alphaUcParenR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Atom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neytral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42950" indent="-742950" algn="just">
              <a:buAutoNum type="alphaUcParenR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42950" indent="-742950" algn="just">
              <a:buAutoNum type="alphaUcParenR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42950" indent="-742950" algn="just">
              <a:buAutoNum type="alphaUcParenR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Atom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element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en-US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36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Toʻgʻri</a:t>
            </a:r>
            <a:r>
              <a:rPr lang="en-US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ionga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61950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6899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4-test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490" y="1105469"/>
            <a:ext cx="11600597" cy="5595582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Vilson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kamerasining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prinsipi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asoslangan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lnSpc>
                <a:spcPct val="100000"/>
              </a:lnSpc>
              <a:buAutoNum type="alphaUcParenR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Kuchsiz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yorugʻlik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chaqnashiga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42950" indent="-742950" algn="just">
              <a:lnSpc>
                <a:spcPct val="100000"/>
              </a:lnSpc>
              <a:buAutoNum type="alphaUcParenR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Zarb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ionlanishga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42950" indent="-742950" algn="just">
              <a:lnSpc>
                <a:spcPct val="100000"/>
              </a:lnSpc>
              <a:buAutoNum type="alphaUcParenR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oʻta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toʻyingan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bugʻning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tomchilari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kondensatsiyalanishiga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42950" indent="-742950" algn="just">
              <a:lnSpc>
                <a:spcPct val="100000"/>
              </a:lnSpc>
              <a:buAutoNum type="alphaUcParenR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folgaga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zarra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urilib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chaqnashiga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Toʻgʻri</a:t>
            </a:r>
            <a:r>
              <a:rPr lang="en-US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Ionlarga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oʻta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toʻyingan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bugʻning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tomchilari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kondensatsiyalanishiga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162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6899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5-test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490" y="1105469"/>
            <a:ext cx="11600597" cy="517606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Vilson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kamerasida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zaryadi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boʻlgan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zarralar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qalinlikdagi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iz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qoldiradi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lnSpc>
                <a:spcPct val="100000"/>
              </a:lnSpc>
              <a:buAutoNum type="alphaUcParenR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Ingichka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42950" indent="-742950" algn="just">
              <a:lnSpc>
                <a:spcPct val="100000"/>
              </a:lnSpc>
              <a:buAutoNum type="alphaUcParenR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Yoʻgʻon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42950" indent="-742950" algn="just">
              <a:lnSpc>
                <a:spcPct val="100000"/>
              </a:lnSpc>
              <a:buAutoNum type="alphaUcParenR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qoldirmaydi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42950" indent="-742950" algn="just">
              <a:lnSpc>
                <a:spcPct val="100000"/>
              </a:lnSpc>
              <a:buAutoNum type="alphaUcParenR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qalinligi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zaryadga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bogʻliq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Toʻgʻri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B)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Yoʻgʻon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6309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1-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14149" y="1696278"/>
                <a:ext cx="11095630" cy="458525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Vodorod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atomining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-1,7 eV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boʻlgan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barqaror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holatdan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-5,8 eV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holatga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oʻtishda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chiqaradigan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yorugʻlik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toʻlqinining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uzunligini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;  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𝒉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0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en-US" sz="40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</m:sup>
                    </m:sSup>
                    <m:r>
                      <a:rPr lang="en-US" sz="4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𝒆𝑽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4149" y="1696278"/>
                <a:ext cx="11095630" cy="4585252"/>
              </a:xfrm>
              <a:blipFill>
                <a:blip r:embed="rId2"/>
                <a:stretch>
                  <a:fillRect l="-1978" t="-3723" r="-19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789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813946" y="187554"/>
                <a:ext cx="5791508" cy="4145190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endParaRPr lang="en-US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f>
                          <m:f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den>
                        </m:f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𝑐h</m:t>
                        </m:r>
                      </m:num>
                      <m:den>
                        <m:sSub>
                          <m:sSubPr>
                            <m:ctrlP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813946" y="187554"/>
                <a:ext cx="5791508" cy="4145190"/>
              </a:xfrm>
              <a:blipFill>
                <a:blip r:embed="rId2"/>
                <a:stretch>
                  <a:fillRect t="-2647" b="-54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680668" y="728558"/>
            <a:ext cx="1" cy="32414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395787" y="3292942"/>
            <a:ext cx="50623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1069" y="4647064"/>
                <a:ext cx="11961171" cy="19479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λ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8</m:t>
                            </m:r>
                          </m:sup>
                        </m:sSup>
                        <m:f>
                          <m:f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den>
                        </m:f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4,1∙</m:t>
                        </m:r>
                        <m:sSup>
                          <m:sSupPr>
                            <m:ctrlPr>
                              <a:rPr lang="en-US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−15</m:t>
                            </m:r>
                          </m:sup>
                        </m:sSup>
                        <m: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𝑒𝑉</m:t>
                        </m:r>
                        <m: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(−1,7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𝑒𝑉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d>
                          <m:d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−5,8 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𝑒𝑉</m:t>
                            </m:r>
                          </m:e>
                        </m:d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−7</m:t>
                        </m:r>
                      </m:sup>
                    </m:sSup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=0,3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𝝀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endParaRPr lang="uz-Latn-UZ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069" y="4647064"/>
                <a:ext cx="11961171" cy="1947904"/>
              </a:xfrm>
              <a:prstGeom prst="rect">
                <a:avLst/>
              </a:prstGeom>
              <a:blipFill>
                <a:blip r:embed="rId3"/>
                <a:stretch>
                  <a:fillRect l="-1529" b="-21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77840" y="187554"/>
                <a:ext cx="5418160" cy="41451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=−1,7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𝑒𝑉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=−5,8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𝑒𝑉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6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36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=4,1∙</m:t>
                    </m:r>
                    <m:sSup>
                      <m:sSupPr>
                        <m:ctrlP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−15</m:t>
                        </m:r>
                      </m:sup>
                    </m:sSup>
                    <m:r>
                      <a:rPr lang="en-US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𝑒𝑉</m:t>
                    </m:r>
                    <m:r>
                      <a:rPr lang="en-US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840" y="187554"/>
                <a:ext cx="5418160" cy="4145190"/>
              </a:xfrm>
              <a:prstGeom prst="rect">
                <a:avLst/>
              </a:prstGeom>
              <a:blipFill>
                <a:blip r:embed="rId4"/>
                <a:stretch>
                  <a:fillRect l="-3375" t="-26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602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31899" y="2159000"/>
                <a:ext cx="9931401" cy="412253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Vodorod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atomi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toʻrtinchi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orbitaga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keluvchi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 (eV). 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=−13,6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𝑒𝑉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31899" y="2159000"/>
                <a:ext cx="9931401" cy="4122530"/>
              </a:xfrm>
              <a:blipFill>
                <a:blip r:embed="rId2"/>
                <a:stretch>
                  <a:fillRect l="-2149" t="-4142" r="-22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80681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255</Words>
  <Application>Microsoft Office PowerPoint</Application>
  <PresentationFormat>Широкоэкранный</PresentationFormat>
  <Paragraphs>104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1-test</vt:lpstr>
      <vt:lpstr>2-test</vt:lpstr>
      <vt:lpstr>3-test</vt:lpstr>
      <vt:lpstr>4-test</vt:lpstr>
      <vt:lpstr>5-test</vt:lpstr>
      <vt:lpstr>1-masala</vt:lpstr>
      <vt:lpstr>Презентация PowerPoint</vt:lpstr>
      <vt:lpstr>2-masala</vt:lpstr>
      <vt:lpstr>Презентация PowerPoint</vt:lpstr>
      <vt:lpstr>3-masala</vt:lpstr>
      <vt:lpstr>Yechish</vt:lpstr>
      <vt:lpstr>4-masala</vt:lpstr>
      <vt:lpstr>  5-masala</vt:lpstr>
      <vt:lpstr>Презентация PowerPoint</vt:lpstr>
      <vt:lpstr> 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24</cp:revision>
  <dcterms:created xsi:type="dcterms:W3CDTF">2021-04-02T14:46:35Z</dcterms:created>
  <dcterms:modified xsi:type="dcterms:W3CDTF">2021-04-04T05:28:54Z</dcterms:modified>
</cp:coreProperties>
</file>