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303" r:id="rId3"/>
    <p:sldId id="258" r:id="rId4"/>
    <p:sldId id="271" r:id="rId5"/>
    <p:sldId id="259" r:id="rId6"/>
    <p:sldId id="272" r:id="rId7"/>
    <p:sldId id="304" r:id="rId8"/>
    <p:sldId id="305" r:id="rId9"/>
    <p:sldId id="306" r:id="rId10"/>
    <p:sldId id="316" r:id="rId11"/>
    <p:sldId id="301" r:id="rId12"/>
  </p:sldIdLst>
  <p:sldSz cx="12168188" cy="70199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0" y="-6"/>
      </p:cViewPr>
      <p:guideLst>
        <p:guide orient="horz" pos="2211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1024" y="1148863"/>
            <a:ext cx="9126141" cy="2443974"/>
          </a:xfrm>
        </p:spPr>
        <p:txBody>
          <a:bodyPr anchor="b"/>
          <a:lstStyle>
            <a:lvl1pPr algn="ctr">
              <a:defRPr sz="598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024" y="3687086"/>
            <a:ext cx="9126141" cy="1694856"/>
          </a:xfrm>
        </p:spPr>
        <p:txBody>
          <a:bodyPr/>
          <a:lstStyle>
            <a:lvl1pPr marL="0" indent="0" algn="ctr">
              <a:buNone/>
              <a:defRPr sz="2395"/>
            </a:lvl1pPr>
            <a:lvl2pPr marL="456286" indent="0" algn="ctr">
              <a:buNone/>
              <a:defRPr sz="1996"/>
            </a:lvl2pPr>
            <a:lvl3pPr marL="912571" indent="0" algn="ctr">
              <a:buNone/>
              <a:defRPr sz="1796"/>
            </a:lvl3pPr>
            <a:lvl4pPr marL="1368857" indent="0" algn="ctr">
              <a:buNone/>
              <a:defRPr sz="1597"/>
            </a:lvl4pPr>
            <a:lvl5pPr marL="1825142" indent="0" algn="ctr">
              <a:buNone/>
              <a:defRPr sz="1597"/>
            </a:lvl5pPr>
            <a:lvl6pPr marL="2281428" indent="0" algn="ctr">
              <a:buNone/>
              <a:defRPr sz="1597"/>
            </a:lvl6pPr>
            <a:lvl7pPr marL="2737714" indent="0" algn="ctr">
              <a:buNone/>
              <a:defRPr sz="1597"/>
            </a:lvl7pPr>
            <a:lvl8pPr marL="3193999" indent="0" algn="ctr">
              <a:buNone/>
              <a:defRPr sz="1597"/>
            </a:lvl8pPr>
            <a:lvl9pPr marL="3650285" indent="0" algn="ctr">
              <a:buNone/>
              <a:defRPr sz="1597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552-1A65-4393-9752-25F949840E5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C27-5507-4CC7-AEDE-92B8507E4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2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552-1A65-4393-9752-25F949840E5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C27-5507-4CC7-AEDE-92B8507E4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3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7859" y="373746"/>
            <a:ext cx="2623766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563" y="373746"/>
            <a:ext cx="7719194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552-1A65-4393-9752-25F949840E5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C27-5507-4CC7-AEDE-92B8507E4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18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621" y="286574"/>
            <a:ext cx="10342962" cy="6824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622" y="3057406"/>
            <a:ext cx="3321914" cy="23304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143" y="3057406"/>
            <a:ext cx="3321914" cy="23304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3663" y="3057406"/>
            <a:ext cx="3321914" cy="23304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622" y="5098167"/>
            <a:ext cx="3321914" cy="98149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3387" indent="-153387">
              <a:buFont typeface="Arial" panose="020B0604020202020204" pitchFamily="34" charset="0"/>
              <a:buChar char="•"/>
              <a:defRPr sz="1500"/>
            </a:lvl2pPr>
            <a:lvl3pPr marL="306774" indent="-153387">
              <a:defRPr sz="1500"/>
            </a:lvl3pPr>
            <a:lvl4pPr marL="536852" indent="-230080">
              <a:defRPr sz="1500"/>
            </a:lvl4pPr>
            <a:lvl5pPr marL="766931" indent="-23008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143" y="5098167"/>
            <a:ext cx="3321914" cy="98149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3387" indent="-153387">
              <a:buFont typeface="Arial" panose="020B0604020202020204" pitchFamily="34" charset="0"/>
              <a:buChar char="•"/>
              <a:defRPr sz="1500"/>
            </a:lvl2pPr>
            <a:lvl3pPr marL="306774" indent="-153387">
              <a:defRPr sz="1500"/>
            </a:lvl3pPr>
            <a:lvl4pPr marL="536852" indent="-230080">
              <a:defRPr sz="1500"/>
            </a:lvl4pPr>
            <a:lvl5pPr marL="766931" indent="-23008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3663" y="5098167"/>
            <a:ext cx="3321914" cy="98149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3387" indent="-153387">
              <a:buFont typeface="Arial" panose="020B0604020202020204" pitchFamily="34" charset="0"/>
              <a:buChar char="•"/>
              <a:defRPr sz="1500"/>
            </a:lvl2pPr>
            <a:lvl3pPr marL="306774" indent="-153387">
              <a:defRPr sz="1500"/>
            </a:lvl3pPr>
            <a:lvl4pPr marL="536852" indent="-230080">
              <a:defRPr sz="1500"/>
            </a:lvl4pPr>
            <a:lvl5pPr marL="766931" indent="-23008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2621" y="955499"/>
            <a:ext cx="10342962" cy="22902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1974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552-1A65-4393-9752-25F949840E5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C27-5507-4CC7-AEDE-92B8507E4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47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25" y="1750107"/>
            <a:ext cx="10495062" cy="2920093"/>
          </a:xfrm>
        </p:spPr>
        <p:txBody>
          <a:bodyPr anchor="b"/>
          <a:lstStyle>
            <a:lvl1pPr>
              <a:defRPr sz="598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225" y="4697826"/>
            <a:ext cx="10495062" cy="1535608"/>
          </a:xfrm>
        </p:spPr>
        <p:txBody>
          <a:bodyPr/>
          <a:lstStyle>
            <a:lvl1pPr marL="0" indent="0">
              <a:buNone/>
              <a:defRPr sz="2395">
                <a:solidFill>
                  <a:schemeClr val="tx1">
                    <a:tint val="75000"/>
                  </a:schemeClr>
                </a:solidFill>
              </a:defRPr>
            </a:lvl1pPr>
            <a:lvl2pPr marL="456286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2pPr>
            <a:lvl3pPr marL="912571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3pPr>
            <a:lvl4pPr marL="1368857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4pPr>
            <a:lvl5pPr marL="1825142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5pPr>
            <a:lvl6pPr marL="2281428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6pPr>
            <a:lvl7pPr marL="2737714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7pPr>
            <a:lvl8pPr marL="3193999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8pPr>
            <a:lvl9pPr marL="3650285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552-1A65-4393-9752-25F949840E5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C27-5507-4CC7-AEDE-92B8507E4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17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563" y="1868730"/>
            <a:ext cx="5171480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0145" y="1868730"/>
            <a:ext cx="5171480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552-1A65-4393-9752-25F949840E5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C27-5507-4CC7-AEDE-92B8507E4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17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48" y="373747"/>
            <a:ext cx="10495062" cy="13568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49" y="1720857"/>
            <a:ext cx="5147713" cy="843365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56286" indent="0">
              <a:buNone/>
              <a:defRPr sz="1996" b="1"/>
            </a:lvl2pPr>
            <a:lvl3pPr marL="912571" indent="0">
              <a:buNone/>
              <a:defRPr sz="1796" b="1"/>
            </a:lvl3pPr>
            <a:lvl4pPr marL="1368857" indent="0">
              <a:buNone/>
              <a:defRPr sz="1597" b="1"/>
            </a:lvl4pPr>
            <a:lvl5pPr marL="1825142" indent="0">
              <a:buNone/>
              <a:defRPr sz="1597" b="1"/>
            </a:lvl5pPr>
            <a:lvl6pPr marL="2281428" indent="0">
              <a:buNone/>
              <a:defRPr sz="1597" b="1"/>
            </a:lvl6pPr>
            <a:lvl7pPr marL="2737714" indent="0">
              <a:buNone/>
              <a:defRPr sz="1597" b="1"/>
            </a:lvl7pPr>
            <a:lvl8pPr marL="3193999" indent="0">
              <a:buNone/>
              <a:defRPr sz="1597" b="1"/>
            </a:lvl8pPr>
            <a:lvl9pPr marL="3650285" indent="0">
              <a:buNone/>
              <a:defRPr sz="159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149" y="2564223"/>
            <a:ext cx="5147713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0145" y="1720857"/>
            <a:ext cx="5173065" cy="843365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56286" indent="0">
              <a:buNone/>
              <a:defRPr sz="1996" b="1"/>
            </a:lvl2pPr>
            <a:lvl3pPr marL="912571" indent="0">
              <a:buNone/>
              <a:defRPr sz="1796" b="1"/>
            </a:lvl3pPr>
            <a:lvl4pPr marL="1368857" indent="0">
              <a:buNone/>
              <a:defRPr sz="1597" b="1"/>
            </a:lvl4pPr>
            <a:lvl5pPr marL="1825142" indent="0">
              <a:buNone/>
              <a:defRPr sz="1597" b="1"/>
            </a:lvl5pPr>
            <a:lvl6pPr marL="2281428" indent="0">
              <a:buNone/>
              <a:defRPr sz="1597" b="1"/>
            </a:lvl6pPr>
            <a:lvl7pPr marL="2737714" indent="0">
              <a:buNone/>
              <a:defRPr sz="1597" b="1"/>
            </a:lvl7pPr>
            <a:lvl8pPr marL="3193999" indent="0">
              <a:buNone/>
              <a:defRPr sz="1597" b="1"/>
            </a:lvl8pPr>
            <a:lvl9pPr marL="3650285" indent="0">
              <a:buNone/>
              <a:defRPr sz="159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0145" y="2564223"/>
            <a:ext cx="5173065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552-1A65-4393-9752-25F949840E5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C27-5507-4CC7-AEDE-92B8507E4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59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552-1A65-4393-9752-25F949840E5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C27-5507-4CC7-AEDE-92B8507E4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552-1A65-4393-9752-25F949840E5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C27-5507-4CC7-AEDE-92B8507E4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5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48" y="467995"/>
            <a:ext cx="3924557" cy="1637983"/>
          </a:xfrm>
        </p:spPr>
        <p:txBody>
          <a:bodyPr anchor="b"/>
          <a:lstStyle>
            <a:lvl1pPr>
              <a:defRPr sz="319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065" y="1010740"/>
            <a:ext cx="6160145" cy="4988697"/>
          </a:xfrm>
        </p:spPr>
        <p:txBody>
          <a:bodyPr/>
          <a:lstStyle>
            <a:lvl1pPr>
              <a:defRPr sz="3194"/>
            </a:lvl1pPr>
            <a:lvl2pPr>
              <a:defRPr sz="2794"/>
            </a:lvl2pPr>
            <a:lvl3pPr>
              <a:defRPr sz="2395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148" y="2105977"/>
            <a:ext cx="3924557" cy="3901584"/>
          </a:xfrm>
        </p:spPr>
        <p:txBody>
          <a:bodyPr/>
          <a:lstStyle>
            <a:lvl1pPr marL="0" indent="0">
              <a:buNone/>
              <a:defRPr sz="1597"/>
            </a:lvl1pPr>
            <a:lvl2pPr marL="456286" indent="0">
              <a:buNone/>
              <a:defRPr sz="1397"/>
            </a:lvl2pPr>
            <a:lvl3pPr marL="912571" indent="0">
              <a:buNone/>
              <a:defRPr sz="1198"/>
            </a:lvl3pPr>
            <a:lvl4pPr marL="1368857" indent="0">
              <a:buNone/>
              <a:defRPr sz="998"/>
            </a:lvl4pPr>
            <a:lvl5pPr marL="1825142" indent="0">
              <a:buNone/>
              <a:defRPr sz="998"/>
            </a:lvl5pPr>
            <a:lvl6pPr marL="2281428" indent="0">
              <a:buNone/>
              <a:defRPr sz="998"/>
            </a:lvl6pPr>
            <a:lvl7pPr marL="2737714" indent="0">
              <a:buNone/>
              <a:defRPr sz="998"/>
            </a:lvl7pPr>
            <a:lvl8pPr marL="3193999" indent="0">
              <a:buNone/>
              <a:defRPr sz="998"/>
            </a:lvl8pPr>
            <a:lvl9pPr marL="3650285" indent="0">
              <a:buNone/>
              <a:defRPr sz="99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552-1A65-4393-9752-25F949840E5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C27-5507-4CC7-AEDE-92B8507E4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0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48" y="467995"/>
            <a:ext cx="3924557" cy="1637983"/>
          </a:xfrm>
        </p:spPr>
        <p:txBody>
          <a:bodyPr anchor="b"/>
          <a:lstStyle>
            <a:lvl1pPr>
              <a:defRPr sz="319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3065" y="1010740"/>
            <a:ext cx="6160145" cy="4988697"/>
          </a:xfrm>
        </p:spPr>
        <p:txBody>
          <a:bodyPr anchor="t"/>
          <a:lstStyle>
            <a:lvl1pPr marL="0" indent="0">
              <a:buNone/>
              <a:defRPr sz="3194"/>
            </a:lvl1pPr>
            <a:lvl2pPr marL="456286" indent="0">
              <a:buNone/>
              <a:defRPr sz="2794"/>
            </a:lvl2pPr>
            <a:lvl3pPr marL="912571" indent="0">
              <a:buNone/>
              <a:defRPr sz="2395"/>
            </a:lvl3pPr>
            <a:lvl4pPr marL="1368857" indent="0">
              <a:buNone/>
              <a:defRPr sz="1996"/>
            </a:lvl4pPr>
            <a:lvl5pPr marL="1825142" indent="0">
              <a:buNone/>
              <a:defRPr sz="1996"/>
            </a:lvl5pPr>
            <a:lvl6pPr marL="2281428" indent="0">
              <a:buNone/>
              <a:defRPr sz="1996"/>
            </a:lvl6pPr>
            <a:lvl7pPr marL="2737714" indent="0">
              <a:buNone/>
              <a:defRPr sz="1996"/>
            </a:lvl7pPr>
            <a:lvl8pPr marL="3193999" indent="0">
              <a:buNone/>
              <a:defRPr sz="1996"/>
            </a:lvl8pPr>
            <a:lvl9pPr marL="3650285" indent="0">
              <a:buNone/>
              <a:defRPr sz="199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148" y="2105977"/>
            <a:ext cx="3924557" cy="3901584"/>
          </a:xfrm>
        </p:spPr>
        <p:txBody>
          <a:bodyPr/>
          <a:lstStyle>
            <a:lvl1pPr marL="0" indent="0">
              <a:buNone/>
              <a:defRPr sz="1597"/>
            </a:lvl1pPr>
            <a:lvl2pPr marL="456286" indent="0">
              <a:buNone/>
              <a:defRPr sz="1397"/>
            </a:lvl2pPr>
            <a:lvl3pPr marL="912571" indent="0">
              <a:buNone/>
              <a:defRPr sz="1198"/>
            </a:lvl3pPr>
            <a:lvl4pPr marL="1368857" indent="0">
              <a:buNone/>
              <a:defRPr sz="998"/>
            </a:lvl4pPr>
            <a:lvl5pPr marL="1825142" indent="0">
              <a:buNone/>
              <a:defRPr sz="998"/>
            </a:lvl5pPr>
            <a:lvl6pPr marL="2281428" indent="0">
              <a:buNone/>
              <a:defRPr sz="998"/>
            </a:lvl6pPr>
            <a:lvl7pPr marL="2737714" indent="0">
              <a:buNone/>
              <a:defRPr sz="998"/>
            </a:lvl7pPr>
            <a:lvl8pPr marL="3193999" indent="0">
              <a:buNone/>
              <a:defRPr sz="998"/>
            </a:lvl8pPr>
            <a:lvl9pPr marL="3650285" indent="0">
              <a:buNone/>
              <a:defRPr sz="99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552-1A65-4393-9752-25F949840E5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C27-5507-4CC7-AEDE-92B8507E4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2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563" y="373747"/>
            <a:ext cx="10495062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563" y="1868730"/>
            <a:ext cx="10495062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563" y="6506431"/>
            <a:ext cx="2737842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7E552-1A65-4393-9752-25F949840E5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0713" y="6506431"/>
            <a:ext cx="4106763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783" y="6506431"/>
            <a:ext cx="2737842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70C27-5507-4CC7-AEDE-92B8507E4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21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2571" rtl="0" eaLnBrk="1" latinLnBrk="0" hangingPunct="1">
        <a:lnSpc>
          <a:spcPct val="90000"/>
        </a:lnSpc>
        <a:spcBef>
          <a:spcPct val="0"/>
        </a:spcBef>
        <a:buNone/>
        <a:defRPr sz="43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43" indent="-228143" algn="l" defTabSz="912571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4" kern="1200">
          <a:solidFill>
            <a:schemeClr val="tx1"/>
          </a:solidFill>
          <a:latin typeface="+mn-lt"/>
          <a:ea typeface="+mn-ea"/>
          <a:cs typeface="+mn-cs"/>
        </a:defRPr>
      </a:lvl1pPr>
      <a:lvl2pPr marL="684428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1140714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3pPr>
      <a:lvl4pPr marL="1597000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2053285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509571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965856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422142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878428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286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571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857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5142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1428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7714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3999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50285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65208" cy="14424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1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57300" y="2349029"/>
            <a:ext cx="9875079" cy="4865950"/>
          </a:xfrm>
          <a:prstGeom prst="rect">
            <a:avLst/>
          </a:prstGeom>
        </p:spPr>
        <p:txBody>
          <a:bodyPr vert="horz" wrap="square" lIns="0" tIns="29467" rIns="0" bIns="0" rtlCol="0">
            <a:spAutoFit/>
          </a:bodyPr>
          <a:lstStyle/>
          <a:p>
            <a:pPr>
              <a:spcAft>
                <a:spcPts val="1198"/>
              </a:spcAft>
            </a:pPr>
            <a:r>
              <a:rPr lang="uz-Latn-UZ" sz="4790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endParaRPr lang="en-US" sz="479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spcAft>
                <a:spcPts val="1198"/>
              </a:spcAft>
            </a:pPr>
            <a:r>
              <a:rPr lang="en-US" sz="4790" b="1" dirty="0" err="1">
                <a:solidFill>
                  <a:srgbClr val="002060"/>
                </a:solidFill>
                <a:latin typeface="Arial"/>
                <a:cs typeface="Arial"/>
              </a:rPr>
              <a:t>Radioaktiv</a:t>
            </a:r>
            <a:r>
              <a:rPr lang="en-US" sz="479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790" b="1" dirty="0" err="1">
                <a:solidFill>
                  <a:srgbClr val="002060"/>
                </a:solidFill>
                <a:latin typeface="Arial"/>
                <a:cs typeface="Arial"/>
              </a:rPr>
              <a:t>nurlanishni</a:t>
            </a:r>
            <a:r>
              <a:rPr lang="en-US" sz="479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790" b="1" dirty="0" err="1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479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790" b="1" dirty="0" err="1">
                <a:solidFill>
                  <a:srgbClr val="002060"/>
                </a:solidFill>
                <a:latin typeface="Arial"/>
                <a:cs typeface="Arial"/>
              </a:rPr>
              <a:t>zarralarni</a:t>
            </a:r>
            <a:r>
              <a:rPr lang="en-US" sz="479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790" b="1" dirty="0" err="1">
                <a:solidFill>
                  <a:srgbClr val="002060"/>
                </a:solidFill>
                <a:latin typeface="Arial"/>
                <a:cs typeface="Arial"/>
              </a:rPr>
              <a:t>qayd</a:t>
            </a:r>
            <a:r>
              <a:rPr lang="en-US" sz="479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790" b="1" dirty="0" err="1">
                <a:solidFill>
                  <a:srgbClr val="002060"/>
                </a:solidFill>
                <a:latin typeface="Arial"/>
                <a:cs typeface="Arial"/>
              </a:rPr>
              <a:t>qilish</a:t>
            </a:r>
            <a:r>
              <a:rPr lang="en-US" sz="479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790" b="1" dirty="0" err="1">
                <a:solidFill>
                  <a:srgbClr val="002060"/>
                </a:solidFill>
                <a:latin typeface="Arial"/>
                <a:cs typeface="Arial"/>
              </a:rPr>
              <a:t>usullari</a:t>
            </a:r>
            <a:r>
              <a:rPr lang="en-US" sz="479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spcAft>
                <a:spcPts val="1198"/>
              </a:spcAft>
            </a:pPr>
            <a:endParaRPr lang="en-US" sz="479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84088" y="2217728"/>
            <a:ext cx="614421" cy="182149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1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295316" y="235885"/>
            <a:ext cx="2257538" cy="100338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1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313570" y="244059"/>
            <a:ext cx="2257537" cy="100338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1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015211" y="302032"/>
            <a:ext cx="2555896" cy="764141"/>
          </a:xfrm>
          <a:prstGeom prst="rect">
            <a:avLst/>
          </a:prstGeom>
        </p:spPr>
        <p:txBody>
          <a:bodyPr vert="horz" wrap="square" lIns="0" tIns="33486" rIns="0" bIns="0" rtlCol="0">
            <a:spAutoFit/>
          </a:bodyPr>
          <a:lstStyle/>
          <a:p>
            <a:pPr algn="ctr">
              <a:spcBef>
                <a:spcPts val="264"/>
              </a:spcBef>
            </a:pPr>
            <a:r>
              <a:rPr lang="en-US" sz="4746" b="1" spc="21" dirty="0">
                <a:solidFill>
                  <a:srgbClr val="FEFEFE"/>
                </a:solidFill>
                <a:latin typeface="Arial"/>
                <a:cs typeface="Arial"/>
              </a:rPr>
              <a:t> 11</a:t>
            </a:r>
            <a:r>
              <a:rPr lang="uz-Latn-UZ" sz="474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4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1778371" y="76012"/>
            <a:ext cx="7410207" cy="1136343"/>
          </a:xfrm>
          <a:prstGeom prst="rect">
            <a:avLst/>
          </a:prstGeom>
        </p:spPr>
        <p:txBody>
          <a:bodyPr vert="horz" wrap="square" lIns="0" tIns="3085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27" algn="ctr" defTabSz="1931548">
              <a:spcBef>
                <a:spcPts val="241"/>
              </a:spcBef>
              <a:defRPr/>
            </a:pPr>
            <a:r>
              <a:rPr lang="en-US" sz="7182" kern="0" spc="11" dirty="0" err="1">
                <a:solidFill>
                  <a:sysClr val="window" lastClr="FFFFFF"/>
                </a:solidFill>
              </a:rPr>
              <a:t>Fizika</a:t>
            </a:r>
            <a:endParaRPr lang="en-US" sz="7182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18676" y="244059"/>
            <a:ext cx="899530" cy="1003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1548"/>
            <a:endParaRPr sz="3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05B6658-0136-473A-903A-272AA544F9A9}"/>
              </a:ext>
            </a:extLst>
          </p:cNvPr>
          <p:cNvSpPr/>
          <p:nvPr/>
        </p:nvSpPr>
        <p:spPr>
          <a:xfrm>
            <a:off x="395138" y="4422982"/>
            <a:ext cx="614421" cy="182149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C92AD7-7E77-4207-81A4-CCF677C9D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1" y="4744047"/>
            <a:ext cx="2704258" cy="20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5859888" y="312507"/>
                <a:ext cx="5975797" cy="3914983"/>
              </a:xfrm>
            </p:spPr>
            <p:txBody>
              <a:bodyPr/>
              <a:lstStyle/>
              <a:p>
                <a:pPr algn="ctr"/>
                <a:r>
                  <a:rPr lang="uz-Latn-UZ" sz="3593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  </a:t>
                </a:r>
                <a:r>
                  <a:rPr lang="uz-Latn-UZ" sz="4000" b="1" dirty="0">
                    <a:solidFill>
                      <a:srgbClr val="0070C0"/>
                    </a:solidFill>
                  </a:rPr>
                  <a:t>  </a:t>
                </a:r>
                <a:endParaRPr lang="en-US" sz="40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600" b="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uz-Latn-UZ" sz="3600" b="0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uz-Latn-UZ" sz="3600" b="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z-Latn-UZ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600" b="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uz-Latn-UZ" sz="3600" b="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uz-Latn-UZ" sz="3600" b="0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uz-Latn-UZ" sz="3600" b="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uz-Latn-UZ" sz="3600" b="0" i="1" dirty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r>
                  <a:rPr lang="uz-Latn-UZ" sz="36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uz-Latn-UZ" sz="36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uz-Latn-UZ" sz="36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uz-Latn-UZ" sz="36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36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36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p>
                          <m:sSupPr>
                            <m:ctrlP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36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p>
                            <m:r>
                              <a:rPr lang="uz-Latn-UZ" sz="36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36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uz-Latn-UZ" sz="3600" b="0" i="1" dirty="0">
                        <a:latin typeface="Cambria Math" panose="02040503050406030204" pitchFamily="18" charset="0"/>
                      </a:rPr>
                      <m:t>𝑒𝐵</m:t>
                    </m:r>
                    <m:r>
                      <a:rPr lang="uz-Latn-UZ" sz="3600" b="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36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36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uz-Latn-UZ" sz="36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num>
                      <m:den>
                        <m:r>
                          <a:rPr lang="uz-Latn-UZ" sz="3600" b="0" i="1" dirty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uz-Latn-UZ" sz="36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36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𝑒𝐵𝑅</m:t>
                        </m:r>
                      </m:num>
                      <m:den>
                        <m:sSub>
                          <m:sSubPr>
                            <m:ctrlP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36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36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5859888" y="312507"/>
                <a:ext cx="5975797" cy="3914983"/>
              </a:xfrm>
              <a:blipFill>
                <a:blip r:embed="rId3"/>
                <a:stretch>
                  <a:fillRect t="-46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 flipH="1">
            <a:off x="5265133" y="695573"/>
            <a:ext cx="1" cy="3239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463639" y="2149306"/>
            <a:ext cx="4178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097" y="4318423"/>
                <a:ext cx="11642498" cy="2481622"/>
              </a:xfrm>
              <a:prstGeom prst="rect">
                <a:avLst/>
              </a:prstGeom>
            </p:spPr>
            <p:txBody>
              <a:bodyPr vert="horz" lIns="91261" tIns="45631" rIns="91261" bIns="45631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4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uz-Latn-UZ" sz="40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4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1,6∙</m:t>
                        </m:r>
                        <m:sSup>
                          <m:sSupPr>
                            <m:ctrlPr>
                              <a:rPr lang="uz-Latn-UZ" sz="4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40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0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−19</m:t>
                            </m:r>
                          </m:sup>
                        </m:sSup>
                        <m:r>
                          <a:rPr lang="uz-Latn-UZ" sz="4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uz-Latn-UZ" sz="4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9,1∙</m:t>
                        </m:r>
                        <m:sSup>
                          <m:sSupPr>
                            <m:ctrlPr>
                              <a:rPr lang="uz-Latn-UZ" sz="4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40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0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−31</m:t>
                            </m:r>
                          </m:sup>
                        </m:sSup>
                        <m:r>
                          <a:rPr lang="uz-Latn-UZ" sz="4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den>
                    </m:f>
                    <m:r>
                      <a:rPr lang="uz-Latn-UZ" sz="40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∙4∙</m:t>
                    </m:r>
                    <m:sSup>
                      <m:sSupPr>
                        <m:ctrlPr>
                          <a:rPr lang="uz-Latn-UZ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4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uz-Latn-UZ" sz="40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uz-Latn-UZ" sz="40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∙8,5∙</m:t>
                    </m:r>
                    <m:sSup>
                      <m:sSupPr>
                        <m:ctrlPr>
                          <a:rPr lang="uz-Latn-UZ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4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m:rPr>
                        <m:sty m:val="p"/>
                      </m:rPr>
                      <a:rPr lang="uz-Latn-UZ" sz="40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uz-Latn-UZ" sz="4000" b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z-Latn-UZ" sz="40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6∙</m:t>
                    </m:r>
                    <m:sSup>
                      <m:sSupPr>
                        <m:ctrlPr>
                          <a:rPr lang="uz-Latn-UZ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4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uz-Latn-UZ" sz="40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uz-Latn-UZ" sz="40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uz-Latn-UZ" sz="40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000" dirty="0"/>
                  <a:t>.</a:t>
                </a:r>
                <a:endParaRPr lang="uz-Latn-UZ" sz="4000" dirty="0"/>
              </a:p>
              <a:p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uz-Latn-UZ" sz="4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z-Latn-UZ" sz="4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uz-Latn-UZ" sz="4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uz-Latn-UZ" sz="4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4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uz-Latn-UZ" sz="4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uz-Latn-UZ" sz="4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uz-Latn-UZ" sz="4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uz-Latn-UZ" sz="4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4000" b="1" dirty="0">
                    <a:solidFill>
                      <a:srgbClr val="0070C0"/>
                    </a:solidFill>
                  </a:rPr>
                  <a:t>.</a:t>
                </a:r>
                <a:endParaRPr lang="uz-Latn-UZ" sz="4000" b="1" dirty="0">
                  <a:solidFill>
                    <a:srgbClr val="0070C0"/>
                  </a:solidFill>
                </a:endParaRPr>
              </a:p>
              <a:p>
                <a:endParaRPr lang="uz-Latn-UZ" sz="4000" dirty="0"/>
              </a:p>
              <a:p>
                <a:endParaRPr lang="uz-Latn-UZ" sz="359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z-Latn-UZ" sz="359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593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7" y="4318423"/>
                <a:ext cx="11642498" cy="2481622"/>
              </a:xfrm>
              <a:prstGeom prst="rect">
                <a:avLst/>
              </a:prstGeom>
              <a:blipFill>
                <a:blip r:embed="rId4"/>
                <a:stretch>
                  <a:fillRect l="-1885" b="-6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3639" y="312508"/>
                <a:ext cx="5087155" cy="3042050"/>
              </a:xfrm>
              <a:prstGeom prst="rect">
                <a:avLst/>
              </a:prstGeom>
            </p:spPr>
            <p:txBody>
              <a:bodyPr vert="horz" lIns="91261" tIns="45631" rIns="91261" bIns="45631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992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</a:t>
                </a:r>
              </a:p>
              <a:p>
                <a14:m>
                  <m:oMath xmlns:m="http://schemas.openxmlformats.org/officeDocument/2006/math">
                    <m:r>
                      <a:rPr lang="en-US" sz="3194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3194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3194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194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=4∙</m:t>
                    </m:r>
                    <m:sSup>
                      <m:sSupPr>
                        <m:ctrlPr>
                          <a:rPr lang="en-US" sz="3194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194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3194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  <m:r>
                      <m:rPr>
                        <m:sty m:val="p"/>
                      </m:rPr>
                      <a:rPr lang="en-US" sz="3194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uz-Latn-UZ" sz="3194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sz="3194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194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=8,5</m:t>
                    </m:r>
                    <m:r>
                      <a:rPr lang="en-US" sz="3194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𝑚𝑇</m:t>
                    </m:r>
                    <m:r>
                      <a:rPr lang="en-US" sz="3194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=8,5∙</m:t>
                    </m:r>
                    <m:sSup>
                      <m:sSupPr>
                        <m:ctrlPr>
                          <a:rPr lang="en-US" sz="3194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194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3194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  <m:r>
                      <m:rPr>
                        <m:sty m:val="p"/>
                      </m:rPr>
                      <a:rPr lang="en-US" sz="3194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</m:oMath>
                </a14:m>
                <a:r>
                  <a:rPr lang="uz-Latn-UZ" sz="31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z-Latn-UZ" sz="3194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ϑ</m:t>
                    </m:r>
                    <m:r>
                      <a:rPr lang="uz-Latn-UZ" sz="3194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1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39" y="312508"/>
                <a:ext cx="5087155" cy="3042050"/>
              </a:xfrm>
              <a:prstGeom prst="rect">
                <a:avLst/>
              </a:prstGeom>
              <a:blipFill>
                <a:blip r:embed="rId5"/>
                <a:stretch>
                  <a:fillRect l="-4192" t="-56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91CC5E56-1624-4B03-9BFE-CB42644FF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00239"/>
              </p:ext>
            </p:extLst>
          </p:nvPr>
        </p:nvGraphicFramePr>
        <p:xfrm>
          <a:off x="9020477" y="1388323"/>
          <a:ext cx="2446986" cy="208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PHOTO-PAINT" r:id="rId6" imgW="3187440" imgH="2882880" progId="CorelPHOTOPAINT.Image.19">
                  <p:embed/>
                </p:oleObj>
              </mc:Choice>
              <mc:Fallback>
                <p:oleObj name="PHOTO-PAINT" r:id="rId6" imgW="3187440" imgH="2882880" progId="CorelPHOTOPAINT.Image.19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F291B64F-E989-41FD-B8B6-20A43178D7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20477" y="1388323"/>
                        <a:ext cx="2446986" cy="2086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700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B088941-E81D-46B1-A6A4-A858DDAB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31" y="2141041"/>
            <a:ext cx="11004274" cy="4467180"/>
          </a:xfrm>
        </p:spPr>
        <p:txBody>
          <a:bodyPr>
            <a:noAutofit/>
          </a:bodyPr>
          <a:lstStyle/>
          <a:p>
            <a:pPr marL="266167" indent="0" algn="ctr">
              <a:lnSpc>
                <a:spcPct val="100000"/>
              </a:lnSpc>
              <a:spcBef>
                <a:spcPts val="0"/>
              </a:spcBef>
              <a:spcAft>
                <a:spcPts val="1198"/>
              </a:spcAft>
              <a:buNone/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(166-bet).</a:t>
            </a:r>
          </a:p>
          <a:p>
            <a:pPr marL="266167" indent="0" algn="just">
              <a:lnSpc>
                <a:spcPct val="100000"/>
              </a:lnSpc>
              <a:spcBef>
                <a:spcPts val="0"/>
              </a:spcBef>
              <a:spcAft>
                <a:spcPts val="1198"/>
              </a:spcAft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399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167" indent="0" algn="just">
              <a:lnSpc>
                <a:spcPct val="100000"/>
              </a:lnSpc>
              <a:spcBef>
                <a:spcPts val="0"/>
              </a:spcBef>
              <a:spcAft>
                <a:spcPts val="1198"/>
              </a:spcAft>
              <a:buNone/>
            </a:pPr>
            <a:endParaRPr lang="en-US" sz="399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167" indent="0" algn="just">
              <a:lnSpc>
                <a:spcPct val="100000"/>
              </a:lnSpc>
              <a:spcBef>
                <a:spcPts val="0"/>
              </a:spcBef>
              <a:spcAft>
                <a:spcPts val="1198"/>
              </a:spcAft>
              <a:buNone/>
            </a:pPr>
            <a:r>
              <a:rPr lang="en-US" sz="3992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uz-Latn-UZ" sz="39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68188" cy="117221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790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7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BD585-5C87-426B-861A-40A6554FB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8188" cy="128770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   </a:t>
            </a:r>
            <a:r>
              <a:rPr lang="uz-Latn-UZ" sz="5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Zarralarni  qayd  qiluvchi  asboblar</a:t>
            </a:r>
            <a:br>
              <a:rPr lang="ru-RU" sz="4900" dirty="0">
                <a:solidFill>
                  <a:schemeClr val="bg1"/>
                </a:solidFill>
              </a:rPr>
            </a:br>
            <a:r>
              <a:rPr lang="en-US" sz="53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89" dirty="0"/>
              <a:t>   </a:t>
            </a:r>
            <a:endParaRPr lang="ru-RU" sz="5389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E96F1C-DDC6-4EC4-9C36-7BCFD9C8D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18" y="1532586"/>
            <a:ext cx="11294771" cy="5133499"/>
          </a:xfrm>
        </p:spPr>
        <p:txBody>
          <a:bodyPr>
            <a:normAutofit fontScale="92500"/>
          </a:bodyPr>
          <a:lstStyle/>
          <a:p>
            <a:pPr marL="0" indent="360363" algn="just">
              <a:lnSpc>
                <a:spcPct val="110000"/>
              </a:lnSpc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Zarralarni fazoning biror qismidan o‘tganligini qayd qiluvchi va ba’zi hollarda ularning</a:t>
            </a:r>
            <a:r>
              <a:rPr lang="uz-Cyrl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ba’zi xarakteristikalari, masalan, energiyasini aniqlashga imkon beruvchi asboblar.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360363" algn="just">
              <a:lnSpc>
                <a:spcPct val="110000"/>
              </a:lnSpc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Bunday asboblarga sintillatsion (chaqnovchi) hisoblagich, Cherenkov hisoblagichi, gaz razryadli hisoblagich,</a:t>
            </a:r>
            <a:r>
              <a:rPr lang="uz-Cyrl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yarim o‘tkazgichli hisoblagich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va impulsli ionlashtiruvchi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kamera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1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591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66" y="1571224"/>
            <a:ext cx="11462197" cy="521594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. Zarraning moddadagi izini</a:t>
            </a:r>
            <a:r>
              <a:rPr lang="uz-Cyrl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kuzatishga, masalan, suratga tushirishga imkon beruvchi asboblar.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Bunday asboblarga Vilson kamerasi, diffuziyali kamera, pufakli kamera, fotoemulsiya usuli misol bo‘la oladi.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EBC8C75-7BE6-4114-B31D-7BE0F51D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8188" cy="134076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Zarralarni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qayd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asboblar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0ACB49-600B-4E58-83C7-F9B07128A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8" y="4284388"/>
            <a:ext cx="3039414" cy="23286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B91600-C13F-4AA9-96CC-C4CDDC9BE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39" y="4284389"/>
            <a:ext cx="3039414" cy="23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151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04825" y="1880315"/>
                <a:ext cx="10880099" cy="4893972"/>
              </a:xfrm>
            </p:spPr>
            <p:txBody>
              <a:bodyPr>
                <a:noAutofit/>
              </a:bodyPr>
              <a:lstStyle/>
              <a:p>
                <a:pPr marL="0" indent="542925" algn="just">
                  <a:buNone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Geyger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hisoblagichi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ionlashishiga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asoslangan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825" y="1880315"/>
                <a:ext cx="10880099" cy="4893972"/>
              </a:xfrm>
              <a:blipFill>
                <a:blip r:embed="rId2"/>
                <a:stretch>
                  <a:fillRect l="-2017" t="-3487" r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AE52BAB-9186-4B53-8C41-933AE71C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8188" cy="135228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Geyger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hisoblagichi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AA8A71-E233-4E1A-8FD2-6B61ECDC0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53" y="3509963"/>
            <a:ext cx="5009882" cy="206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0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93555" y="1609859"/>
                <a:ext cx="11246021" cy="497124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Pufakli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kamera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qizdirilgan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suyuqlikning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zarra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troyektoriyasi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bo‘ylab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qaynashiga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asoslangan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troyektoriyasini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qayd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qiladigan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asbob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Pufakli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kamerani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kashf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qilgani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1960-yida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Gleyzerga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Nobel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mukofoti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555" y="1609859"/>
                <a:ext cx="11246021" cy="4971244"/>
              </a:xfrm>
              <a:blipFill>
                <a:blip r:embed="rId3"/>
                <a:stretch>
                  <a:fillRect l="-1355" t="-1593" r="-14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05FF9F5-714F-4E09-8A2B-D57F1F38E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8188" cy="136683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Pufakli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26F69C8-2F5D-4422-A981-09B303A179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154851"/>
              </p:ext>
            </p:extLst>
          </p:nvPr>
        </p:nvGraphicFramePr>
        <p:xfrm>
          <a:off x="3473364" y="4082602"/>
          <a:ext cx="5486401" cy="2498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PHOTO-PAINT" r:id="rId4" imgW="471831120" imgH="224942760" progId="CorelPHOTOPAINT.Image.19">
                  <p:embed/>
                </p:oleObj>
              </mc:Choice>
              <mc:Fallback>
                <p:oleObj name="PHOTO-PAINT" r:id="rId4" imgW="471831120" imgH="224942760" progId="CorelPHOTOPAINT.Image.19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3364" y="4082602"/>
                        <a:ext cx="5486401" cy="2498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31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39652" y="1442434"/>
                <a:ext cx="11288884" cy="512579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Sintillatsion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hisoblagichning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prinsipi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zarralarning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fliuressiyalanuvchi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ekranga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tushishida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ro‘y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beradigan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chaqnash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 </m:t>
                    </m:r>
                  </m:oMath>
                </a14:m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sintilatsiyaning</a:t>
                </a:r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kuzatilishiga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asoslangan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652" y="1442434"/>
                <a:ext cx="11288884" cy="5125791"/>
              </a:xfrm>
              <a:blipFill>
                <a:blip r:embed="rId3"/>
                <a:stretch>
                  <a:fillRect l="-1350" r="-1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F3ECA7C-23AE-4F17-933C-85DF63C8E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8188" cy="144243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Sintillatsion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hisoblagich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2B14970-C8A3-47FA-95E8-CA812D175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805323"/>
              </p:ext>
            </p:extLst>
          </p:nvPr>
        </p:nvGraphicFramePr>
        <p:xfrm>
          <a:off x="2820473" y="3747752"/>
          <a:ext cx="6735651" cy="2627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PHOTO-PAINT" r:id="rId4" imgW="6464160" imgH="2565360" progId="CorelPHOTOPAINT.Image.19">
                  <p:embed/>
                </p:oleObj>
              </mc:Choice>
              <mc:Fallback>
                <p:oleObj name="PHOTO-PAINT" r:id="rId4" imgW="6464160" imgH="2565360" progId="CorelPHOTOPAINT.Image.19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0473" y="3747752"/>
                        <a:ext cx="6735651" cy="2627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00791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127" y="1571224"/>
            <a:ext cx="10753860" cy="521594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Vilson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kamerasi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zarralarning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iziga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qayd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Kamera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1911-yilda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fizigi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Ch.Vilson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yaratilgan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EBC8C75-7BE6-4114-B31D-7BE0F51D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8188" cy="134076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Vilson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67D300-E7F5-421A-B077-2F6D02BE9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33" y="3648680"/>
            <a:ext cx="2495550" cy="21193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E022A4-BBCB-41B5-8CA5-B6FBD83C6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30" y="3648679"/>
            <a:ext cx="22098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1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66" y="1725768"/>
            <a:ext cx="11462197" cy="5061397"/>
          </a:xfrm>
        </p:spPr>
        <p:txBody>
          <a:bodyPr>
            <a:noAutofit/>
          </a:bodyPr>
          <a:lstStyle/>
          <a:p>
            <a:pPr marL="0" indent="360363" algn="just">
              <a:lnSpc>
                <a:spcPct val="100000"/>
              </a:lnSpc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1927-yilda  rus  fizigi  L.Misovskiy  zaryadlangan zarralar izini qayd qilishning oddiy usulini taklif qildi. Zaryadlangan zarralar fotoemulsiya orqali o‘tganda, unda tasvir hosil qiluvchi ionizatsiyani vujudga keltiradi.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0363" algn="just">
              <a:lnSpc>
                <a:spcPct val="100000"/>
              </a:lnSpc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Fotoemulsiya usuli juda katta energiyali tezlatkichlardan chiqayotgan zarralar va kosmik nurlar vujudga keltiradigan reaksiyalarni o‘rganish maqsadida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EBC8C75-7BE6-4114-B31D-7BE0F51D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8188" cy="134076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Fotoemulsiya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907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786" y="1545465"/>
            <a:ext cx="11245360" cy="52417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Agar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Vilson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kamerasiga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treki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izi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 cm,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induksiyasi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8,5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elektronning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EBC8C75-7BE6-4114-B31D-7BE0F51D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8188" cy="134076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291B64F-E989-41FD-B8B6-20A43178D7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497469"/>
              </p:ext>
            </p:extLst>
          </p:nvPr>
        </p:nvGraphicFramePr>
        <p:xfrm>
          <a:off x="4860601" y="4431271"/>
          <a:ext cx="2446986" cy="208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PHOTO-PAINT" r:id="rId3" imgW="3187440" imgH="2882880" progId="CorelPHOTOPAINT.Image.19">
                  <p:embed/>
                </p:oleObj>
              </mc:Choice>
              <mc:Fallback>
                <p:oleObj name="PHOTO-PAINT" r:id="rId3" imgW="3187440" imgH="2882880" progId="CorelPHOTOPAINT.Image.19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0601" y="4431271"/>
                        <a:ext cx="2446986" cy="2086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5877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</TotalTime>
  <Words>328</Words>
  <Application>Microsoft Office PowerPoint</Application>
  <PresentationFormat>Произвольный</PresentationFormat>
  <Paragraphs>47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Тема Office</vt:lpstr>
      <vt:lpstr>PHOTO-PAINT</vt:lpstr>
      <vt:lpstr>Презентация PowerPoint</vt:lpstr>
      <vt:lpstr>           Zarralarni  qayd  qiluvchi  asboblar     </vt:lpstr>
      <vt:lpstr>Zarralarni qayd qiluvchi asboblar</vt:lpstr>
      <vt:lpstr>Geyger hisoblagichi</vt:lpstr>
      <vt:lpstr>Pufakli kamera</vt:lpstr>
      <vt:lpstr>Sintillatsion hisoblagich</vt:lpstr>
      <vt:lpstr>Vilson kamerasi</vt:lpstr>
      <vt:lpstr>Fotoemulsiya usuli</vt:lpstr>
      <vt:lpstr>Masala</vt:lpstr>
      <vt:lpstr>Презентация PowerPoint</vt:lpstr>
      <vt:lpstr>Mustaqil bajarish uchun topshiriqlar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Radioaktiv nurlanishni va zarralarni qayd qilish usullari</dc:title>
  <dc:creator>User</dc:creator>
  <cp:lastModifiedBy>hp</cp:lastModifiedBy>
  <cp:revision>106</cp:revision>
  <dcterms:created xsi:type="dcterms:W3CDTF">2020-04-14T16:11:15Z</dcterms:created>
  <dcterms:modified xsi:type="dcterms:W3CDTF">2021-03-31T11:06:31Z</dcterms:modified>
</cp:coreProperties>
</file>