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302" r:id="rId3"/>
    <p:sldId id="303" r:id="rId4"/>
    <p:sldId id="260" r:id="rId5"/>
    <p:sldId id="262" r:id="rId6"/>
    <p:sldId id="263" r:id="rId7"/>
    <p:sldId id="264" r:id="rId8"/>
    <p:sldId id="304" r:id="rId9"/>
    <p:sldId id="266" r:id="rId10"/>
    <p:sldId id="279" r:id="rId11"/>
    <p:sldId id="267" r:id="rId12"/>
    <p:sldId id="268" r:id="rId13"/>
    <p:sldId id="270" r:id="rId14"/>
    <p:sldId id="269" r:id="rId15"/>
    <p:sldId id="272" r:id="rId16"/>
    <p:sldId id="273" r:id="rId17"/>
    <p:sldId id="301" r:id="rId18"/>
  </p:sldIdLst>
  <p:sldSz cx="12168188" cy="70199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30" y="-168"/>
      </p:cViewPr>
      <p:guideLst>
        <p:guide orient="horz" pos="2211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1024" y="1148863"/>
            <a:ext cx="9126141" cy="2443974"/>
          </a:xfrm>
        </p:spPr>
        <p:txBody>
          <a:bodyPr anchor="b"/>
          <a:lstStyle>
            <a:lvl1pPr algn="ctr">
              <a:defRPr sz="598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1024" y="3687086"/>
            <a:ext cx="9126141" cy="1694856"/>
          </a:xfrm>
        </p:spPr>
        <p:txBody>
          <a:bodyPr/>
          <a:lstStyle>
            <a:lvl1pPr marL="0" indent="0" algn="ctr">
              <a:buNone/>
              <a:defRPr sz="2395"/>
            </a:lvl1pPr>
            <a:lvl2pPr marL="456286" indent="0" algn="ctr">
              <a:buNone/>
              <a:defRPr sz="1996"/>
            </a:lvl2pPr>
            <a:lvl3pPr marL="912571" indent="0" algn="ctr">
              <a:buNone/>
              <a:defRPr sz="1796"/>
            </a:lvl3pPr>
            <a:lvl4pPr marL="1368857" indent="0" algn="ctr">
              <a:buNone/>
              <a:defRPr sz="1597"/>
            </a:lvl4pPr>
            <a:lvl5pPr marL="1825142" indent="0" algn="ctr">
              <a:buNone/>
              <a:defRPr sz="1597"/>
            </a:lvl5pPr>
            <a:lvl6pPr marL="2281428" indent="0" algn="ctr">
              <a:buNone/>
              <a:defRPr sz="1597"/>
            </a:lvl6pPr>
            <a:lvl7pPr marL="2737714" indent="0" algn="ctr">
              <a:buNone/>
              <a:defRPr sz="1597"/>
            </a:lvl7pPr>
            <a:lvl8pPr marL="3193999" indent="0" algn="ctr">
              <a:buNone/>
              <a:defRPr sz="1597"/>
            </a:lvl8pPr>
            <a:lvl9pPr marL="3650285" indent="0" algn="ctr">
              <a:buNone/>
              <a:defRPr sz="1597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EBE2-F05A-43DF-8A94-7E112BC7FCB6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0852F-3CC5-49CE-8644-39B57C79C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233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EBE2-F05A-43DF-8A94-7E112BC7FCB6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0852F-3CC5-49CE-8644-39B57C79C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66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7859" y="373746"/>
            <a:ext cx="2623766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563" y="373746"/>
            <a:ext cx="7719194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EBE2-F05A-43DF-8A94-7E112BC7FCB6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0852F-3CC5-49CE-8644-39B57C79C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01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618" y="286572"/>
            <a:ext cx="10342961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615" y="1429986"/>
            <a:ext cx="3321915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6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137" y="1429986"/>
            <a:ext cx="3321915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6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3658" y="1429986"/>
            <a:ext cx="3321915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6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615" y="5098166"/>
            <a:ext cx="3321915" cy="981491"/>
          </a:xfrm>
        </p:spPr>
        <p:txBody>
          <a:bodyPr>
            <a:noAutofit/>
          </a:bodyPr>
          <a:lstStyle>
            <a:lvl1pPr marL="0" indent="0">
              <a:buNone/>
              <a:defRPr sz="1396"/>
            </a:lvl1pPr>
            <a:lvl2pPr marL="152073" indent="-152073">
              <a:buFont typeface="Arial" panose="020B0604020202020204" pitchFamily="34" charset="0"/>
              <a:buChar char="•"/>
              <a:defRPr sz="1396"/>
            </a:lvl2pPr>
            <a:lvl3pPr marL="304147" indent="-152073">
              <a:defRPr sz="1396"/>
            </a:lvl3pPr>
            <a:lvl4pPr marL="532257" indent="-228110">
              <a:defRPr sz="1396"/>
            </a:lvl4pPr>
            <a:lvl5pPr marL="760367" indent="-228110">
              <a:defRPr sz="139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137" y="5098166"/>
            <a:ext cx="3321915" cy="981491"/>
          </a:xfrm>
        </p:spPr>
        <p:txBody>
          <a:bodyPr>
            <a:noAutofit/>
          </a:bodyPr>
          <a:lstStyle>
            <a:lvl1pPr marL="0" indent="0">
              <a:buNone/>
              <a:defRPr sz="1396"/>
            </a:lvl1pPr>
            <a:lvl2pPr marL="152073" indent="-152073">
              <a:buFont typeface="Arial" panose="020B0604020202020204" pitchFamily="34" charset="0"/>
              <a:buChar char="•"/>
              <a:defRPr sz="1396"/>
            </a:lvl2pPr>
            <a:lvl3pPr marL="304147" indent="-152073">
              <a:defRPr sz="1396"/>
            </a:lvl3pPr>
            <a:lvl4pPr marL="532257" indent="-228110">
              <a:defRPr sz="1396"/>
            </a:lvl4pPr>
            <a:lvl5pPr marL="760367" indent="-228110">
              <a:defRPr sz="139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3658" y="5098166"/>
            <a:ext cx="3321915" cy="981491"/>
          </a:xfrm>
        </p:spPr>
        <p:txBody>
          <a:bodyPr>
            <a:noAutofit/>
          </a:bodyPr>
          <a:lstStyle>
            <a:lvl1pPr marL="0" indent="0">
              <a:buNone/>
              <a:defRPr sz="1396"/>
            </a:lvl1pPr>
            <a:lvl2pPr marL="152073" indent="-152073">
              <a:buFont typeface="Arial" panose="020B0604020202020204" pitchFamily="34" charset="0"/>
              <a:buChar char="•"/>
              <a:defRPr sz="1396"/>
            </a:lvl2pPr>
            <a:lvl3pPr marL="304147" indent="-152073">
              <a:defRPr sz="1396"/>
            </a:lvl3pPr>
            <a:lvl4pPr marL="532257" indent="-228110">
              <a:defRPr sz="1396"/>
            </a:lvl4pPr>
            <a:lvl5pPr marL="760367" indent="-228110">
              <a:defRPr sz="139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618" y="955493"/>
            <a:ext cx="10342961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26853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EBE2-F05A-43DF-8A94-7E112BC7FCB6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0852F-3CC5-49CE-8644-39B57C79C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794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225" y="1750107"/>
            <a:ext cx="10495062" cy="2920093"/>
          </a:xfrm>
        </p:spPr>
        <p:txBody>
          <a:bodyPr anchor="b"/>
          <a:lstStyle>
            <a:lvl1pPr>
              <a:defRPr sz="598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225" y="4697826"/>
            <a:ext cx="10495062" cy="1535608"/>
          </a:xfrm>
        </p:spPr>
        <p:txBody>
          <a:bodyPr/>
          <a:lstStyle>
            <a:lvl1pPr marL="0" indent="0">
              <a:buNone/>
              <a:defRPr sz="2395">
                <a:solidFill>
                  <a:schemeClr val="tx1">
                    <a:tint val="75000"/>
                  </a:schemeClr>
                </a:solidFill>
              </a:defRPr>
            </a:lvl1pPr>
            <a:lvl2pPr marL="456286" indent="0">
              <a:buNone/>
              <a:defRPr sz="1996">
                <a:solidFill>
                  <a:schemeClr val="tx1">
                    <a:tint val="75000"/>
                  </a:schemeClr>
                </a:solidFill>
              </a:defRPr>
            </a:lvl2pPr>
            <a:lvl3pPr marL="912571" indent="0">
              <a:buNone/>
              <a:defRPr sz="1796">
                <a:solidFill>
                  <a:schemeClr val="tx1">
                    <a:tint val="75000"/>
                  </a:schemeClr>
                </a:solidFill>
              </a:defRPr>
            </a:lvl3pPr>
            <a:lvl4pPr marL="1368857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4pPr>
            <a:lvl5pPr marL="1825142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5pPr>
            <a:lvl6pPr marL="2281428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6pPr>
            <a:lvl7pPr marL="2737714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7pPr>
            <a:lvl8pPr marL="3193999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8pPr>
            <a:lvl9pPr marL="3650285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EBE2-F05A-43DF-8A94-7E112BC7FCB6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0852F-3CC5-49CE-8644-39B57C79C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420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563" y="1868730"/>
            <a:ext cx="5171480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0145" y="1868730"/>
            <a:ext cx="5171480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EBE2-F05A-43DF-8A94-7E112BC7FCB6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0852F-3CC5-49CE-8644-39B57C79C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00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373747"/>
            <a:ext cx="10495062" cy="13568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49" y="1720857"/>
            <a:ext cx="5147713" cy="843365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286" indent="0">
              <a:buNone/>
              <a:defRPr sz="1996" b="1"/>
            </a:lvl2pPr>
            <a:lvl3pPr marL="912571" indent="0">
              <a:buNone/>
              <a:defRPr sz="1796" b="1"/>
            </a:lvl3pPr>
            <a:lvl4pPr marL="1368857" indent="0">
              <a:buNone/>
              <a:defRPr sz="1597" b="1"/>
            </a:lvl4pPr>
            <a:lvl5pPr marL="1825142" indent="0">
              <a:buNone/>
              <a:defRPr sz="1597" b="1"/>
            </a:lvl5pPr>
            <a:lvl6pPr marL="2281428" indent="0">
              <a:buNone/>
              <a:defRPr sz="1597" b="1"/>
            </a:lvl6pPr>
            <a:lvl7pPr marL="2737714" indent="0">
              <a:buNone/>
              <a:defRPr sz="1597" b="1"/>
            </a:lvl7pPr>
            <a:lvl8pPr marL="3193999" indent="0">
              <a:buNone/>
              <a:defRPr sz="1597" b="1"/>
            </a:lvl8pPr>
            <a:lvl9pPr marL="3650285" indent="0">
              <a:buNone/>
              <a:defRPr sz="159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149" y="2564223"/>
            <a:ext cx="5147713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0145" y="1720857"/>
            <a:ext cx="5173065" cy="843365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286" indent="0">
              <a:buNone/>
              <a:defRPr sz="1996" b="1"/>
            </a:lvl2pPr>
            <a:lvl3pPr marL="912571" indent="0">
              <a:buNone/>
              <a:defRPr sz="1796" b="1"/>
            </a:lvl3pPr>
            <a:lvl4pPr marL="1368857" indent="0">
              <a:buNone/>
              <a:defRPr sz="1597" b="1"/>
            </a:lvl4pPr>
            <a:lvl5pPr marL="1825142" indent="0">
              <a:buNone/>
              <a:defRPr sz="1597" b="1"/>
            </a:lvl5pPr>
            <a:lvl6pPr marL="2281428" indent="0">
              <a:buNone/>
              <a:defRPr sz="1597" b="1"/>
            </a:lvl6pPr>
            <a:lvl7pPr marL="2737714" indent="0">
              <a:buNone/>
              <a:defRPr sz="1597" b="1"/>
            </a:lvl7pPr>
            <a:lvl8pPr marL="3193999" indent="0">
              <a:buNone/>
              <a:defRPr sz="1597" b="1"/>
            </a:lvl8pPr>
            <a:lvl9pPr marL="3650285" indent="0">
              <a:buNone/>
              <a:defRPr sz="159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0145" y="2564223"/>
            <a:ext cx="5173065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EBE2-F05A-43DF-8A94-7E112BC7FCB6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0852F-3CC5-49CE-8644-39B57C79C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85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EBE2-F05A-43DF-8A94-7E112BC7FCB6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0852F-3CC5-49CE-8644-39B57C79C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602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EBE2-F05A-43DF-8A94-7E112BC7FCB6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0852F-3CC5-49CE-8644-39B57C79C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683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467995"/>
            <a:ext cx="3924557" cy="1637983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3065" y="1010740"/>
            <a:ext cx="6160145" cy="4988697"/>
          </a:xfrm>
        </p:spPr>
        <p:txBody>
          <a:bodyPr/>
          <a:lstStyle>
            <a:lvl1pPr>
              <a:defRPr sz="3194"/>
            </a:lvl1pPr>
            <a:lvl2pPr>
              <a:defRPr sz="2794"/>
            </a:lvl2pPr>
            <a:lvl3pPr>
              <a:defRPr sz="2395"/>
            </a:lvl3pPr>
            <a:lvl4pPr>
              <a:defRPr sz="1996"/>
            </a:lvl4pPr>
            <a:lvl5pPr>
              <a:defRPr sz="1996"/>
            </a:lvl5pPr>
            <a:lvl6pPr>
              <a:defRPr sz="1996"/>
            </a:lvl6pPr>
            <a:lvl7pPr>
              <a:defRPr sz="1996"/>
            </a:lvl7pPr>
            <a:lvl8pPr>
              <a:defRPr sz="1996"/>
            </a:lvl8pPr>
            <a:lvl9pPr>
              <a:defRPr sz="199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148" y="2105977"/>
            <a:ext cx="3924557" cy="3901584"/>
          </a:xfrm>
        </p:spPr>
        <p:txBody>
          <a:bodyPr/>
          <a:lstStyle>
            <a:lvl1pPr marL="0" indent="0">
              <a:buNone/>
              <a:defRPr sz="1597"/>
            </a:lvl1pPr>
            <a:lvl2pPr marL="456286" indent="0">
              <a:buNone/>
              <a:defRPr sz="1397"/>
            </a:lvl2pPr>
            <a:lvl3pPr marL="912571" indent="0">
              <a:buNone/>
              <a:defRPr sz="1198"/>
            </a:lvl3pPr>
            <a:lvl4pPr marL="1368857" indent="0">
              <a:buNone/>
              <a:defRPr sz="998"/>
            </a:lvl4pPr>
            <a:lvl5pPr marL="1825142" indent="0">
              <a:buNone/>
              <a:defRPr sz="998"/>
            </a:lvl5pPr>
            <a:lvl6pPr marL="2281428" indent="0">
              <a:buNone/>
              <a:defRPr sz="998"/>
            </a:lvl6pPr>
            <a:lvl7pPr marL="2737714" indent="0">
              <a:buNone/>
              <a:defRPr sz="998"/>
            </a:lvl7pPr>
            <a:lvl8pPr marL="3193999" indent="0">
              <a:buNone/>
              <a:defRPr sz="998"/>
            </a:lvl8pPr>
            <a:lvl9pPr marL="3650285" indent="0">
              <a:buNone/>
              <a:defRPr sz="99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EBE2-F05A-43DF-8A94-7E112BC7FCB6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0852F-3CC5-49CE-8644-39B57C79C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390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48" y="467995"/>
            <a:ext cx="3924557" cy="1637983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3065" y="1010740"/>
            <a:ext cx="6160145" cy="4988697"/>
          </a:xfrm>
        </p:spPr>
        <p:txBody>
          <a:bodyPr anchor="t"/>
          <a:lstStyle>
            <a:lvl1pPr marL="0" indent="0">
              <a:buNone/>
              <a:defRPr sz="3194"/>
            </a:lvl1pPr>
            <a:lvl2pPr marL="456286" indent="0">
              <a:buNone/>
              <a:defRPr sz="2794"/>
            </a:lvl2pPr>
            <a:lvl3pPr marL="912571" indent="0">
              <a:buNone/>
              <a:defRPr sz="2395"/>
            </a:lvl3pPr>
            <a:lvl4pPr marL="1368857" indent="0">
              <a:buNone/>
              <a:defRPr sz="1996"/>
            </a:lvl4pPr>
            <a:lvl5pPr marL="1825142" indent="0">
              <a:buNone/>
              <a:defRPr sz="1996"/>
            </a:lvl5pPr>
            <a:lvl6pPr marL="2281428" indent="0">
              <a:buNone/>
              <a:defRPr sz="1996"/>
            </a:lvl6pPr>
            <a:lvl7pPr marL="2737714" indent="0">
              <a:buNone/>
              <a:defRPr sz="1996"/>
            </a:lvl7pPr>
            <a:lvl8pPr marL="3193999" indent="0">
              <a:buNone/>
              <a:defRPr sz="1996"/>
            </a:lvl8pPr>
            <a:lvl9pPr marL="3650285" indent="0">
              <a:buNone/>
              <a:defRPr sz="1996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148" y="2105977"/>
            <a:ext cx="3924557" cy="3901584"/>
          </a:xfrm>
        </p:spPr>
        <p:txBody>
          <a:bodyPr/>
          <a:lstStyle>
            <a:lvl1pPr marL="0" indent="0">
              <a:buNone/>
              <a:defRPr sz="1597"/>
            </a:lvl1pPr>
            <a:lvl2pPr marL="456286" indent="0">
              <a:buNone/>
              <a:defRPr sz="1397"/>
            </a:lvl2pPr>
            <a:lvl3pPr marL="912571" indent="0">
              <a:buNone/>
              <a:defRPr sz="1198"/>
            </a:lvl3pPr>
            <a:lvl4pPr marL="1368857" indent="0">
              <a:buNone/>
              <a:defRPr sz="998"/>
            </a:lvl4pPr>
            <a:lvl5pPr marL="1825142" indent="0">
              <a:buNone/>
              <a:defRPr sz="998"/>
            </a:lvl5pPr>
            <a:lvl6pPr marL="2281428" indent="0">
              <a:buNone/>
              <a:defRPr sz="998"/>
            </a:lvl6pPr>
            <a:lvl7pPr marL="2737714" indent="0">
              <a:buNone/>
              <a:defRPr sz="998"/>
            </a:lvl7pPr>
            <a:lvl8pPr marL="3193999" indent="0">
              <a:buNone/>
              <a:defRPr sz="998"/>
            </a:lvl8pPr>
            <a:lvl9pPr marL="3650285" indent="0">
              <a:buNone/>
              <a:defRPr sz="99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4EBE2-F05A-43DF-8A94-7E112BC7FCB6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0852F-3CC5-49CE-8644-39B57C79C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503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563" y="373747"/>
            <a:ext cx="10495062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563" y="1868730"/>
            <a:ext cx="10495062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563" y="6506431"/>
            <a:ext cx="2737842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4EBE2-F05A-43DF-8A94-7E112BC7FCB6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0713" y="6506431"/>
            <a:ext cx="4106763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3783" y="6506431"/>
            <a:ext cx="2737842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0852F-3CC5-49CE-8644-39B57C79C3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537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2571" rtl="0" eaLnBrk="1" latinLnBrk="0" hangingPunct="1">
        <a:lnSpc>
          <a:spcPct val="90000"/>
        </a:lnSpc>
        <a:spcBef>
          <a:spcPct val="0"/>
        </a:spcBef>
        <a:buNone/>
        <a:defRPr sz="43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43" indent="-228143" algn="l" defTabSz="912571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4" kern="1200">
          <a:solidFill>
            <a:schemeClr val="tx1"/>
          </a:solidFill>
          <a:latin typeface="+mn-lt"/>
          <a:ea typeface="+mn-ea"/>
          <a:cs typeface="+mn-cs"/>
        </a:defRPr>
      </a:lvl1pPr>
      <a:lvl2pPr marL="684428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5" kern="1200">
          <a:solidFill>
            <a:schemeClr val="tx1"/>
          </a:solidFill>
          <a:latin typeface="+mn-lt"/>
          <a:ea typeface="+mn-ea"/>
          <a:cs typeface="+mn-cs"/>
        </a:defRPr>
      </a:lvl2pPr>
      <a:lvl3pPr marL="1140714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6" kern="1200">
          <a:solidFill>
            <a:schemeClr val="tx1"/>
          </a:solidFill>
          <a:latin typeface="+mn-lt"/>
          <a:ea typeface="+mn-ea"/>
          <a:cs typeface="+mn-cs"/>
        </a:defRPr>
      </a:lvl3pPr>
      <a:lvl4pPr marL="1597000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2053285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509571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965856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422142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878428" indent="-228143" algn="l" defTabSz="91257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1pPr>
      <a:lvl2pPr marL="456286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2pPr>
      <a:lvl3pPr marL="912571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3pPr>
      <a:lvl4pPr marL="1368857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4pPr>
      <a:lvl5pPr marL="1825142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5pPr>
      <a:lvl6pPr marL="2281428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6pPr>
      <a:lvl7pPr marL="2737714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7pPr>
      <a:lvl8pPr marL="3193999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8pPr>
      <a:lvl9pPr marL="3650285" algn="l" defTabSz="912571" rtl="0" eaLnBrk="1" latinLnBrk="0" hangingPunct="1">
        <a:defRPr sz="17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0" y="1"/>
            <a:ext cx="12165208" cy="20458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1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92469" y="2349029"/>
            <a:ext cx="9839910" cy="5208095"/>
          </a:xfrm>
          <a:prstGeom prst="rect">
            <a:avLst/>
          </a:prstGeom>
        </p:spPr>
        <p:txBody>
          <a:bodyPr vert="horz" wrap="square" lIns="0" tIns="29467" rIns="0" bIns="0" rtlCol="0">
            <a:spAutoFit/>
          </a:bodyPr>
          <a:lstStyle/>
          <a:p>
            <a:pPr>
              <a:spcAft>
                <a:spcPts val="1198"/>
              </a:spcAft>
            </a:pPr>
            <a:r>
              <a:rPr lang="uz-Latn-UZ" sz="479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endParaRPr lang="en-US" sz="479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198"/>
              </a:spcAft>
            </a:pP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Atom </a:t>
            </a:r>
            <a:r>
              <a:rPr lang="en-US" sz="4790" b="1" dirty="0" err="1">
                <a:solidFill>
                  <a:srgbClr val="002060"/>
                </a:solidFill>
                <a:latin typeface="Arial"/>
                <a:cs typeface="Arial"/>
              </a:rPr>
              <a:t>yadrosining</a:t>
            </a: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790" b="1" dirty="0" err="1">
                <a:solidFill>
                  <a:srgbClr val="002060"/>
                </a:solidFill>
                <a:latin typeface="Arial"/>
                <a:cs typeface="Arial"/>
              </a:rPr>
              <a:t>tarkibi</a:t>
            </a: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sz="4790" b="1" dirty="0" err="1">
                <a:solidFill>
                  <a:srgbClr val="002060"/>
                </a:solidFill>
                <a:latin typeface="Arial"/>
                <a:cs typeface="Arial"/>
              </a:rPr>
              <a:t>Bog‘lanish</a:t>
            </a: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790" b="1" dirty="0" err="1">
                <a:solidFill>
                  <a:srgbClr val="002060"/>
                </a:solidFill>
                <a:latin typeface="Arial"/>
                <a:cs typeface="Arial"/>
              </a:rPr>
              <a:t>energiyasi</a:t>
            </a: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b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Massa </a:t>
            </a:r>
            <a:r>
              <a:rPr lang="en-US" sz="4790" b="1" dirty="0" err="1">
                <a:solidFill>
                  <a:srgbClr val="002060"/>
                </a:solidFill>
                <a:latin typeface="Arial"/>
                <a:cs typeface="Arial"/>
              </a:rPr>
              <a:t>defekti</a:t>
            </a:r>
            <a:r>
              <a:rPr lang="en-US" sz="479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198"/>
              </a:spcAft>
            </a:pPr>
            <a:endParaRPr lang="en-US" sz="479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95139" y="2384689"/>
            <a:ext cx="614421" cy="18214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1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74843" y="517514"/>
            <a:ext cx="2257538" cy="10033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1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74843" y="517514"/>
            <a:ext cx="2257537" cy="10033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1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7927" y="554477"/>
            <a:ext cx="2129433" cy="764251"/>
          </a:xfrm>
          <a:prstGeom prst="rect">
            <a:avLst/>
          </a:prstGeom>
        </p:spPr>
        <p:txBody>
          <a:bodyPr vert="horz" wrap="square" lIns="0" tIns="33486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en-US" sz="474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uz-Latn-UZ" sz="474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4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56462" y="563488"/>
            <a:ext cx="7410207" cy="1136343"/>
          </a:xfrm>
          <a:prstGeom prst="rect">
            <a:avLst/>
          </a:prstGeom>
        </p:spPr>
        <p:txBody>
          <a:bodyPr vert="horz" wrap="square" lIns="0" tIns="3085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27" algn="ctr" defTabSz="1931548">
              <a:spcBef>
                <a:spcPts val="241"/>
              </a:spcBef>
              <a:defRPr/>
            </a:pPr>
            <a:r>
              <a:rPr lang="en-US" sz="7182" kern="0" spc="11" dirty="0" err="1">
                <a:solidFill>
                  <a:sysClr val="window" lastClr="FFFFFF"/>
                </a:solidFill>
              </a:rPr>
              <a:t>Fizika</a:t>
            </a:r>
            <a:endParaRPr lang="en-US" sz="7182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2350" y="517514"/>
            <a:ext cx="899530" cy="10033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1548"/>
            <a:endParaRPr sz="3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395138" y="4422982"/>
            <a:ext cx="614421" cy="18214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1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8170B01-5483-4FD1-BBCB-08A5B94ED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090" y="4042326"/>
            <a:ext cx="2923078" cy="182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40543" y="543826"/>
                <a:ext cx="11087101" cy="54222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z-Cyrl-UZ" sz="3685" b="1" dirty="0">
                    <a:latin typeface="News706 BT" panose="02040804060705020204" pitchFamily="18" charset="0"/>
                  </a:rPr>
                  <a:t>  </a:t>
                </a:r>
                <a:r>
                  <a:rPr lang="en-US" sz="3685" b="1" dirty="0">
                    <a:latin typeface="News706 BT" panose="02040804060705020204" pitchFamily="18" charset="0"/>
                  </a:rPr>
                  <a:t>  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Massaning bu yetishmagan qismi </a:t>
                </a:r>
                <a:r>
                  <a:rPr lang="uz-Latn-UZ" sz="44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massa deffekti</a:t>
                </a:r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ataladi. Bizga ma’lumki massaning har qanday </a:t>
                </a:r>
                <a14:m>
                  <m:oMath xmlns:m="http://schemas.openxmlformats.org/officeDocument/2006/math">
                    <m:r>
                      <a:rPr lang="uz-Latn-UZ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uz-Latn-UZ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o‘zgarishiga energiyaning </a:t>
                </a:r>
                <a14:m>
                  <m:oMath xmlns:m="http://schemas.openxmlformats.org/officeDocument/2006/math">
                    <m:r>
                      <a:rPr lang="uz-Latn-UZ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uz-Latn-UZ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o‘zgarishi mos keladi. Aynan shu energiya yadroni bir butun qilib ushlab turadi va u quyidagiga teng:</a:t>
                </a:r>
                <a:endParaRPr lang="uz-Cyrl-UZ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3685" b="1" dirty="0">
                  <a:latin typeface="News706 BT" panose="0204080406070502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uz-Latn-UZ" sz="4000" b="1" i="1">
                          <a:latin typeface="Cambria Math" panose="02040503050406030204" pitchFamily="18" charset="0"/>
                        </a:rPr>
                        <m:t>=∆</m:t>
                      </m:r>
                      <m:r>
                        <a:rPr lang="uz-Latn-UZ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sSup>
                        <m:sSupPr>
                          <m:ctrlP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=[</m:t>
                      </m:r>
                      <m:r>
                        <a:rPr lang="uz-Latn-UZ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𝒁</m:t>
                      </m:r>
                      <m:r>
                        <a:rPr lang="uz-Latn-UZ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uz-Latn-UZ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𝒁</m:t>
                          </m:r>
                        </m:e>
                      </m:d>
                      <m:r>
                        <a:rPr lang="uz-Latn-UZ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uz-Latn-UZ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𝒚𝒂𝒅𝒓𝒐</m:t>
                          </m:r>
                        </m:sub>
                      </m:sSub>
                      <m:r>
                        <a:rPr lang="uz-Latn-UZ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]</m:t>
                      </m:r>
                      <m:sSup>
                        <m:sSupPr>
                          <m:ctrlP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43" y="543826"/>
                <a:ext cx="11087101" cy="5422254"/>
              </a:xfrm>
              <a:prstGeom prst="rect">
                <a:avLst/>
              </a:prstGeom>
              <a:blipFill>
                <a:blip r:embed="rId2"/>
                <a:stretch>
                  <a:fillRect l="-2255" t="-2360" r="-2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713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28624" y="603469"/>
                <a:ext cx="11372851" cy="566520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504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Solishtirma bog‘lanish energiyasi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80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uz-Latn-UZ" sz="4800">
                            <a:latin typeface="Cambria Math" panose="02040503050406030204" pitchFamily="18" charset="0"/>
                          </a:rPr>
                          <m:t>sol</m:t>
                        </m:r>
                      </m:sub>
                    </m:sSub>
                  </m:oMath>
                </a14:m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deb, har bir nuklonga tog‘ri keluvchi bog‘lanish energiyasiga aytiladi, ya’ni     </a:t>
                </a:r>
              </a:p>
              <a:p>
                <a:pPr marL="0" indent="0" algn="just">
                  <a:buNone/>
                </a:pP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z-Latn-UZ" sz="480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uz-Latn-UZ" sz="4800">
                            <a:latin typeface="Cambria Math" panose="02040503050406030204" pitchFamily="18" charset="0"/>
                          </a:rPr>
                          <m:t>sol</m:t>
                        </m:r>
                      </m:sub>
                    </m:sSub>
                    <m:r>
                      <a:rPr lang="uz-Latn-UZ" sz="4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z-Latn-UZ" sz="4800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uz-Latn-UZ" sz="4800">
                                <a:latin typeface="Cambria Math" panose="02040503050406030204" pitchFamily="18" charset="0"/>
                              </a:rPr>
                              <m:t>bog</m:t>
                            </m:r>
                            <m:r>
                              <a:rPr lang="uz-Latn-UZ" sz="4800">
                                <a:latin typeface="Cambria Math" panose="02040503050406030204" pitchFamily="18" charset="0"/>
                              </a:rPr>
                              <m:t>‘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lang="uz-Latn-UZ" sz="480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ifodadan ko‘rinib turibdiki, </a:t>
                </a:r>
                <a:r>
                  <a:rPr lang="uz-Latn-UZ" sz="4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solishtirma bog‘lanish energiyasi </a:t>
                </a:r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turli yadrolar uchun turlichadir. 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28624" y="603469"/>
                <a:ext cx="11372851" cy="5665202"/>
              </a:xfrm>
              <a:blipFill>
                <a:blip r:embed="rId2"/>
                <a:stretch>
                  <a:fillRect l="-2412" t="-3875" r="-2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1829146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9987658"/>
              </p:ext>
            </p:extLst>
          </p:nvPr>
        </p:nvGraphicFramePr>
        <p:xfrm>
          <a:off x="1380392" y="850005"/>
          <a:ext cx="9240716" cy="5577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PHOTO-PAINT" r:id="rId3" imgW="6819840" imgH="3781080" progId="CorelPHOTOPAINT.Image.19">
                  <p:embed/>
                </p:oleObj>
              </mc:Choice>
              <mc:Fallback>
                <p:oleObj name="PHOTO-PAINT" r:id="rId3" imgW="6819840" imgH="3781080" progId="CorelPHOTOPAINT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80392" y="850005"/>
                        <a:ext cx="9240716" cy="55776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2568529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7175256"/>
              </p:ext>
            </p:extLst>
          </p:nvPr>
        </p:nvGraphicFramePr>
        <p:xfrm>
          <a:off x="1326525" y="514179"/>
          <a:ext cx="9324304" cy="556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0" name="PHOTO-PAINT" r:id="rId3" imgW="12191760" imgH="6743520" progId="CorelPHOTOPAINT.Image.19">
                  <p:embed/>
                </p:oleObj>
              </mc:Choice>
              <mc:Fallback>
                <p:oleObj name="PHOTO-PAINT" r:id="rId3" imgW="12191760" imgH="6743520" progId="CorelPHOTOPAINT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26525" y="514179"/>
                        <a:ext cx="9324304" cy="5564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C305D4E-8E92-412A-BCB3-3B48EF539F77}"/>
              </a:ext>
            </a:extLst>
          </p:cNvPr>
          <p:cNvSpPr/>
          <p:nvPr/>
        </p:nvSpPr>
        <p:spPr>
          <a:xfrm>
            <a:off x="3181082" y="741474"/>
            <a:ext cx="5911403" cy="3403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47239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28637" y="529573"/>
                <a:ext cx="11235471" cy="6096250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uz-Latn-UZ" sz="3685" b="1" i="1" dirty="0">
                    <a:latin typeface="News706 BT" panose="02040804060705020204" pitchFamily="18" charset="0"/>
                    <a:cs typeface="Arial" panose="020B0604020202020204" pitchFamily="34" charset="0"/>
                  </a:rPr>
                  <a:t>      </a:t>
                </a:r>
                <a:r>
                  <a:rPr lang="uz-Latn-UZ" sz="47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Sehrli yadrolar. </a:t>
                </a:r>
                <a:r>
                  <a:rPr lang="uz-Latn-UZ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Tajribalarning ko‘rsa</a:t>
                </a:r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tishicha, tarkibidagi protonlari yoki neytron</a:t>
                </a:r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lari 2, 8, 20, 28, 50, 82, 126 sonlarga teng bo‘lgan yadrolar </a:t>
                </a:r>
                <a:r>
                  <a:rPr lang="uz-Latn-UZ" sz="47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sehrli yadrolar </a:t>
                </a:r>
                <a:r>
                  <a:rPr lang="uz-Latn-UZ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deyiladi. </a:t>
                </a:r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4700" dirty="0">
                    <a:latin typeface="Arial" panose="020B0604020202020204" pitchFamily="34" charset="0"/>
                    <a:cs typeface="Arial" panose="020B0604020202020204" pitchFamily="34" charset="0"/>
                  </a:rPr>
                  <a:t>Ikki karra sehrli yadrolar yanada barqarordir. Bunday yadrolarning o‘zi beshtagina:</a:t>
                </a:r>
              </a:p>
              <a:p>
                <a:pPr marL="0" indent="0">
                  <a:buNone/>
                </a:pPr>
                <a:endParaRPr lang="uz-Latn-UZ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5800" b="1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ru-RU" sz="5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uz-Latn-UZ" sz="5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58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  <m:e>
                        <m:r>
                          <a:rPr lang="uz-Latn-UZ" sz="5800" b="1">
                            <a:latin typeface="Cambria Math" panose="02040503050406030204" pitchFamily="18" charset="0"/>
                          </a:rPr>
                          <m:t>𝐇𝐞</m:t>
                        </m:r>
                      </m:e>
                    </m:sPre>
                    <m:r>
                      <a:rPr lang="uz-Latn-UZ" sz="5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5800" b="0" i="1" smtClean="0">
                        <a:latin typeface="Cambria Math" panose="02040503050406030204" pitchFamily="18" charset="0"/>
                      </a:rPr>
                      <m:t>;</m:t>
                    </m:r>
                    <m:sPre>
                      <m:sPrePr>
                        <m:ctrlPr>
                          <a:rPr lang="uz-Latn-UZ" sz="5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5800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  <m:sup>
                        <m:r>
                          <a:rPr lang="uz-Latn-UZ" sz="5800" i="1">
                            <a:latin typeface="Cambria Math" panose="02040503050406030204" pitchFamily="18" charset="0"/>
                          </a:rPr>
                          <m:t>16</m:t>
                        </m:r>
                      </m:sup>
                      <m:e>
                        <m:r>
                          <a:rPr lang="uz-Latn-UZ" sz="5800" b="1"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</m:sPre>
                    <m:r>
                      <a:rPr lang="uz-Latn-UZ" sz="58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5800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uz-Latn-UZ" sz="5800" i="1">
                        <a:latin typeface="Cambria Math" panose="02040503050406030204" pitchFamily="18" charset="0"/>
                      </a:rPr>
                      <m:t>  </m:t>
                    </m:r>
                    <m:sPre>
                      <m:sPre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5800" i="1">
                            <a:latin typeface="Cambria Math" panose="02040503050406030204" pitchFamily="18" charset="0"/>
                          </a:rPr>
                          <m:t>20</m:t>
                        </m:r>
                      </m:sub>
                      <m:sup>
                        <m:r>
                          <a:rPr lang="uz-Latn-UZ" sz="5800" i="1">
                            <a:latin typeface="Cambria Math" panose="02040503050406030204" pitchFamily="18" charset="0"/>
                          </a:rPr>
                          <m:t>40</m:t>
                        </m:r>
                      </m:sup>
                      <m:e>
                        <m:r>
                          <a:rPr lang="uz-Latn-UZ" sz="5800" b="1">
                            <a:latin typeface="Cambria Math" panose="02040503050406030204" pitchFamily="18" charset="0"/>
                          </a:rPr>
                          <m:t>𝐂𝐚</m:t>
                        </m:r>
                      </m:e>
                    </m:sPre>
                    <m:r>
                      <a:rPr lang="en-US" sz="5800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uz-Latn-UZ" sz="5800" i="1">
                        <a:latin typeface="Cambria Math" panose="02040503050406030204" pitchFamily="18" charset="0"/>
                      </a:rPr>
                      <m:t>   </m:t>
                    </m:r>
                    <m:sPre>
                      <m:sPre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5800" i="1">
                            <a:latin typeface="Cambria Math" panose="02040503050406030204" pitchFamily="18" charset="0"/>
                          </a:rPr>
                          <m:t>20</m:t>
                        </m:r>
                      </m:sub>
                      <m:sup>
                        <m:r>
                          <a:rPr lang="uz-Latn-UZ" sz="5800" i="1">
                            <a:latin typeface="Cambria Math" panose="02040503050406030204" pitchFamily="18" charset="0"/>
                          </a:rPr>
                          <m:t>48</m:t>
                        </m:r>
                      </m:sup>
                      <m:e>
                        <m:r>
                          <a:rPr lang="uz-Latn-UZ" sz="5800" b="1">
                            <a:latin typeface="Cambria Math" panose="02040503050406030204" pitchFamily="18" charset="0"/>
                          </a:rPr>
                          <m:t>𝐂𝐚</m:t>
                        </m:r>
                      </m:e>
                    </m:sPre>
                    <m:r>
                      <a:rPr lang="en-US" sz="5800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uz-Latn-UZ" sz="5800" i="1">
                        <a:latin typeface="Cambria Math" panose="02040503050406030204" pitchFamily="18" charset="0"/>
                      </a:rPr>
                      <m:t>  </m:t>
                    </m:r>
                    <m:sPre>
                      <m:sPrePr>
                        <m:ctrlPr>
                          <a:rPr lang="ru-RU" sz="5800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5800" i="1">
                            <a:latin typeface="Cambria Math" panose="02040503050406030204" pitchFamily="18" charset="0"/>
                          </a:rPr>
                          <m:t>82</m:t>
                        </m:r>
                      </m:sub>
                      <m:sup>
                        <m:r>
                          <a:rPr lang="uz-Latn-UZ" sz="5800" i="1">
                            <a:latin typeface="Cambria Math" panose="02040503050406030204" pitchFamily="18" charset="0"/>
                          </a:rPr>
                          <m:t>252</m:t>
                        </m:r>
                      </m:sup>
                      <m:e>
                        <m:r>
                          <a:rPr lang="uz-Latn-UZ" sz="5800" b="1">
                            <a:latin typeface="Cambria Math" panose="02040503050406030204" pitchFamily="18" charset="0"/>
                          </a:rPr>
                          <m:t>𝐏𝐛</m:t>
                        </m:r>
                      </m:e>
                    </m:sPre>
                  </m:oMath>
                </a14:m>
                <a:r>
                  <a:rPr lang="en-US" sz="5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5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8637" y="529573"/>
                <a:ext cx="11235471" cy="6096250"/>
              </a:xfrm>
              <a:blipFill>
                <a:blip r:embed="rId2"/>
                <a:stretch>
                  <a:fillRect l="-2170" t="-2000" r="-2116" b="-18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505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85750" y="443364"/>
                <a:ext cx="11472863" cy="6170145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uz-Latn-UZ" sz="3685" b="1" i="1" dirty="0">
                    <a:latin typeface="News706 BT" panose="02040804060705020204" pitchFamily="18" charset="0"/>
                  </a:rPr>
                  <a:t>         </a:t>
                </a:r>
                <a:r>
                  <a:rPr lang="uz-Latn-UZ" sz="43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Atom energiyasining birligi. </a:t>
                </a:r>
                <a:r>
                  <a:rPr lang="uz-Latn-UZ" sz="4300" dirty="0">
                    <a:latin typeface="Arial" panose="020B0604020202020204" pitchFamily="34" charset="0"/>
                    <a:cs typeface="Arial" panose="020B0604020202020204" pitchFamily="34" charset="0"/>
                  </a:rPr>
                  <a:t>Bir atom energiyasi</a:t>
                </a:r>
                <a:r>
                  <a:rPr lang="en-US" sz="43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300" dirty="0">
                    <a:latin typeface="Arial" panose="020B0604020202020204" pitchFamily="34" charset="0"/>
                    <a:cs typeface="Arial" panose="020B0604020202020204" pitchFamily="34" charset="0"/>
                  </a:rPr>
                  <a:t>birligi deb, bir atom massa birligiga to‘g‘ri keluvchi energiyaga aytiladi:</a:t>
                </a:r>
                <a:endParaRPr lang="en-US" sz="43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uz-Latn-UZ" sz="368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900" b="1" dirty="0">
                    <a:latin typeface="News706 BT" panose="02040804060705020204" pitchFamily="18" charset="0"/>
                  </a:rPr>
                  <a:t>1 a. e. b. = 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9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900" b="1" i="1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uz-Latn-UZ" sz="39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uz-Latn-UZ" sz="3900" b="1" i="1" dirty="0"/>
                  <a:t> </a:t>
                </a:r>
                <a:r>
                  <a:rPr lang="uz-Latn-UZ" sz="3900" b="1" dirty="0">
                    <a:latin typeface="News706 BT" panose="02040804060705020204" pitchFamily="18" charset="0"/>
                  </a:rPr>
                  <a:t>1 m.a.b.=</a:t>
                </a:r>
                <a14:m>
                  <m:oMath xmlns:m="http://schemas.openxmlformats.org/officeDocument/2006/math">
                    <m:r>
                      <a:rPr lang="uz-Latn-UZ" sz="3900" b="1" i="1">
                        <a:latin typeface="Cambria Math" panose="02040503050406030204" pitchFamily="18" charset="0"/>
                      </a:rPr>
                      <m:t>𝟗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𝟏𝟔</m:t>
                        </m:r>
                      </m:sup>
                    </m:sSup>
                    <m:f>
                      <m:fPr>
                        <m:ctrlP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9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9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uz-Latn-UZ" sz="39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9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9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uz-Latn-UZ" sz="39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𝟔𝟕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𝟐𝟕</m:t>
                        </m:r>
                      </m:sup>
                    </m:sSup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𝒌𝒈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uz-Latn-UZ" sz="3900" b="1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uz-Latn-UZ" sz="39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sup>
                    </m:sSup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𝑱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𝟗𝟑𝟏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uz-Latn-UZ" sz="39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𝑴𝒆𝑽</m:t>
                    </m:r>
                  </m:oMath>
                </a14:m>
                <a:r>
                  <a:rPr lang="uz-Latn-UZ" sz="3900" b="1" i="1" dirty="0"/>
                  <a:t> </a:t>
                </a:r>
              </a:p>
              <a:p>
                <a:pPr marL="0" indent="0" algn="just">
                  <a:buNone/>
                </a:pPr>
                <a:r>
                  <a:rPr lang="uz-Latn-UZ" sz="3685" dirty="0">
                    <a:latin typeface="News706 BT" panose="02040804060705020204" pitchFamily="18" charset="0"/>
                  </a:rPr>
                  <a:t>     </a:t>
                </a:r>
                <a:endParaRPr lang="en-US" sz="3685" dirty="0">
                  <a:latin typeface="News706 BT" panose="02040804060705020204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1 massa atom birligi </a:t>
                </a:r>
                <a:r>
                  <a:rPr lang="en-US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uz-Latn-UZ" sz="4200" dirty="0">
                    <a:latin typeface="Arial" panose="020B0604020202020204" pitchFamily="34" charset="0"/>
                    <a:cs typeface="Arial" panose="020B0604020202020204" pitchFamily="34" charset="0"/>
                  </a:rPr>
                  <a:t>glerod atomi massasining 1/12 qismiga teng edi: </a:t>
                </a:r>
                <a:endParaRPr lang="uz-Latn-UZ" sz="4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9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uz-Latn-UZ" sz="39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sz="3900" b="1" i="1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uz-Latn-UZ" sz="39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uz-Latn-UZ" sz="39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uz-Latn-UZ" sz="39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uz-Latn-UZ" sz="3900" b="1" i="1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uz-Latn-UZ" sz="3900" b="1" i="1">
                          <a:latin typeface="Cambria Math" panose="02040503050406030204" pitchFamily="18" charset="0"/>
                        </a:rPr>
                        <m:t>.=</m:t>
                      </m:r>
                      <m:sSup>
                        <m:sSupPr>
                          <m:ctrlPr>
                            <a:rPr lang="uz-Latn-UZ" sz="39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39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uz-Latn-UZ" sz="3900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uz-Latn-UZ" sz="3900" b="1" i="1">
                              <a:latin typeface="Cambria Math" panose="02040503050406030204" pitchFamily="18" charset="0"/>
                            </a:rPr>
                            <m:t>𝟔𝟕</m:t>
                          </m:r>
                          <m:r>
                            <a:rPr lang="uz-Latn-UZ" sz="39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uz-Latn-UZ" sz="3900" b="1" i="1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uz-Latn-UZ" sz="39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uz-Latn-UZ" sz="3900" b="1" i="1">
                              <a:latin typeface="Cambria Math" panose="02040503050406030204" pitchFamily="18" charset="0"/>
                            </a:rPr>
                            <m:t>𝟐𝟕</m:t>
                          </m:r>
                        </m:sup>
                      </m:sSup>
                      <m:r>
                        <a:rPr lang="uz-Latn-UZ" sz="3900" b="1" i="1">
                          <a:latin typeface="Cambria Math" panose="02040503050406030204" pitchFamily="18" charset="0"/>
                        </a:rPr>
                        <m:t>𝒌𝒈</m:t>
                      </m:r>
                    </m:oMath>
                  </m:oMathPara>
                </a14:m>
                <a:endParaRPr lang="uz-Latn-UZ" sz="39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5750" y="443364"/>
                <a:ext cx="11472863" cy="6170145"/>
              </a:xfrm>
              <a:blipFill>
                <a:blip r:embed="rId2"/>
                <a:stretch>
                  <a:fillRect l="-1913" t="-1779" r="-18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030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15683" y="193183"/>
                <a:ext cx="11736821" cy="6397439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uz-Latn-UZ" sz="3685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3685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asala</a:t>
                </a:r>
                <a:r>
                  <a:rPr lang="uz-Latn-UZ" sz="3685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685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ru-RU" sz="3685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19</m:t>
                        </m:r>
                      </m:sub>
                      <m:sup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39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uz-Latn-UZ" sz="3685">
                            <a:latin typeface="Cambria Math" panose="02040503050406030204" pitchFamily="18" charset="0"/>
                          </a:rPr>
                          <m:t>K</m:t>
                        </m:r>
                      </m:e>
                    </m:sPre>
                    <m:r>
                      <a:rPr lang="uz-Latn-UZ" sz="3685" i="1">
                        <a:latin typeface="Cambria Math" panose="02040503050406030204" pitchFamily="18" charset="0"/>
                      </a:rPr>
                      <m:t>     </m:t>
                    </m:r>
                    <m:sPre>
                      <m:sPrePr>
                        <m:ctrlPr>
                          <a:rPr lang="ru-RU" sz="3685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26</m:t>
                        </m:r>
                      </m:sub>
                      <m:sup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56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uz-Latn-UZ" sz="3685">
                            <a:latin typeface="Cambria Math" panose="02040503050406030204" pitchFamily="18" charset="0"/>
                          </a:rPr>
                          <m:t>Fe</m:t>
                        </m:r>
                      </m:e>
                    </m:sPre>
                  </m:oMath>
                </a14:m>
                <a:r>
                  <a:rPr lang="uz-Latn-UZ" sz="3685" dirty="0">
                    <a:latin typeface="Arial" panose="020B0604020202020204" pitchFamily="34" charset="0"/>
                    <a:cs typeface="Arial" panose="020B0604020202020204" pitchFamily="34" charset="0"/>
                  </a:rPr>
                  <a:t>  elementlarining yadrosi tarkibini aniqlang.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uz-Latn-UZ" sz="3685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85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685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uz-Latn-UZ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𝒁</m:t>
                        </m:r>
                      </m:sub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𝑨</m:t>
                        </m:r>
                      </m:sup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sPre>
                  </m:oMath>
                </a14:m>
                <a:r>
                  <a:rPr lang="uz-Latn-UZ" sz="3685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85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685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85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𝑝𝑟𝑜𝑡𝑜𝑛𝑙𝑎𝑟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𝑠𝑜𝑛𝑖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 , 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𝑛𝑢𝑘𝑙𝑜𝑛𝑙𝑎𝑟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𝑠𝑜𝑛𝑖</m:t>
                    </m:r>
                  </m:oMath>
                </a14:m>
                <a:r>
                  <a:rPr lang="uz-Latn-UZ" sz="3685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85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uz-Latn-UZ" sz="3685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uz-Latn-UZ" sz="3685" i="1">
                          <a:latin typeface="Cambria Math" panose="02040503050406030204" pitchFamily="18" charset="0"/>
                        </a:rPr>
                        <m:t>𝑛𝑒𝑦𝑡𝑟𝑜𝑛𝑙𝑎𝑟</m:t>
                      </m:r>
                      <m:r>
                        <a:rPr lang="uz-Latn-UZ" sz="3685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uz-Latn-UZ" sz="3685" i="1">
                          <a:latin typeface="Cambria Math" panose="02040503050406030204" pitchFamily="18" charset="0"/>
                        </a:rPr>
                        <m:t>𝑠𝑜𝑛𝑖</m:t>
                      </m:r>
                      <m:r>
                        <a:rPr lang="uz-Latn-UZ" sz="3685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uz-Latn-UZ" sz="368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uz-Latn-UZ" sz="3685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85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uz-Latn-UZ" sz="3685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85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uz-Latn-UZ" sz="3685" i="1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endParaRPr lang="en-US" sz="3685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3685" dirty="0">
                    <a:latin typeface="Arial" panose="020B0604020202020204" pitchFamily="34" charset="0"/>
                    <a:cs typeface="Arial" panose="020B0604020202020204" pitchFamily="34" charset="0"/>
                  </a:rPr>
                  <a:t>   1)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ru-RU" sz="3685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en-US" sz="3685" b="0" i="1" smtClean="0"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19</m:t>
                        </m:r>
                      </m:sub>
                      <m:sup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39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uz-Latn-UZ" sz="3685" i="1">
                            <a:latin typeface="Cambria Math" panose="02040503050406030204" pitchFamily="18" charset="0"/>
                          </a:rPr>
                          <m:t>K</m:t>
                        </m:r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⇒</m:t>
                        </m:r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𝑍</m:t>
                        </m:r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=19;  </m:t>
                        </m:r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=39;  </m:t>
                        </m:r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=39−19=20</m:t>
                        </m:r>
                      </m:e>
                    </m:sPre>
                  </m:oMath>
                </a14:m>
                <a:endParaRPr lang="uz-Latn-UZ" sz="368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368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3685" dirty="0">
                    <a:latin typeface="Arial" panose="020B0604020202020204" pitchFamily="34" charset="0"/>
                    <a:cs typeface="Arial" panose="020B0604020202020204" pitchFamily="34" charset="0"/>
                  </a:rPr>
                  <a:t>  2)  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ru-RU" sz="3685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26</m:t>
                        </m:r>
                      </m:sub>
                      <m:sup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56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uz-Latn-UZ" sz="3685" i="1">
                            <a:latin typeface="Cambria Math" panose="02040503050406030204" pitchFamily="18" charset="0"/>
                          </a:rPr>
                          <m:t>Fe</m:t>
                        </m:r>
                        <m:r>
                          <a:rPr lang="uz-Latn-UZ" sz="3685">
                            <a:latin typeface="Cambria Math" panose="02040503050406030204" pitchFamily="18" charset="0"/>
                          </a:rPr>
                          <m:t>⇒</m:t>
                        </m:r>
                        <m:r>
                          <m:rPr>
                            <m:sty m:val="p"/>
                          </m:rPr>
                          <a:rPr lang="uz-Latn-UZ" sz="3685">
                            <a:latin typeface="Cambria Math" panose="02040503050406030204" pitchFamily="18" charset="0"/>
                          </a:rPr>
                          <m:t>Z</m:t>
                        </m:r>
                        <m:r>
                          <a:rPr lang="uz-Latn-UZ" sz="3685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26;</m:t>
                        </m:r>
                        <m:r>
                          <a:rPr lang="en-US" sz="3685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=56; </m:t>
                        </m:r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uz-Latn-UZ" sz="3685" i="1">
                            <a:latin typeface="Cambria Math" panose="02040503050406030204" pitchFamily="18" charset="0"/>
                          </a:rPr>
                          <m:t>=56−26=30</m:t>
                        </m:r>
                      </m:e>
                    </m:sPre>
                  </m:oMath>
                </a14:m>
                <a:endParaRPr lang="uz-Latn-UZ" sz="3685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en-US" sz="3276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uz-Latn-UZ" sz="3276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uz-Latn-UZ" sz="3276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ru-RU" sz="3276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3276" i="1">
                            <a:latin typeface="Cambria Math" panose="02040503050406030204" pitchFamily="18" charset="0"/>
                          </a:rPr>
                          <m:t>19</m:t>
                        </m:r>
                      </m:sub>
                      <m:sup>
                        <m:r>
                          <a:rPr lang="uz-Latn-UZ" sz="3276" i="1">
                            <a:latin typeface="Cambria Math" panose="02040503050406030204" pitchFamily="18" charset="0"/>
                          </a:rPr>
                          <m:t>39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uz-Latn-UZ" sz="3276" i="1">
                            <a:latin typeface="Cambria Math" panose="02040503050406030204" pitchFamily="18" charset="0"/>
                          </a:rPr>
                          <m:t>K</m:t>
                        </m:r>
                      </m:e>
                    </m:sPre>
                    <m:r>
                      <a:rPr lang="uz-Latn-UZ" sz="3276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uz-Latn-UZ" sz="3276" dirty="0">
                    <a:latin typeface="Arial" panose="020B0604020202020204" pitchFamily="34" charset="0"/>
                    <a:cs typeface="Arial" panose="020B0604020202020204" pitchFamily="34" charset="0"/>
                  </a:rPr>
                  <a:t> 19 ta proton, 39 ta nuklon, 20 ta neytron bor. </a:t>
                </a:r>
                <a:r>
                  <a:rPr lang="en-US" sz="3276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ru-RU" sz="3276" i="1">
                            <a:latin typeface="Cambria Math" panose="02040503050406030204" pitchFamily="18" charset="0"/>
                          </a:rPr>
                        </m:ctrlPr>
                      </m:sPrePr>
                      <m:sub>
                        <m:r>
                          <a:rPr lang="uz-Latn-UZ" sz="3276" i="1">
                            <a:latin typeface="Cambria Math" panose="02040503050406030204" pitchFamily="18" charset="0"/>
                          </a:rPr>
                          <m:t>26</m:t>
                        </m:r>
                      </m:sub>
                      <m:sup>
                        <m:r>
                          <a:rPr lang="uz-Latn-UZ" sz="3276" i="1">
                            <a:latin typeface="Cambria Math" panose="02040503050406030204" pitchFamily="18" charset="0"/>
                          </a:rPr>
                          <m:t>56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uz-Latn-UZ" sz="3276" i="1">
                            <a:latin typeface="Cambria Math" panose="02040503050406030204" pitchFamily="18" charset="0"/>
                          </a:rPr>
                          <m:t>Fe</m:t>
                        </m:r>
                      </m:e>
                    </m:sPre>
                    <m:r>
                      <a:rPr lang="uz-Latn-UZ" sz="3276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uz-Latn-UZ" sz="3276" dirty="0">
                    <a:latin typeface="Arial" panose="020B0604020202020204" pitchFamily="34" charset="0"/>
                    <a:cs typeface="Arial" panose="020B0604020202020204" pitchFamily="34" charset="0"/>
                  </a:rPr>
                  <a:t> 26</a:t>
                </a:r>
                <a:r>
                  <a:rPr lang="en-US" sz="3276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76" dirty="0">
                    <a:latin typeface="Arial" panose="020B0604020202020204" pitchFamily="34" charset="0"/>
                    <a:cs typeface="Arial" panose="020B0604020202020204" pitchFamily="34" charset="0"/>
                  </a:rPr>
                  <a:t>ta proton, 56</a:t>
                </a:r>
                <a:r>
                  <a:rPr lang="en-US" sz="3276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76" dirty="0">
                    <a:latin typeface="Arial" panose="020B0604020202020204" pitchFamily="34" charset="0"/>
                    <a:cs typeface="Arial" panose="020B0604020202020204" pitchFamily="34" charset="0"/>
                  </a:rPr>
                  <a:t>ta nuklon,  30 ta neytron bor. </a:t>
                </a:r>
                <a:endParaRPr lang="ru-RU" sz="3276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5683" y="193183"/>
                <a:ext cx="11736821" cy="6397439"/>
              </a:xfrm>
              <a:blipFill>
                <a:blip r:embed="rId2"/>
                <a:stretch>
                  <a:fillRect l="-1610" t="-1239" r="-4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634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31" y="2141041"/>
            <a:ext cx="11292092" cy="4467180"/>
          </a:xfrm>
        </p:spPr>
        <p:txBody>
          <a:bodyPr>
            <a:noAutofit/>
          </a:bodyPr>
          <a:lstStyle/>
          <a:p>
            <a:pPr marL="266167" indent="0" algn="just">
              <a:lnSpc>
                <a:spcPct val="100000"/>
              </a:lnSpc>
              <a:spcBef>
                <a:spcPts val="0"/>
              </a:spcBef>
              <a:spcAft>
                <a:spcPts val="1198"/>
              </a:spcAft>
              <a:buNone/>
            </a:pP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92" b="1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3992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2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2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2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2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2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2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92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992" dirty="0">
                <a:latin typeface="Arial" panose="020B0604020202020204" pitchFamily="34" charset="0"/>
                <a:cs typeface="Arial" panose="020B0604020202020204" pitchFamily="34" charset="0"/>
              </a:rPr>
              <a:t>. (163-bet).</a:t>
            </a:r>
          </a:p>
          <a:p>
            <a:pPr marL="266167" indent="0" algn="just">
              <a:lnSpc>
                <a:spcPct val="100000"/>
              </a:lnSpc>
              <a:spcBef>
                <a:spcPts val="0"/>
              </a:spcBef>
              <a:spcAft>
                <a:spcPts val="1198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Mendeleyev davriy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istemasidagi ixtiyoriy 10 ta element yadrosi tarkibini aniqla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9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68188" cy="11722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79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79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9424A4-090B-41EA-9FDA-FF914A379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13970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Atom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yadrosi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6CACAD0-34BE-4B55-9170-BB23E9AF78A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6670" y="1455313"/>
                <a:ext cx="10959922" cy="5324849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en-US" sz="3593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Rezerford o‘z tajribalari natijasida atomning musbat zaryadlangan yadrosi (o‘zagi) bor degan xulosaga keladi.</a:t>
                </a:r>
                <a:endParaRPr lang="uz-Cyrl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Cyrl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Atomning kattaligi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−10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32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bir paytda yadroning katt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−14</m:t>
                        </m:r>
                      </m:sup>
                    </m:sSup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−15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Boshqacha aytganda, yadro atomdan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10000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100000 marta kichikdir.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tom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massasining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qariyb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95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yadroda mujassamlashgan.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6CACAD0-34BE-4B55-9170-BB23E9AF78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6670" y="1455313"/>
                <a:ext cx="10959922" cy="5324849"/>
              </a:xfrm>
              <a:blipFill>
                <a:blip r:embed="rId3"/>
                <a:stretch>
                  <a:fillRect l="-1446" t="-1604" r="-13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3BA46F1-94A9-41E9-8B3A-4C10F37599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143485"/>
              </p:ext>
            </p:extLst>
          </p:nvPr>
        </p:nvGraphicFramePr>
        <p:xfrm>
          <a:off x="3902301" y="4475782"/>
          <a:ext cx="4623515" cy="2395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2" name="PHOTO-PAINT" r:id="rId4" imgW="6667200" imgH="3705120" progId="CorelPHOTOPAINT.Image.19">
                  <p:embed/>
                </p:oleObj>
              </mc:Choice>
              <mc:Fallback>
                <p:oleObj name="PHOTO-PAINT" r:id="rId4" imgW="6667200" imgH="3705120" progId="CorelPHOTOPAINT.Image.19">
                  <p:embed/>
                  <p:pic>
                    <p:nvPicPr>
                      <p:cNvPr id="2" name="Объект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02301" y="4475782"/>
                        <a:ext cx="4623515" cy="2395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765202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9424A4-090B-41EA-9FDA-FF914A379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13970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Proton (p)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neytron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(n)</a:t>
            </a:r>
            <a:r>
              <a:rPr lang="en-US" dirty="0"/>
              <a:t>    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6CACAD0-34BE-4B55-9170-BB23E9AF78A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9093" y="1313645"/>
                <a:ext cx="11410682" cy="5466517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3593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Proton (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vodorod atomining yadrosi, 1919-yilda Rezerford va uning xodimlari tomonidan kashf etilgan. Elektronning zaryadiga teng musbat zaryadga ega.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uz-Latn-UZ" sz="3200" b="1" i="1" dirty="0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  <m:r>
                      <a:rPr lang="uz-Latn-UZ" sz="3200" b="1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200" b="1" i="1" dirty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uz-Latn-UZ" sz="3200" b="1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uz-Latn-UZ" sz="3200" b="1" i="1" dirty="0">
                        <a:latin typeface="Cambria Math" panose="02040503050406030204" pitchFamily="18" charset="0"/>
                      </a:rPr>
                      <m:t>𝟔𝟕𝟐𝟔</m:t>
                    </m:r>
                    <m:r>
                      <a:rPr lang="uz-Latn-UZ" sz="32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z-Latn-UZ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uz-Latn-UZ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𝟐𝟕</m:t>
                        </m:r>
                      </m:sup>
                    </m:sSup>
                    <m:r>
                      <a:rPr lang="uz-Latn-UZ" sz="32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𝒌𝒈</m:t>
                    </m:r>
                    <m:r>
                      <a:rPr lang="uz-Latn-UZ" sz="32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≈</m:t>
                    </m:r>
                    <m:r>
                      <a:rPr lang="uz-Latn-UZ" sz="32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𝟏𝟖𝟑𝟔</m:t>
                    </m:r>
                    <m:r>
                      <a:rPr lang="uz-Latn-UZ" sz="32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uz-Latn-UZ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uz-Latn-UZ" sz="32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sub>
                    </m:sSub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Neytron (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uz-Latn-UZ" sz="3200" i="1">
                        <a:latin typeface="Cambria Math" panose="02040503050406030204" pitchFamily="18" charset="0"/>
                      </a:rPr>
                      <m:t>)−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1932-yilda ingliz fizigi J.Chedvik tomonidan kashf qilingan.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U e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lektr jihatidan neytral zarra.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sz="3200" b="1" i="1" dirty="0">
                              <a:latin typeface="Cambria Math"/>
                              <a:ea typeface="Cambria Math" panose="02040503050406030204" pitchFamily="18" charset="0"/>
                            </a:rPr>
                            <m:t>𝒑</m:t>
                          </m:r>
                        </m:sub>
                      </m:sSub>
                      <m:r>
                        <a:rPr lang="uz-Latn-UZ" sz="3200" b="1" i="1" dirty="0">
                          <a:latin typeface="Cambria Math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uz-Latn-UZ" sz="3200" b="1" i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z-Latn-UZ" sz="32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uz-Latn-UZ" sz="32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z-Latn-UZ" sz="3200" b="1" i="1">
                          <a:latin typeface="Cambria Math" panose="02040503050406030204" pitchFamily="18" charset="0"/>
                        </a:rPr>
                        <m:t>𝟔𝟕𝟒𝟗</m:t>
                      </m:r>
                      <m:r>
                        <a:rPr lang="uz-Latn-UZ" sz="3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uz-Latn-UZ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z-Latn-UZ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uz-Latn-UZ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uz-Latn-UZ" sz="32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𝟐𝟕</m:t>
                          </m:r>
                        </m:sup>
                      </m:sSup>
                      <m:r>
                        <a:rPr lang="uz-Latn-UZ" sz="3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𝒌𝒈</m:t>
                      </m:r>
                      <m:r>
                        <a:rPr lang="uz-Latn-UZ" sz="3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uz-Latn-UZ" sz="3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𝟏𝟖𝟑𝟗</m:t>
                      </m:r>
                      <m:r>
                        <a:rPr lang="uz-Latn-UZ" sz="32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uz-Latn-UZ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uz-Latn-UZ" sz="32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𝒆</m:t>
                          </m:r>
                        </m:sub>
                      </m:sSub>
                    </m:oMath>
                  </m:oMathPara>
                </a14:m>
                <a:endParaRPr lang="uz-Latn-UZ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0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Proton va neytronlar birgalikda 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nuklonlar</a:t>
                </a:r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deb ataladi.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0" algn="ctr">
                  <a:lnSpc>
                    <a:spcPct val="100000"/>
                  </a:lnSpc>
                  <a:buNone/>
                </a:pPr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A= Z+N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uz-Latn-UZ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𝒁</m:t>
                        </m:r>
                      </m:sub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sup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sPre>
                  </m:oMath>
                </a14:m>
                <a:r>
                  <a:rPr lang="en-US" sz="4000" b="1" dirty="0">
                    <a:cs typeface="Arial" panose="020B0604020202020204" pitchFamily="34" charset="0"/>
                  </a:rPr>
                  <a:t>;       </a:t>
                </a:r>
                <a:r>
                  <a:rPr lang="uz-Latn-UZ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uz-Latn-UZ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PrePr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𝒁</m:t>
                        </m:r>
                      </m:sub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𝑨</m:t>
                        </m:r>
                      </m:sup>
                      <m:e>
                        <m:r>
                          <a:rPr lang="ru-RU" sz="4000" b="1" i="1" smtClean="0">
                            <a:latin typeface="Cambria Math" panose="02040503050406030204" pitchFamily="18" charset="0"/>
                          </a:rPr>
                          <m:t>У</m:t>
                        </m:r>
                      </m:e>
                    </m:sPre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buNone/>
                </a:pP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endParaRPr lang="uz-Cyrl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10000"/>
                  </a:lnSpc>
                  <a:spcBef>
                    <a:spcPts val="0"/>
                  </a:spcBef>
                  <a:buNone/>
                </a:pPr>
                <a:r>
                  <a:rPr lang="uz-Cyrl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2400" b="1" dirty="0">
                    <a:latin typeface="News706 BT" panose="02040804060705020204" pitchFamily="18" charset="0"/>
                  </a:rPr>
                  <a:t>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6CACAD0-34BE-4B55-9170-BB23E9AF78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9093" y="1313645"/>
                <a:ext cx="11410682" cy="5466517"/>
              </a:xfrm>
              <a:blipFill>
                <a:blip r:embed="rId2"/>
                <a:stretch>
                  <a:fillRect l="-1389" t="-557" r="-1335" b="-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256458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0508578"/>
              </p:ext>
            </p:extLst>
          </p:nvPr>
        </p:nvGraphicFramePr>
        <p:xfrm>
          <a:off x="2446986" y="1635617"/>
          <a:ext cx="7263684" cy="3966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3" name="PHOTO-PAINT" r:id="rId3" imgW="6667200" imgH="3705120" progId="CorelPHOTOPAINT.Image.19">
                  <p:embed/>
                </p:oleObj>
              </mc:Choice>
              <mc:Fallback>
                <p:oleObj name="PHOTO-PAINT" r:id="rId3" imgW="6667200" imgH="3705120" progId="CorelPHOTOPAINT.Image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46986" y="1635617"/>
                        <a:ext cx="7263684" cy="39666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8139607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07" y="1153085"/>
            <a:ext cx="11460174" cy="471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7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15" y="318768"/>
            <a:ext cx="11813557" cy="638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8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62894" y="682580"/>
                <a:ext cx="11478193" cy="5392906"/>
              </a:xfrm>
            </p:spPr>
            <p:txBody>
              <a:bodyPr>
                <a:normAutofit/>
              </a:bodyPr>
              <a:lstStyle/>
              <a:p>
                <a:pPr marL="0" indent="542925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uz-Latn-UZ" sz="3276" b="1" i="1" dirty="0">
                    <a:latin typeface="News706 BT" panose="02040804060705020204" pitchFamily="18" charset="0"/>
                    <a:cs typeface="Arial" panose="020B0604020202020204" pitchFamily="34" charset="0"/>
                  </a:rPr>
                  <a:t> </a:t>
                </a:r>
                <a:r>
                  <a:rPr lang="uz-Latn-UZ" sz="4094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Yadroning kattaligi. </a:t>
                </a:r>
                <a:r>
                  <a:rPr lang="uz-Latn-UZ" sz="4094" dirty="0">
                    <a:latin typeface="Arial" panose="020B0604020202020204" pitchFamily="34" charset="0"/>
                    <a:cs typeface="Arial" panose="020B0604020202020204" pitchFamily="34" charset="0"/>
                  </a:rPr>
                  <a:t>Yadroning radiusi tajriba asosida keltirib chiqarilgan bo‘lib quyidagiga teng: </a:t>
                </a:r>
              </a:p>
              <a:p>
                <a:pPr marL="0" indent="542925" algn="ctr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uz-Latn-UZ" sz="4094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uz-Latn-UZ" sz="4094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4094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94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94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4094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94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94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94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p>
                        <m:f>
                          <m:fPr>
                            <m:ctrlPr>
                              <a:rPr lang="uz-Latn-UZ" sz="4094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94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uz-Latn-UZ" sz="4094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uz-Latn-UZ" sz="4094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94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uz-Latn-UZ" sz="4094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94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94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4094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4094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=(1,2−1,7)∙</m:t>
                    </m:r>
                    <m:sSup>
                      <m:sSupPr>
                        <m:ctrlPr>
                          <a:rPr lang="uz-Latn-UZ" sz="4094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94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94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−15</m:t>
                        </m:r>
                      </m:sup>
                    </m:sSup>
                    <m:r>
                      <a:rPr lang="uz-Latn-UZ" sz="4094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94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542925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uz-Latn-UZ" sz="4094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en-US" sz="4094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542925" algn="just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uz-Latn-UZ" sz="4094" dirty="0">
                    <a:latin typeface="Arial" panose="020B0604020202020204" pitchFamily="34" charset="0"/>
                    <a:cs typeface="Arial" panose="020B0604020202020204" pitchFamily="34" charset="0"/>
                  </a:rPr>
                  <a:t>Atom yadrosining radiusi deganda, yadro kuchlarining ta’siri namoyon bo‘ladigan soha tushuniladi.       </a:t>
                </a:r>
                <a:endParaRPr lang="uz-Latn-UZ" sz="4094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2894" y="682580"/>
                <a:ext cx="11478193" cy="5392906"/>
              </a:xfrm>
              <a:blipFill>
                <a:blip r:embed="rId2"/>
                <a:stretch>
                  <a:fillRect l="-1912" t="-2147" r="-1965" b="-33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004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9424A4-090B-41EA-9FDA-FF914A379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188" cy="113970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Yadroning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dirty="0"/>
              <a:t>    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CACAD0-34BE-4B55-9170-BB23E9AF7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093" y="1532586"/>
            <a:ext cx="11410682" cy="52475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593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Yadroni kulon kuchi ta’sirida parchalanib ketishidan saqlab turadigan bunday tortishish kuchlariga </a:t>
            </a:r>
            <a:r>
              <a:rPr lang="uz-Latn-UZ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yadro kuchlari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deyiladi. </a:t>
            </a:r>
          </a:p>
          <a:p>
            <a:pPr marL="0" indent="0" algn="just">
              <a:buNone/>
            </a:pPr>
            <a:r>
              <a:rPr lang="uz-Latn-UZ" sz="4000" i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Yadroning bog‘lanish energiyasi</a:t>
            </a:r>
            <a:r>
              <a:rPr lang="uz-Latn-UZ" sz="4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Yadrodagi nuklonlar orasida ma’lum bog‘lanish mavjud. Yadroni alohida nuklonlarga ajratish uchun zarur bo‘lgan energiya </a:t>
            </a:r>
            <a:r>
              <a:rPr lang="uz-Latn-UZ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yadroning bog‘lanish energiyasi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deyiladi.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uz-Cyrl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z-Cyrl-UZ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Latn-UZ" sz="2400" b="1" dirty="0">
                <a:latin typeface="News706 BT" panose="02040804060705020204" pitchFamily="18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8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28648" y="5058227"/>
                <a:ext cx="11158539" cy="138543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3276" b="1" i="1" dirty="0">
                    <a:latin typeface="News706 BT" panose="02040804060705020204" pitchFamily="18" charset="0"/>
                  </a:rPr>
                  <a:t>       </a:t>
                </a:r>
                <a:endParaRPr lang="uz-Latn-UZ" sz="4094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uz-Latn-UZ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uz-Latn-UZ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uz-Latn-UZ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z-Latn-UZ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𝒁</m:t>
                          </m:r>
                          <m:r>
                            <a:rPr lang="uz-Latn-UZ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uz-Latn-UZ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z-Latn-UZ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𝒑</m:t>
                              </m:r>
                            </m:sub>
                          </m:sSub>
                          <m:r>
                            <a:rPr lang="uz-Latn-UZ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uz-Latn-UZ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uz-Latn-UZ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  <m:r>
                                <a:rPr lang="uz-Latn-UZ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uz-Latn-UZ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𝒁</m:t>
                              </m:r>
                            </m:e>
                          </m:d>
                          <m:r>
                            <a:rPr lang="uz-Latn-UZ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uz-Latn-UZ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uz-Latn-UZ" sz="4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e>
                      </m:d>
                      <m:r>
                        <a:rPr lang="uz-Latn-UZ" sz="4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uz-Latn-UZ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uz-Latn-UZ" sz="4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𝒚𝒂𝒅𝒓𝒐</m:t>
                          </m:r>
                        </m:sub>
                      </m:sSub>
                    </m:oMath>
                  </m:oMathPara>
                </a14:m>
                <a:endParaRPr lang="uz-Latn-UZ" sz="4094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48" y="5058227"/>
                <a:ext cx="11158539" cy="138543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05F3A8-4729-4EC2-B4AA-B8F791E068E4}"/>
              </a:ext>
            </a:extLst>
          </p:cNvPr>
          <p:cNvSpPr/>
          <p:nvPr/>
        </p:nvSpPr>
        <p:spPr>
          <a:xfrm>
            <a:off x="628648" y="341494"/>
            <a:ext cx="1092993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900113" algn="just"/>
            <a:r>
              <a:rPr lang="uz-Latn-UZ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 deffekti</a:t>
            </a:r>
            <a:r>
              <a:rPr lang="uz-Latn-UZ" sz="4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massasini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</a:t>
            </a:r>
          </a:p>
          <a:p>
            <a:pPr algn="just"/>
            <a:r>
              <a:rPr lang="uz-Latn-UZ" sz="4400" i="1" dirty="0">
                <a:latin typeface="Arial" panose="020B0604020202020204" pitchFamily="34" charset="0"/>
                <a:cs typeface="Arial" panose="020B0604020202020204" pitchFamily="34" charset="0"/>
              </a:rPr>
              <a:t>massspektometrlar 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deb ataluvchi asbob yordamida katta aniqlikda o‘lchash mumkin. Bunday o‘lchashlarning ko‘rsa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tishicha, yadroning massasi uning tarkibiga kiruvchi nuklonlar massalarining yig‘in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4400" dirty="0">
                <a:latin typeface="Arial" panose="020B0604020202020204" pitchFamily="34" charset="0"/>
                <a:cs typeface="Arial" panose="020B0604020202020204" pitchFamily="34" charset="0"/>
              </a:rPr>
              <a:t>disidan kichik ekan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510251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567</TotalTime>
  <Words>705</Words>
  <Application>Microsoft Office PowerPoint</Application>
  <PresentationFormat>Произвольный</PresentationFormat>
  <Paragraphs>63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News706 BT</vt:lpstr>
      <vt:lpstr>Тема Office</vt:lpstr>
      <vt:lpstr>PHOTO-PAINT</vt:lpstr>
      <vt:lpstr>Презентация PowerPoint</vt:lpstr>
      <vt:lpstr>                                Atom yadrosi</vt:lpstr>
      <vt:lpstr>                     Proton (p) va neytron (n)     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Yadroning bog‘lanish energiyasi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hp</cp:lastModifiedBy>
  <cp:revision>68</cp:revision>
  <dcterms:created xsi:type="dcterms:W3CDTF">2020-04-11T11:55:39Z</dcterms:created>
  <dcterms:modified xsi:type="dcterms:W3CDTF">2021-03-31T11:05:47Z</dcterms:modified>
</cp:coreProperties>
</file>