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02" r:id="rId3"/>
    <p:sldId id="303" r:id="rId4"/>
    <p:sldId id="260" r:id="rId5"/>
    <p:sldId id="262" r:id="rId6"/>
    <p:sldId id="263" r:id="rId7"/>
    <p:sldId id="264" r:id="rId8"/>
    <p:sldId id="304" r:id="rId9"/>
    <p:sldId id="266" r:id="rId10"/>
    <p:sldId id="279" r:id="rId11"/>
    <p:sldId id="267" r:id="rId12"/>
    <p:sldId id="268" r:id="rId13"/>
    <p:sldId id="270" r:id="rId14"/>
    <p:sldId id="269" r:id="rId15"/>
    <p:sldId id="272" r:id="rId16"/>
    <p:sldId id="273" r:id="rId17"/>
    <p:sldId id="301" r:id="rId18"/>
  </p:sldIdLst>
  <p:sldSz cx="12168188" cy="70199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0" y="-168"/>
      </p:cViewPr>
      <p:guideLst>
        <p:guide orient="horz" pos="2211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024" y="1148863"/>
            <a:ext cx="9126141" cy="2443974"/>
          </a:xfrm>
        </p:spPr>
        <p:txBody>
          <a:bodyPr anchor="b"/>
          <a:lstStyle>
            <a:lvl1pPr algn="ctr">
              <a:defRPr sz="598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024" y="3687086"/>
            <a:ext cx="9126141" cy="1694856"/>
          </a:xfrm>
        </p:spPr>
        <p:txBody>
          <a:bodyPr/>
          <a:lstStyle>
            <a:lvl1pPr marL="0" indent="0" algn="ctr">
              <a:buNone/>
              <a:defRPr sz="2395"/>
            </a:lvl1pPr>
            <a:lvl2pPr marL="456286" indent="0" algn="ctr">
              <a:buNone/>
              <a:defRPr sz="1996"/>
            </a:lvl2pPr>
            <a:lvl3pPr marL="912571" indent="0" algn="ctr">
              <a:buNone/>
              <a:defRPr sz="1796"/>
            </a:lvl3pPr>
            <a:lvl4pPr marL="1368857" indent="0" algn="ctr">
              <a:buNone/>
              <a:defRPr sz="1597"/>
            </a:lvl4pPr>
            <a:lvl5pPr marL="1825142" indent="0" algn="ctr">
              <a:buNone/>
              <a:defRPr sz="1597"/>
            </a:lvl5pPr>
            <a:lvl6pPr marL="2281428" indent="0" algn="ctr">
              <a:buNone/>
              <a:defRPr sz="1597"/>
            </a:lvl6pPr>
            <a:lvl7pPr marL="2737714" indent="0" algn="ctr">
              <a:buNone/>
              <a:defRPr sz="1597"/>
            </a:lvl7pPr>
            <a:lvl8pPr marL="3193999" indent="0" algn="ctr">
              <a:buNone/>
              <a:defRPr sz="1597"/>
            </a:lvl8pPr>
            <a:lvl9pPr marL="3650285" indent="0" algn="ctr">
              <a:buNone/>
              <a:defRPr sz="159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EBE2-F05A-43DF-8A94-7E112BC7FCB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852F-3CC5-49CE-8644-39B57C79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3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EBE2-F05A-43DF-8A94-7E112BC7FCB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852F-3CC5-49CE-8644-39B57C79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6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7859" y="373746"/>
            <a:ext cx="2623766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563" y="373746"/>
            <a:ext cx="7719194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EBE2-F05A-43DF-8A94-7E112BC7FCB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852F-3CC5-49CE-8644-39B57C79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0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618" y="286572"/>
            <a:ext cx="10342961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615" y="1429986"/>
            <a:ext cx="3321915" cy="34878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6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137" y="1429986"/>
            <a:ext cx="3321915" cy="34878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6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3658" y="1429986"/>
            <a:ext cx="3321915" cy="34878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6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615" y="5098166"/>
            <a:ext cx="3321915" cy="981491"/>
          </a:xfrm>
        </p:spPr>
        <p:txBody>
          <a:bodyPr>
            <a:noAutofit/>
          </a:bodyPr>
          <a:lstStyle>
            <a:lvl1pPr marL="0" indent="0">
              <a:buNone/>
              <a:defRPr sz="1396"/>
            </a:lvl1pPr>
            <a:lvl2pPr marL="152073" indent="-152073">
              <a:buFont typeface="Arial" panose="020B0604020202020204" pitchFamily="34" charset="0"/>
              <a:buChar char="•"/>
              <a:defRPr sz="1396"/>
            </a:lvl2pPr>
            <a:lvl3pPr marL="304147" indent="-152073">
              <a:defRPr sz="1396"/>
            </a:lvl3pPr>
            <a:lvl4pPr marL="532257" indent="-228110">
              <a:defRPr sz="1396"/>
            </a:lvl4pPr>
            <a:lvl5pPr marL="760367" indent="-228110">
              <a:defRPr sz="139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137" y="5098166"/>
            <a:ext cx="3321915" cy="981491"/>
          </a:xfrm>
        </p:spPr>
        <p:txBody>
          <a:bodyPr>
            <a:noAutofit/>
          </a:bodyPr>
          <a:lstStyle>
            <a:lvl1pPr marL="0" indent="0">
              <a:buNone/>
              <a:defRPr sz="1396"/>
            </a:lvl1pPr>
            <a:lvl2pPr marL="152073" indent="-152073">
              <a:buFont typeface="Arial" panose="020B0604020202020204" pitchFamily="34" charset="0"/>
              <a:buChar char="•"/>
              <a:defRPr sz="1396"/>
            </a:lvl2pPr>
            <a:lvl3pPr marL="304147" indent="-152073">
              <a:defRPr sz="1396"/>
            </a:lvl3pPr>
            <a:lvl4pPr marL="532257" indent="-228110">
              <a:defRPr sz="1396"/>
            </a:lvl4pPr>
            <a:lvl5pPr marL="760367" indent="-228110">
              <a:defRPr sz="139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3658" y="5098166"/>
            <a:ext cx="3321915" cy="981491"/>
          </a:xfrm>
        </p:spPr>
        <p:txBody>
          <a:bodyPr>
            <a:noAutofit/>
          </a:bodyPr>
          <a:lstStyle>
            <a:lvl1pPr marL="0" indent="0">
              <a:buNone/>
              <a:defRPr sz="1396"/>
            </a:lvl1pPr>
            <a:lvl2pPr marL="152073" indent="-152073">
              <a:buFont typeface="Arial" panose="020B0604020202020204" pitchFamily="34" charset="0"/>
              <a:buChar char="•"/>
              <a:defRPr sz="1396"/>
            </a:lvl2pPr>
            <a:lvl3pPr marL="304147" indent="-152073">
              <a:defRPr sz="1396"/>
            </a:lvl3pPr>
            <a:lvl4pPr marL="532257" indent="-228110">
              <a:defRPr sz="1396"/>
            </a:lvl4pPr>
            <a:lvl5pPr marL="760367" indent="-228110">
              <a:defRPr sz="139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618" y="955493"/>
            <a:ext cx="10342961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2685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EBE2-F05A-43DF-8A94-7E112BC7FCB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852F-3CC5-49CE-8644-39B57C79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9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25" y="1750107"/>
            <a:ext cx="10495062" cy="2920093"/>
          </a:xfrm>
        </p:spPr>
        <p:txBody>
          <a:bodyPr anchor="b"/>
          <a:lstStyle>
            <a:lvl1pPr>
              <a:defRPr sz="598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225" y="4697826"/>
            <a:ext cx="10495062" cy="1535608"/>
          </a:xfrm>
        </p:spPr>
        <p:txBody>
          <a:bodyPr/>
          <a:lstStyle>
            <a:lvl1pPr marL="0" indent="0">
              <a:buNone/>
              <a:defRPr sz="2395">
                <a:solidFill>
                  <a:schemeClr val="tx1">
                    <a:tint val="75000"/>
                  </a:schemeClr>
                </a:solidFill>
              </a:defRPr>
            </a:lvl1pPr>
            <a:lvl2pPr marL="456286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2pPr>
            <a:lvl3pPr marL="912571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3pPr>
            <a:lvl4pPr marL="1368857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4pPr>
            <a:lvl5pPr marL="1825142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5pPr>
            <a:lvl6pPr marL="2281428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6pPr>
            <a:lvl7pPr marL="273771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7pPr>
            <a:lvl8pPr marL="3193999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8pPr>
            <a:lvl9pPr marL="3650285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EBE2-F05A-43DF-8A94-7E112BC7FCB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852F-3CC5-49CE-8644-39B57C79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2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563" y="1868730"/>
            <a:ext cx="5171480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0145" y="1868730"/>
            <a:ext cx="5171480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EBE2-F05A-43DF-8A94-7E112BC7FCB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852F-3CC5-49CE-8644-39B57C79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0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48" y="373747"/>
            <a:ext cx="10495062" cy="13568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49" y="1720857"/>
            <a:ext cx="5147713" cy="843365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286" indent="0">
              <a:buNone/>
              <a:defRPr sz="1996" b="1"/>
            </a:lvl2pPr>
            <a:lvl3pPr marL="912571" indent="0">
              <a:buNone/>
              <a:defRPr sz="1796" b="1"/>
            </a:lvl3pPr>
            <a:lvl4pPr marL="1368857" indent="0">
              <a:buNone/>
              <a:defRPr sz="1597" b="1"/>
            </a:lvl4pPr>
            <a:lvl5pPr marL="1825142" indent="0">
              <a:buNone/>
              <a:defRPr sz="1597" b="1"/>
            </a:lvl5pPr>
            <a:lvl6pPr marL="2281428" indent="0">
              <a:buNone/>
              <a:defRPr sz="1597" b="1"/>
            </a:lvl6pPr>
            <a:lvl7pPr marL="2737714" indent="0">
              <a:buNone/>
              <a:defRPr sz="1597" b="1"/>
            </a:lvl7pPr>
            <a:lvl8pPr marL="3193999" indent="0">
              <a:buNone/>
              <a:defRPr sz="1597" b="1"/>
            </a:lvl8pPr>
            <a:lvl9pPr marL="3650285" indent="0">
              <a:buNone/>
              <a:defRPr sz="159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149" y="2564223"/>
            <a:ext cx="5147713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0145" y="1720857"/>
            <a:ext cx="5173065" cy="843365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286" indent="0">
              <a:buNone/>
              <a:defRPr sz="1996" b="1"/>
            </a:lvl2pPr>
            <a:lvl3pPr marL="912571" indent="0">
              <a:buNone/>
              <a:defRPr sz="1796" b="1"/>
            </a:lvl3pPr>
            <a:lvl4pPr marL="1368857" indent="0">
              <a:buNone/>
              <a:defRPr sz="1597" b="1"/>
            </a:lvl4pPr>
            <a:lvl5pPr marL="1825142" indent="0">
              <a:buNone/>
              <a:defRPr sz="1597" b="1"/>
            </a:lvl5pPr>
            <a:lvl6pPr marL="2281428" indent="0">
              <a:buNone/>
              <a:defRPr sz="1597" b="1"/>
            </a:lvl6pPr>
            <a:lvl7pPr marL="2737714" indent="0">
              <a:buNone/>
              <a:defRPr sz="1597" b="1"/>
            </a:lvl7pPr>
            <a:lvl8pPr marL="3193999" indent="0">
              <a:buNone/>
              <a:defRPr sz="1597" b="1"/>
            </a:lvl8pPr>
            <a:lvl9pPr marL="3650285" indent="0">
              <a:buNone/>
              <a:defRPr sz="159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0145" y="2564223"/>
            <a:ext cx="5173065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EBE2-F05A-43DF-8A94-7E112BC7FCB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852F-3CC5-49CE-8644-39B57C79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5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EBE2-F05A-43DF-8A94-7E112BC7FCB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852F-3CC5-49CE-8644-39B57C79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EBE2-F05A-43DF-8A94-7E112BC7FCB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852F-3CC5-49CE-8644-39B57C79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8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48" y="467995"/>
            <a:ext cx="3924557" cy="1637983"/>
          </a:xfrm>
        </p:spPr>
        <p:txBody>
          <a:bodyPr anchor="b"/>
          <a:lstStyle>
            <a:lvl1pPr>
              <a:defRPr sz="319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065" y="1010740"/>
            <a:ext cx="6160145" cy="4988697"/>
          </a:xfrm>
        </p:spPr>
        <p:txBody>
          <a:bodyPr/>
          <a:lstStyle>
            <a:lvl1pPr>
              <a:defRPr sz="3194"/>
            </a:lvl1pPr>
            <a:lvl2pPr>
              <a:defRPr sz="2794"/>
            </a:lvl2pPr>
            <a:lvl3pPr>
              <a:defRPr sz="2395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148" y="2105977"/>
            <a:ext cx="3924557" cy="3901584"/>
          </a:xfrm>
        </p:spPr>
        <p:txBody>
          <a:bodyPr/>
          <a:lstStyle>
            <a:lvl1pPr marL="0" indent="0">
              <a:buNone/>
              <a:defRPr sz="1597"/>
            </a:lvl1pPr>
            <a:lvl2pPr marL="456286" indent="0">
              <a:buNone/>
              <a:defRPr sz="1397"/>
            </a:lvl2pPr>
            <a:lvl3pPr marL="912571" indent="0">
              <a:buNone/>
              <a:defRPr sz="1198"/>
            </a:lvl3pPr>
            <a:lvl4pPr marL="1368857" indent="0">
              <a:buNone/>
              <a:defRPr sz="998"/>
            </a:lvl4pPr>
            <a:lvl5pPr marL="1825142" indent="0">
              <a:buNone/>
              <a:defRPr sz="998"/>
            </a:lvl5pPr>
            <a:lvl6pPr marL="2281428" indent="0">
              <a:buNone/>
              <a:defRPr sz="998"/>
            </a:lvl6pPr>
            <a:lvl7pPr marL="2737714" indent="0">
              <a:buNone/>
              <a:defRPr sz="998"/>
            </a:lvl7pPr>
            <a:lvl8pPr marL="3193999" indent="0">
              <a:buNone/>
              <a:defRPr sz="998"/>
            </a:lvl8pPr>
            <a:lvl9pPr marL="3650285" indent="0">
              <a:buNone/>
              <a:defRPr sz="99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EBE2-F05A-43DF-8A94-7E112BC7FCB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852F-3CC5-49CE-8644-39B57C79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9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48" y="467995"/>
            <a:ext cx="3924557" cy="1637983"/>
          </a:xfrm>
        </p:spPr>
        <p:txBody>
          <a:bodyPr anchor="b"/>
          <a:lstStyle>
            <a:lvl1pPr>
              <a:defRPr sz="319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3065" y="1010740"/>
            <a:ext cx="6160145" cy="4988697"/>
          </a:xfrm>
        </p:spPr>
        <p:txBody>
          <a:bodyPr anchor="t"/>
          <a:lstStyle>
            <a:lvl1pPr marL="0" indent="0">
              <a:buNone/>
              <a:defRPr sz="3194"/>
            </a:lvl1pPr>
            <a:lvl2pPr marL="456286" indent="0">
              <a:buNone/>
              <a:defRPr sz="2794"/>
            </a:lvl2pPr>
            <a:lvl3pPr marL="912571" indent="0">
              <a:buNone/>
              <a:defRPr sz="2395"/>
            </a:lvl3pPr>
            <a:lvl4pPr marL="1368857" indent="0">
              <a:buNone/>
              <a:defRPr sz="1996"/>
            </a:lvl4pPr>
            <a:lvl5pPr marL="1825142" indent="0">
              <a:buNone/>
              <a:defRPr sz="1996"/>
            </a:lvl5pPr>
            <a:lvl6pPr marL="2281428" indent="0">
              <a:buNone/>
              <a:defRPr sz="1996"/>
            </a:lvl6pPr>
            <a:lvl7pPr marL="2737714" indent="0">
              <a:buNone/>
              <a:defRPr sz="1996"/>
            </a:lvl7pPr>
            <a:lvl8pPr marL="3193999" indent="0">
              <a:buNone/>
              <a:defRPr sz="1996"/>
            </a:lvl8pPr>
            <a:lvl9pPr marL="3650285" indent="0">
              <a:buNone/>
              <a:defRPr sz="199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148" y="2105977"/>
            <a:ext cx="3924557" cy="3901584"/>
          </a:xfrm>
        </p:spPr>
        <p:txBody>
          <a:bodyPr/>
          <a:lstStyle>
            <a:lvl1pPr marL="0" indent="0">
              <a:buNone/>
              <a:defRPr sz="1597"/>
            </a:lvl1pPr>
            <a:lvl2pPr marL="456286" indent="0">
              <a:buNone/>
              <a:defRPr sz="1397"/>
            </a:lvl2pPr>
            <a:lvl3pPr marL="912571" indent="0">
              <a:buNone/>
              <a:defRPr sz="1198"/>
            </a:lvl3pPr>
            <a:lvl4pPr marL="1368857" indent="0">
              <a:buNone/>
              <a:defRPr sz="998"/>
            </a:lvl4pPr>
            <a:lvl5pPr marL="1825142" indent="0">
              <a:buNone/>
              <a:defRPr sz="998"/>
            </a:lvl5pPr>
            <a:lvl6pPr marL="2281428" indent="0">
              <a:buNone/>
              <a:defRPr sz="998"/>
            </a:lvl6pPr>
            <a:lvl7pPr marL="2737714" indent="0">
              <a:buNone/>
              <a:defRPr sz="998"/>
            </a:lvl7pPr>
            <a:lvl8pPr marL="3193999" indent="0">
              <a:buNone/>
              <a:defRPr sz="998"/>
            </a:lvl8pPr>
            <a:lvl9pPr marL="3650285" indent="0">
              <a:buNone/>
              <a:defRPr sz="99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EBE2-F05A-43DF-8A94-7E112BC7FCB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852F-3CC5-49CE-8644-39B57C79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50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563" y="373747"/>
            <a:ext cx="10495062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563" y="1868730"/>
            <a:ext cx="10495062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563" y="6506431"/>
            <a:ext cx="2737842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4EBE2-F05A-43DF-8A94-7E112BC7FCB6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0713" y="6506431"/>
            <a:ext cx="4106763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783" y="6506431"/>
            <a:ext cx="2737842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0852F-3CC5-49CE-8644-39B57C79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53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2571" rtl="0" eaLnBrk="1" latinLnBrk="0" hangingPunct="1">
        <a:lnSpc>
          <a:spcPct val="90000"/>
        </a:lnSpc>
        <a:spcBef>
          <a:spcPct val="0"/>
        </a:spcBef>
        <a:buNone/>
        <a:defRPr sz="43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43" indent="-228143" algn="l" defTabSz="912571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4" kern="1200">
          <a:solidFill>
            <a:schemeClr val="tx1"/>
          </a:solidFill>
          <a:latin typeface="+mn-lt"/>
          <a:ea typeface="+mn-ea"/>
          <a:cs typeface="+mn-cs"/>
        </a:defRPr>
      </a:lvl1pPr>
      <a:lvl2pPr marL="684428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140714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3pPr>
      <a:lvl4pPr marL="1597000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2053285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509571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965856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422142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878428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286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571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857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5142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1428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7714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3999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50285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0" y="1"/>
            <a:ext cx="12165208" cy="204588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1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92469" y="2349029"/>
            <a:ext cx="9839910" cy="5208095"/>
          </a:xfrm>
          <a:prstGeom prst="rect">
            <a:avLst/>
          </a:prstGeom>
        </p:spPr>
        <p:txBody>
          <a:bodyPr vert="horz" wrap="square" lIns="0" tIns="29467" rIns="0" bIns="0" rtlCol="0">
            <a:spAutoFit/>
          </a:bodyPr>
          <a:lstStyle/>
          <a:p>
            <a:pPr>
              <a:spcAft>
                <a:spcPts val="1198"/>
              </a:spcAft>
            </a:pPr>
            <a:r>
              <a:rPr lang="uz-Latn-UZ" sz="4790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endParaRPr lang="en-US" sz="479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Aft>
                <a:spcPts val="1198"/>
              </a:spcAft>
            </a:pPr>
            <a:r>
              <a:rPr lang="en-US" sz="4790" b="1" dirty="0">
                <a:solidFill>
                  <a:srgbClr val="002060"/>
                </a:solidFill>
                <a:latin typeface="Arial"/>
                <a:cs typeface="Arial"/>
              </a:rPr>
              <a:t>Atom </a:t>
            </a:r>
            <a:r>
              <a:rPr lang="en-US" sz="4790" b="1" dirty="0" err="1">
                <a:solidFill>
                  <a:srgbClr val="002060"/>
                </a:solidFill>
                <a:latin typeface="Arial"/>
                <a:cs typeface="Arial"/>
              </a:rPr>
              <a:t>yadrosining</a:t>
            </a:r>
            <a:r>
              <a:rPr lang="en-US" sz="479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790" b="1" dirty="0" err="1">
                <a:solidFill>
                  <a:srgbClr val="002060"/>
                </a:solidFill>
                <a:latin typeface="Arial"/>
                <a:cs typeface="Arial"/>
              </a:rPr>
              <a:t>tarkibi</a:t>
            </a:r>
            <a:r>
              <a:rPr lang="en-US" sz="4790" b="1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4790" b="1" dirty="0" err="1">
                <a:solidFill>
                  <a:srgbClr val="002060"/>
                </a:solidFill>
                <a:latin typeface="Arial"/>
                <a:cs typeface="Arial"/>
              </a:rPr>
              <a:t>Bog‘lanish</a:t>
            </a:r>
            <a:r>
              <a:rPr lang="en-US" sz="479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790" b="1" dirty="0" err="1">
                <a:solidFill>
                  <a:srgbClr val="002060"/>
                </a:solidFill>
                <a:latin typeface="Arial"/>
                <a:cs typeface="Arial"/>
              </a:rPr>
              <a:t>energiyasi</a:t>
            </a:r>
            <a:r>
              <a:rPr lang="en-US" sz="4790" b="1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br>
              <a:rPr lang="en-US" sz="479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4790" b="1" dirty="0">
                <a:solidFill>
                  <a:srgbClr val="002060"/>
                </a:solidFill>
                <a:latin typeface="Arial"/>
                <a:cs typeface="Arial"/>
              </a:rPr>
              <a:t>Massa </a:t>
            </a:r>
            <a:r>
              <a:rPr lang="en-US" sz="4790" b="1" dirty="0" err="1">
                <a:solidFill>
                  <a:srgbClr val="002060"/>
                </a:solidFill>
                <a:latin typeface="Arial"/>
                <a:cs typeface="Arial"/>
              </a:rPr>
              <a:t>defekti</a:t>
            </a:r>
            <a:r>
              <a:rPr lang="en-US" sz="479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Aft>
                <a:spcPts val="1198"/>
              </a:spcAft>
            </a:pPr>
            <a:endParaRPr lang="en-US" sz="479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95139" y="2384689"/>
            <a:ext cx="614421" cy="182149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1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74843" y="517514"/>
            <a:ext cx="2257538" cy="100338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1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74843" y="517514"/>
            <a:ext cx="2257537" cy="100338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1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897927" y="554477"/>
            <a:ext cx="2129433" cy="764251"/>
          </a:xfrm>
          <a:prstGeom prst="rect">
            <a:avLst/>
          </a:prstGeom>
        </p:spPr>
        <p:txBody>
          <a:bodyPr vert="horz" wrap="square" lIns="0" tIns="33486" rIns="0" bIns="0" rtlCol="0">
            <a:spAutoFit/>
          </a:bodyPr>
          <a:lstStyle/>
          <a:p>
            <a:pPr algn="ctr">
              <a:spcBef>
                <a:spcPts val="264"/>
              </a:spcBef>
            </a:pPr>
            <a:r>
              <a:rPr lang="en-US" sz="4746" b="1" spc="21" dirty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r>
              <a:rPr lang="uz-Latn-UZ" sz="474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4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56462" y="563488"/>
            <a:ext cx="7410207" cy="1136343"/>
          </a:xfrm>
          <a:prstGeom prst="rect">
            <a:avLst/>
          </a:prstGeom>
        </p:spPr>
        <p:txBody>
          <a:bodyPr vert="horz" wrap="square" lIns="0" tIns="3085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27" algn="ctr" defTabSz="1931548">
              <a:spcBef>
                <a:spcPts val="241"/>
              </a:spcBef>
              <a:defRPr/>
            </a:pPr>
            <a:r>
              <a:rPr lang="en-US" sz="7182" kern="0" spc="11" dirty="0" err="1">
                <a:solidFill>
                  <a:sysClr val="window" lastClr="FFFFFF"/>
                </a:solidFill>
              </a:rPr>
              <a:t>Fizika</a:t>
            </a:r>
            <a:endParaRPr lang="en-US" sz="7182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2350" y="517514"/>
            <a:ext cx="899530" cy="1003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1548"/>
            <a:endParaRPr sz="3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395138" y="4422982"/>
            <a:ext cx="614421" cy="182149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1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170B01-5483-4FD1-BBCB-08A5B94ED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090" y="4042326"/>
            <a:ext cx="2923078" cy="18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40543" y="543826"/>
                <a:ext cx="11087101" cy="5422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z-Cyrl-UZ" sz="3685" b="1" dirty="0">
                    <a:latin typeface="News706 BT" panose="02040804060705020204" pitchFamily="18" charset="0"/>
                  </a:rPr>
                  <a:t>  </a:t>
                </a:r>
                <a:r>
                  <a:rPr lang="en-US" sz="3685" b="1" dirty="0">
                    <a:latin typeface="News706 BT" panose="02040804060705020204" pitchFamily="18" charset="0"/>
                  </a:rPr>
                  <a:t>  </a:t>
                </a: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Massaning bu yetishmagan qismi </a:t>
                </a:r>
                <a:r>
                  <a:rPr lang="uz-Latn-UZ" sz="44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massa deffekti</a:t>
                </a: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deb ataladi. Bizga ma’lumki massaning har qanday </a:t>
                </a:r>
                <a14:m>
                  <m:oMath xmlns:m="http://schemas.openxmlformats.org/officeDocument/2006/math">
                    <m:r>
                      <a:rPr lang="uz-Latn-UZ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uz-Latn-UZ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o‘zgarishiga energiyaning </a:t>
                </a:r>
                <a14:m>
                  <m:oMath xmlns:m="http://schemas.openxmlformats.org/officeDocument/2006/math">
                    <m:r>
                      <a:rPr lang="uz-Latn-UZ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uz-Latn-UZ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o‘zgarishi mos keladi. Aynan shu energiya yadroni bir butun qilib ushlab turadi va u quyidagiga teng:</a:t>
                </a:r>
                <a:endParaRPr lang="uz-Cyrl-UZ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uz-Latn-UZ" sz="3685" b="1" dirty="0">
                  <a:latin typeface="News706 BT" panose="0204080406070502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uz-Latn-UZ" sz="4000" b="1" i="1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uz-Latn-UZ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r>
                        <a:rPr lang="uz-Latn-UZ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r>
                        <a:rPr lang="uz-Latn-UZ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uz-Latn-UZ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uz-Latn-UZ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uz-Latn-UZ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𝒚𝒂𝒅𝒓𝒐</m:t>
                          </m:r>
                        </m:sub>
                      </m:sSub>
                      <m:r>
                        <a:rPr lang="uz-Latn-UZ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uz-Latn-UZ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43" y="543826"/>
                <a:ext cx="11087101" cy="5422254"/>
              </a:xfrm>
              <a:prstGeom prst="rect">
                <a:avLst/>
              </a:prstGeom>
              <a:blipFill>
                <a:blip r:embed="rId2"/>
                <a:stretch>
                  <a:fillRect l="-2255" t="-2360" r="-2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13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28624" y="603469"/>
                <a:ext cx="11372851" cy="566520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504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uz-Latn-UZ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Solishtirma bog‘lanish energiyasi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48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uz-Latn-UZ" sz="4800">
                            <a:latin typeface="Cambria Math" panose="02040503050406030204" pitchFamily="18" charset="0"/>
                          </a:rPr>
                          <m:t>sol</m:t>
                        </m:r>
                      </m:sub>
                    </m:sSub>
                  </m:oMath>
                </a14:m>
                <a:r>
                  <a:rPr lang="uz-Latn-UZ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deb, har bir nuklonga tog‘ri keluvchi bog‘lanish energiyasiga aytiladi, ya’ni     </a:t>
                </a:r>
              </a:p>
              <a:p>
                <a:pPr marL="0" indent="0" algn="just">
                  <a:buNone/>
                </a:pPr>
                <a:r>
                  <a:rPr lang="uz-Latn-UZ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48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uz-Latn-UZ" sz="4800">
                            <a:latin typeface="Cambria Math" panose="02040503050406030204" pitchFamily="18" charset="0"/>
                          </a:rPr>
                          <m:t>sol</m:t>
                        </m:r>
                      </m:sub>
                    </m:sSub>
                    <m:r>
                      <a:rPr lang="uz-Latn-UZ" sz="4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8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uz-Latn-UZ" sz="4800">
                                <a:latin typeface="Cambria Math" panose="02040503050406030204" pitchFamily="18" charset="0"/>
                              </a:rPr>
                              <m:t>bog</m:t>
                            </m:r>
                            <m:r>
                              <a:rPr lang="uz-Latn-UZ" sz="4800">
                                <a:latin typeface="Cambria Math" panose="02040503050406030204" pitchFamily="18" charset="0"/>
                              </a:rPr>
                              <m:t>‘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uz-Latn-UZ" sz="4800"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uz-Latn-UZ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uz-Latn-UZ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ifodadan ko‘rinib turibdiki, </a:t>
                </a:r>
                <a:r>
                  <a:rPr lang="uz-Latn-UZ" sz="4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solishtirma bog‘lanish energiyasi </a:t>
                </a:r>
                <a:r>
                  <a:rPr lang="uz-Latn-UZ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turli yadrolar uchun turlichadir.  </a:t>
                </a:r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624" y="603469"/>
                <a:ext cx="11372851" cy="5665202"/>
              </a:xfrm>
              <a:blipFill>
                <a:blip r:embed="rId2"/>
                <a:stretch>
                  <a:fillRect l="-2412" t="-3875" r="-2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829146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987658"/>
              </p:ext>
            </p:extLst>
          </p:nvPr>
        </p:nvGraphicFramePr>
        <p:xfrm>
          <a:off x="1380392" y="850005"/>
          <a:ext cx="9240716" cy="5577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PHOTO-PAINT" r:id="rId3" imgW="6819840" imgH="3781080" progId="CorelPHOTOPAINT.Image.19">
                  <p:embed/>
                </p:oleObj>
              </mc:Choice>
              <mc:Fallback>
                <p:oleObj name="PHOTO-PAINT" r:id="rId3" imgW="6819840" imgH="3781080" progId="CorelPHOTOPAINT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0392" y="850005"/>
                        <a:ext cx="9240716" cy="5577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56852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175256"/>
              </p:ext>
            </p:extLst>
          </p:nvPr>
        </p:nvGraphicFramePr>
        <p:xfrm>
          <a:off x="1326525" y="514179"/>
          <a:ext cx="9324304" cy="556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PHOTO-PAINT" r:id="rId3" imgW="12191760" imgH="6743520" progId="CorelPHOTOPAINT.Image.19">
                  <p:embed/>
                </p:oleObj>
              </mc:Choice>
              <mc:Fallback>
                <p:oleObj name="PHOTO-PAINT" r:id="rId3" imgW="12191760" imgH="6743520" progId="CorelPHOTOPAINT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6525" y="514179"/>
                        <a:ext cx="9324304" cy="556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305D4E-8E92-412A-BCB3-3B48EF539F77}"/>
              </a:ext>
            </a:extLst>
          </p:cNvPr>
          <p:cNvSpPr/>
          <p:nvPr/>
        </p:nvSpPr>
        <p:spPr>
          <a:xfrm>
            <a:off x="3181082" y="741474"/>
            <a:ext cx="5911403" cy="3403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723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28637" y="529573"/>
                <a:ext cx="11235471" cy="6096250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uz-Latn-UZ" sz="3685" b="1" i="1" dirty="0">
                    <a:latin typeface="News706 BT" panose="02040804060705020204" pitchFamily="18" charset="0"/>
                    <a:cs typeface="Arial" panose="020B0604020202020204" pitchFamily="34" charset="0"/>
                  </a:rPr>
                  <a:t>      </a:t>
                </a:r>
                <a:r>
                  <a:rPr lang="uz-Latn-UZ" sz="47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Sehrli yadrolar. </a:t>
                </a:r>
                <a:r>
                  <a:rPr lang="uz-Latn-UZ" sz="4700" dirty="0">
                    <a:latin typeface="Arial" panose="020B0604020202020204" pitchFamily="34" charset="0"/>
                    <a:cs typeface="Arial" panose="020B0604020202020204" pitchFamily="34" charset="0"/>
                  </a:rPr>
                  <a:t>Tajribalarning ko‘rsa</a:t>
                </a:r>
                <a:r>
                  <a:rPr lang="en-US" sz="47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uz-Latn-UZ" sz="4700" dirty="0">
                    <a:latin typeface="Arial" panose="020B0604020202020204" pitchFamily="34" charset="0"/>
                    <a:cs typeface="Arial" panose="020B0604020202020204" pitchFamily="34" charset="0"/>
                  </a:rPr>
                  <a:t>tishicha, tarkibidagi protonlari yoki neytron</a:t>
                </a:r>
                <a:r>
                  <a:rPr lang="en-US" sz="47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uz-Latn-UZ" sz="4700" dirty="0">
                    <a:latin typeface="Arial" panose="020B0604020202020204" pitchFamily="34" charset="0"/>
                    <a:cs typeface="Arial" panose="020B0604020202020204" pitchFamily="34" charset="0"/>
                  </a:rPr>
                  <a:t>lari 2, 8, 20, 28, 50, 82, 126 sonlarga teng bo‘lgan yadrolar </a:t>
                </a:r>
                <a:r>
                  <a:rPr lang="uz-Latn-UZ" sz="4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sehrli yadrolar </a:t>
                </a:r>
                <a:r>
                  <a:rPr lang="uz-Latn-UZ" sz="4700" dirty="0">
                    <a:latin typeface="Arial" panose="020B0604020202020204" pitchFamily="34" charset="0"/>
                    <a:cs typeface="Arial" panose="020B0604020202020204" pitchFamily="34" charset="0"/>
                  </a:rPr>
                  <a:t>deyiladi. </a:t>
                </a:r>
                <a:r>
                  <a:rPr lang="en-US" sz="47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47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700" dirty="0">
                    <a:latin typeface="Arial" panose="020B0604020202020204" pitchFamily="34" charset="0"/>
                    <a:cs typeface="Arial" panose="020B0604020202020204" pitchFamily="34" charset="0"/>
                  </a:rPr>
                  <a:t>Ikki karra sehrli yadrolar yanada barqarordir. Bunday yadrolarning o‘zi beshtagina:</a:t>
                </a:r>
              </a:p>
              <a:p>
                <a:pPr marL="0" indent="0">
                  <a:buNone/>
                </a:pPr>
                <a:endParaRPr lang="uz-Latn-UZ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5800" b="1" dirty="0"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5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uz-Latn-UZ" sz="5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uz-Latn-UZ" sz="5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uz-Latn-UZ" sz="5800" b="1">
                            <a:latin typeface="Cambria Math" panose="02040503050406030204" pitchFamily="18" charset="0"/>
                          </a:rPr>
                          <m:t>𝐇𝐞</m:t>
                        </m:r>
                      </m:e>
                    </m:sPre>
                    <m:r>
                      <a:rPr lang="uz-Latn-UZ" sz="5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800" b="0" i="1" smtClean="0">
                        <a:latin typeface="Cambria Math" panose="02040503050406030204" pitchFamily="18" charset="0"/>
                      </a:rPr>
                      <m:t>;</m:t>
                    </m:r>
                    <m:sPre>
                      <m:sPrePr>
                        <m:ctrlPr>
                          <a:rPr lang="uz-Latn-UZ" sz="5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58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uz-Latn-UZ" sz="5800" i="1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uz-Latn-UZ" sz="5800" b="1"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</m:sPre>
                    <m:r>
                      <a:rPr lang="uz-Latn-UZ" sz="5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uz-Latn-UZ" sz="5800" i="1">
                        <a:latin typeface="Cambria Math" panose="02040503050406030204" pitchFamily="18" charset="0"/>
                      </a:rPr>
                      <m:t>  </m:t>
                    </m:r>
                    <m:sPre>
                      <m:sPrePr>
                        <m:ctrlPr>
                          <a:rPr lang="ru-RU" sz="5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580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uz-Latn-UZ" sz="5800" i="1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uz-Latn-UZ" sz="5800" b="1">
                            <a:latin typeface="Cambria Math" panose="02040503050406030204" pitchFamily="18" charset="0"/>
                          </a:rPr>
                          <m:t>𝐂𝐚</m:t>
                        </m:r>
                      </m:e>
                    </m:sPre>
                    <m:r>
                      <a:rPr lang="en-US" sz="5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uz-Latn-UZ" sz="5800" i="1">
                        <a:latin typeface="Cambria Math" panose="02040503050406030204" pitchFamily="18" charset="0"/>
                      </a:rPr>
                      <m:t>   </m:t>
                    </m:r>
                    <m:sPre>
                      <m:sPrePr>
                        <m:ctrlPr>
                          <a:rPr lang="ru-RU" sz="5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580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uz-Latn-UZ" sz="5800" i="1">
                            <a:latin typeface="Cambria Math" panose="02040503050406030204" pitchFamily="18" charset="0"/>
                          </a:rPr>
                          <m:t>48</m:t>
                        </m:r>
                      </m:sup>
                      <m:e>
                        <m:r>
                          <a:rPr lang="uz-Latn-UZ" sz="5800" b="1">
                            <a:latin typeface="Cambria Math" panose="02040503050406030204" pitchFamily="18" charset="0"/>
                          </a:rPr>
                          <m:t>𝐂𝐚</m:t>
                        </m:r>
                      </m:e>
                    </m:sPre>
                    <m:r>
                      <a:rPr lang="en-US" sz="5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uz-Latn-UZ" sz="5800" i="1">
                        <a:latin typeface="Cambria Math" panose="02040503050406030204" pitchFamily="18" charset="0"/>
                      </a:rPr>
                      <m:t>  </m:t>
                    </m:r>
                    <m:sPre>
                      <m:sPrePr>
                        <m:ctrlPr>
                          <a:rPr lang="ru-RU" sz="5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5800" i="1">
                            <a:latin typeface="Cambria Math" panose="02040503050406030204" pitchFamily="18" charset="0"/>
                          </a:rPr>
                          <m:t>82</m:t>
                        </m:r>
                      </m:sub>
                      <m:sup>
                        <m:r>
                          <a:rPr lang="uz-Latn-UZ" sz="5800" i="1">
                            <a:latin typeface="Cambria Math" panose="02040503050406030204" pitchFamily="18" charset="0"/>
                          </a:rPr>
                          <m:t>252</m:t>
                        </m:r>
                      </m:sup>
                      <m:e>
                        <m:r>
                          <a:rPr lang="uz-Latn-UZ" sz="5800" b="1">
                            <a:latin typeface="Cambria Math" panose="02040503050406030204" pitchFamily="18" charset="0"/>
                          </a:rPr>
                          <m:t>𝐏𝐛</m:t>
                        </m:r>
                      </m:e>
                    </m:sPre>
                  </m:oMath>
                </a14:m>
                <a:r>
                  <a:rPr lang="en-US" sz="5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5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637" y="529573"/>
                <a:ext cx="11235471" cy="6096250"/>
              </a:xfrm>
              <a:blipFill>
                <a:blip r:embed="rId2"/>
                <a:stretch>
                  <a:fillRect l="-2170" t="-2000" r="-2116" b="-1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0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85750" y="443364"/>
                <a:ext cx="11472863" cy="617014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uz-Latn-UZ" sz="3685" b="1" i="1" dirty="0">
                    <a:latin typeface="News706 BT" panose="02040804060705020204" pitchFamily="18" charset="0"/>
                  </a:rPr>
                  <a:t>         </a:t>
                </a:r>
                <a:r>
                  <a:rPr lang="uz-Latn-UZ" sz="43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Atom energiyasining birligi. </a:t>
                </a:r>
                <a:r>
                  <a:rPr lang="uz-Latn-UZ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Bir atom energiyasi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birligi deb, bir atom massa birligiga to‘g‘ri keluvchi energiyaga aytiladi:</a:t>
                </a:r>
                <a:endParaRPr lang="en-US" sz="4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uz-Latn-UZ" sz="368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3900" b="1" dirty="0">
                    <a:latin typeface="News706 BT" panose="02040804060705020204" pitchFamily="18" charset="0"/>
                  </a:rPr>
                  <a:t>1 a. e. b. =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39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39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uz-Latn-UZ" sz="39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uz-Latn-UZ" sz="3900" b="1" i="1" dirty="0"/>
                  <a:t> </a:t>
                </a:r>
                <a:r>
                  <a:rPr lang="uz-Latn-UZ" sz="3900" b="1" dirty="0">
                    <a:latin typeface="News706 BT" panose="02040804060705020204" pitchFamily="18" charset="0"/>
                  </a:rPr>
                  <a:t>1 m.a.b.=</a:t>
                </a:r>
                <a14:m>
                  <m:oMath xmlns:m="http://schemas.openxmlformats.org/officeDocument/2006/math">
                    <m:r>
                      <a:rPr lang="uz-Latn-UZ" sz="39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uz-Latn-UZ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uz-Latn-UZ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</m:sup>
                    </m:sSup>
                    <m:f>
                      <m:fPr>
                        <m:ctrlPr>
                          <a:rPr lang="uz-Latn-UZ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z-Latn-UZ" sz="39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39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uz-Latn-UZ" sz="39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z-Latn-UZ" sz="39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39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uz-Latn-UZ" sz="39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𝟔𝟕</m:t>
                    </m:r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uz-Latn-UZ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uz-Latn-UZ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uz-Latn-UZ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𝟐𝟕</m:t>
                        </m:r>
                      </m:sup>
                    </m:sSup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𝒌𝒈</m:t>
                    </m:r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uz-Latn-UZ" sz="39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uz-Latn-UZ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uz-Latn-UZ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uz-Latn-UZ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𝑱</m:t>
                    </m:r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𝟗𝟑𝟏</m:t>
                    </m:r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𝑴𝒆𝑽</m:t>
                    </m:r>
                  </m:oMath>
                </a14:m>
                <a:r>
                  <a:rPr lang="uz-Latn-UZ" sz="3900" b="1" i="1" dirty="0"/>
                  <a:t> </a:t>
                </a:r>
              </a:p>
              <a:p>
                <a:pPr marL="0" indent="0" algn="just">
                  <a:buNone/>
                </a:pPr>
                <a:r>
                  <a:rPr lang="uz-Latn-UZ" sz="3685" dirty="0">
                    <a:latin typeface="News706 BT" panose="02040804060705020204" pitchFamily="18" charset="0"/>
                  </a:rPr>
                  <a:t>     </a:t>
                </a:r>
                <a:endParaRPr lang="en-US" sz="3685" dirty="0">
                  <a:latin typeface="News706 BT" panose="0204080406070502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1 massa atom birligi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uz-Latn-UZ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glerod atomi massasining 1/12 qismiga teng edi: </a:t>
                </a:r>
                <a:endParaRPr lang="uz-Latn-UZ" sz="4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9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uz-Latn-UZ" sz="39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z-Latn-UZ" sz="39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uz-Latn-UZ" sz="39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uz-Latn-UZ" sz="39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uz-Latn-UZ" sz="39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uz-Latn-UZ" sz="39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uz-Latn-UZ" sz="3900" b="1" i="1">
                          <a:latin typeface="Cambria Math" panose="02040503050406030204" pitchFamily="18" charset="0"/>
                        </a:rPr>
                        <m:t>.=</m:t>
                      </m:r>
                      <m:sSup>
                        <m:sSupPr>
                          <m:ctrlPr>
                            <a:rPr lang="uz-Latn-UZ" sz="39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z-Latn-UZ" sz="39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uz-Latn-UZ" sz="39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uz-Latn-UZ" sz="3900" b="1" i="1">
                              <a:latin typeface="Cambria Math" panose="02040503050406030204" pitchFamily="18" charset="0"/>
                            </a:rPr>
                            <m:t>𝟔𝟕</m:t>
                          </m:r>
                          <m:r>
                            <a:rPr lang="uz-Latn-UZ" sz="39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uz-Latn-UZ" sz="39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uz-Latn-UZ" sz="39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z-Latn-UZ" sz="3900" b="1" i="1">
                              <a:latin typeface="Cambria Math" panose="02040503050406030204" pitchFamily="18" charset="0"/>
                            </a:rPr>
                            <m:t>𝟐𝟕</m:t>
                          </m:r>
                        </m:sup>
                      </m:sSup>
                      <m:r>
                        <a:rPr lang="uz-Latn-UZ" sz="3900" b="1" i="1"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uz-Latn-UZ" sz="3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50" y="443364"/>
                <a:ext cx="11472863" cy="6170145"/>
              </a:xfrm>
              <a:blipFill>
                <a:blip r:embed="rId2"/>
                <a:stretch>
                  <a:fillRect l="-1913" t="-1779" r="-18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3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15683" y="193183"/>
                <a:ext cx="11736821" cy="639743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uz-Latn-UZ" sz="3685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685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asala</a:t>
                </a:r>
                <a:r>
                  <a:rPr lang="uz-Latn-UZ" sz="3685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685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3685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uz-Latn-UZ" sz="3685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  <m:r>
                      <a:rPr lang="uz-Latn-UZ" sz="3685" i="1">
                        <a:latin typeface="Cambria Math" panose="02040503050406030204" pitchFamily="18" charset="0"/>
                      </a:rPr>
                      <m:t>     </m:t>
                    </m:r>
                    <m:sPre>
                      <m:sPrePr>
                        <m:ctrlPr>
                          <a:rPr lang="ru-RU" sz="3685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uz-Latn-UZ" sz="3685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r>
                  <a:rPr lang="uz-Latn-UZ" sz="3685" dirty="0">
                    <a:latin typeface="Arial" panose="020B0604020202020204" pitchFamily="34" charset="0"/>
                    <a:cs typeface="Arial" panose="020B0604020202020204" pitchFamily="34" charset="0"/>
                  </a:rPr>
                  <a:t>  elementlarining yadrosi tarkibini aniqlang.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uz-Latn-UZ" sz="368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85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368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uz-Latn-UZ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𝒁</m:t>
                        </m:r>
                      </m:sub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sPre>
                  </m:oMath>
                </a14:m>
                <a:r>
                  <a:rPr lang="uz-Latn-UZ" sz="368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85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uz-Latn-UZ" sz="368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85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uz-Latn-UZ" sz="3685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uz-Latn-UZ" sz="3685" i="1">
                        <a:latin typeface="Cambria Math" panose="02040503050406030204" pitchFamily="18" charset="0"/>
                      </a:rPr>
                      <m:t>𝑝𝑟𝑜𝑡𝑜𝑛𝑙𝑎𝑟</m:t>
                    </m:r>
                    <m:r>
                      <a:rPr lang="uz-Latn-UZ" sz="3685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z-Latn-UZ" sz="3685" i="1">
                        <a:latin typeface="Cambria Math" panose="02040503050406030204" pitchFamily="18" charset="0"/>
                      </a:rPr>
                      <m:t>𝑠𝑜𝑛𝑖</m:t>
                    </m:r>
                    <m:r>
                      <a:rPr lang="uz-Latn-UZ" sz="3685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uz-Latn-UZ" sz="3685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uz-Latn-UZ" sz="3685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uz-Latn-UZ" sz="3685" i="1">
                        <a:latin typeface="Cambria Math" panose="02040503050406030204" pitchFamily="18" charset="0"/>
                      </a:rPr>
                      <m:t>𝑛𝑢𝑘𝑙𝑜𝑛𝑙𝑎𝑟</m:t>
                    </m:r>
                    <m:r>
                      <a:rPr lang="uz-Latn-UZ" sz="3685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z-Latn-UZ" sz="3685" i="1">
                        <a:latin typeface="Cambria Math" panose="02040503050406030204" pitchFamily="18" charset="0"/>
                      </a:rPr>
                      <m:t>𝑠𝑜𝑛𝑖</m:t>
                    </m:r>
                  </m:oMath>
                </a14:m>
                <a:r>
                  <a:rPr lang="uz-Latn-UZ" sz="3685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685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uz-Latn-UZ" sz="3685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z-Latn-UZ" sz="3685" i="1">
                          <a:latin typeface="Cambria Math" panose="02040503050406030204" pitchFamily="18" charset="0"/>
                        </a:rPr>
                        <m:t>𝑛𝑒𝑦𝑡𝑟𝑜𝑛𝑙𝑎𝑟</m:t>
                      </m:r>
                      <m:r>
                        <a:rPr lang="uz-Latn-UZ" sz="3685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z-Latn-UZ" sz="3685" i="1">
                          <a:latin typeface="Cambria Math" panose="02040503050406030204" pitchFamily="18" charset="0"/>
                        </a:rPr>
                        <m:t>𝑠𝑜𝑛𝑖</m:t>
                      </m:r>
                      <m:r>
                        <a:rPr lang="uz-Latn-UZ" sz="3685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z-Latn-UZ" sz="368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uz-Latn-UZ" sz="3685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85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uz-Latn-UZ" sz="368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85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uz-Latn-UZ" sz="3685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z-Latn-UZ" sz="3685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uz-Latn-UZ" sz="3685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uz-Latn-UZ" sz="3685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3685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85" dirty="0">
                    <a:latin typeface="Arial" panose="020B0604020202020204" pitchFamily="34" charset="0"/>
                    <a:cs typeface="Arial" panose="020B0604020202020204" pitchFamily="34" charset="0"/>
                  </a:rPr>
                  <a:t>   1)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3685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85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uz-Latn-UZ" sz="3685" i="1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=19;  </m:t>
                        </m:r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=39;  </m:t>
                        </m:r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=39−19=20</m:t>
                        </m:r>
                      </m:e>
                    </m:sPre>
                  </m:oMath>
                </a14:m>
                <a:endParaRPr lang="uz-Latn-UZ" sz="368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368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85" dirty="0">
                    <a:latin typeface="Arial" panose="020B0604020202020204" pitchFamily="34" charset="0"/>
                    <a:cs typeface="Arial" panose="020B0604020202020204" pitchFamily="34" charset="0"/>
                  </a:rPr>
                  <a:t>  2)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3685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uz-Latn-UZ" sz="3685" i="1">
                            <a:latin typeface="Cambria Math" panose="02040503050406030204" pitchFamily="18" charset="0"/>
                          </a:rPr>
                          <m:t>Fe</m:t>
                        </m:r>
                        <m:r>
                          <a:rPr lang="uz-Latn-UZ" sz="3685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sty m:val="p"/>
                          </m:rPr>
                          <a:rPr lang="uz-Latn-UZ" sz="3685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uz-Latn-UZ" sz="3685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26;</m:t>
                        </m:r>
                        <m:r>
                          <a:rPr lang="en-US" sz="3685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=56; </m:t>
                        </m:r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uz-Latn-UZ" sz="3685" i="1">
                            <a:latin typeface="Cambria Math" panose="02040503050406030204" pitchFamily="18" charset="0"/>
                          </a:rPr>
                          <m:t>=56−26=30</m:t>
                        </m:r>
                      </m:e>
                    </m:sPre>
                  </m:oMath>
                </a14:m>
                <a:endParaRPr lang="uz-Latn-UZ" sz="368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3276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uz-Latn-UZ" sz="3276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:r>
                  <a:rPr lang="uz-Latn-UZ" sz="3276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3276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3276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uz-Latn-UZ" sz="3276" i="1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uz-Latn-UZ" sz="3276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  <m:r>
                      <a:rPr lang="uz-Latn-UZ" sz="3276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uz-Latn-UZ" sz="3276" dirty="0">
                    <a:latin typeface="Arial" panose="020B0604020202020204" pitchFamily="34" charset="0"/>
                    <a:cs typeface="Arial" panose="020B0604020202020204" pitchFamily="34" charset="0"/>
                  </a:rPr>
                  <a:t> 19 ta proton, 39 ta nuklon, 20 ta neytron bor. </a:t>
                </a:r>
                <a:r>
                  <a:rPr lang="en-US" sz="3276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3276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z-Latn-UZ" sz="3276" i="1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uz-Latn-UZ" sz="3276" i="1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uz-Latn-UZ" sz="3276" i="1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  <m:r>
                      <a:rPr lang="uz-Latn-UZ" sz="3276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uz-Latn-UZ" sz="3276" dirty="0">
                    <a:latin typeface="Arial" panose="020B0604020202020204" pitchFamily="34" charset="0"/>
                    <a:cs typeface="Arial" panose="020B0604020202020204" pitchFamily="34" charset="0"/>
                  </a:rPr>
                  <a:t> 26</a:t>
                </a:r>
                <a:r>
                  <a:rPr lang="en-US" sz="3276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76" dirty="0">
                    <a:latin typeface="Arial" panose="020B0604020202020204" pitchFamily="34" charset="0"/>
                    <a:cs typeface="Arial" panose="020B0604020202020204" pitchFamily="34" charset="0"/>
                  </a:rPr>
                  <a:t>ta proton, 56</a:t>
                </a:r>
                <a:r>
                  <a:rPr lang="en-US" sz="3276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76" dirty="0">
                    <a:latin typeface="Arial" panose="020B0604020202020204" pitchFamily="34" charset="0"/>
                    <a:cs typeface="Arial" panose="020B0604020202020204" pitchFamily="34" charset="0"/>
                  </a:rPr>
                  <a:t>ta nuklon,  30 ta neytron bor. </a:t>
                </a:r>
                <a:endParaRPr lang="ru-RU" sz="3276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683" y="193183"/>
                <a:ext cx="11736821" cy="6397439"/>
              </a:xfrm>
              <a:blipFill>
                <a:blip r:embed="rId2"/>
                <a:stretch>
                  <a:fillRect l="-1610" t="-1239" r="-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3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31" y="2141041"/>
            <a:ext cx="11292092" cy="4467180"/>
          </a:xfrm>
        </p:spPr>
        <p:txBody>
          <a:bodyPr>
            <a:noAutofit/>
          </a:bodyPr>
          <a:lstStyle/>
          <a:p>
            <a:pPr marL="266167" indent="0" algn="just">
              <a:lnSpc>
                <a:spcPct val="100000"/>
              </a:lnSpc>
              <a:spcBef>
                <a:spcPts val="0"/>
              </a:spcBef>
              <a:spcAft>
                <a:spcPts val="1198"/>
              </a:spcAft>
              <a:buNone/>
            </a:pPr>
            <a:r>
              <a:rPr lang="en-US" sz="3992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992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992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9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2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9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2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9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2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39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2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39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2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9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2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9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2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992" dirty="0">
                <a:latin typeface="Arial" panose="020B0604020202020204" pitchFamily="34" charset="0"/>
                <a:cs typeface="Arial" panose="020B0604020202020204" pitchFamily="34" charset="0"/>
              </a:rPr>
              <a:t>. (163-bet).</a:t>
            </a:r>
          </a:p>
          <a:p>
            <a:pPr marL="266167" indent="0" algn="just">
              <a:lnSpc>
                <a:spcPct val="100000"/>
              </a:lnSpc>
              <a:spcBef>
                <a:spcPts val="0"/>
              </a:spcBef>
              <a:spcAft>
                <a:spcPts val="1198"/>
              </a:spcAft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Mendeleyev davriy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istemasidagi ixtiyoriy 10 ta element yadrosi tarkibini aniqla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39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68188" cy="11722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79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7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424A4-090B-41EA-9FDA-FF914A37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8188" cy="113970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Atom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yadrosi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6CACAD0-34BE-4B55-9170-BB23E9AF78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670" y="1455313"/>
                <a:ext cx="10959922" cy="532484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359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Rezerford o‘z tajribalari natijasida atomning musbat zaryadlangan yadrosi (o‘zagi) bor degan xulosaga keladi.</a:t>
                </a:r>
                <a:endParaRPr lang="uz-Cyrl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Cyrl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Atomning kattaligi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uz-Latn-UZ" sz="3200" i="1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uz-Latn-UZ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z-Latn-UZ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bo‘lgan bir paytda yadroning katt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−14</m:t>
                        </m:r>
                      </m:sup>
                    </m:sSup>
                    <m:r>
                      <a:rPr lang="en-US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−15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Boshqacha aytganda, yadro atomdan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10000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100000 marta kichikdir.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tom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massasining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qariyb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95</a:t>
                </a:r>
                <a14:m>
                  <m:oMath xmlns:m="http://schemas.openxmlformats.org/officeDocument/2006/math">
                    <m:r>
                      <a:rPr lang="uz-Latn-U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yadroda mujassamlashgan.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6CACAD0-34BE-4B55-9170-BB23E9AF7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670" y="1455313"/>
                <a:ext cx="10959922" cy="5324849"/>
              </a:xfrm>
              <a:blipFill>
                <a:blip r:embed="rId3"/>
                <a:stretch>
                  <a:fillRect l="-1446" t="-1604" r="-1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3BA46F1-94A9-41E9-8B3A-4C10F3759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3485"/>
              </p:ext>
            </p:extLst>
          </p:nvPr>
        </p:nvGraphicFramePr>
        <p:xfrm>
          <a:off x="3902301" y="4475782"/>
          <a:ext cx="4623515" cy="2395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PHOTO-PAINT" r:id="rId4" imgW="6667200" imgH="3705120" progId="CorelPHOTOPAINT.Image.19">
                  <p:embed/>
                </p:oleObj>
              </mc:Choice>
              <mc:Fallback>
                <p:oleObj name="PHOTO-PAINT" r:id="rId4" imgW="6667200" imgH="3705120" progId="CorelPHOTOPAINT.Image.19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2301" y="4475782"/>
                        <a:ext cx="4623515" cy="2395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6520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424A4-090B-41EA-9FDA-FF914A37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8188" cy="113970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Proton (p)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neytron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(n)</a:t>
            </a:r>
            <a:r>
              <a:rPr lang="en-US" dirty="0"/>
              <a:t>    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6CACAD0-34BE-4B55-9170-BB23E9AF78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9093" y="1313645"/>
                <a:ext cx="11410682" cy="546651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59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Proton (</a:t>
                </a:r>
                <a14:m>
                  <m:oMath xmlns:m="http://schemas.openxmlformats.org/officeDocument/2006/math">
                    <m:r>
                      <a:rPr lang="uz-Latn-UZ" sz="3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uz-Latn-UZ" sz="3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vodorod atomining yadrosi, 1919-yilda Rezerford va uning xodimlari tomonidan kashf etilgan. Elektronning zaryadiga teng musbat zaryadga ega.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uz-Latn-UZ" sz="3200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uz-Latn-UZ" sz="32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uz-Latn-UZ" sz="32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uz-Latn-UZ" sz="32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uz-Latn-UZ" sz="3200" b="1" i="1" dirty="0">
                        <a:latin typeface="Cambria Math" panose="02040503050406030204" pitchFamily="18" charset="0"/>
                      </a:rPr>
                      <m:t>𝟔𝟕𝟐𝟔</m:t>
                    </m:r>
                    <m:r>
                      <a:rPr lang="uz-Latn-UZ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uz-Latn-UZ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uz-Latn-UZ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uz-Latn-UZ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𝟐𝟕</m:t>
                        </m:r>
                      </m:sup>
                    </m:sSup>
                    <m:r>
                      <a:rPr lang="uz-Latn-UZ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𝒌𝒈</m:t>
                    </m:r>
                    <m:r>
                      <a:rPr lang="uz-Latn-UZ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</m:t>
                    </m:r>
                    <m:r>
                      <a:rPr lang="uz-Latn-UZ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𝟏𝟖𝟑𝟔</m:t>
                    </m:r>
                    <m:r>
                      <a:rPr lang="uz-Latn-UZ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uz-Latn-UZ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uz-Latn-UZ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Neytron (</a:t>
                </a:r>
                <a14:m>
                  <m:oMath xmlns:m="http://schemas.openxmlformats.org/officeDocument/2006/math">
                    <m:r>
                      <a:rPr lang="uz-Latn-UZ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uz-Latn-UZ" sz="3200" i="1">
                        <a:latin typeface="Cambria Math" panose="02040503050406030204" pitchFamily="18" charset="0"/>
                      </a:rPr>
                      <m:t>)−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1932-yilda ingliz fizigi J.Chedvik tomonidan kashf qilingan.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U e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lektr jihatidan neytral zarra.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3200" b="1" i="1" dirty="0">
                              <a:latin typeface="Cambria Math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uz-Latn-UZ" sz="3200" b="1" i="1" dirty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uz-Latn-UZ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z-Latn-UZ" sz="3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uz-Latn-UZ" sz="32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z-Latn-UZ" sz="3200" b="1" i="1">
                          <a:latin typeface="Cambria Math" panose="02040503050406030204" pitchFamily="18" charset="0"/>
                        </a:rPr>
                        <m:t>𝟔𝟕𝟒𝟗</m:t>
                      </m:r>
                      <m:r>
                        <a:rPr lang="uz-Latn-UZ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uz-Latn-UZ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z-Latn-UZ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uz-Latn-UZ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uz-Latn-UZ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𝟐𝟕</m:t>
                          </m:r>
                        </m:sup>
                      </m:sSup>
                      <m:r>
                        <a:rPr lang="uz-Latn-UZ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𝒌𝒈</m:t>
                      </m:r>
                      <m:r>
                        <a:rPr lang="uz-Latn-UZ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uz-Latn-UZ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𝟏𝟖𝟑𝟗</m:t>
                      </m:r>
                      <m:r>
                        <a:rPr lang="uz-Latn-UZ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uz-Latn-UZ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uz-Latn-UZ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uz-Latn-UZ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algn="just">
                  <a:lnSpc>
                    <a:spcPct val="100000"/>
                  </a:lnSpc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Proton va neytronlar birgalikda </a:t>
                </a:r>
                <a:r>
                  <a:rPr lang="uz-Latn-UZ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nuklonlar</a:t>
                </a:r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deb ataladi.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algn="ctr">
                  <a:lnSpc>
                    <a:spcPct val="100000"/>
                  </a:lnSpc>
                  <a:buNone/>
                </a:pPr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A= Z+N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uz-Latn-UZ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𝒁</m:t>
                        </m:r>
                      </m:sub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sPre>
                  </m:oMath>
                </a14:m>
                <a:r>
                  <a:rPr lang="en-US" sz="4000" b="1" dirty="0">
                    <a:cs typeface="Arial" panose="020B0604020202020204" pitchFamily="34" charset="0"/>
                  </a:rPr>
                  <a:t>;       </a:t>
                </a:r>
                <a:r>
                  <a:rPr lang="uz-Latn-UZ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uz-Latn-UZ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𝒁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  <m:e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У</m:t>
                        </m:r>
                      </m:e>
                    </m:sPre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endParaRPr lang="uz-Cyrl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uz-Cyrl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2400" b="1" dirty="0">
                    <a:latin typeface="News706 BT" panose="02040804060705020204" pitchFamily="18" charset="0"/>
                  </a:rPr>
                  <a:t>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6CACAD0-34BE-4B55-9170-BB23E9AF7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093" y="1313645"/>
                <a:ext cx="11410682" cy="5466517"/>
              </a:xfrm>
              <a:blipFill>
                <a:blip r:embed="rId2"/>
                <a:stretch>
                  <a:fillRect l="-1389" t="-557" r="-1335" b="-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56458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508578"/>
              </p:ext>
            </p:extLst>
          </p:nvPr>
        </p:nvGraphicFramePr>
        <p:xfrm>
          <a:off x="2446986" y="1635617"/>
          <a:ext cx="7263684" cy="396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HOTO-PAINT" r:id="rId3" imgW="6667200" imgH="3705120" progId="CorelPHOTOPAINT.Image.19">
                  <p:embed/>
                </p:oleObj>
              </mc:Choice>
              <mc:Fallback>
                <p:oleObj name="PHOTO-PAINT" r:id="rId3" imgW="6667200" imgH="3705120" progId="CorelPHOTOPAINT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6986" y="1635617"/>
                        <a:ext cx="7263684" cy="3966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139607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7" y="1153085"/>
            <a:ext cx="11460174" cy="47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5" y="318768"/>
            <a:ext cx="11813557" cy="63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62894" y="682580"/>
                <a:ext cx="11478193" cy="5392906"/>
              </a:xfrm>
            </p:spPr>
            <p:txBody>
              <a:bodyPr>
                <a:normAutofit/>
              </a:bodyPr>
              <a:lstStyle/>
              <a:p>
                <a:pPr marL="0" indent="542925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uz-Latn-UZ" sz="3276" b="1" i="1" dirty="0">
                    <a:latin typeface="News706 BT" panose="02040804060705020204" pitchFamily="18" charset="0"/>
                    <a:cs typeface="Arial" panose="020B0604020202020204" pitchFamily="34" charset="0"/>
                  </a:rPr>
                  <a:t> </a:t>
                </a:r>
                <a:r>
                  <a:rPr lang="uz-Latn-UZ" sz="4094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Yadroning kattaligi. </a:t>
                </a:r>
                <a:r>
                  <a:rPr lang="uz-Latn-UZ" sz="4094" dirty="0">
                    <a:latin typeface="Arial" panose="020B0604020202020204" pitchFamily="34" charset="0"/>
                    <a:cs typeface="Arial" panose="020B0604020202020204" pitchFamily="34" charset="0"/>
                  </a:rPr>
                  <a:t>Yadroning radiusi tajriba asosida keltirib chiqarilgan bo‘lib quyidagiga teng: </a:t>
                </a:r>
              </a:p>
              <a:p>
                <a:pPr marL="0" indent="542925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uz-Latn-UZ" sz="4094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uz-Latn-UZ" sz="4094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4094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94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94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uz-Latn-UZ" sz="4094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4094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94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94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f>
                          <m:fPr>
                            <m:ctrlPr>
                              <a:rPr lang="uz-Latn-UZ" sz="4094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094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uz-Latn-UZ" sz="4094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uz-Latn-UZ" sz="4094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94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uz-Latn-UZ" sz="4094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94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94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uz-Latn-UZ" sz="4094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4094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=(1,2−1,7)∙</m:t>
                    </m:r>
                    <m:sSup>
                      <m:sSupPr>
                        <m:ctrlPr>
                          <a:rPr lang="uz-Latn-UZ" sz="4094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94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94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−15</m:t>
                        </m:r>
                      </m:sup>
                    </m:sSup>
                    <m:r>
                      <a:rPr lang="uz-Latn-UZ" sz="4094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4094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542925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uz-Latn-UZ" sz="4094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endParaRPr lang="en-US" sz="4094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542925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uz-Latn-UZ" sz="4094" dirty="0">
                    <a:latin typeface="Arial" panose="020B0604020202020204" pitchFamily="34" charset="0"/>
                    <a:cs typeface="Arial" panose="020B0604020202020204" pitchFamily="34" charset="0"/>
                  </a:rPr>
                  <a:t>Atom yadrosining radiusi deganda, yadro kuchlarining ta’siri namoyon bo‘ladigan soha tushuniladi.       </a:t>
                </a:r>
                <a:endParaRPr lang="uz-Latn-UZ" sz="4094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894" y="682580"/>
                <a:ext cx="11478193" cy="5392906"/>
              </a:xfrm>
              <a:blipFill>
                <a:blip r:embed="rId2"/>
                <a:stretch>
                  <a:fillRect l="-1912" t="-2147" r="-1965" b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0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424A4-090B-41EA-9FDA-FF914A37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8188" cy="113970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Yadroning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dirty="0"/>
              <a:t>   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CACAD0-34BE-4B55-9170-BB23E9AF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93" y="1532586"/>
            <a:ext cx="11410682" cy="5247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593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Yadroni kulon kuchi ta’sirida parchalanib ketishidan saqlab turadigan bunday tortishish kuchlariga </a:t>
            </a:r>
            <a:r>
              <a:rPr lang="uz-Latn-UZ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yadro kuchlari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deyiladi. </a:t>
            </a:r>
          </a:p>
          <a:p>
            <a:pPr marL="0" indent="0" algn="just">
              <a:buNone/>
            </a:pPr>
            <a:r>
              <a:rPr lang="uz-Latn-UZ" sz="4000" i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Yadroning bog‘lanish energiyasi</a:t>
            </a:r>
            <a:r>
              <a:rPr lang="uz-Latn-UZ" sz="4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Yadrodagi nuklonlar orasida ma’lum bog‘lanish mavjud. Yadroni alohida nuklonlarga ajratish uchun zarur bo‘lgan energiya </a:t>
            </a:r>
            <a:r>
              <a:rPr lang="uz-Latn-UZ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yadroning bog‘lanish energiyasi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deyiladi.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z-Latn-U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uz-Cyrl-U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z-Cyrl-UZ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2400" b="1" dirty="0">
                <a:latin typeface="News706 BT" panose="02040804060705020204" pitchFamily="18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28648" y="5058227"/>
                <a:ext cx="11158539" cy="138543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3276" b="1" i="1" dirty="0">
                    <a:latin typeface="News706 BT" panose="02040804060705020204" pitchFamily="18" charset="0"/>
                  </a:rPr>
                  <a:t>       </a:t>
                </a:r>
                <a:endParaRPr lang="uz-Latn-UZ" sz="40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uz-Latn-UZ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uz-Latn-UZ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uz-Latn-UZ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z-Latn-UZ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uz-Latn-UZ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uz-Latn-UZ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z-Latn-UZ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uz-Latn-UZ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uz-Latn-UZ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z-Latn-UZ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uz-Latn-UZ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z-Latn-UZ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a:rPr lang="uz-Latn-UZ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uz-Latn-UZ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z-Latn-UZ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uz-Latn-UZ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z-Latn-UZ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uz-Latn-UZ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𝒚𝒂𝒅𝒓𝒐</m:t>
                          </m:r>
                        </m:sub>
                      </m:sSub>
                    </m:oMath>
                  </m:oMathPara>
                </a14:m>
                <a:endParaRPr lang="uz-Latn-UZ" sz="4094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8" y="5058227"/>
                <a:ext cx="11158539" cy="13854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05F3A8-4729-4EC2-B4AA-B8F791E068E4}"/>
              </a:ext>
            </a:extLst>
          </p:cNvPr>
          <p:cNvSpPr/>
          <p:nvPr/>
        </p:nvSpPr>
        <p:spPr>
          <a:xfrm>
            <a:off x="628648" y="341494"/>
            <a:ext cx="109299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113" algn="just"/>
            <a:r>
              <a:rPr lang="uz-Latn-UZ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 deffekti</a:t>
            </a:r>
            <a:r>
              <a:rPr lang="uz-Latn-UZ" sz="4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massasini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</a:p>
          <a:p>
            <a:pPr algn="just"/>
            <a:r>
              <a:rPr lang="uz-Latn-UZ" sz="4400" i="1" dirty="0">
                <a:latin typeface="Arial" panose="020B0604020202020204" pitchFamily="34" charset="0"/>
                <a:cs typeface="Arial" panose="020B0604020202020204" pitchFamily="34" charset="0"/>
              </a:rPr>
              <a:t>massspektometrlar </a:t>
            </a: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deb ataluvchi asbob yordamida katta aniqlikda o‘lchash mumkin. Bunday o‘lchashlarning ko‘rsa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tishicha, yadroning massasi uning tarkibiga kiruvchi nuklonlar massalarining yig‘in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disidan kichik ekan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10251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705</Words>
  <Application>Microsoft Office PowerPoint</Application>
  <PresentationFormat>Произвольный</PresentationFormat>
  <Paragraphs>63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News706 BT</vt:lpstr>
      <vt:lpstr>Тема Office</vt:lpstr>
      <vt:lpstr>PHOTO-PAINT</vt:lpstr>
      <vt:lpstr>Презентация PowerPoint</vt:lpstr>
      <vt:lpstr>                                Atom yadrosi</vt:lpstr>
      <vt:lpstr>                     Proton (p) va neytron (n)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Yadroning bog‘lanish energiyasi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68</cp:revision>
  <dcterms:created xsi:type="dcterms:W3CDTF">2020-04-11T11:55:39Z</dcterms:created>
  <dcterms:modified xsi:type="dcterms:W3CDTF">2021-03-31T11:05:47Z</dcterms:modified>
</cp:coreProperties>
</file>