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02" r:id="rId3"/>
    <p:sldId id="258" r:id="rId4"/>
    <p:sldId id="268" r:id="rId5"/>
    <p:sldId id="259" r:id="rId6"/>
    <p:sldId id="260" r:id="rId7"/>
    <p:sldId id="270" r:id="rId8"/>
    <p:sldId id="261" r:id="rId9"/>
    <p:sldId id="303" r:id="rId10"/>
    <p:sldId id="263" r:id="rId11"/>
    <p:sldId id="264" r:id="rId12"/>
    <p:sldId id="265" r:id="rId13"/>
    <p:sldId id="301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989E"/>
    <a:srgbClr val="6D6D6D"/>
    <a:srgbClr val="A1A1A1"/>
    <a:srgbClr val="A3A3A3"/>
    <a:srgbClr val="868686"/>
    <a:srgbClr val="00FFFF"/>
    <a:srgbClr val="2323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6" d="100"/>
          <a:sy n="76" d="100"/>
        </p:scale>
        <p:origin x="582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CF577E-7DB7-4834-8B28-A72FE7A17B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B4C856D-2CC4-45BC-A28C-A51AEAA8DD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48B3E4-19C6-4F36-952D-316B5D302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A73AD-9E90-41D8-A61C-01A79B163CF7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F1C5A0-B65A-400D-8036-E2E54BF7E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D01DCB-12BE-4D3F-9D3E-2AD9FEC7C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0B1BF-24D7-4BF4-A446-DEF5BCF42D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159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31FF26-B89B-43E6-ABD2-085BA2981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46A3C9D-0420-4DF3-9226-4B1EB07F86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74A70D-6D80-4CD3-A98B-7A1C15DCD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A73AD-9E90-41D8-A61C-01A79B163CF7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9F76CD-1912-4654-A87B-5727512C9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BAAABC-4045-4C06-80CB-4650990D3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0B1BF-24D7-4BF4-A446-DEF5BCF42D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9271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7CE7A4D-7372-48BA-B2D3-470B6B4462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4CE291E-E096-4FB2-85D3-7781DDACF4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FE70EC-6A7E-4104-8284-A8638F85B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A73AD-9E90-41D8-A61C-01A79B163CF7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AC64B8-785E-4BF0-AEBB-C55497D7C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71038F-D89D-4FCB-9805-7B0152246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0B1BF-24D7-4BF4-A446-DEF5BCF42D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3898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38515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39DB3A-ADC0-4E4E-BDA6-7765CE354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1E38CB-E3E3-4EDF-A0EB-4CD6FCE723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89B2F6-8691-406D-B0DA-3D5E0ED9C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A73AD-9E90-41D8-A61C-01A79B163CF7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88E6A4-D124-477D-AC8A-809CB9CF5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EEE4E-7B36-44E2-9500-1BC2C89BA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0B1BF-24D7-4BF4-A446-DEF5BCF42D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1640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EDB242-8D01-413B-9DBC-A02D1DBC2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A2E0D9D-5021-4BB6-8B42-D50939E9FA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79E00A-2FAA-478F-BEF3-29A34F185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A73AD-9E90-41D8-A61C-01A79B163CF7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0D6B17-D1C0-4578-9F80-EAF0799B3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4DB31C8-0448-44E1-A70E-E6F8F4A15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0B1BF-24D7-4BF4-A446-DEF5BCF42D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2680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04074C-8B30-4920-8E69-3BB4C2FC1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9C80AB-0774-4EF4-9E4A-3CA1BB663A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FEF05BE-36E0-4C74-98EE-C757B791E0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E9A18D1-7854-4F7F-B960-74C56D0FB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A73AD-9E90-41D8-A61C-01A79B163CF7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FB8BCF-9D92-4826-94F7-BD310892D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521C214-E71E-45F3-8977-509D09132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0B1BF-24D7-4BF4-A446-DEF5BCF42D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5345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72C842-B67B-4323-800D-0D85A244A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18EECA0-6A95-4AEC-A559-23E041A95C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DFBE60E-B89F-4E76-85C4-3C7AD5A5FB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BD793FC-92F9-4E9B-A3DF-44203B2A02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B31C8B4-789A-4819-A70C-981EFC8DF6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72F58A7-4D32-4E4C-8132-86D94940F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A73AD-9E90-41D8-A61C-01A79B163CF7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28510ED-5AB2-400A-8DF2-FFA62EE3B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EC93E1F-F5BC-4B83-B63D-CE4EEE87F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0B1BF-24D7-4BF4-A446-DEF5BCF42D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269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454BC7-0972-465E-9095-BBA0BB4EE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4662505-8BA0-4A41-B235-D693F73E8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A73AD-9E90-41D8-A61C-01A79B163CF7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8C98D72-3D24-462F-B7D2-FFB1C96CB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6B0B8F4-3876-4D29-8A6F-90026C55A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0B1BF-24D7-4BF4-A446-DEF5BCF42D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7005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845A64B-DAF2-4E2E-A5B3-37D293FF7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A73AD-9E90-41D8-A61C-01A79B163CF7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354B37B-4FD9-4446-8AD0-56AB3114F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FE21B28-8AB0-42B7-B577-5A0E55B6E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0B1BF-24D7-4BF4-A446-DEF5BCF42D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4473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5A0FB1-7AD8-4A52-8E56-EE2E65CAC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C6CA6FF-70CC-42D8-850A-09B8487D9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6EF21D-969C-486B-8650-198102C08E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978E7DD-6C2D-45A0-BB02-0A06DE211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A73AD-9E90-41D8-A61C-01A79B163CF7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C8EE68D-B031-40A1-9BDB-00B6BBF52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36F170F-A2A4-48CD-B45A-F451A71CD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0B1BF-24D7-4BF4-A446-DEF5BCF42D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112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C641FD-FD25-42BF-9817-2BFF40A72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C11D809-C482-4D6D-AC7B-DC888D806D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2A378C3-64E2-4BEC-8132-341DB67EB1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9FFEA29-4C5D-4B21-9EB3-1A4D91671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A73AD-9E90-41D8-A61C-01A79B163CF7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7D62007-87AB-4218-8D5C-BE969878E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BFD4AA7-01CE-4D5E-8517-14BF33F32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0B1BF-24D7-4BF4-A446-DEF5BCF42D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4655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37CA44-51DA-4211-9D1A-B42E104ED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BC9C5F5-B3C6-43CC-B4EA-31600B8166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0385CD-06FC-45F1-9C1F-1AD142169D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9A73AD-9E90-41D8-A61C-01A79B163CF7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4DA2BE-A6ED-4046-8204-11626757D0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3E8FCE-4407-404B-A61D-D3C500B22F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0B1BF-24D7-4BF4-A446-DEF5BCF42D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8599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9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2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5.w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89015" cy="179904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1230595" y="2364871"/>
            <a:ext cx="9923570" cy="4528481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uz-Latn-UZ" sz="4800" dirty="0">
                <a:solidFill>
                  <a:srgbClr val="002060"/>
                </a:solidFill>
                <a:latin typeface="Arial"/>
                <a:cs typeface="Arial"/>
              </a:rPr>
              <a:t>Mavzu:</a:t>
            </a:r>
            <a:endParaRPr lang="en-US" sz="4800" dirty="0">
              <a:solidFill>
                <a:srgbClr val="002060"/>
              </a:solidFill>
              <a:latin typeface="Arial"/>
              <a:cs typeface="Arial"/>
            </a:endParaRPr>
          </a:p>
          <a:p>
            <a:pPr>
              <a:spcAft>
                <a:spcPts val="1200"/>
              </a:spcAft>
            </a:pPr>
            <a:r>
              <a:rPr lang="en-US" sz="4800" b="1" dirty="0" err="1">
                <a:solidFill>
                  <a:srgbClr val="002060"/>
                </a:solidFill>
                <a:latin typeface="Arial"/>
                <a:cs typeface="Arial"/>
              </a:rPr>
              <a:t>Lazer</a:t>
            </a:r>
            <a:r>
              <a:rPr lang="en-US" sz="4800" b="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/>
                <a:cs typeface="Arial"/>
              </a:rPr>
              <a:t>va</a:t>
            </a:r>
            <a:r>
              <a:rPr lang="en-US" sz="4800" b="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/>
                <a:cs typeface="Arial"/>
              </a:rPr>
              <a:t>uning</a:t>
            </a:r>
            <a:r>
              <a:rPr lang="en-US" sz="4800" b="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/>
                <a:cs typeface="Arial"/>
              </a:rPr>
              <a:t>turlari</a:t>
            </a:r>
            <a:r>
              <a:rPr lang="en-US" sz="4800" b="1" dirty="0">
                <a:solidFill>
                  <a:srgbClr val="002060"/>
                </a:solidFill>
                <a:latin typeface="Arial"/>
                <a:cs typeface="Arial"/>
              </a:rPr>
              <a:t>.</a:t>
            </a:r>
          </a:p>
          <a:p>
            <a:pPr marL="38918">
              <a:spcBef>
                <a:spcPts val="233"/>
              </a:spcBef>
            </a:pPr>
            <a:endParaRPr lang="en-US" sz="2400" b="1" dirty="0">
              <a:solidFill>
                <a:srgbClr val="7030A0"/>
              </a:solidFill>
              <a:latin typeface="Arial"/>
              <a:cs typeface="Arial"/>
            </a:endParaRPr>
          </a:p>
          <a:p>
            <a:pPr marL="38918">
              <a:spcBef>
                <a:spcPts val="233"/>
              </a:spcBef>
            </a:pPr>
            <a:r>
              <a:rPr lang="en-US" sz="2400" b="1" dirty="0" err="1">
                <a:solidFill>
                  <a:srgbClr val="7030A0"/>
                </a:solidFill>
                <a:latin typeface="Arial"/>
                <a:cs typeface="Arial"/>
              </a:rPr>
              <a:t>O‘qituvchi</a:t>
            </a:r>
            <a:r>
              <a:rPr lang="en-US" sz="2400" b="1" dirty="0">
                <a:solidFill>
                  <a:srgbClr val="7030A0"/>
                </a:solidFill>
                <a:latin typeface="Arial"/>
                <a:cs typeface="Arial"/>
              </a:rPr>
              <a:t>: </a:t>
            </a:r>
          </a:p>
          <a:p>
            <a:pPr marL="38918">
              <a:spcBef>
                <a:spcPts val="233"/>
              </a:spcBef>
            </a:pPr>
            <a:r>
              <a:rPr lang="en-US" sz="2400" dirty="0">
                <a:solidFill>
                  <a:srgbClr val="7030A0"/>
                </a:solidFill>
                <a:latin typeface="Arial"/>
                <a:cs typeface="Arial"/>
              </a:rPr>
              <a:t>Toshkent </a:t>
            </a:r>
            <a:r>
              <a:rPr lang="en-US" sz="2400" dirty="0" err="1">
                <a:solidFill>
                  <a:srgbClr val="7030A0"/>
                </a:solidFill>
                <a:latin typeface="Arial"/>
                <a:cs typeface="Arial"/>
              </a:rPr>
              <a:t>shahar</a:t>
            </a:r>
            <a:r>
              <a:rPr lang="en-US" sz="2400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/>
                <a:cs typeface="Arial"/>
              </a:rPr>
              <a:t>Uchtepa</a:t>
            </a:r>
            <a:r>
              <a:rPr lang="en-US" sz="2400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/>
                <a:cs typeface="Arial"/>
              </a:rPr>
              <a:t>tumani</a:t>
            </a:r>
            <a:r>
              <a:rPr lang="en-US" sz="2400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</a:p>
          <a:p>
            <a:pPr marL="38918">
              <a:spcBef>
                <a:spcPts val="233"/>
              </a:spcBef>
            </a:pPr>
            <a:r>
              <a:rPr lang="en-US" sz="2400" dirty="0">
                <a:solidFill>
                  <a:srgbClr val="7030A0"/>
                </a:solidFill>
                <a:latin typeface="Arial"/>
                <a:cs typeface="Arial"/>
              </a:rPr>
              <a:t>287-maktab </a:t>
            </a:r>
            <a:r>
              <a:rPr lang="en-US" sz="2400" dirty="0" err="1">
                <a:solidFill>
                  <a:srgbClr val="7030A0"/>
                </a:solidFill>
                <a:latin typeface="Arial"/>
                <a:cs typeface="Arial"/>
              </a:rPr>
              <a:t>fizika</a:t>
            </a:r>
            <a:r>
              <a:rPr lang="en-US" sz="2400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/>
                <a:cs typeface="Arial"/>
              </a:rPr>
              <a:t>fani</a:t>
            </a:r>
            <a:r>
              <a:rPr lang="en-US" sz="2400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/>
                <a:cs typeface="Arial"/>
              </a:rPr>
              <a:t>o‘qituvchisi</a:t>
            </a:r>
            <a:endParaRPr lang="en-US" sz="2400" dirty="0">
              <a:solidFill>
                <a:srgbClr val="7030A0"/>
              </a:solidFill>
              <a:latin typeface="Arial"/>
              <a:cs typeface="Arial"/>
            </a:endParaRPr>
          </a:p>
          <a:p>
            <a:pPr marL="38918">
              <a:spcBef>
                <a:spcPts val="233"/>
              </a:spcBef>
            </a:pPr>
            <a:r>
              <a:rPr lang="en-US" sz="2400" b="1" dirty="0" err="1">
                <a:solidFill>
                  <a:srgbClr val="7030A0"/>
                </a:solidFill>
                <a:latin typeface="Arial"/>
                <a:cs typeface="Arial"/>
              </a:rPr>
              <a:t>Xodjayeva</a:t>
            </a:r>
            <a:r>
              <a:rPr lang="en-US" sz="2400" b="1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"/>
                <a:cs typeface="Arial"/>
              </a:rPr>
              <a:t>Maxtuma</a:t>
            </a:r>
            <a:r>
              <a:rPr lang="en-US" sz="2400" b="1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"/>
                <a:cs typeface="Arial"/>
              </a:rPr>
              <a:t>Ziyatovna</a:t>
            </a:r>
            <a:r>
              <a:rPr lang="en-US" sz="2400" b="1" dirty="0">
                <a:solidFill>
                  <a:srgbClr val="7030A0"/>
                </a:solidFill>
                <a:latin typeface="Arial"/>
                <a:cs typeface="Arial"/>
              </a:rPr>
              <a:t>.</a:t>
            </a:r>
            <a:endParaRPr lang="en-US" sz="2400" b="1" dirty="0">
              <a:solidFill>
                <a:srgbClr val="002060"/>
              </a:solidFill>
              <a:latin typeface="Arial"/>
              <a:cs typeface="Arial"/>
            </a:endParaRPr>
          </a:p>
          <a:p>
            <a:pPr>
              <a:spcAft>
                <a:spcPts val="1200"/>
              </a:spcAft>
            </a:pPr>
            <a:endParaRPr lang="en-US" sz="4800" b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395912" y="2301525"/>
            <a:ext cx="615623" cy="1825064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 dirty="0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8892210" y="430695"/>
            <a:ext cx="2261956" cy="1005347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96" dirty="0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8892210" y="430695"/>
            <a:ext cx="2261955" cy="1005347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8915340" y="501915"/>
            <a:ext cx="2133600" cy="765747"/>
          </a:xfrm>
          <a:prstGeom prst="rect">
            <a:avLst/>
          </a:prstGeom>
        </p:spPr>
        <p:txBody>
          <a:bodyPr vert="horz" wrap="square" lIns="0" tIns="33552" rIns="0" bIns="0" rtlCol="0">
            <a:spAutoFit/>
          </a:bodyPr>
          <a:lstStyle/>
          <a:p>
            <a:pPr algn="ctr">
              <a:spcBef>
                <a:spcPts val="265"/>
              </a:spcBef>
            </a:pPr>
            <a:r>
              <a:rPr lang="en-US" sz="4756" b="1" spc="21" dirty="0">
                <a:solidFill>
                  <a:srgbClr val="FEFEFE"/>
                </a:solidFill>
                <a:latin typeface="Arial"/>
                <a:cs typeface="Arial"/>
              </a:rPr>
              <a:t>11</a:t>
            </a:r>
            <a:r>
              <a:rPr lang="uz-Latn-UZ" sz="4756" b="1" spc="21" dirty="0">
                <a:solidFill>
                  <a:srgbClr val="FEFEFE"/>
                </a:solidFill>
                <a:latin typeface="Arial"/>
                <a:cs typeface="Arial"/>
              </a:rPr>
              <a:t>-sinf</a:t>
            </a:r>
            <a:endParaRPr sz="4756" dirty="0">
              <a:latin typeface="Arial"/>
              <a:cs typeface="Arial"/>
            </a:endParaRPr>
          </a:p>
        </p:txBody>
      </p:sp>
      <p:sp>
        <p:nvSpPr>
          <p:cNvPr id="26" name="object 2">
            <a:extLst>
              <a:ext uri="{FF2B5EF4-FFF2-40B4-BE49-F238E27FC236}">
                <a16:creationId xmlns:a16="http://schemas.microsoft.com/office/drawing/2014/main" id="{33B3743F-69E5-4A0A-9505-41E75798E9CF}"/>
              </a:ext>
            </a:extLst>
          </p:cNvPr>
          <p:cNvSpPr txBox="1">
            <a:spLocks/>
          </p:cNvSpPr>
          <p:nvPr/>
        </p:nvSpPr>
        <p:spPr>
          <a:xfrm>
            <a:off x="2060486" y="476759"/>
            <a:ext cx="7424708" cy="113856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7196" kern="0" spc="11" dirty="0" err="1">
                <a:solidFill>
                  <a:sysClr val="window" lastClr="FFFFFF"/>
                </a:solidFill>
              </a:rPr>
              <a:t>Fizika</a:t>
            </a:r>
            <a:endParaRPr lang="en-US" sz="7196" kern="0" spc="11" dirty="0">
              <a:solidFill>
                <a:sysClr val="window" lastClr="FFFFFF"/>
              </a:solidFill>
            </a:endParaRPr>
          </a:p>
        </p:txBody>
      </p:sp>
      <p:sp>
        <p:nvSpPr>
          <p:cNvPr id="27" name="object 11">
            <a:extLst>
              <a:ext uri="{FF2B5EF4-FFF2-40B4-BE49-F238E27FC236}">
                <a16:creationId xmlns:a16="http://schemas.microsoft.com/office/drawing/2014/main" id="{CF4C4251-150C-409F-BB4F-13D887806802}"/>
              </a:ext>
            </a:extLst>
          </p:cNvPr>
          <p:cNvSpPr/>
          <p:nvPr/>
        </p:nvSpPr>
        <p:spPr>
          <a:xfrm>
            <a:off x="703724" y="430695"/>
            <a:ext cx="901290" cy="10053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F05B6658-0136-473A-903A-272AA544F9A9}"/>
              </a:ext>
            </a:extLst>
          </p:cNvPr>
          <p:cNvSpPr/>
          <p:nvPr/>
        </p:nvSpPr>
        <p:spPr>
          <a:xfrm>
            <a:off x="395911" y="4343807"/>
            <a:ext cx="615623" cy="1825064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8170B01-5483-4FD1-BBCB-08A5B94ED5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763" y="4025900"/>
            <a:ext cx="3526447" cy="265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10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48898" y="122830"/>
            <a:ext cx="11383460" cy="6605516"/>
          </a:xfrm>
        </p:spPr>
        <p:txBody>
          <a:bodyPr>
            <a:normAutofit/>
          </a:bodyPr>
          <a:lstStyle/>
          <a:p>
            <a:pPr algn="ctr"/>
            <a:r>
              <a:rPr lang="uz-Latn-UZ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Lazerning qo‘llanilishi </a:t>
            </a:r>
          </a:p>
          <a:p>
            <a:r>
              <a:rPr lang="uz-Latn-UZ" sz="3600" i="1" dirty="0"/>
              <a:t>  </a:t>
            </a:r>
            <a:endParaRPr lang="ru-RU" sz="3600" i="1" dirty="0"/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3482992"/>
              </p:ext>
            </p:extLst>
          </p:nvPr>
        </p:nvGraphicFramePr>
        <p:xfrm>
          <a:off x="4017907" y="3935547"/>
          <a:ext cx="4656193" cy="26210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5" name="PHOTO-PAINT" r:id="rId3" imgW="10159920" imgH="7619760" progId="CorelPHOTOPAINT.Image.19">
                  <p:embed/>
                </p:oleObj>
              </mc:Choice>
              <mc:Fallback>
                <p:oleObj name="PHOTO-PAINT" r:id="rId3" imgW="10159920" imgH="7619760" progId="CorelPHOTOPAINT.Image.19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17907" y="3935547"/>
                        <a:ext cx="4656193" cy="26210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0219133"/>
              </p:ext>
            </p:extLst>
          </p:nvPr>
        </p:nvGraphicFramePr>
        <p:xfrm>
          <a:off x="6924245" y="1244966"/>
          <a:ext cx="3935012" cy="25031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6" name="PHOTO-PAINT" r:id="rId5" imgW="16255800" imgH="10832760" progId="CorelPHOTOPAINT.Image.19">
                  <p:embed/>
                </p:oleObj>
              </mc:Choice>
              <mc:Fallback>
                <p:oleObj name="PHOTO-PAINT" r:id="rId5" imgW="16255800" imgH="10832760" progId="CorelPHOTOPAINT.Image.19">
                  <p:embed/>
                  <p:pic>
                    <p:nvPicPr>
                      <p:cNvPr id="3" name="Объект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924245" y="1244966"/>
                        <a:ext cx="3935012" cy="25031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3782887"/>
              </p:ext>
            </p:extLst>
          </p:nvPr>
        </p:nvGraphicFramePr>
        <p:xfrm>
          <a:off x="1332743" y="1244966"/>
          <a:ext cx="4407657" cy="25031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7" name="PHOTO-PAINT" r:id="rId7" imgW="9524880" imgH="4714560" progId="CorelPHOTOPAINT.Image.19">
                  <p:embed/>
                </p:oleObj>
              </mc:Choice>
              <mc:Fallback>
                <p:oleObj name="PHOTO-PAINT" r:id="rId7" imgW="9524880" imgH="4714560" progId="CorelPHOTOPAINT.Image.19">
                  <p:embed/>
                  <p:pic>
                    <p:nvPicPr>
                      <p:cNvPr id="4" name="Объект 3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332743" y="1244966"/>
                        <a:ext cx="4407657" cy="25031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3819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9952003"/>
              </p:ext>
            </p:extLst>
          </p:nvPr>
        </p:nvGraphicFramePr>
        <p:xfrm>
          <a:off x="795807" y="643945"/>
          <a:ext cx="4519175" cy="22824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6" name="PHOTO-PAINT" r:id="rId3" imgW="6134040" imgH="4105080" progId="CorelPHOTOPAINT.Image.19">
                  <p:embed/>
                </p:oleObj>
              </mc:Choice>
              <mc:Fallback>
                <p:oleObj name="PHOTO-PAINT" r:id="rId3" imgW="6134040" imgH="4105080" progId="CorelPHOTOPAINT.Image.19">
                  <p:embed/>
                  <p:pic>
                    <p:nvPicPr>
                      <p:cNvPr id="7" name="Объект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5807" y="643945"/>
                        <a:ext cx="4519175" cy="22824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0729047"/>
              </p:ext>
            </p:extLst>
          </p:nvPr>
        </p:nvGraphicFramePr>
        <p:xfrm>
          <a:off x="1225582" y="3429000"/>
          <a:ext cx="4089400" cy="2506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7" name="PHOTO-PAINT" r:id="rId5" imgW="7619760" imgH="5391000" progId="CorelPHOTOPAINT.Image.19">
                  <p:embed/>
                </p:oleObj>
              </mc:Choice>
              <mc:Fallback>
                <p:oleObj name="PHOTO-PAINT" r:id="rId5" imgW="7619760" imgH="5391000" progId="CorelPHOTOPAINT.Image.19">
                  <p:embed/>
                  <p:pic>
                    <p:nvPicPr>
                      <p:cNvPr id="8" name="Объект 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25582" y="3429000"/>
                        <a:ext cx="4089400" cy="2506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2216677"/>
              </p:ext>
            </p:extLst>
          </p:nvPr>
        </p:nvGraphicFramePr>
        <p:xfrm>
          <a:off x="6191161" y="608528"/>
          <a:ext cx="4982835" cy="56409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8" name="PHOTO-PAINT" r:id="rId7" imgW="15239880" imgH="15239880" progId="CorelPHOTOPAINT.Image.19">
                  <p:embed/>
                </p:oleObj>
              </mc:Choice>
              <mc:Fallback>
                <p:oleObj name="PHOTO-PAINT" r:id="rId7" imgW="15239880" imgH="15239880" progId="CorelPHOTOPAINT.Image.19">
                  <p:embed/>
                  <p:pic>
                    <p:nvPicPr>
                      <p:cNvPr id="9" name="Объект 8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191161" y="608528"/>
                        <a:ext cx="4982835" cy="56409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53750446"/>
      </p:ext>
    </p:extLst>
  </p:cSld>
  <p:clrMapOvr>
    <a:masterClrMapping/>
  </p:clrMapOvr>
  <p:transition spd="slow">
    <p:wheel spokes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/>
          </p:nvPr>
        </p:nvGraphicFramePr>
        <p:xfrm>
          <a:off x="577910" y="92765"/>
          <a:ext cx="11036179" cy="66724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1" name="PHOTO-PAINT" r:id="rId3" imgW="7782120" imgH="5709960" progId="CorelPHOTOPAINT.Image.19">
                  <p:embed/>
                </p:oleObj>
              </mc:Choice>
              <mc:Fallback>
                <p:oleObj name="PHOTO-PAINT" r:id="rId3" imgW="7782120" imgH="5709960" progId="CorelPHOTOPAINT.Image.19">
                  <p:embed/>
                  <p:pic>
                    <p:nvPicPr>
                      <p:cNvPr id="4" name="Объект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77910" y="92765"/>
                        <a:ext cx="11036179" cy="66724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B88C6BC-637F-478D-B49F-A40AC438DDBD}"/>
              </a:ext>
            </a:extLst>
          </p:cNvPr>
          <p:cNvSpPr/>
          <p:nvPr/>
        </p:nvSpPr>
        <p:spPr>
          <a:xfrm>
            <a:off x="6095999" y="4455802"/>
            <a:ext cx="1652111" cy="5232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z-Latn-U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Lazer nuri bilan sochga yozish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7EDAE3E-A7AF-41DA-A583-E22C080195AC}"/>
              </a:ext>
            </a:extLst>
          </p:cNvPr>
          <p:cNvSpPr/>
          <p:nvPr/>
        </p:nvSpPr>
        <p:spPr>
          <a:xfrm>
            <a:off x="10058400" y="6146800"/>
            <a:ext cx="119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9B87530-B473-4325-B43B-7C877EF2ACE8}"/>
              </a:ext>
            </a:extLst>
          </p:cNvPr>
          <p:cNvSpPr/>
          <p:nvPr/>
        </p:nvSpPr>
        <p:spPr>
          <a:xfrm>
            <a:off x="6235700" y="3302000"/>
            <a:ext cx="1181100" cy="2794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25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>
            <a:extLst>
              <a:ext uri="{FF2B5EF4-FFF2-40B4-BE49-F238E27FC236}">
                <a16:creationId xmlns:a16="http://schemas.microsoft.com/office/drawing/2014/main" id="{BB088941-E81D-46B1-A6A4-A858DDAB4C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843" y="2057400"/>
            <a:ext cx="11025809" cy="4475922"/>
          </a:xfrm>
        </p:spPr>
        <p:txBody>
          <a:bodyPr>
            <a:noAutofit/>
          </a:bodyPr>
          <a:lstStyle/>
          <a:p>
            <a:pPr marL="266700" indent="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 1.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Mavzuni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o‘qish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mavzuga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oid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savollarga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yozish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.(160-bet).</a:t>
            </a:r>
          </a:p>
          <a:p>
            <a:pPr marL="266700" indent="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uz-Latn-UZ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Заголовок 9">
            <a:extLst>
              <a:ext uri="{FF2B5EF4-FFF2-40B4-BE49-F238E27FC236}">
                <a16:creationId xmlns:a16="http://schemas.microsoft.com/office/drawing/2014/main" id="{39630581-0D87-4D41-AB71-C86D2496F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86677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z-Latn-UZ" sz="4800" dirty="0">
                <a:latin typeface="Arial" panose="020B0604020202020204" pitchFamily="34" charset="0"/>
                <a:cs typeface="Arial" panose="020B0604020202020204" pitchFamily="34" charset="0"/>
              </a:rPr>
              <a:t>Mustaqil bajarish uchun topshiriq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89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9424A4-090B-41EA-9FDA-FF914A379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54099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5400" dirty="0"/>
              <a:t>                          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Lazer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nima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5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E6CACAD0-34BE-4B55-9170-BB23E9AF78A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8800" y="1603512"/>
                <a:ext cx="11242942" cy="5102087"/>
              </a:xfrm>
            </p:spPr>
            <p:txBody>
              <a:bodyPr>
                <a:noAutofit/>
              </a:bodyPr>
              <a:lstStyle/>
              <a:p>
                <a:pPr marL="0" indent="0" algn="just">
                  <a:buNone/>
                </a:pP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    </a:t>
                </a:r>
                <a:r>
                  <a:rPr lang="uz-Latn-UZ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uz-Latn-UZ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Lazer deb ataluvchi optik kvant generatorlarining paydo bo‘lishi fizika fanining yangi sohasi</a:t>
                </a:r>
                <a14:m>
                  <m:oMath xmlns:m="http://schemas.openxmlformats.org/officeDocument/2006/math">
                    <m:r>
                      <a:rPr lang="uz-Latn-UZ" sz="3200">
                        <a:latin typeface="Cambria Math" panose="02040503050406030204" pitchFamily="18" charset="0"/>
                      </a:rPr>
                      <m:t> −</m:t>
                    </m:r>
                  </m:oMath>
                </a14:m>
                <a:r>
                  <a:rPr lang="uz-Latn-UZ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kvant elektronikasining ulkan yutug‘idir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uz-Latn-UZ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Lazer</a:t>
                </a:r>
                <a:r>
                  <a:rPr lang="ru-RU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uz-Latn-UZ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deganda, juda aniq yo‘naltirilgan kogerent yorug‘lik nurining manbayi tushuniladi.</a:t>
                </a:r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lnSpc>
                    <a:spcPct val="100000"/>
                  </a:lnSpc>
                  <a:buNone/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</a:t>
                </a:r>
                <a:r>
                  <a:rPr lang="uz-Latn-UZ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Lazer so‘zining o‘zi inglizcha “majburiy tebranish natijasida yorug‘likning kuchaytirilishi” so‘zlaridagi birinchi harflardan tanlab olingan (“Light Amplification by Stimulated Emission of Radiation”).</a:t>
                </a:r>
              </a:p>
              <a:p>
                <a:pPr marL="0" indent="0" algn="just">
                  <a:buNone/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endParaRPr lang="ru-RU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E6CACAD0-34BE-4B55-9170-BB23E9AF78A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8800" y="1603512"/>
                <a:ext cx="11242942" cy="5102087"/>
              </a:xfrm>
              <a:blipFill>
                <a:blip r:embed="rId2"/>
                <a:stretch>
                  <a:fillRect l="-1410" t="-1673" r="-135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7652024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522357" y="663262"/>
            <a:ext cx="11147286" cy="5036783"/>
          </a:xfrm>
        </p:spPr>
        <p:txBody>
          <a:bodyPr>
            <a:noAutofit/>
          </a:bodyPr>
          <a:lstStyle/>
          <a:p>
            <a:pPr indent="358775" algn="just"/>
            <a:r>
              <a:rPr lang="uz-Latn-UZ" sz="36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Atomning majburiy nurlanishi. 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uz-Latn-UZ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 asosiy holatda bo‘lganida nurlanmaydi va unda cheksiz uzoq vaqt davomida turadi. Ammo atom boshqa ta’sirlar natijasida uyg‘ongan holatga o‘tishi mumkin. 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358775" algn="just"/>
            <a:r>
              <a:rPr lang="uz-Latn-UZ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Odatda, atom uyg‘ongan holatda uzoq bo‘lmay, yana qaytib, asosiy holatga o‘tadi va bunda energetik sathlarning farqiga teng energiyali foton chiqaradi.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358775" algn="just"/>
            <a:r>
              <a:rPr lang="uz-Latn-UZ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Bunday o‘tish o‘z-o‘zidan ro‘y bergani uchun chiqariladigan nurlanish </a:t>
            </a:r>
            <a:r>
              <a:rPr lang="uz-Latn-UZ" sz="36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spontan nurlanish</a:t>
            </a:r>
            <a:r>
              <a:rPr lang="uz-Latn-UZ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Latn-UZ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deyiladi va chiqarilgan nurlar kogerent bo‘lmaydi.</a:t>
            </a:r>
            <a:endParaRPr lang="uz-Latn-UZ" sz="36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97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9113" y="381577"/>
            <a:ext cx="1063141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z-Cyrl-UZ" sz="32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uz-Latn-UZ" sz="3200" dirty="0">
                <a:latin typeface="Arial" panose="020B0604020202020204" pitchFamily="34" charset="0"/>
                <a:cs typeface="Arial" panose="020B0604020202020204" pitchFamily="34" charset="0"/>
              </a:rPr>
              <a:t>Eynshteynning ta’kidlashicha, bunday o‘tishlar nafaqat o‘z-o‘zidan, balki majburiy ham bo‘lishi mumkin. Bunday majburiy o‘tish uyg‘ongan atom yonidan o‘tayotgan foton ta’sirida ro‘y berishi mumkin.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351643"/>
          <p:cNvGrpSpPr>
            <a:grpSpLocks/>
          </p:cNvGrpSpPr>
          <p:nvPr/>
        </p:nvGrpSpPr>
        <p:grpSpPr bwMode="auto">
          <a:xfrm>
            <a:off x="1519708" y="3680444"/>
            <a:ext cx="9234152" cy="2150772"/>
            <a:chOff x="0" y="0"/>
            <a:chExt cx="2849880" cy="627888"/>
          </a:xfrm>
        </p:grpSpPr>
        <p:pic>
          <p:nvPicPr>
            <p:cNvPr id="40813" name="Picture 4081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849880" cy="627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40822"/>
            <p:cNvSpPr>
              <a:spLocks noChangeArrowheads="1"/>
            </p:cNvSpPr>
            <p:nvPr/>
          </p:nvSpPr>
          <p:spPr bwMode="auto">
            <a:xfrm>
              <a:off x="508766" y="111531"/>
              <a:ext cx="246433" cy="1320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2800" b="1" i="1" u="none" strike="noStrike" cap="none" normalizeH="0" baseline="0" dirty="0">
                  <a:ln>
                    <a:noFill/>
                  </a:ln>
                  <a:solidFill>
                    <a:srgbClr val="181717"/>
                  </a:solidFill>
                  <a:effectLst/>
                  <a:latin typeface="Times New Roman" pitchFamily="18" charset="0"/>
                  <a:cs typeface="Arial" pitchFamily="34" charset="0"/>
                </a:rPr>
                <a:t>h v</a:t>
              </a:r>
              <a:endParaRPr kumimoji="0" lang="ru-RU" altLang="ru-RU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1519708" y="5910261"/>
            <a:ext cx="98008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holat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uz-Cyrl-UZ" sz="28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holat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81579" y="2955838"/>
            <a:ext cx="97213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Uyg‘ongan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holat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Uyg‘ongan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holat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40822"/>
          <p:cNvSpPr>
            <a:spLocks noChangeArrowheads="1"/>
          </p:cNvSpPr>
          <p:nvPr/>
        </p:nvSpPr>
        <p:spPr bwMode="auto">
          <a:xfrm>
            <a:off x="10921284" y="3962944"/>
            <a:ext cx="798490" cy="45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i="1" u="none" strike="noStrike" cap="none" normalizeH="0" baseline="0" dirty="0">
                <a:ln>
                  <a:noFill/>
                </a:ln>
                <a:solidFill>
                  <a:srgbClr val="181717"/>
                </a:solidFill>
                <a:effectLst/>
                <a:latin typeface="Times New Roman" pitchFamily="18" charset="0"/>
                <a:cs typeface="Arial" pitchFamily="34" charset="0"/>
              </a:rPr>
              <a:t>h v</a:t>
            </a:r>
            <a:endParaRPr kumimoji="0" lang="ru-RU" altLang="ru-RU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40822"/>
          <p:cNvSpPr>
            <a:spLocks noChangeArrowheads="1"/>
          </p:cNvSpPr>
          <p:nvPr/>
        </p:nvSpPr>
        <p:spPr bwMode="auto">
          <a:xfrm>
            <a:off x="10951336" y="4529649"/>
            <a:ext cx="798490" cy="45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i="1" u="none" strike="noStrike" cap="none" normalizeH="0" baseline="0" dirty="0">
                <a:ln>
                  <a:noFill/>
                </a:ln>
                <a:solidFill>
                  <a:srgbClr val="181717"/>
                </a:solidFill>
                <a:effectLst/>
                <a:latin typeface="Times New Roman" pitchFamily="18" charset="0"/>
                <a:cs typeface="Arial" pitchFamily="34" charset="0"/>
              </a:rPr>
              <a:t>h v</a:t>
            </a:r>
            <a:endParaRPr kumimoji="0" lang="ru-RU" altLang="ru-RU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91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одзаголовок 4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594383" y="415344"/>
                <a:ext cx="11003233" cy="2382590"/>
              </a:xfrm>
            </p:spPr>
            <p:txBody>
              <a:bodyPr>
                <a:noAutofit/>
              </a:bodyPr>
              <a:lstStyle/>
              <a:p>
                <a:pPr algn="just">
                  <a:lnSpc>
                    <a:spcPct val="100000"/>
                  </a:lnSpc>
                </a:pPr>
                <a:r>
                  <a:rPr lang="uz-Cyrl-UZ" sz="33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</a:t>
                </a:r>
                <a:r>
                  <a:rPr lang="uz-Latn-UZ" sz="3200" b="1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Yoqut lazeri.</a:t>
                </a:r>
                <a:r>
                  <a:rPr lang="uz-Latn-UZ" sz="3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uz-Latn-UZ" sz="3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Yoqut kristalli alyuminiy oksid </a:t>
                </a:r>
                <a14:m>
                  <m:oMath xmlns:m="http://schemas.openxmlformats.org/officeDocument/2006/math">
                    <m:r>
                      <a:rPr lang="uz-Latn-UZ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uz-Latn-UZ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uz-Latn-UZ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𝐴𝑙</m:t>
                        </m:r>
                      </m:e>
                      <m:sub>
                        <m:r>
                          <a:rPr lang="uz-Latn-UZ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uz-Latn-UZ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uz-Latn-UZ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uz-Latn-UZ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uz-Latn-UZ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uz-Latn-UZ" sz="32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uz-Latn-UZ" sz="3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dan iborat bo‘lib, Al ning ba’zi atomlari o‘rnini xromning uch valentli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uz-Latn-UZ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uz-Latn-UZ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𝐶𝑟</m:t>
                        </m:r>
                      </m:e>
                      <m:sup>
                        <m:r>
                          <a:rPr lang="uz-Latn-UZ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3+</m:t>
                        </m:r>
                      </m:sup>
                    </m:sSup>
                  </m:oMath>
                </a14:m>
                <a:r>
                  <a:rPr lang="uz-Latn-UZ" sz="3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ionlari egallagan bo‘ladi. Kuchli yoritilish natijasida xrom atomlari asosiy holatdan uyg‘ongan holatga majburiy ravishda o‘tkaziladi. </a:t>
                </a:r>
              </a:p>
              <a:p>
                <a:endParaRPr lang="ru-RU" sz="3300" i="1" dirty="0"/>
              </a:p>
            </p:txBody>
          </p:sp>
        </mc:Choice>
        <mc:Fallback xmlns="">
          <p:sp>
            <p:nvSpPr>
              <p:cNvPr id="5" name="Подзаголовок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594383" y="415344"/>
                <a:ext cx="11003233" cy="2382590"/>
              </a:xfrm>
              <a:blipFill>
                <a:blip r:embed="rId2"/>
                <a:stretch>
                  <a:fillRect l="-1441" t="-2813" r="-1441" b="-150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2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C9906FF-D5A8-4921-B399-F0913E07CF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4060067"/>
            <a:ext cx="4898086" cy="19811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D21C325-1316-4F6F-9100-EC50D460FF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700" y="4381503"/>
            <a:ext cx="5033316" cy="151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344448"/>
      </p:ext>
    </p:extLst>
  </p:cSld>
  <p:clrMapOvr>
    <a:masterClrMapping/>
  </p:clrMapOvr>
  <p:transition spd="slow">
    <p:wheel spokes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537251" y="482600"/>
            <a:ext cx="10143885" cy="4948526"/>
          </a:xfrm>
        </p:spPr>
        <p:txBody>
          <a:bodyPr>
            <a:normAutofit/>
          </a:bodyPr>
          <a:lstStyle/>
          <a:p>
            <a:pPr algn="just"/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uz-Latn-UZ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oqut lazer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uz-Latn-UZ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 hosil qilish sxemasi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uz-Latn-UZ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uz-Latn-UZ" sz="2800" dirty="0">
              <a:latin typeface="News706 BT" panose="02040804060705020204" pitchFamily="18" charset="0"/>
            </a:endParaRPr>
          </a:p>
          <a:p>
            <a:endParaRPr lang="uz-Latn-UZ" sz="2800" dirty="0">
              <a:latin typeface="News706 BT" panose="02040804060705020204" pitchFamily="18" charset="0"/>
            </a:endParaRPr>
          </a:p>
          <a:p>
            <a:endParaRPr lang="uz-Latn-UZ" dirty="0">
              <a:latin typeface="News706 BT" panose="02040804060705020204" pitchFamily="18" charset="0"/>
            </a:endParaRPr>
          </a:p>
          <a:p>
            <a:endParaRPr lang="uz-Latn-UZ" dirty="0">
              <a:latin typeface="News706 BT" panose="02040804060705020204" pitchFamily="18" charset="0"/>
            </a:endParaRPr>
          </a:p>
          <a:p>
            <a:endParaRPr lang="uz-Latn-UZ" dirty="0">
              <a:latin typeface="News706 BT" panose="02040804060705020204" pitchFamily="18" charset="0"/>
            </a:endParaRPr>
          </a:p>
          <a:p>
            <a:endParaRPr lang="uz-Latn-UZ" dirty="0">
              <a:latin typeface="News706 BT" panose="02040804060705020204" pitchFamily="18" charset="0"/>
            </a:endParaRPr>
          </a:p>
          <a:p>
            <a:endParaRPr lang="uz-Latn-UZ" dirty="0">
              <a:latin typeface="News706 BT" panose="02040804060705020204" pitchFamily="18" charset="0"/>
            </a:endParaRPr>
          </a:p>
          <a:p>
            <a:endParaRPr lang="uz-Latn-UZ" dirty="0">
              <a:latin typeface="News706 BT" panose="02040804060705020204" pitchFamily="18" charset="0"/>
            </a:endParaRPr>
          </a:p>
          <a:p>
            <a:endParaRPr lang="uz-Latn-UZ" dirty="0">
              <a:latin typeface="News706 BT" panose="02040804060705020204" pitchFamily="18" charset="0"/>
            </a:endParaRPr>
          </a:p>
          <a:p>
            <a:endParaRPr lang="uz-Latn-UZ" dirty="0">
              <a:latin typeface="News706 BT" panose="02040804060705020204" pitchFamily="18" charset="0"/>
            </a:endParaRPr>
          </a:p>
          <a:p>
            <a:pPr algn="just"/>
            <a:endParaRPr lang="en-US" sz="3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3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52131"/>
          <p:cNvGrpSpPr>
            <a:grpSpLocks/>
          </p:cNvGrpSpPr>
          <p:nvPr/>
        </p:nvGrpSpPr>
        <p:grpSpPr bwMode="auto">
          <a:xfrm>
            <a:off x="2797140" y="2011665"/>
            <a:ext cx="7624106" cy="3441300"/>
            <a:chOff x="0" y="0"/>
            <a:chExt cx="32660" cy="14474"/>
          </a:xfrm>
        </p:grpSpPr>
        <p:pic>
          <p:nvPicPr>
            <p:cNvPr id="6" name="Picture 4108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" y="0"/>
              <a:ext cx="23317" cy="14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41085"/>
            <p:cNvSpPr>
              <a:spLocks noChangeArrowheads="1"/>
            </p:cNvSpPr>
            <p:nvPr/>
          </p:nvSpPr>
          <p:spPr bwMode="auto">
            <a:xfrm>
              <a:off x="2170" y="2214"/>
              <a:ext cx="971" cy="1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100" b="0" i="0" u="none" strike="noStrike" cap="none" normalizeH="0" baseline="0">
                  <a:ln>
                    <a:noFill/>
                  </a:ln>
                  <a:solidFill>
                    <a:srgbClr val="181717"/>
                  </a:solidFill>
                  <a:effectLst/>
                  <a:latin typeface="Arial" pitchFamily="34" charset="0"/>
                  <a:ea typeface="Times New Roman" pitchFamily="18" charset="0"/>
                  <a:cs typeface="Calibri" pitchFamily="34" charset="0"/>
                </a:rPr>
                <a:t>1</a:t>
              </a:r>
              <a:endPara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Rectangle 41086"/>
            <p:cNvSpPr>
              <a:spLocks noChangeArrowheads="1"/>
            </p:cNvSpPr>
            <p:nvPr/>
          </p:nvSpPr>
          <p:spPr bwMode="auto">
            <a:xfrm>
              <a:off x="6383" y="1457"/>
              <a:ext cx="972" cy="1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100" b="0" i="0" u="none" strike="noStrike" cap="none" normalizeH="0" baseline="0">
                  <a:ln>
                    <a:noFill/>
                  </a:ln>
                  <a:solidFill>
                    <a:srgbClr val="181717"/>
                  </a:solidFill>
                  <a:effectLst/>
                  <a:latin typeface="Arial" pitchFamily="34" charset="0"/>
                  <a:ea typeface="Times New Roman" pitchFamily="18" charset="0"/>
                  <a:cs typeface="Calibri" pitchFamily="34" charset="0"/>
                </a:rPr>
                <a:t>2</a:t>
              </a:r>
              <a:endPara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Rectangle 41087"/>
            <p:cNvSpPr>
              <a:spLocks noChangeArrowheads="1"/>
            </p:cNvSpPr>
            <p:nvPr/>
          </p:nvSpPr>
          <p:spPr bwMode="auto">
            <a:xfrm>
              <a:off x="0" y="10889"/>
              <a:ext cx="971" cy="1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100" b="0" i="0" u="none" strike="noStrike" cap="none" normalizeH="0" baseline="0">
                  <a:ln>
                    <a:noFill/>
                  </a:ln>
                  <a:solidFill>
                    <a:srgbClr val="181717"/>
                  </a:solidFill>
                  <a:effectLst/>
                  <a:latin typeface="Arial" pitchFamily="34" charset="0"/>
                  <a:ea typeface="Times New Roman" pitchFamily="18" charset="0"/>
                  <a:cs typeface="Calibri" pitchFamily="34" charset="0"/>
                </a:rPr>
                <a:t>3</a:t>
              </a:r>
              <a:endPara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Rectangle 41088"/>
            <p:cNvSpPr>
              <a:spLocks noChangeArrowheads="1"/>
            </p:cNvSpPr>
            <p:nvPr/>
          </p:nvSpPr>
          <p:spPr bwMode="auto">
            <a:xfrm>
              <a:off x="12237" y="12707"/>
              <a:ext cx="971" cy="1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100" b="0" i="0" u="none" strike="noStrike" cap="none" normalizeH="0" baseline="0">
                  <a:ln>
                    <a:noFill/>
                  </a:ln>
                  <a:solidFill>
                    <a:srgbClr val="181717"/>
                  </a:solidFill>
                  <a:effectLst/>
                  <a:latin typeface="Arial" pitchFamily="34" charset="0"/>
                  <a:ea typeface="Times New Roman" pitchFamily="18" charset="0"/>
                  <a:cs typeface="Calibri" pitchFamily="34" charset="0"/>
                </a:rPr>
                <a:t>3</a:t>
              </a:r>
              <a:endPara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Rectangle 41089"/>
            <p:cNvSpPr>
              <a:spLocks noChangeArrowheads="1"/>
            </p:cNvSpPr>
            <p:nvPr/>
          </p:nvSpPr>
          <p:spPr bwMode="auto">
            <a:xfrm>
              <a:off x="24381" y="5381"/>
              <a:ext cx="8279" cy="1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2800" b="1" i="0" u="none" strike="noStrike" cap="none" normalizeH="0" baseline="0" dirty="0" err="1">
                  <a:ln>
                    <a:noFill/>
                  </a:ln>
                  <a:solidFill>
                    <a:srgbClr val="181717"/>
                  </a:solidFill>
                  <a:effectLst/>
                  <a:latin typeface="Arial" pitchFamily="34" charset="0"/>
                  <a:ea typeface="Times New Roman" pitchFamily="18" charset="0"/>
                  <a:cs typeface="Calibri" pitchFamily="34" charset="0"/>
                </a:rPr>
                <a:t>Lazer</a:t>
              </a:r>
              <a:r>
                <a:rPr kumimoji="0" lang="ru-RU" altLang="ru-RU" sz="2800" b="1" i="0" u="none" strike="noStrike" cap="none" normalizeH="0" baseline="0" dirty="0">
                  <a:ln>
                    <a:noFill/>
                  </a:ln>
                  <a:solidFill>
                    <a:srgbClr val="181717"/>
                  </a:solidFill>
                  <a:effectLst/>
                  <a:latin typeface="Arial" pitchFamily="34" charset="0"/>
                  <a:ea typeface="Times New Roman" pitchFamily="18" charset="0"/>
                  <a:cs typeface="Calibri" pitchFamily="34" charset="0"/>
                </a:rPr>
                <a:t> </a:t>
              </a:r>
              <a:r>
                <a:rPr kumimoji="0" lang="ru-RU" altLang="ru-RU" sz="2800" b="1" i="0" u="none" strike="noStrike" cap="none" normalizeH="0" baseline="0" dirty="0" err="1">
                  <a:ln>
                    <a:noFill/>
                  </a:ln>
                  <a:solidFill>
                    <a:srgbClr val="181717"/>
                  </a:solidFill>
                  <a:effectLst/>
                  <a:latin typeface="Arial" pitchFamily="34" charset="0"/>
                  <a:ea typeface="Times New Roman" pitchFamily="18" charset="0"/>
                  <a:cs typeface="Calibri" pitchFamily="34" charset="0"/>
                </a:rPr>
                <a:t>nuri</a:t>
              </a:r>
              <a:endParaRPr kumimoji="0" lang="ru-RU" altLang="ru-RU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Shape 41090"/>
            <p:cNvSpPr>
              <a:spLocks/>
            </p:cNvSpPr>
            <p:nvPr/>
          </p:nvSpPr>
          <p:spPr bwMode="auto">
            <a:xfrm>
              <a:off x="2712" y="3655"/>
              <a:ext cx="1546" cy="1907"/>
            </a:xfrm>
            <a:custGeom>
              <a:avLst/>
              <a:gdLst>
                <a:gd name="T0" fmla="*/ 154610 w 154610"/>
                <a:gd name="T1" fmla="*/ 190703 h 190703"/>
                <a:gd name="T2" fmla="*/ 0 w 154610"/>
                <a:gd name="T3" fmla="*/ 0 h 190703"/>
                <a:gd name="T4" fmla="*/ 0 w 154610"/>
                <a:gd name="T5" fmla="*/ 0 h 190703"/>
                <a:gd name="T6" fmla="*/ 154610 w 154610"/>
                <a:gd name="T7" fmla="*/ 190703 h 190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T4" t="T5" r="T6" b="T7"/>
              <a:pathLst>
                <a:path w="154610" h="190703">
                  <a:moveTo>
                    <a:pt x="154610" y="190703"/>
                  </a:move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181717"/>
              </a:solidFill>
              <a:miter lim="1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Shape 41091"/>
            <p:cNvSpPr>
              <a:spLocks/>
            </p:cNvSpPr>
            <p:nvPr/>
          </p:nvSpPr>
          <p:spPr bwMode="auto">
            <a:xfrm>
              <a:off x="6850" y="2823"/>
              <a:ext cx="720" cy="1946"/>
            </a:xfrm>
            <a:custGeom>
              <a:avLst/>
              <a:gdLst>
                <a:gd name="T0" fmla="*/ 71996 w 71996"/>
                <a:gd name="T1" fmla="*/ 194666 h 194666"/>
                <a:gd name="T2" fmla="*/ 0 w 71996"/>
                <a:gd name="T3" fmla="*/ 0 h 194666"/>
                <a:gd name="T4" fmla="*/ 0 w 71996"/>
                <a:gd name="T5" fmla="*/ 0 h 194666"/>
                <a:gd name="T6" fmla="*/ 71996 w 71996"/>
                <a:gd name="T7" fmla="*/ 194666 h 194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T4" t="T5" r="T6" b="T7"/>
              <a:pathLst>
                <a:path w="71996" h="194666">
                  <a:moveTo>
                    <a:pt x="71996" y="194666"/>
                  </a:move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181717"/>
              </a:solidFill>
              <a:miter lim="1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1878346" y="4890029"/>
            <a:ext cx="98027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" lvl="0" algn="just" defTabSz="914400">
              <a:spcBef>
                <a:spcPts val="600"/>
              </a:spcBef>
              <a:buClr>
                <a:srgbClr val="3891A7"/>
              </a:buClr>
              <a:buSzPct val="80000"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ru-RU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6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B6DBA49-6E64-4ED0-86A0-772122C2D39C}"/>
              </a:ext>
            </a:extLst>
          </p:cNvPr>
          <p:cNvSpPr/>
          <p:nvPr/>
        </p:nvSpPr>
        <p:spPr>
          <a:xfrm>
            <a:off x="589661" y="778782"/>
            <a:ext cx="11135170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 algn="just"/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Latn-UZ" sz="4500" b="1" i="1" dirty="0">
                <a:latin typeface="Arial" panose="020B0604020202020204" pitchFamily="34" charset="0"/>
                <a:cs typeface="Arial" panose="020B0604020202020204" pitchFamily="34" charset="0"/>
              </a:rPr>
              <a:t>Lazerning turlari. </a:t>
            </a:r>
            <a:r>
              <a:rPr lang="uz-Latn-UZ" sz="4500" dirty="0">
                <a:latin typeface="Arial" panose="020B0604020202020204" pitchFamily="34" charset="0"/>
                <a:cs typeface="Arial" panose="020B0604020202020204" pitchFamily="34" charset="0"/>
              </a:rPr>
              <a:t>Kvant generatorlari kvant mexanikasi qonunlari asosida istalgan (elektr, issiqlik, yorug‘lik, kimyoviy va h.k.) energiyani kogerent yorug‘lik nuri energiyasiga aylantirib beradi. 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358775" algn="just"/>
            <a:r>
              <a:rPr lang="uz-Latn-UZ" sz="4500" dirty="0">
                <a:latin typeface="Arial" panose="020B0604020202020204" pitchFamily="34" charset="0"/>
                <a:cs typeface="Arial" panose="020B0604020202020204" pitchFamily="34" charset="0"/>
              </a:rPr>
              <a:t>Bu ajoyib xossaga egaligi lazer nurining juda keng qo‘llani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lang="uz-Latn-UZ" sz="4500" dirty="0">
                <a:latin typeface="Arial" panose="020B0604020202020204" pitchFamily="34" charset="0"/>
                <a:cs typeface="Arial" panose="020B0604020202020204" pitchFamily="34" charset="0"/>
              </a:rPr>
              <a:t>shiga sabab bo‘lmoqda.</a:t>
            </a:r>
            <a:endParaRPr lang="ru-RU" sz="4500" dirty="0"/>
          </a:p>
        </p:txBody>
      </p:sp>
    </p:spTree>
    <p:extLst>
      <p:ext uri="{BB962C8B-B14F-4D97-AF65-F5344CB8AC3E}">
        <p14:creationId xmlns:p14="http://schemas.microsoft.com/office/powerpoint/2010/main" val="1720074355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520700" y="282389"/>
            <a:ext cx="11247229" cy="3178658"/>
          </a:xfrm>
        </p:spPr>
        <p:txBody>
          <a:bodyPr>
            <a:normAutofit fontScale="92500"/>
          </a:bodyPr>
          <a:lstStyle/>
          <a:p>
            <a:pPr indent="358775" algn="just">
              <a:lnSpc>
                <a:spcPct val="100000"/>
              </a:lnSpc>
            </a:pPr>
            <a:r>
              <a:rPr lang="uz-Latn-UZ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Lazerlar faollashtiruvchi moddalarning turlariga, ya’ni qanday energiyani kogerent yorug‘lik nuri energiyasiga aylantirishiga  qarab bir nechta turlarga bo‘linadi. 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358775" algn="just">
              <a:lnSpc>
                <a:spcPct val="100000"/>
              </a:lnSpc>
            </a:pPr>
            <a:r>
              <a:rPr lang="uz-Latn-UZ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Bular: qattiq lazerlar, yarim o‘tkazgichli lazerlar, gaz lazerlari, kimyoviy lazerlar, tolali lazerlar, rentgen lazerlari va hokazolar. Ular impuls, uzluksiz va kvaziuzluksiz rejimlarda ishlashi mumkin.</a:t>
            </a:r>
            <a:endParaRPr lang="ru-RU" sz="2400" dirty="0"/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6285754"/>
              </p:ext>
            </p:extLst>
          </p:nvPr>
        </p:nvGraphicFramePr>
        <p:xfrm>
          <a:off x="2236902" y="3860801"/>
          <a:ext cx="7814824" cy="256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3" name="PHOTO-PAINT" r:id="rId3" imgW="3809880" imgH="2857320" progId="CorelPHOTOPAINT.Image.19">
                  <p:embed/>
                </p:oleObj>
              </mc:Choice>
              <mc:Fallback>
                <p:oleObj name="PHOTO-PAINT" r:id="rId3" imgW="3809880" imgH="2857320" progId="CorelPHOTOPAINT.Image.19">
                  <p:embed/>
                  <p:pic>
                    <p:nvPicPr>
                      <p:cNvPr id="8" name="Объект 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36902" y="3860801"/>
                        <a:ext cx="7814824" cy="2565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393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5BD585-5C87-426B-861A-40A6554FB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7220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                       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Lazerning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xossalari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/>
              <a:t>   </a:t>
            </a:r>
            <a:endParaRPr lang="ru-RU" sz="5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B9E96F1C-DDC6-4EC4-9C36-7BCFD9C8DE2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80999" y="1371600"/>
                <a:ext cx="11548929" cy="5219700"/>
              </a:xfrm>
            </p:spPr>
            <p:txBody>
              <a:bodyPr>
                <a:normAutofit lnSpcReduction="10000"/>
              </a:bodyPr>
              <a:lstStyle/>
              <a:p>
                <a:pPr marL="0" indent="0" algn="just">
                  <a:lnSpc>
                    <a:spcPct val="100000"/>
                  </a:lnSpc>
                  <a:buNone/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uz-Latn-UZ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1.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uz-Latn-UZ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Lazer nuri yuqori darajada kogerent, ya’ni fotonlarning fazalari bir xil.    </a:t>
                </a:r>
              </a:p>
              <a:p>
                <a:pPr marL="0" indent="0" algn="just">
                  <a:lnSpc>
                    <a:spcPct val="100000"/>
                  </a:lnSpc>
                  <a:buNone/>
                </a:pP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uz-Latn-UZ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2.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uz-Latn-UZ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Qat’iy monoxromatik. Dastaga kiruvchi fotonlar to‘lqin uzunliklarining farqi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uz-Latn-UZ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uz-Latn-UZ" sz="320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uz-Latn-UZ" sz="3200">
                            <a:latin typeface="Cambria Math" panose="02040503050406030204" pitchFamily="18" charset="0"/>
                          </a:rPr>
                          <m:t>−11</m:t>
                        </m:r>
                      </m:sup>
                    </m:sSup>
                    <m:r>
                      <m:rPr>
                        <m:sty m:val="p"/>
                      </m:rPr>
                      <a:rPr lang="uz-Latn-UZ" sz="3200"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uz-Latn-UZ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dan oshmaydi, ya’ni </a:t>
                </a:r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lnSpc>
                    <a:spcPct val="100000"/>
                  </a:lnSpc>
                  <a:buNone/>
                </a:pPr>
                <a:r>
                  <a:rPr lang="en-US" sz="3200" dirty="0">
                    <a:ea typeface="Cambria Math" panose="02040503050406030204" pitchFamily="18" charset="0"/>
                  </a:rPr>
                  <a:t>                                           </a:t>
                </a:r>
                <a14:m>
                  <m:oMath xmlns:m="http://schemas.openxmlformats.org/officeDocument/2006/math">
                    <m:r>
                      <a:rPr lang="uz-Latn-UZ" sz="3200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uz-Latn-UZ" sz="32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𝛌</m:t>
                    </m:r>
                    <m:r>
                      <a:rPr lang="uz-Latn-UZ" sz="3200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uz-Latn-UZ" sz="3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uz-Latn-UZ" sz="3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uz-Latn-UZ" sz="3200" b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uz-Latn-UZ" sz="3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𝟏𝟏</m:t>
                        </m:r>
                      </m:sup>
                    </m:sSup>
                    <m:r>
                      <a:rPr lang="uz-Latn-UZ" sz="32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𝐦</m:t>
                    </m:r>
                  </m:oMath>
                </a14:m>
                <a:r>
                  <a:rPr lang="uz-Latn-UZ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.  </a:t>
                </a:r>
                <a:endParaRPr lang="en-US" sz="3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buNone/>
                </a:pP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uz-Latn-UZ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3.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uz-Latn-UZ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Nurlanish quvvati juda katta. Lazer nurida nurlanish quvvati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uz-Latn-UZ" sz="32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uz-Latn-UZ" sz="3200" b="1" i="1"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uz-Latn-UZ" sz="3200" b="1" i="1">
                            <a:latin typeface="Cambria Math" panose="02040503050406030204" pitchFamily="18" charset="0"/>
                          </a:rPr>
                          <m:t>𝟏𝟔</m:t>
                        </m:r>
                      </m:sup>
                    </m:sSup>
                    <m:r>
                      <a:rPr lang="uz-Latn-UZ" sz="3200" b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uz-Latn-UZ" sz="32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uz-Latn-UZ" sz="3200" b="1" i="1"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uz-Latn-UZ" sz="3200" b="1" i="1">
                            <a:latin typeface="Cambria Math" panose="02040503050406030204" pitchFamily="18" charset="0"/>
                          </a:rPr>
                          <m:t>𝟐𝟎</m:t>
                        </m:r>
                      </m:sup>
                    </m:sSup>
                    <m:r>
                      <a:rPr lang="uz-Latn-UZ" sz="3200" b="1">
                        <a:latin typeface="Cambria Math" panose="02040503050406030204" pitchFamily="18" charset="0"/>
                      </a:rPr>
                      <m:t> </m:t>
                    </m:r>
                    <m:r>
                      <a:rPr lang="uz-Latn-UZ" sz="3200" b="1" i="1">
                        <a:latin typeface="Cambria Math" panose="02040503050406030204" pitchFamily="18" charset="0"/>
                      </a:rPr>
                      <m:t>𝐖</m:t>
                    </m:r>
                    <m:r>
                      <a:rPr lang="uz-Latn-UZ" sz="3200" b="1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uz-Latn-UZ" sz="32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uz-Latn-UZ" sz="3200" b="1" i="1"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uz-Latn-UZ" sz="32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uz-Latn-UZ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uz-Latn-UZ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gacha bo‘lishi mumkin. Quyoshning to‘la nurlanish spektri bo‘yicha nurlanish quvvati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uz-Latn-UZ" sz="3200" b="1" i="1">
                        <a:latin typeface="Cambria Math" panose="02040503050406030204" pitchFamily="18" charset="0"/>
                      </a:rPr>
                      <m:t>𝟕</m:t>
                    </m:r>
                    <m:r>
                      <a:rPr lang="uz-Latn-UZ" sz="3200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uz-Latn-UZ" sz="3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uz-Latn-UZ" sz="3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uz-Latn-UZ" sz="3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</m:t>
                        </m:r>
                      </m:sup>
                    </m:sSup>
                    <m:r>
                      <a:rPr lang="uz-Latn-UZ" sz="32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𝐖</m:t>
                    </m:r>
                    <m:r>
                      <a:rPr lang="uz-Latn-UZ" sz="3200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uz-Latn-UZ" sz="3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uz-Latn-UZ" sz="3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uz-Latn-UZ" sz="3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uz-Latn-UZ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uz-Latn-UZ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ni tashkil qiladi. </a:t>
                </a:r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buNone/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uz-Latn-UZ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4.</a:t>
                </a:r>
                <a:r>
                  <a:rPr lang="uz-Latn-UZ" sz="32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uz-Latn-UZ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Nurning yoyilish burchagi juda kichik. </a:t>
                </a:r>
              </a:p>
              <a:p>
                <a:pPr algn="just">
                  <a:lnSpc>
                    <a:spcPct val="110000"/>
                  </a:lnSpc>
                  <a:buAutoNum type="arabicPeriod"/>
                </a:pPr>
                <a:endParaRPr lang="ru-RU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B9E96F1C-DDC6-4EC4-9C36-7BCFD9C8DE2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0999" y="1371600"/>
                <a:ext cx="11548929" cy="5219700"/>
              </a:xfrm>
              <a:blipFill>
                <a:blip r:embed="rId2"/>
                <a:stretch>
                  <a:fillRect l="-1319" t="-2453" r="-131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045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949</TotalTime>
  <Words>567</Words>
  <Application>Microsoft Office PowerPoint</Application>
  <PresentationFormat>Широкоэкранный</PresentationFormat>
  <Paragraphs>56</Paragraphs>
  <Slides>13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Cambria Math</vt:lpstr>
      <vt:lpstr>News706 BT</vt:lpstr>
      <vt:lpstr>Times New Roman</vt:lpstr>
      <vt:lpstr>Тема Office</vt:lpstr>
      <vt:lpstr>PHOTO-PAINT</vt:lpstr>
      <vt:lpstr>Презентация PowerPoint</vt:lpstr>
      <vt:lpstr>                           Lazer nima?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     Lazerning xossalari    </vt:lpstr>
      <vt:lpstr>Презентация PowerPoint</vt:lpstr>
      <vt:lpstr>Презентация PowerPoint</vt:lpstr>
      <vt:lpstr>Презентация PowerPoint</vt:lpstr>
      <vt:lpstr>Mustaqil bajarish uchun topshiriq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Davronbek Salimbekov</dc:creator>
  <cp:lastModifiedBy>hp</cp:lastModifiedBy>
  <cp:revision>241</cp:revision>
  <dcterms:created xsi:type="dcterms:W3CDTF">2020-11-20T09:11:53Z</dcterms:created>
  <dcterms:modified xsi:type="dcterms:W3CDTF">2021-03-31T11:04:39Z</dcterms:modified>
</cp:coreProperties>
</file>