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258" r:id="rId4"/>
    <p:sldId id="268" r:id="rId5"/>
    <p:sldId id="259" r:id="rId6"/>
    <p:sldId id="260" r:id="rId7"/>
    <p:sldId id="270" r:id="rId8"/>
    <p:sldId id="261" r:id="rId9"/>
    <p:sldId id="303" r:id="rId10"/>
    <p:sldId id="263" r:id="rId11"/>
    <p:sldId id="264" r:id="rId12"/>
    <p:sldId id="265" r:id="rId13"/>
    <p:sldId id="30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989E"/>
    <a:srgbClr val="6D6D6D"/>
    <a:srgbClr val="A1A1A1"/>
    <a:srgbClr val="A3A3A3"/>
    <a:srgbClr val="868686"/>
    <a:srgbClr val="00FF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30595" y="2364871"/>
            <a:ext cx="9923570" cy="452848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Lazer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uning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turlari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5912" y="2301525"/>
            <a:ext cx="615623" cy="18250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5340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395911" y="4343807"/>
            <a:ext cx="615623" cy="18250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8170B01-5483-4FD1-BBCB-08A5B94ED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763" y="4025900"/>
            <a:ext cx="3526447" cy="265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8898" y="122830"/>
            <a:ext cx="11383460" cy="6605516"/>
          </a:xfrm>
        </p:spPr>
        <p:txBody>
          <a:bodyPr>
            <a:normAutofit/>
          </a:bodyPr>
          <a:lstStyle/>
          <a:p>
            <a:pPr algn="ctr"/>
            <a:r>
              <a:rPr lang="uz-Latn-UZ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Lazerning qo‘llanilishi </a:t>
            </a:r>
          </a:p>
          <a:p>
            <a:r>
              <a:rPr lang="uz-Latn-UZ" sz="3600" i="1" dirty="0"/>
              <a:t>  </a:t>
            </a:r>
            <a:endParaRPr lang="ru-RU" sz="3600" i="1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482992"/>
              </p:ext>
            </p:extLst>
          </p:nvPr>
        </p:nvGraphicFramePr>
        <p:xfrm>
          <a:off x="4017907" y="3935547"/>
          <a:ext cx="4656193" cy="2621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PHOTO-PAINT" r:id="rId3" imgW="10159920" imgH="7619760" progId="CorelPHOTOPAINT.Image.19">
                  <p:embed/>
                </p:oleObj>
              </mc:Choice>
              <mc:Fallback>
                <p:oleObj name="PHOTO-PAINT" r:id="rId3" imgW="10159920" imgH="7619760" progId="CorelPHOTOPAINT.Image.19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17907" y="3935547"/>
                        <a:ext cx="4656193" cy="26210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0219133"/>
              </p:ext>
            </p:extLst>
          </p:nvPr>
        </p:nvGraphicFramePr>
        <p:xfrm>
          <a:off x="6924245" y="1244966"/>
          <a:ext cx="3935012" cy="2503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PHOTO-PAINT" r:id="rId5" imgW="16255800" imgH="10832760" progId="CorelPHOTOPAINT.Image.19">
                  <p:embed/>
                </p:oleObj>
              </mc:Choice>
              <mc:Fallback>
                <p:oleObj name="PHOTO-PAINT" r:id="rId5" imgW="16255800" imgH="10832760" progId="CorelPHOTOPAINT.Image.19">
                  <p:embed/>
                  <p:pic>
                    <p:nvPicPr>
                      <p:cNvPr id="3" name="Объект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24245" y="1244966"/>
                        <a:ext cx="3935012" cy="25031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782887"/>
              </p:ext>
            </p:extLst>
          </p:nvPr>
        </p:nvGraphicFramePr>
        <p:xfrm>
          <a:off x="1332743" y="1244966"/>
          <a:ext cx="4407657" cy="2503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PHOTO-PAINT" r:id="rId7" imgW="9524880" imgH="4714560" progId="CorelPHOTOPAINT.Image.19">
                  <p:embed/>
                </p:oleObj>
              </mc:Choice>
              <mc:Fallback>
                <p:oleObj name="PHOTO-PAINT" r:id="rId7" imgW="9524880" imgH="4714560" progId="CorelPHOTOPAINT.Image.19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32743" y="1244966"/>
                        <a:ext cx="4407657" cy="25031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819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9952003"/>
              </p:ext>
            </p:extLst>
          </p:nvPr>
        </p:nvGraphicFramePr>
        <p:xfrm>
          <a:off x="795807" y="643945"/>
          <a:ext cx="4519175" cy="2282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PHOTO-PAINT" r:id="rId3" imgW="6134040" imgH="4105080" progId="CorelPHOTOPAINT.Image.19">
                  <p:embed/>
                </p:oleObj>
              </mc:Choice>
              <mc:Fallback>
                <p:oleObj name="PHOTO-PAINT" r:id="rId3" imgW="6134040" imgH="4105080" progId="CorelPHOTOPAINT.Image.19">
                  <p:embed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95807" y="643945"/>
                        <a:ext cx="4519175" cy="22824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0729047"/>
              </p:ext>
            </p:extLst>
          </p:nvPr>
        </p:nvGraphicFramePr>
        <p:xfrm>
          <a:off x="1225582" y="3429000"/>
          <a:ext cx="4089400" cy="250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PHOTO-PAINT" r:id="rId5" imgW="7619760" imgH="5391000" progId="CorelPHOTOPAINT.Image.19">
                  <p:embed/>
                </p:oleObj>
              </mc:Choice>
              <mc:Fallback>
                <p:oleObj name="PHOTO-PAINT" r:id="rId5" imgW="7619760" imgH="5391000" progId="CorelPHOTOPAINT.Image.19">
                  <p:embed/>
                  <p:pic>
                    <p:nvPicPr>
                      <p:cNvPr id="8" name="Объект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25582" y="3429000"/>
                        <a:ext cx="4089400" cy="2506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2216677"/>
              </p:ext>
            </p:extLst>
          </p:nvPr>
        </p:nvGraphicFramePr>
        <p:xfrm>
          <a:off x="6191161" y="608528"/>
          <a:ext cx="4982835" cy="5640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PHOTO-PAINT" r:id="rId7" imgW="15239880" imgH="15239880" progId="CorelPHOTOPAINT.Image.19">
                  <p:embed/>
                </p:oleObj>
              </mc:Choice>
              <mc:Fallback>
                <p:oleObj name="PHOTO-PAINT" r:id="rId7" imgW="15239880" imgH="15239880" progId="CorelPHOTOPAINT.Image.19">
                  <p:embed/>
                  <p:pic>
                    <p:nvPicPr>
                      <p:cNvPr id="9" name="Объект 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191161" y="608528"/>
                        <a:ext cx="4982835" cy="5640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3750446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577910" y="92765"/>
          <a:ext cx="11036179" cy="6672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PHOTO-PAINT" r:id="rId3" imgW="7782120" imgH="5709960" progId="CorelPHOTOPAINT.Image.19">
                  <p:embed/>
                </p:oleObj>
              </mc:Choice>
              <mc:Fallback>
                <p:oleObj name="PHOTO-PAINT" r:id="rId3" imgW="7782120" imgH="5709960" progId="CorelPHOTOPAINT.Image.19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7910" y="92765"/>
                        <a:ext cx="11036179" cy="6672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B88C6BC-637F-478D-B49F-A40AC438DDBD}"/>
              </a:ext>
            </a:extLst>
          </p:cNvPr>
          <p:cNvSpPr/>
          <p:nvPr/>
        </p:nvSpPr>
        <p:spPr>
          <a:xfrm>
            <a:off x="6095999" y="4455802"/>
            <a:ext cx="1652111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Lazer nuri bilan sochga yozish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7EDAE3E-A7AF-41DA-A583-E22C080195AC}"/>
              </a:ext>
            </a:extLst>
          </p:cNvPr>
          <p:cNvSpPr/>
          <p:nvPr/>
        </p:nvSpPr>
        <p:spPr>
          <a:xfrm>
            <a:off x="10058400" y="6146800"/>
            <a:ext cx="119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B87530-B473-4325-B43B-7C877EF2ACE8}"/>
              </a:ext>
            </a:extLst>
          </p:cNvPr>
          <p:cNvSpPr/>
          <p:nvPr/>
        </p:nvSpPr>
        <p:spPr>
          <a:xfrm>
            <a:off x="6235700" y="3302000"/>
            <a:ext cx="1181100" cy="279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2057400"/>
            <a:ext cx="11025809" cy="4475922"/>
          </a:xfrm>
        </p:spPr>
        <p:txBody>
          <a:bodyPr>
            <a:noAutofit/>
          </a:bodyPr>
          <a:lstStyle/>
          <a:p>
            <a:pPr marL="26670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.(160-bet).</a:t>
            </a:r>
          </a:p>
          <a:p>
            <a:pPr marL="26670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9424A4-090B-41EA-9FDA-FF914A379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540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Lazer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6CACAD0-34BE-4B55-9170-BB23E9AF78A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8800" y="1603512"/>
                <a:ext cx="11242942" cy="5102087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Lazer deb ataluvchi optik kvant generatorlarining paydo bo‘lishi fizika fanining yangi sohasi</a:t>
                </a:r>
                <a14:m>
                  <m:oMath xmlns:m="http://schemas.openxmlformats.org/officeDocument/2006/math">
                    <m:r>
                      <a:rPr lang="uz-Latn-UZ" sz="3200">
                        <a:latin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kvant elektronikasining ulkan yutug‘idir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Lazer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deganda, juda aniq yo‘naltirilgan kogerent yorug‘lik nurining manbayi tushuniladi.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Lazer so‘zining o‘zi inglizcha “majburiy tebranish natijasida yorug‘likning kuchaytirilishi” so‘zlaridagi birinchi harflardan tanlab olingan (“Light Amplification by Stimulated Emission of Radiation”).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6CACAD0-34BE-4B55-9170-BB23E9AF78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8800" y="1603512"/>
                <a:ext cx="11242942" cy="5102087"/>
              </a:xfrm>
              <a:blipFill>
                <a:blip r:embed="rId2"/>
                <a:stretch>
                  <a:fillRect l="-1410" t="-1673" r="-1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765202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22357" y="663262"/>
            <a:ext cx="11147286" cy="5036783"/>
          </a:xfrm>
        </p:spPr>
        <p:txBody>
          <a:bodyPr>
            <a:noAutofit/>
          </a:bodyPr>
          <a:lstStyle/>
          <a:p>
            <a:pPr indent="358775" algn="just"/>
            <a:r>
              <a:rPr lang="uz-Latn-UZ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Atomning majburiy nurlanishi. 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 asosiy holatda bo‘lganida nurlanmaydi va unda cheksiz uzoq vaqt davomida turadi. Ammo atom boshqa ta’sirlar natijasida uyg‘ongan holatga o‘tishi mumkin. 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uz-Latn-U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Odatda, atom uyg‘ongan holatda uzoq bo‘lmay, yana qaytib, asosiy holatga o‘tadi va bunda energetik sathlarning farqiga teng energiyali foton chiqaradi.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uz-Latn-U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 o‘tish o‘z-o‘zidan ro‘y bergani uchun chiqariladigan nurlanish </a:t>
            </a:r>
            <a:r>
              <a:rPr lang="uz-Latn-UZ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spontan nurlanish</a:t>
            </a:r>
            <a:r>
              <a:rPr lang="uz-Latn-UZ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 va chiqarilgan nurlar kogerent bo‘lmaydi.</a:t>
            </a:r>
            <a:endParaRPr lang="uz-Latn-UZ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97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9113" y="381577"/>
            <a:ext cx="106314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Eynshteynning ta’kidlashicha, bunday o‘tishlar nafaqat o‘z-o‘zidan, balki majburiy ham bo‘lishi mumkin. Bunday majburiy o‘tish uyg‘ongan atom yonidan o‘tayotgan foton ta’sirida ro‘y berishi mumkin.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351643"/>
          <p:cNvGrpSpPr>
            <a:grpSpLocks/>
          </p:cNvGrpSpPr>
          <p:nvPr/>
        </p:nvGrpSpPr>
        <p:grpSpPr bwMode="auto">
          <a:xfrm>
            <a:off x="1519708" y="3680444"/>
            <a:ext cx="9234152" cy="2150772"/>
            <a:chOff x="0" y="0"/>
            <a:chExt cx="2849880" cy="627888"/>
          </a:xfrm>
        </p:grpSpPr>
        <p:pic>
          <p:nvPicPr>
            <p:cNvPr id="40813" name="Picture 4081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849880" cy="627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40822"/>
            <p:cNvSpPr>
              <a:spLocks noChangeArrowheads="1"/>
            </p:cNvSpPr>
            <p:nvPr/>
          </p:nvSpPr>
          <p:spPr bwMode="auto">
            <a:xfrm>
              <a:off x="508766" y="111531"/>
              <a:ext cx="246433" cy="132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1" u="none" strike="noStrike" cap="none" normalizeH="0" baseline="0" dirty="0">
                  <a:ln>
                    <a:noFill/>
                  </a:ln>
                  <a:solidFill>
                    <a:srgbClr val="181717"/>
                  </a:solidFill>
                  <a:effectLst/>
                  <a:latin typeface="Times New Roman" pitchFamily="18" charset="0"/>
                  <a:cs typeface="Arial" pitchFamily="34" charset="0"/>
                </a:rPr>
                <a:t>h v</a:t>
              </a:r>
              <a:endPara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519708" y="5910261"/>
            <a:ext cx="98008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Cyrl-UZ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1579" y="2955838"/>
            <a:ext cx="97213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Uyg‘ongan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Uyg‘ongan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40822"/>
          <p:cNvSpPr>
            <a:spLocks noChangeArrowheads="1"/>
          </p:cNvSpPr>
          <p:nvPr/>
        </p:nvSpPr>
        <p:spPr bwMode="auto">
          <a:xfrm>
            <a:off x="10921284" y="3962944"/>
            <a:ext cx="798490" cy="45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rgbClr val="181717"/>
                </a:solidFill>
                <a:effectLst/>
                <a:latin typeface="Times New Roman" pitchFamily="18" charset="0"/>
                <a:cs typeface="Arial" pitchFamily="34" charset="0"/>
              </a:rPr>
              <a:t>h v</a:t>
            </a:r>
            <a:endParaRPr kumimoji="0" lang="ru-RU" alt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40822"/>
          <p:cNvSpPr>
            <a:spLocks noChangeArrowheads="1"/>
          </p:cNvSpPr>
          <p:nvPr/>
        </p:nvSpPr>
        <p:spPr bwMode="auto">
          <a:xfrm>
            <a:off x="10951336" y="4529649"/>
            <a:ext cx="798490" cy="45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rgbClr val="181717"/>
                </a:solidFill>
                <a:effectLst/>
                <a:latin typeface="Times New Roman" pitchFamily="18" charset="0"/>
                <a:cs typeface="Arial" pitchFamily="34" charset="0"/>
              </a:rPr>
              <a:t>h v</a:t>
            </a:r>
            <a:endParaRPr kumimoji="0" lang="ru-RU" alt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одзаголовок 4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94383" y="415344"/>
                <a:ext cx="11003233" cy="2382590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00000"/>
                  </a:lnSpc>
                </a:pPr>
                <a:r>
                  <a:rPr lang="uz-Cyrl-UZ" sz="33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32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Yoqut lazeri.</a:t>
                </a:r>
                <a:r>
                  <a:rPr lang="uz-Latn-UZ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Yoqut kristalli alyuminiy oksid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𝐴𝑙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uz-Latn-UZ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dan iborat bo‘lib, Al ning ba’zi atomlari o‘rnini xromning uch valentli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𝐶𝑟</m:t>
                        </m:r>
                      </m:e>
                      <m:sup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3+</m:t>
                        </m:r>
                      </m:sup>
                    </m:sSup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ionlari egallagan bo‘ladi. Kuchli yoritilish natijasida xrom atomlari asosiy holatdan uyg‘ongan holatga majburiy ravishda o‘tkaziladi. </a:t>
                </a:r>
              </a:p>
              <a:p>
                <a:endParaRPr lang="ru-RU" sz="3300" i="1" dirty="0"/>
              </a:p>
            </p:txBody>
          </p:sp>
        </mc:Choice>
        <mc:Fallback xmlns="">
          <p:sp>
            <p:nvSpPr>
              <p:cNvPr id="5" name="Подзаголовок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94383" y="415344"/>
                <a:ext cx="11003233" cy="2382590"/>
              </a:xfrm>
              <a:blipFill>
                <a:blip r:embed="rId2"/>
                <a:stretch>
                  <a:fillRect l="-1441" t="-2813" r="-1441" b="-150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2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9906FF-D5A8-4921-B399-F0913E07C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4060067"/>
            <a:ext cx="4898086" cy="1981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21C325-1316-4F6F-9100-EC50D460F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700" y="4381503"/>
            <a:ext cx="5033316" cy="151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44448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37251" y="482600"/>
            <a:ext cx="10143885" cy="4948526"/>
          </a:xfrm>
        </p:spPr>
        <p:txBody>
          <a:bodyPr>
            <a:normAutofit/>
          </a:bodyPr>
          <a:lstStyle/>
          <a:p>
            <a:pPr algn="just"/>
            <a:r>
              <a:rPr lang="en-US" sz="3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oqut lazer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 hosil qilish sxemasi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Latn-UZ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uz-Latn-UZ" sz="2800" dirty="0">
              <a:latin typeface="News706 BT" panose="02040804060705020204" pitchFamily="18" charset="0"/>
            </a:endParaRPr>
          </a:p>
          <a:p>
            <a:endParaRPr lang="uz-Latn-UZ" sz="2800" dirty="0">
              <a:latin typeface="News706 BT" panose="02040804060705020204" pitchFamily="18" charset="0"/>
            </a:endParaRPr>
          </a:p>
          <a:p>
            <a:endParaRPr lang="uz-Latn-UZ" dirty="0">
              <a:latin typeface="News706 BT" panose="02040804060705020204" pitchFamily="18" charset="0"/>
            </a:endParaRPr>
          </a:p>
          <a:p>
            <a:endParaRPr lang="uz-Latn-UZ" dirty="0">
              <a:latin typeface="News706 BT" panose="02040804060705020204" pitchFamily="18" charset="0"/>
            </a:endParaRPr>
          </a:p>
          <a:p>
            <a:endParaRPr lang="uz-Latn-UZ" dirty="0">
              <a:latin typeface="News706 BT" panose="02040804060705020204" pitchFamily="18" charset="0"/>
            </a:endParaRPr>
          </a:p>
          <a:p>
            <a:endParaRPr lang="uz-Latn-UZ" dirty="0">
              <a:latin typeface="News706 BT" panose="02040804060705020204" pitchFamily="18" charset="0"/>
            </a:endParaRPr>
          </a:p>
          <a:p>
            <a:endParaRPr lang="uz-Latn-UZ" dirty="0">
              <a:latin typeface="News706 BT" panose="02040804060705020204" pitchFamily="18" charset="0"/>
            </a:endParaRPr>
          </a:p>
          <a:p>
            <a:endParaRPr lang="uz-Latn-UZ" dirty="0">
              <a:latin typeface="News706 BT" panose="02040804060705020204" pitchFamily="18" charset="0"/>
            </a:endParaRPr>
          </a:p>
          <a:p>
            <a:endParaRPr lang="uz-Latn-UZ" dirty="0">
              <a:latin typeface="News706 BT" panose="02040804060705020204" pitchFamily="18" charset="0"/>
            </a:endParaRPr>
          </a:p>
          <a:p>
            <a:endParaRPr lang="uz-Latn-UZ" dirty="0">
              <a:latin typeface="News706 BT" panose="02040804060705020204" pitchFamily="18" charset="0"/>
            </a:endParaRPr>
          </a:p>
          <a:p>
            <a:pPr algn="just"/>
            <a:endParaRPr lang="en-US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52131"/>
          <p:cNvGrpSpPr>
            <a:grpSpLocks/>
          </p:cNvGrpSpPr>
          <p:nvPr/>
        </p:nvGrpSpPr>
        <p:grpSpPr bwMode="auto">
          <a:xfrm>
            <a:off x="2797140" y="2011665"/>
            <a:ext cx="7624106" cy="3441300"/>
            <a:chOff x="0" y="0"/>
            <a:chExt cx="32660" cy="14474"/>
          </a:xfrm>
        </p:grpSpPr>
        <p:pic>
          <p:nvPicPr>
            <p:cNvPr id="6" name="Picture 4108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" y="0"/>
              <a:ext cx="23317" cy="14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41085"/>
            <p:cNvSpPr>
              <a:spLocks noChangeArrowheads="1"/>
            </p:cNvSpPr>
            <p:nvPr/>
          </p:nvSpPr>
          <p:spPr bwMode="auto">
            <a:xfrm>
              <a:off x="2170" y="2214"/>
              <a:ext cx="971" cy="1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>
                  <a:ln>
                    <a:noFill/>
                  </a:ln>
                  <a:solidFill>
                    <a:srgbClr val="181717"/>
                  </a:solidFill>
                  <a:effectLst/>
                  <a:latin typeface="Arial" pitchFamily="34" charset="0"/>
                  <a:ea typeface="Times New Roman" pitchFamily="18" charset="0"/>
                  <a:cs typeface="Calibri" pitchFamily="34" charset="0"/>
                </a:rPr>
                <a:t>1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41086"/>
            <p:cNvSpPr>
              <a:spLocks noChangeArrowheads="1"/>
            </p:cNvSpPr>
            <p:nvPr/>
          </p:nvSpPr>
          <p:spPr bwMode="auto">
            <a:xfrm>
              <a:off x="6383" y="1457"/>
              <a:ext cx="972" cy="1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>
                  <a:ln>
                    <a:noFill/>
                  </a:ln>
                  <a:solidFill>
                    <a:srgbClr val="181717"/>
                  </a:solidFill>
                  <a:effectLst/>
                  <a:latin typeface="Arial" pitchFamily="34" charset="0"/>
                  <a:ea typeface="Times New Roman" pitchFamily="18" charset="0"/>
                  <a:cs typeface="Calibri" pitchFamily="34" charset="0"/>
                </a:rPr>
                <a:t>2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41087"/>
            <p:cNvSpPr>
              <a:spLocks noChangeArrowheads="1"/>
            </p:cNvSpPr>
            <p:nvPr/>
          </p:nvSpPr>
          <p:spPr bwMode="auto">
            <a:xfrm>
              <a:off x="0" y="10889"/>
              <a:ext cx="971" cy="1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>
                  <a:ln>
                    <a:noFill/>
                  </a:ln>
                  <a:solidFill>
                    <a:srgbClr val="181717"/>
                  </a:solidFill>
                  <a:effectLst/>
                  <a:latin typeface="Arial" pitchFamily="34" charset="0"/>
                  <a:ea typeface="Times New Roman" pitchFamily="18" charset="0"/>
                  <a:cs typeface="Calibri" pitchFamily="34" charset="0"/>
                </a:rPr>
                <a:t>3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41088"/>
            <p:cNvSpPr>
              <a:spLocks noChangeArrowheads="1"/>
            </p:cNvSpPr>
            <p:nvPr/>
          </p:nvSpPr>
          <p:spPr bwMode="auto">
            <a:xfrm>
              <a:off x="12237" y="12707"/>
              <a:ext cx="971" cy="1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>
                  <a:ln>
                    <a:noFill/>
                  </a:ln>
                  <a:solidFill>
                    <a:srgbClr val="181717"/>
                  </a:solidFill>
                  <a:effectLst/>
                  <a:latin typeface="Arial" pitchFamily="34" charset="0"/>
                  <a:ea typeface="Times New Roman" pitchFamily="18" charset="0"/>
                  <a:cs typeface="Calibri" pitchFamily="34" charset="0"/>
                </a:rPr>
                <a:t>3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41089"/>
            <p:cNvSpPr>
              <a:spLocks noChangeArrowheads="1"/>
            </p:cNvSpPr>
            <p:nvPr/>
          </p:nvSpPr>
          <p:spPr bwMode="auto">
            <a:xfrm>
              <a:off x="24381" y="5381"/>
              <a:ext cx="8279" cy="1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dirty="0" err="1">
                  <a:ln>
                    <a:noFill/>
                  </a:ln>
                  <a:solidFill>
                    <a:srgbClr val="181717"/>
                  </a:solidFill>
                  <a:effectLst/>
                  <a:latin typeface="Arial" pitchFamily="34" charset="0"/>
                  <a:ea typeface="Times New Roman" pitchFamily="18" charset="0"/>
                  <a:cs typeface="Calibri" pitchFamily="34" charset="0"/>
                </a:rPr>
                <a:t>Lazer</a:t>
              </a:r>
              <a:r>
                <a:rPr kumimoji="0" lang="ru-RU" altLang="ru-RU" sz="2800" b="1" i="0" u="none" strike="noStrike" cap="none" normalizeH="0" baseline="0" dirty="0">
                  <a:ln>
                    <a:noFill/>
                  </a:ln>
                  <a:solidFill>
                    <a:srgbClr val="181717"/>
                  </a:solidFill>
                  <a:effectLst/>
                  <a:latin typeface="Arial" pitchFamily="34" charset="0"/>
                  <a:ea typeface="Times New Roman" pitchFamily="18" charset="0"/>
                  <a:cs typeface="Calibri" pitchFamily="34" charset="0"/>
                </a:rPr>
                <a:t> </a:t>
              </a:r>
              <a:r>
                <a:rPr kumimoji="0" lang="ru-RU" altLang="ru-RU" sz="2800" b="1" i="0" u="none" strike="noStrike" cap="none" normalizeH="0" baseline="0" dirty="0" err="1">
                  <a:ln>
                    <a:noFill/>
                  </a:ln>
                  <a:solidFill>
                    <a:srgbClr val="181717"/>
                  </a:solidFill>
                  <a:effectLst/>
                  <a:latin typeface="Arial" pitchFamily="34" charset="0"/>
                  <a:ea typeface="Times New Roman" pitchFamily="18" charset="0"/>
                  <a:cs typeface="Calibri" pitchFamily="34" charset="0"/>
                </a:rPr>
                <a:t>nuri</a:t>
              </a:r>
              <a:endPara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Shape 41090"/>
            <p:cNvSpPr>
              <a:spLocks/>
            </p:cNvSpPr>
            <p:nvPr/>
          </p:nvSpPr>
          <p:spPr bwMode="auto">
            <a:xfrm>
              <a:off x="2712" y="3655"/>
              <a:ext cx="1546" cy="1907"/>
            </a:xfrm>
            <a:custGeom>
              <a:avLst/>
              <a:gdLst>
                <a:gd name="T0" fmla="*/ 154610 w 154610"/>
                <a:gd name="T1" fmla="*/ 190703 h 190703"/>
                <a:gd name="T2" fmla="*/ 0 w 154610"/>
                <a:gd name="T3" fmla="*/ 0 h 190703"/>
                <a:gd name="T4" fmla="*/ 0 w 154610"/>
                <a:gd name="T5" fmla="*/ 0 h 190703"/>
                <a:gd name="T6" fmla="*/ 154610 w 154610"/>
                <a:gd name="T7" fmla="*/ 190703 h 190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154610" h="190703">
                  <a:moveTo>
                    <a:pt x="154610" y="190703"/>
                  </a:move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18171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Shape 41091"/>
            <p:cNvSpPr>
              <a:spLocks/>
            </p:cNvSpPr>
            <p:nvPr/>
          </p:nvSpPr>
          <p:spPr bwMode="auto">
            <a:xfrm>
              <a:off x="6850" y="2823"/>
              <a:ext cx="720" cy="1946"/>
            </a:xfrm>
            <a:custGeom>
              <a:avLst/>
              <a:gdLst>
                <a:gd name="T0" fmla="*/ 71996 w 71996"/>
                <a:gd name="T1" fmla="*/ 194666 h 194666"/>
                <a:gd name="T2" fmla="*/ 0 w 71996"/>
                <a:gd name="T3" fmla="*/ 0 h 194666"/>
                <a:gd name="T4" fmla="*/ 0 w 71996"/>
                <a:gd name="T5" fmla="*/ 0 h 194666"/>
                <a:gd name="T6" fmla="*/ 71996 w 71996"/>
                <a:gd name="T7" fmla="*/ 194666 h 194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71996" h="194666">
                  <a:moveTo>
                    <a:pt x="71996" y="194666"/>
                  </a:move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18171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878346" y="4890029"/>
            <a:ext cx="98027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 algn="just" defTabSz="91440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6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B6DBA49-6E64-4ED0-86A0-772122C2D39C}"/>
              </a:ext>
            </a:extLst>
          </p:cNvPr>
          <p:cNvSpPr/>
          <p:nvPr/>
        </p:nvSpPr>
        <p:spPr>
          <a:xfrm>
            <a:off x="589661" y="778782"/>
            <a:ext cx="1113517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500" b="1" i="1" dirty="0">
                <a:latin typeface="Arial" panose="020B0604020202020204" pitchFamily="34" charset="0"/>
                <a:cs typeface="Arial" panose="020B0604020202020204" pitchFamily="34" charset="0"/>
              </a:rPr>
              <a:t>Lazerning turlari. </a:t>
            </a:r>
            <a:r>
              <a:rPr lang="uz-Latn-UZ" sz="4500" dirty="0">
                <a:latin typeface="Arial" panose="020B0604020202020204" pitchFamily="34" charset="0"/>
                <a:cs typeface="Arial" panose="020B0604020202020204" pitchFamily="34" charset="0"/>
              </a:rPr>
              <a:t>Kvant generatorlari kvant mexanikasi qonunlari asosida istalgan (elektr, issiqlik, yorug‘lik, kimyoviy va h.k.) energiyani kogerent yorug‘lik nuri energiyasiga aylantirib beradi. 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uz-Latn-UZ" sz="4500" dirty="0">
                <a:latin typeface="Arial" panose="020B0604020202020204" pitchFamily="34" charset="0"/>
                <a:cs typeface="Arial" panose="020B0604020202020204" pitchFamily="34" charset="0"/>
              </a:rPr>
              <a:t>Bu ajoyib xossaga egaligi lazer nurining juda keng qo‘llani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uz-Latn-UZ" sz="4500" dirty="0">
                <a:latin typeface="Arial" panose="020B0604020202020204" pitchFamily="34" charset="0"/>
                <a:cs typeface="Arial" panose="020B0604020202020204" pitchFamily="34" charset="0"/>
              </a:rPr>
              <a:t>shiga sabab bo‘lmoqda.</a:t>
            </a:r>
            <a:endParaRPr lang="ru-RU" sz="4500" dirty="0"/>
          </a:p>
        </p:txBody>
      </p:sp>
    </p:spTree>
    <p:extLst>
      <p:ext uri="{BB962C8B-B14F-4D97-AF65-F5344CB8AC3E}">
        <p14:creationId xmlns:p14="http://schemas.microsoft.com/office/powerpoint/2010/main" val="172007435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20700" y="282389"/>
            <a:ext cx="11247229" cy="3178658"/>
          </a:xfrm>
        </p:spPr>
        <p:txBody>
          <a:bodyPr>
            <a:normAutofit fontScale="92500"/>
          </a:bodyPr>
          <a:lstStyle/>
          <a:p>
            <a:pPr indent="358775" algn="just">
              <a:lnSpc>
                <a:spcPct val="100000"/>
              </a:lnSpc>
            </a:pPr>
            <a:r>
              <a:rPr lang="uz-Latn-U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Lazerlar faollashtiruvchi moddalarning turlariga, ya’ni qanday energiyani kogerent yorug‘lik nuri energiyasiga aylantirishiga  qarab bir nechta turlarga bo‘linadi. 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>
              <a:lnSpc>
                <a:spcPct val="100000"/>
              </a:lnSpc>
            </a:pPr>
            <a:r>
              <a:rPr lang="uz-Latn-U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Bular: qattiq lazerlar, yarim o‘tkazgichli lazerlar, gaz lazerlari, kimyoviy lazerlar, tolali lazerlar, rentgen lazerlari va hokazolar. Ular impuls, uzluksiz va kvaziuzluksiz rejimlarda ishlashi mumkin.</a:t>
            </a:r>
            <a:endParaRPr lang="ru-RU" sz="2400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285754"/>
              </p:ext>
            </p:extLst>
          </p:nvPr>
        </p:nvGraphicFramePr>
        <p:xfrm>
          <a:off x="2236902" y="3860801"/>
          <a:ext cx="7814824" cy="256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PHOTO-PAINT" r:id="rId3" imgW="3809880" imgH="2857320" progId="CorelPHOTOPAINT.Image.19">
                  <p:embed/>
                </p:oleObj>
              </mc:Choice>
              <mc:Fallback>
                <p:oleObj name="PHOTO-PAINT" r:id="rId3" imgW="3809880" imgH="2857320" progId="CorelPHOTOPAINT.Image.19">
                  <p:embed/>
                  <p:pic>
                    <p:nvPicPr>
                      <p:cNvPr id="8" name="Объект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36902" y="3860801"/>
                        <a:ext cx="7814824" cy="256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93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5BD585-5C87-426B-861A-40A6554FB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Lazerning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/>
              <a:t>   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9E96F1C-DDC6-4EC4-9C36-7BCFD9C8DE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0999" y="1371600"/>
                <a:ext cx="11548929" cy="521970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Lazer nuri yuqori darajada kogerent, ya’ni fotonlarning fazalari bir xil.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2.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Qat’iy monoxromatik. Dastaga kiruvchi fotonlar to‘lqin uzunliklarining farqi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200">
                            <a:latin typeface="Cambria Math" panose="02040503050406030204" pitchFamily="18" charset="0"/>
                          </a:rPr>
                          <m:t>−11</m:t>
                        </m:r>
                      </m:sup>
                    </m:sSup>
                    <m:r>
                      <m:rPr>
                        <m:sty m:val="p"/>
                      </m:rPr>
                      <a:rPr lang="uz-Latn-UZ" sz="32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oshmaydi, ya’ni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ea typeface="Cambria Math" panose="02040503050406030204" pitchFamily="18" charset="0"/>
                  </a:rPr>
                  <a:t>                                           </a:t>
                </a:r>
                <a14:m>
                  <m:oMath xmlns:m="http://schemas.openxmlformats.org/officeDocument/2006/math">
                    <m:r>
                      <a:rPr lang="uz-Latn-UZ" sz="32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uz-Latn-UZ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𝛌</m:t>
                    </m:r>
                    <m:r>
                      <a:rPr lang="uz-Latn-UZ" sz="32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32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𝟏𝟏</m:t>
                        </m:r>
                      </m:sup>
                    </m:sSup>
                    <m:r>
                      <a:rPr lang="uz-Latn-UZ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3.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Nurlanish quvvati juda katta. Lazer nurida nurlanish quvvati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𝟏𝟔</m:t>
                        </m:r>
                      </m:sup>
                    </m:sSup>
                    <m:r>
                      <a:rPr lang="uz-Latn-UZ" sz="3200" b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𝟐𝟎</m:t>
                        </m:r>
                      </m:sup>
                    </m:sSup>
                    <m:r>
                      <a:rPr lang="uz-Latn-UZ" sz="32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3200" b="1" i="1">
                        <a:latin typeface="Cambria Math" panose="02040503050406030204" pitchFamily="18" charset="0"/>
                      </a:rPr>
                      <m:t>𝐖</m:t>
                    </m:r>
                    <m:r>
                      <a:rPr lang="uz-Latn-UZ" sz="3200" b="1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gacha bo‘lishi mumkin. Quyoshning to‘la nurlanish spektri bo‘yicha nurlanish quvvati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3200" b="1" i="1">
                        <a:latin typeface="Cambria Math" panose="02040503050406030204" pitchFamily="18" charset="0"/>
                      </a:rPr>
                      <m:t>𝟕</m:t>
                    </m:r>
                    <m:r>
                      <a:rPr lang="uz-Latn-UZ" sz="32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sup>
                    </m:sSup>
                    <m:r>
                      <a:rPr lang="uz-Latn-UZ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𝐖</m:t>
                    </m:r>
                    <m:r>
                      <a:rPr lang="uz-Latn-UZ" sz="32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ni tashkil qiladi.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Nurning yoyilish burchagi juda kichik. </a:t>
                </a:r>
              </a:p>
              <a:p>
                <a:pPr algn="just">
                  <a:lnSpc>
                    <a:spcPct val="110000"/>
                  </a:lnSpc>
                  <a:buAutoNum type="arabicPeriod"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9E96F1C-DDC6-4EC4-9C36-7BCFD9C8DE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0999" y="1371600"/>
                <a:ext cx="11548929" cy="5219700"/>
              </a:xfrm>
              <a:blipFill>
                <a:blip r:embed="rId2"/>
                <a:stretch>
                  <a:fillRect l="-1319" t="-2453" r="-13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45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567</Words>
  <Application>Microsoft Office PowerPoint</Application>
  <PresentationFormat>Широкоэкранный</PresentationFormat>
  <Paragraphs>56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News706 BT</vt:lpstr>
      <vt:lpstr>Times New Roman</vt:lpstr>
      <vt:lpstr>Тема Office</vt:lpstr>
      <vt:lpstr>PHOTO-PAINT</vt:lpstr>
      <vt:lpstr>Презентация PowerPoint</vt:lpstr>
      <vt:lpstr>                           Lazer nima?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Lazerning xossalari    </vt:lpstr>
      <vt:lpstr>Презентация PowerPoint</vt:lpstr>
      <vt:lpstr>Презентация PowerPoint</vt:lpstr>
      <vt:lpstr>Презентация PowerPoint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241</cp:revision>
  <dcterms:created xsi:type="dcterms:W3CDTF">2020-11-20T09:11:53Z</dcterms:created>
  <dcterms:modified xsi:type="dcterms:W3CDTF">2021-03-31T11:04:39Z</dcterms:modified>
</cp:coreProperties>
</file>