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21"/>
  </p:notesMasterIdLst>
  <p:sldIdLst>
    <p:sldId id="270" r:id="rId2"/>
    <p:sldId id="258" r:id="rId3"/>
    <p:sldId id="271" r:id="rId4"/>
    <p:sldId id="302" r:id="rId5"/>
    <p:sldId id="272" r:id="rId6"/>
    <p:sldId id="273" r:id="rId7"/>
    <p:sldId id="260" r:id="rId8"/>
    <p:sldId id="274" r:id="rId9"/>
    <p:sldId id="264" r:id="rId10"/>
    <p:sldId id="261" r:id="rId11"/>
    <p:sldId id="303" r:id="rId12"/>
    <p:sldId id="262" r:id="rId13"/>
    <p:sldId id="263" r:id="rId14"/>
    <p:sldId id="265" r:id="rId15"/>
    <p:sldId id="266" r:id="rId16"/>
    <p:sldId id="267" r:id="rId17"/>
    <p:sldId id="268" r:id="rId18"/>
    <p:sldId id="275" r:id="rId19"/>
    <p:sldId id="30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A7FCFD"/>
    <a:srgbClr val="A8FEFB"/>
    <a:srgbClr val="B7F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64" autoAdjust="0"/>
  </p:normalViewPr>
  <p:slideViewPr>
    <p:cSldViewPr snapToGrid="0">
      <p:cViewPr varScale="1">
        <p:scale>
          <a:sx n="72" d="100"/>
          <a:sy n="72" d="100"/>
        </p:scale>
        <p:origin x="7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72F50-2C42-4312-87D9-9546055D2FC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A9BAB-BDD2-4F0B-A5E4-44120B145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80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9A9BAB-BDD2-4F0B-A5E4-44120B14507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737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9A9BAB-BDD2-4F0B-A5E4-44120B14507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315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5E363-87B0-460A-8EAB-A1A17A123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2BE937-E165-4C6A-86AE-7309B6AF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BD5DB-90FA-473B-AA64-80B170647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E529F5-2177-4B3C-AD85-78B2BFFB8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C35185-7380-47BA-9FF2-3AFA0578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3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B2B94-69C6-4DD4-BA22-076A12A0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FC7C48-E09C-4FA6-BAC7-CB2DD81B0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EF38BA-28E1-41F6-8D38-EC6A96C67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382FC-5D9D-4B9C-99BA-8BFA46C0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996534-FB43-4E88-8F9D-99F33A3B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3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CB1245-F722-4761-B84A-882A0ADBF6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474FCC-7D0B-4647-B7CE-71F6FE7BA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B05523-3403-44C8-91E8-48BD868FD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3C0B6-47EE-4EF7-86CF-98A881EE1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B61EA1-42F4-4C16-90B9-CDDB9E33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68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655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C85F6-730F-477E-9651-2931A097B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582163-A937-491A-BF4B-496E53983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C2E8F2-D284-4296-86CC-48039EC8D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0862EE-D0DD-458D-9AC8-2007CE0A3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EABF1-6EA9-49F0-BCDB-6491DE2F7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52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027A2-3D5F-4997-9C1C-E0840B80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402A74-405B-43E0-9AEB-A6C01D77E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4C3874-4FC2-474E-8EDD-50CFEDA00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5AA27F-EA11-4B98-8DC5-0AE176EA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B0B4FE-8C92-4E91-8702-AAC30B73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31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66EE74-A7A3-42C4-BAD2-22AF6FD98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DD7190-4AAF-472A-A44F-9F478F238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5BBFC5-0D43-4C78-9CD4-708F95341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C5FCF3-2E84-4D07-AFEB-67F02E661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B11FA3-6408-4036-9079-3E96990C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350230-C926-4C79-918A-05E67A8C7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5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4BB4F-0787-4429-BC48-E1914AC3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FC7073-34CD-4B20-AD53-FC6E8FDE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44F050-C2B0-4527-845B-C04AC45F1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37B5F6-D0A1-4027-9BD5-DC401B678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FCBE7F-4D2C-4CA4-81EE-4F3D6A8D74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1E35E3-68F3-4535-AC57-B41EB3DC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5AFC55-58B7-4775-B1BF-4B647ABD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5AF6DA-6C7B-4B87-8BCE-5E4AB7146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4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609DD-ECE9-4C3B-8DE5-C899C324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BA6D71-F59C-48B6-A697-B23891D72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FF05B2-F895-476E-9D10-8528F3F14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FA77340-18A1-4F43-B9C1-238851CD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62D1E70-4148-4F50-8F1C-15FA8DA00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2D8B02-DED6-4747-8A17-BAD7665B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152D08-6940-42F1-8B95-56572C32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28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E4249-79EF-4C58-9A5C-9A1FF0A3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E311D-67F3-4124-8340-0E6A76CF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DCFEF9-919D-4D15-AE58-450AD0254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94B40F-0E4F-480F-8158-2DD209974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3/31/2021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1B058C-C506-408D-92DC-F32967D6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0A4F2C-F869-4539-9986-D4A9B4CA5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50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986F2-155D-4498-B41F-57C1CFFC9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1FB384-CC70-4F6B-9602-5723E8A587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CBCE18-C699-452D-A54A-F18566496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84BB8A-BAE5-4862-90C7-EAEB1334D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AFCFB-C2CC-4FEC-BBB3-0E027BDD2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6AEE87-72F6-471E-ABF2-AE21F4E8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15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8D3AB-6C40-4165-A3C9-ECA591836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5DE256-3D15-436A-809B-0773F7181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AEA24E-1AEC-4F8E-90BE-863EA249C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4300A-2F84-47A0-912C-00BA429DB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CBD452-B7B2-4B29-AAA1-F8D24D983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8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Relationship Id="rId9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78857" y="2275808"/>
            <a:ext cx="9342152" cy="45643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postulatlari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275808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5C401CC-B47D-4964-884F-818C802DAB17}"/>
              </a:ext>
            </a:extLst>
          </p:cNvPr>
          <p:cNvSpPr/>
          <p:nvPr/>
        </p:nvSpPr>
        <p:spPr>
          <a:xfrm>
            <a:off x="340020" y="4548369"/>
            <a:ext cx="727405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C049AB-A1FD-499B-B095-7B4BEC3BF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0904" y="3962399"/>
            <a:ext cx="3291075" cy="246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5860" y="318052"/>
            <a:ext cx="11247915" cy="6771861"/>
          </a:xfrm>
        </p:spPr>
        <p:txBody>
          <a:bodyPr>
            <a:noAutofit/>
          </a:bodyPr>
          <a:lstStyle/>
          <a:p>
            <a:pPr indent="357188" algn="just">
              <a:lnSpc>
                <a:spcPct val="100000"/>
              </a:lnSpc>
            </a:pP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  elektronning  yadro  atrofidagi  orbita  bo‘ylab  harakati egri chiziqli, ya’ni tezlanish bilan ro‘y beradigan harakatdir. Bu harakatda esa klassik elektrodinamika qonunlariga muvofiq elektron o‘zidan nur chiqarishi kerak.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 algn="just">
              <a:lnSpc>
                <a:spcPct val="100000"/>
              </a:lnSpc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Ya’ni harakat davomida elektronlarning energiyasi kamayadi, uning aylanish orbitasi kichrayadi va u yadroga yaqinlasha boradi. Boshqacha aytganda, ma’lum vaqtdan keyin elektron yadroga qulab, atom yo‘qolishi kerak.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 algn="just">
              <a:lnSpc>
                <a:spcPct val="100000"/>
              </a:lnSpc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ezerford modeliga muvofiq,  atom  nostabil  sistema bo‘lishini  ko‘rsatadi.  Amalda  esa  atomlar  juda mustahkam sistema hisoblanadi.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1969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0F25F08-FB67-4D94-99DC-AE3542FA17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7" y="874642"/>
                <a:ext cx="10840278" cy="5526157"/>
              </a:xfrm>
            </p:spPr>
            <p:txBody>
              <a:bodyPr>
                <a:noAutofit/>
              </a:bodyPr>
              <a:lstStyle/>
              <a:p>
                <a:pPr marL="0" indent="357188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kkinchidan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elektron atomga yaqinlashgan sari orbitasining radiusi kichrayib, boradi (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R→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0), tezligi esa o‘zgarmaydi (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const) natijada tezlanishi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3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den>
                        </m:f>
                      </m:e>
                    </m:d>
                    <m:r>
                      <a:rPr lang="uz-Latn-UZ" sz="32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ortishi bilan elektronning nurlanish chastotasi ham uzluksiz ravishda ortishi va demak, uzluksiz nurlanish spektri kuzatilishi kerak.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7188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Tajribalar va ular bilan mos keluvchi Balmer formulasi esa atomning nurlanish spektri uzlukli (chiziqli) ekanligini ko‘rsatganini yuqorida ko‘rgan edik.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0F25F08-FB67-4D94-99DC-AE3542FA17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7" y="874642"/>
                <a:ext cx="10840278" cy="5526157"/>
              </a:xfrm>
              <a:blipFill>
                <a:blip r:embed="rId2"/>
                <a:stretch>
                  <a:fillRect l="-1462" t="-1433" r="-1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0187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01184" y="993912"/>
            <a:ext cx="7050024" cy="571168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Nils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Bor 1913-yil Rezerfordning yadroviy modeliga kvant nazariyasi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tadbiq qilib, atomning nurlanishi yoki yorug‘lik yutilishi kvantlardan iborat bo‘ladi, degan g‘oyani ilgari surdi. </a:t>
            </a:r>
            <a:endParaRPr lang="ru-RU" sz="36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028674"/>
              </p:ext>
            </p:extLst>
          </p:nvPr>
        </p:nvGraphicFramePr>
        <p:xfrm>
          <a:off x="596348" y="993912"/>
          <a:ext cx="4002156" cy="4837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PHOTO-PAINT" r:id="rId3" imgW="1096920" imgH="1249560" progId="CorelPHOTOPAINT.Image.19">
                  <p:embed/>
                </p:oleObj>
              </mc:Choice>
              <mc:Fallback>
                <p:oleObj name="PHOTO-PAINT" r:id="rId3" imgW="1096920" imgH="124956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348" y="993912"/>
                        <a:ext cx="4002156" cy="4837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8156100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77079" y="384312"/>
                <a:ext cx="11224592" cy="6335801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postulatlari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Statsionar (turg‘un) holatlar haqidagi postulat: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atomda statsionar holatlar mavjud bo‘lib, bu holatlarga elektronlarning statsionar orbitalari mos kelad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Elektronlar faqat shu statsionar orbitalarda bo‘lib, hattoki tezlanish bilan harakatlanganlarida ham nurlanish chiqarmaydilar.  Statsionar orbitadagi elektronning harakat miqdori momenti (impuls momenti) kvantlangan bo‘lib, quydagi shart bilan aniqlan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𝒏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;  </m:t>
                    </m:r>
                  </m:oMath>
                </a14:m>
                <a:endParaRPr lang="uz-Latn-UZ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orbitadagi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77079" y="384312"/>
                <a:ext cx="11224592" cy="6335801"/>
              </a:xfrm>
              <a:blipFill>
                <a:blip r:embed="rId3"/>
                <a:stretch>
                  <a:fillRect l="-1249" t="-2117" r="-1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65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12035" y="331304"/>
                <a:ext cx="11569148" cy="6526695"/>
              </a:xfrm>
            </p:spPr>
            <p:txBody>
              <a:bodyPr>
                <a:normAutofit fontScale="92500"/>
              </a:bodyPr>
              <a:lstStyle/>
              <a:p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Chastotalar haqidagi postulat: 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0000"/>
                  </a:lnSpc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lektron bir statsionar orbitadan ikkinchisiga o‘tgandagina, energiyasi shu statsionar holatlardagi energiyalarning farqiga  teng bo‘lgan bitta foton chiqaradi (yoki yutadi): </a:t>
                </a:r>
              </a:p>
              <a:p>
                <a:r>
                  <a:rPr lang="uz-Latn-UZ" sz="3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uz-Latn-UZ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uz-Latn-UZ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3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9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9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9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200" b="1" i="0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foton chiqariladi. 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foton yutiladi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Yuqoridagi ifodadan nurlanish ro‘y beradigan chastotalarni ya’ni atomning chiziqli spektrini aniqlash mumki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n:</a:t>
                </a:r>
              </a:p>
              <a:p>
                <a:r>
                  <a:rPr lang="uz-Latn-UZ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uz-Latn-UZ" sz="39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uz-Latn-UZ" sz="39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num>
                      <m:den>
                        <m:r>
                          <a:rPr lang="uz-Latn-UZ" sz="39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uz-Latn-UZ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12035" y="331304"/>
                <a:ext cx="11569148" cy="6526695"/>
              </a:xfrm>
              <a:blipFill>
                <a:blip r:embed="rId2"/>
                <a:stretch>
                  <a:fillRect l="-1264" t="-1961" r="-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84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16114" y="477078"/>
                <a:ext cx="11945257" cy="6257550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uz-Latn-UZ" sz="4700" b="0" i="0" smtClean="0">
                        <a:latin typeface="Cambria Math" panose="02040503050406030204" pitchFamily="18" charset="0"/>
                      </a:rPr>
                      <m:t>   </m:t>
                    </m:r>
                    <m:f>
                      <m:fPr>
                        <m:ctrlPr>
                          <a:rPr lang="ru-RU" sz="47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z-Latn-UZ" sz="47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ru-RU" sz="4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sSubSup>
                          <m:sSubSupPr>
                            <m:ctrlPr>
                              <a:rPr lang="ru-RU" sz="47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uz-Latn-UZ" sz="4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uz-Latn-UZ" sz="4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4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uz-Latn-UZ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900" dirty="0"/>
                  <a:t> </a:t>
                </a:r>
                <a:endParaRPr lang="en-US" sz="3900" dirty="0"/>
              </a:p>
              <a:p>
                <a:endParaRPr lang="uz-Latn-UZ" sz="39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8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𝟓𝟐𝟗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sup>
                    </m:sSup>
                    <m:r>
                      <a:rPr lang="uz-Latn-UZ" sz="3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     </m:t>
                    </m:r>
                    <m:sSub>
                      <m:sSubPr>
                        <m:ctrlP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uz-Latn-UZ" sz="3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z-Latn-UZ" sz="3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uz-Latn-UZ" sz="3300" b="1" dirty="0">
                    <a:latin typeface="News706 BT" panose="020408040607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b="1" i="0" smtClean="0">
                        <a:latin typeface="Cambria Math" panose="02040503050406030204" pitchFamily="18" charset="0"/>
                      </a:rPr>
                      <m:t> ;    </m:t>
                    </m:r>
                    <m:sSub>
                      <m:sSubPr>
                        <m:ctrlPr>
                          <a:rPr lang="uz-Latn-UZ" sz="3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8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800" b="1" i="1" smtClean="0">
                        <a:latin typeface="Cambria Math" panose="02040503050406030204" pitchFamily="18" charset="0"/>
                      </a:rPr>
                      <m:t>𝟒</m:t>
                    </m:r>
                    <m:sSub>
                      <m:sSubPr>
                        <m:ctrlPr>
                          <a:rPr lang="uz-Latn-UZ" sz="3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uz-Latn-UZ" sz="3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endParaRPr lang="uz-Latn-UZ" sz="2800" b="1" dirty="0"/>
              </a:p>
              <a:p>
                <a:r>
                  <a:rPr lang="uz-Latn-UZ" sz="2000" dirty="0">
                    <a:latin typeface="News706 BT" panose="02040804060705020204" pitchFamily="18" charset="0"/>
                  </a:rPr>
                  <a:t>                                                    </a:t>
                </a:r>
                <a:r>
                  <a:rPr lang="uz-Latn-UZ" sz="3900" dirty="0"/>
                  <a:t>                                </a:t>
                </a:r>
                <a:endParaRPr lang="ru-RU" sz="3900" dirty="0"/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16114" y="477078"/>
                <a:ext cx="11945257" cy="625755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FAB6C9-709A-4824-9210-B6C720D72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727" y="3429000"/>
            <a:ext cx="24574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08066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16114" y="449116"/>
                <a:ext cx="11959772" cy="6235148"/>
              </a:xfrm>
            </p:spPr>
            <p:txBody>
              <a:bodyPr>
                <a:normAutofit/>
              </a:bodyPr>
              <a:lstStyle/>
              <a:p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Atomdagi</a:t>
                </a:r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energetik sathlar.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Statsionar holatdagi atom energiyasi qabul qiladigan qiymatlar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energetik sath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dirty="0"/>
                  <a:t> 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uz-Latn-UZ" sz="2800" dirty="0"/>
              </a:p>
              <a:p>
                <a:r>
                  <a:rPr lang="uz-Latn-UZ" sz="3600" b="0" dirty="0"/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z-Latn-UZ" sz="4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400" i="1" dirty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z-Latn-UZ" sz="4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4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uz-Latn-UZ" sz="2800" dirty="0"/>
              </a:p>
              <a:p>
                <a:endParaRPr lang="uz-Latn-UZ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uz-Latn-UZ" sz="36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600" b="0" i="1" dirty="0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uz-Latn-UZ" sz="36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2800" dirty="0"/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=1      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h𝑜𝑙𝑎𝑡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𝑒𝑛𝑔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𝑡𝑢𝑟𝑔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‘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𝑢𝑛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𝑠𝑡𝑎𝑡𝑠𝑖𝑜𝑛𝑎𝑟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h𝑜𝑙𝑎𝑡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&gt;1       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h𝑜𝑙𝑎𝑡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𝑢𝑦𝑔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‘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𝑜𝑛𝑔𝑎𝑛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h𝑜𝑙𝑎𝑡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z-Latn-UZ" sz="2800" dirty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16114" y="449116"/>
                <a:ext cx="11959772" cy="6235148"/>
              </a:xfrm>
              <a:blipFill>
                <a:blip r:embed="rId2"/>
                <a:stretch>
                  <a:fillRect t="-2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653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88686" y="217713"/>
                <a:ext cx="11843657" cy="6473373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Borning ikkinchi postulatiga ko‘ra, elektron bir energetik sathdan ikkinchisiga o‘tganda energiyali foton chiqaradi yoki yuta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di. 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uz-Latn-UZ" sz="3600" b="0" dirty="0"/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∙(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uz-Latn-UZ" sz="3600" dirty="0"/>
              </a:p>
              <a:p>
                <a:pPr algn="just">
                  <a:lnSpc>
                    <a:spcPct val="100000"/>
                  </a:lnSpc>
                </a:pP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Elektronni atom yadrosidan ajratib olish uchun eng katta energiya sarflanadi. Bu energiyanng qiymati 13,6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eV ga teng bo‘lib, vodorod atomini ionlashtirish energiyasidir. </a:t>
                </a:r>
                <a:endParaRPr lang="en-US" sz="36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n-US" sz="3600" b="1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e>
                          <m:sup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sSubSup>
                          <m:sSub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∙(</m:t>
                    </m:r>
                    <m:f>
                      <m:fPr>
                        <m:ctrlP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Sup>
                          <m:sSub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Sup>
                          <m:sSub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z-Latn-UZ" sz="2000" b="1" dirty="0"/>
                  <a:t>;    </a:t>
                </a:r>
                <a:r>
                  <a:rPr lang="en-US" sz="2000" b="1" dirty="0"/>
                  <a:t>    </a:t>
                </a:r>
                <a:r>
                  <a:rPr lang="uz-Latn-UZ" sz="2000" b="1" dirty="0"/>
                  <a:t> 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uz-Latn-UZ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e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sSubSup>
                          <m:sSubSupPr>
                            <m:ctrlP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uz-Latn-UZ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𝑹𝒊𝒅𝒃𝒆𝒓𝒈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𝒅𝒐𝒊𝒎𝒊𝒚𝒔𝒊</m:t>
                    </m:r>
                  </m:oMath>
                </a14:m>
                <a:r>
                  <a:rPr lang="en-US" sz="2000" b="1" dirty="0"/>
                  <a:t>.</a:t>
                </a:r>
                <a:endParaRPr lang="uz-Latn-UZ" sz="2000" b="1" dirty="0"/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88686" y="217713"/>
                <a:ext cx="11843657" cy="6473373"/>
              </a:xfrm>
              <a:blipFill>
                <a:blip r:embed="rId2"/>
                <a:stretch>
                  <a:fillRect l="-1338" t="-1130" r="-1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58210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or energetik sath">
            <a:hlinkClick r:id="" action="ppaction://media"/>
            <a:extLst>
              <a:ext uri="{FF2B5EF4-FFF2-40B4-BE49-F238E27FC236}">
                <a16:creationId xmlns:a16="http://schemas.microsoft.com/office/drawing/2014/main" id="{92AA29C7-9A80-4D54-B60D-CB69C581BFC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6169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5" y="2001079"/>
            <a:ext cx="10323444" cy="150107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o‘qish,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155-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betdagi  savol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 javob yozish.</a:t>
            </a: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6835" y="503583"/>
            <a:ext cx="10893287" cy="621111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Ingliz fizigi J.J.Tompson 1903-yilda atomning tuzilishi haqidagi birinchi modelni taklif qildi.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691650"/>
              </p:ext>
            </p:extLst>
          </p:nvPr>
        </p:nvGraphicFramePr>
        <p:xfrm>
          <a:off x="7182678" y="2655379"/>
          <a:ext cx="2915479" cy="3154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PHOTO-PAINT" r:id="rId4" imgW="3587400" imgH="3901320" progId="CorelPHOTOPAINT.Image.19">
                  <p:embed/>
                </p:oleObj>
              </mc:Choice>
              <mc:Fallback>
                <p:oleObj name="PHOTO-PAINT" r:id="rId4" imgW="3587400" imgH="390132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82678" y="2655379"/>
                        <a:ext cx="2915479" cy="31540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759561"/>
              </p:ext>
            </p:extLst>
          </p:nvPr>
        </p:nvGraphicFramePr>
        <p:xfrm>
          <a:off x="1232453" y="2655379"/>
          <a:ext cx="4638260" cy="3154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PHOTO-PAINT" r:id="rId6" imgW="1371240" imgH="719280" progId="CorelPHOTOPAINT.Image.19">
                  <p:embed/>
                </p:oleObj>
              </mc:Choice>
              <mc:Fallback>
                <p:oleObj name="PHOTO-PAINT" r:id="rId6" imgW="1371240" imgH="71928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32453" y="2655379"/>
                        <a:ext cx="4638260" cy="31540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78488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ompson modeli atom">
            <a:hlinkClick r:id="" action="ppaction://media"/>
            <a:extLst>
              <a:ext uri="{FF2B5EF4-FFF2-40B4-BE49-F238E27FC236}">
                <a16:creationId xmlns:a16="http://schemas.microsoft.com/office/drawing/2014/main" id="{EE543C6B-2863-46CA-BEDD-D49ED252016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16696" y="437322"/>
            <a:ext cx="6851374" cy="6420678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220208-23C7-4C1E-BA6F-B12A80E62AC0}"/>
              </a:ext>
            </a:extLst>
          </p:cNvPr>
          <p:cNvSpPr/>
          <p:nvPr/>
        </p:nvSpPr>
        <p:spPr>
          <a:xfrm>
            <a:off x="7301948" y="6612835"/>
            <a:ext cx="3087756" cy="2451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F9F3AA-8559-4BDE-AE6E-79D0A50AF03F}"/>
              </a:ext>
            </a:extLst>
          </p:cNvPr>
          <p:cNvSpPr/>
          <p:nvPr/>
        </p:nvSpPr>
        <p:spPr>
          <a:xfrm>
            <a:off x="2623930" y="6420677"/>
            <a:ext cx="1311966" cy="4041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7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89C009-77AB-4DE8-904C-4124EB599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410817"/>
            <a:ext cx="7487479" cy="31676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1911-yilda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Rezerford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Tomson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planetar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4CDA9BB-1395-42B0-8FDA-157A1D6A7A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809999"/>
              </p:ext>
            </p:extLst>
          </p:nvPr>
        </p:nvGraphicFramePr>
        <p:xfrm>
          <a:off x="8865704" y="410817"/>
          <a:ext cx="2676939" cy="3167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PHOTO-PAINT" r:id="rId3" imgW="1587960" imgH="2133360" progId="CorelPHOTOPAINT.Image.19">
                  <p:embed/>
                </p:oleObj>
              </mc:Choice>
              <mc:Fallback>
                <p:oleObj name="PHOTO-PAINT" r:id="rId3" imgW="1587960" imgH="2133360" progId="CorelPHOTOPAINT.Image.19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65704" y="410817"/>
                        <a:ext cx="2676939" cy="3167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641BA6B-2B6B-4751-8DF4-355ABAB0FA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57147"/>
              </p:ext>
            </p:extLst>
          </p:nvPr>
        </p:nvGraphicFramePr>
        <p:xfrm>
          <a:off x="6838122" y="3749720"/>
          <a:ext cx="4704521" cy="2635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PHOTO-PAINT" r:id="rId5" imgW="3901320" imgH="1688400" progId="CorelPHOTOPAINT.Image.19">
                  <p:embed/>
                </p:oleObj>
              </mc:Choice>
              <mc:Fallback>
                <p:oleObj name="PHOTO-PAINT" r:id="rId5" imgW="3901320" imgH="1688400" progId="CorelPHOTOPAINT.Image.19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38122" y="3749720"/>
                        <a:ext cx="4704521" cy="26352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B98E021-35CA-4860-9E1B-FC04F6B15A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8016040"/>
              </p:ext>
            </p:extLst>
          </p:nvPr>
        </p:nvGraphicFramePr>
        <p:xfrm>
          <a:off x="477078" y="3578432"/>
          <a:ext cx="2667301" cy="2365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PHOTO-PAINT" r:id="rId7" imgW="2171520" imgH="2104920" progId="CorelPHOTOPAINT.Image.19">
                  <p:embed/>
                </p:oleObj>
              </mc:Choice>
              <mc:Fallback>
                <p:oleObj name="PHOTO-PAINT" r:id="rId7" imgW="2171520" imgH="210492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7078" y="3578432"/>
                        <a:ext cx="2667301" cy="2365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CAB4AF-E27D-4EC2-8EF1-16467E0C4D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2780" y="3578432"/>
            <a:ext cx="2676940" cy="253714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E800AC-A395-4E54-A0A9-0DFF7330D0F4}"/>
              </a:ext>
            </a:extLst>
          </p:cNvPr>
          <p:cNvSpPr/>
          <p:nvPr/>
        </p:nvSpPr>
        <p:spPr>
          <a:xfrm>
            <a:off x="3747352" y="3663258"/>
            <a:ext cx="473465" cy="172923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D9EF4A-D104-43DD-A1B9-D07E95F164CB}"/>
              </a:ext>
            </a:extLst>
          </p:cNvPr>
          <p:cNvSpPr/>
          <p:nvPr/>
        </p:nvSpPr>
        <p:spPr>
          <a:xfrm>
            <a:off x="4991250" y="4068417"/>
            <a:ext cx="773446" cy="251792"/>
          </a:xfrm>
          <a:prstGeom prst="rect">
            <a:avLst/>
          </a:prstGeom>
          <a:solidFill>
            <a:srgbClr val="B7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636B3F9-F6DD-4FCA-8CBC-80760E0CE3ED}"/>
              </a:ext>
            </a:extLst>
          </p:cNvPr>
          <p:cNvSpPr/>
          <p:nvPr/>
        </p:nvSpPr>
        <p:spPr>
          <a:xfrm>
            <a:off x="4296717" y="4635464"/>
            <a:ext cx="407806" cy="267839"/>
          </a:xfrm>
          <a:prstGeom prst="ellipse">
            <a:avLst/>
          </a:prstGeom>
          <a:solidFill>
            <a:srgbClr val="A8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99D8E091-BC5E-4B58-B7F6-F7D8C2F7290B}"/>
              </a:ext>
            </a:extLst>
          </p:cNvPr>
          <p:cNvSpPr/>
          <p:nvPr/>
        </p:nvSpPr>
        <p:spPr>
          <a:xfrm>
            <a:off x="5258704" y="5393634"/>
            <a:ext cx="837296" cy="251792"/>
          </a:xfrm>
          <a:prstGeom prst="ellipse">
            <a:avLst/>
          </a:prstGeom>
          <a:solidFill>
            <a:srgbClr val="A7F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74960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ford tajribasi(1)">
            <a:hlinkClick r:id="" action="ppaction://media"/>
            <a:extLst>
              <a:ext uri="{FF2B5EF4-FFF2-40B4-BE49-F238E27FC236}">
                <a16:creationId xmlns:a16="http://schemas.microsoft.com/office/drawing/2014/main" id="{4E8AE392-C45D-491E-80DF-5B4921661F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090400" cy="6176963"/>
          </a:xfrm>
        </p:spPr>
      </p:pic>
    </p:spTree>
    <p:extLst>
      <p:ext uri="{BB962C8B-B14F-4D97-AF65-F5344CB8AC3E}">
        <p14:creationId xmlns:p14="http://schemas.microsoft.com/office/powerpoint/2010/main" val="3175794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ford modeli">
            <a:hlinkClick r:id="" action="ppaction://media"/>
            <a:extLst>
              <a:ext uri="{FF2B5EF4-FFF2-40B4-BE49-F238E27FC236}">
                <a16:creationId xmlns:a16="http://schemas.microsoft.com/office/drawing/2014/main" id="{B4F3449B-7D9A-4B45-BF79-C028EA42CA6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7771" y="0"/>
            <a:ext cx="7736115" cy="6176963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6ADECA-751D-442F-BDF5-AEA4F3F7FEEB}"/>
              </a:ext>
            </a:extLst>
          </p:cNvPr>
          <p:cNvSpPr/>
          <p:nvPr/>
        </p:nvSpPr>
        <p:spPr>
          <a:xfrm>
            <a:off x="2307771" y="5605670"/>
            <a:ext cx="1866664" cy="41371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D7B513-A522-4449-A84F-27860BF4A1AB}"/>
              </a:ext>
            </a:extLst>
          </p:cNvPr>
          <p:cNvSpPr/>
          <p:nvPr/>
        </p:nvSpPr>
        <p:spPr>
          <a:xfrm>
            <a:off x="2307771" y="516835"/>
            <a:ext cx="726977" cy="5830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868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21635" y="887896"/>
                <a:ext cx="10495722" cy="5785858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0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Shveytsariyalik  fizik  I.Balmer  1885-yilda  tajriba  natijalariga tayanib vodorod spektrining ko‘zga ko‘rinuvchi qismidagi  spektral chiziqlarning  chastotalari uchun quyidagi formulani topdi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00000"/>
                  </a:lnSpc>
                </a:pPr>
                <a:r>
                  <a:rPr lang="uz-Latn-UZ" sz="2400" dirty="0">
                    <a:latin typeface="News706 BT" panose="02040804060705020204" pitchFamily="18" charset="0"/>
                  </a:rPr>
                  <a:t> </a:t>
                </a:r>
                <a:r>
                  <a:rPr lang="en-US" sz="2400" dirty="0">
                    <a:latin typeface="News706 BT" panose="02040804060705020204" pitchFamily="18" charset="0"/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b="1" dirty="0">
                  <a:latin typeface="News706 BT" panose="0204080406070502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:endParaRPr lang="uz-Latn-UZ" sz="3600" dirty="0">
                  <a:latin typeface="News706 BT" panose="0204080406070502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𝟐𝟗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sup>
                    </m:sSup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𝑯𝒛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Ridberg doimiysi    </a:t>
                </a:r>
                <a:endParaRPr lang="en-US" sz="3200" dirty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</a:rPr>
                      <m:t>𝐦</m:t>
                    </m:r>
                    <m:r>
                      <a:rPr lang="uz-Latn-UZ" sz="32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uz-Latn-UZ" sz="32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...  ;       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21635" y="887896"/>
                <a:ext cx="10495722" cy="5785858"/>
              </a:xfrm>
              <a:blipFill>
                <a:blip r:embed="rId2"/>
                <a:stretch>
                  <a:fillRect l="-1510" t="-1370" r="-1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061675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or modeli">
            <a:hlinkClick r:id="" action="ppaction://media"/>
            <a:extLst>
              <a:ext uri="{FF2B5EF4-FFF2-40B4-BE49-F238E27FC236}">
                <a16:creationId xmlns:a16="http://schemas.microsoft.com/office/drawing/2014/main" id="{3002BD3E-8988-4FC8-8BA6-DE5E61B1A54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56453" y="159657"/>
            <a:ext cx="6997148" cy="6017306"/>
          </a:xfrm>
        </p:spPr>
      </p:pic>
    </p:spTree>
    <p:extLst>
      <p:ext uri="{BB962C8B-B14F-4D97-AF65-F5344CB8AC3E}">
        <p14:creationId xmlns:p14="http://schemas.microsoft.com/office/powerpoint/2010/main" val="207427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362392"/>
              </p:ext>
            </p:extLst>
          </p:nvPr>
        </p:nvGraphicFramePr>
        <p:xfrm>
          <a:off x="2756453" y="662608"/>
          <a:ext cx="6904381" cy="3684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PHOTO-PAINT" r:id="rId3" imgW="16255800" imgH="12623760" progId="CorelPHOTOPAINT.Image.19">
                  <p:embed/>
                </p:oleObj>
              </mc:Choice>
              <mc:Fallback>
                <p:oleObj name="PHOTO-PAINT" r:id="rId3" imgW="16255800" imgH="1262376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6453" y="662608"/>
                        <a:ext cx="6904381" cy="3684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530086" y="4505739"/>
            <a:ext cx="11145079" cy="235226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dirty="0"/>
              <a:t>  </a:t>
            </a:r>
            <a:r>
              <a:rPr lang="en-US" dirty="0"/>
              <a:t>    </a:t>
            </a:r>
            <a:r>
              <a:rPr lang="uz-Latn-UZ" dirty="0"/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Rezerfordning yadroviy modeli atomning spektral qonuniyatlarini tushuntirib bera olmadi. Bundan tashqari, bu model klassik mexanika va elektrodinamika qonunlariga zid bo‘lib chiqdi.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594</Words>
  <Application>Microsoft Office PowerPoint</Application>
  <PresentationFormat>Широкоэкранный</PresentationFormat>
  <Paragraphs>53</Paragraphs>
  <Slides>19</Slides>
  <Notes>2</Notes>
  <HiddenSlides>0</HiddenSlides>
  <MMClips>5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News706 BT</vt:lpstr>
      <vt:lpstr>Тема Office</vt:lpstr>
      <vt:lpstr>PHOTO-PAINT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83</cp:revision>
  <dcterms:created xsi:type="dcterms:W3CDTF">2020-04-01T09:15:06Z</dcterms:created>
  <dcterms:modified xsi:type="dcterms:W3CDTF">2021-03-31T11:03:57Z</dcterms:modified>
</cp:coreProperties>
</file>