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2" r:id="rId1"/>
  </p:sldMasterIdLst>
  <p:notesMasterIdLst>
    <p:notesMasterId r:id="rId21"/>
  </p:notesMasterIdLst>
  <p:sldIdLst>
    <p:sldId id="270" r:id="rId2"/>
    <p:sldId id="258" r:id="rId3"/>
    <p:sldId id="271" r:id="rId4"/>
    <p:sldId id="302" r:id="rId5"/>
    <p:sldId id="272" r:id="rId6"/>
    <p:sldId id="273" r:id="rId7"/>
    <p:sldId id="260" r:id="rId8"/>
    <p:sldId id="274" r:id="rId9"/>
    <p:sldId id="264" r:id="rId10"/>
    <p:sldId id="261" r:id="rId11"/>
    <p:sldId id="303" r:id="rId12"/>
    <p:sldId id="262" r:id="rId13"/>
    <p:sldId id="263" r:id="rId14"/>
    <p:sldId id="265" r:id="rId15"/>
    <p:sldId id="266" r:id="rId16"/>
    <p:sldId id="267" r:id="rId17"/>
    <p:sldId id="268" r:id="rId18"/>
    <p:sldId id="275" r:id="rId19"/>
    <p:sldId id="301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BFB"/>
    <a:srgbClr val="A7FCFD"/>
    <a:srgbClr val="A8FEFB"/>
    <a:srgbClr val="B7FC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364" autoAdjust="0"/>
  </p:normalViewPr>
  <p:slideViewPr>
    <p:cSldViewPr snapToGrid="0">
      <p:cViewPr varScale="1">
        <p:scale>
          <a:sx n="72" d="100"/>
          <a:sy n="72" d="100"/>
        </p:scale>
        <p:origin x="70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672F50-2C42-4312-87D9-9546055D2FC7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9A9BAB-BDD2-4F0B-A5E4-44120B1450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806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A9BAB-BDD2-4F0B-A5E4-44120B14507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737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A9BAB-BDD2-4F0B-A5E4-44120B14507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315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E5E363-87B0-460A-8EAB-A1A17A123C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02BE937-E165-4C6A-86AE-7309B6AFCB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3BD5DB-90FA-473B-AA64-80B170647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3/31/2021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E529F5-2177-4B3C-AD85-78B2BFFB8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C35185-7380-47BA-9FF2-3AFA05781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338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4B2B94-69C6-4DD4-BA22-076A12A02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9FC7C48-E09C-4FA6-BAC7-CB2DD81B0E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EF38BA-28E1-41F6-8D38-EC6A96C67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FigureOut">
              <a:rPr lang="en-US" smtClean="0"/>
              <a:t>3/31/2021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C382FC-5D9D-4B9C-99BA-8BFA46C0A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996534-FB43-4E88-8F9D-99F33A3BD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430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DCB1245-F722-4761-B84A-882A0ADBF6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4474FCC-7D0B-4647-B7CE-71F6FE7BA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B05523-3403-44C8-91E8-48BD868FD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FigureOut">
              <a:rPr lang="en-US" smtClean="0"/>
              <a:t>3/31/2021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A3C0B6-47EE-4EF7-86CF-98A881EE1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B61EA1-42F4-4C16-90B9-CDDB9E33C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0681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226555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CC85F6-730F-477E-9651-2931A097B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582163-A937-491A-BF4B-496E539835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C2E8F2-D284-4296-86CC-48039EC8D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FigureOut">
              <a:rPr lang="en-US" smtClean="0"/>
              <a:t>3/31/2021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0862EE-D0DD-458D-9AC8-2007CE0A3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2EABF1-6EA9-49F0-BCDB-6491DE2F7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525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F027A2-3D5F-4997-9C1C-E0840B804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4402A74-405B-43E0-9AEB-A6C01D77E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4C3874-4FC2-474E-8EDD-50CFEDA00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3/31/2021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5AA27F-EA11-4B98-8DC5-0AE176EA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0B4FE-8C92-4E91-8702-AAC30B73D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318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66EE74-A7A3-42C4-BAD2-22AF6FD98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DD7190-4AAF-472A-A44F-9F478F2387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5BBFC5-0D43-4C78-9CD4-708F95341B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EC5FCF3-2E84-4D07-AFEB-67F02E661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FigureOut">
              <a:rPr lang="en-US" smtClean="0"/>
              <a:t>3/31/2021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2B11FA3-6408-4036-9079-3E96990CD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0350230-C926-4C79-918A-05E67A8C7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655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64BB4F-0787-4429-BC48-E1914AC38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FC7073-34CD-4B20-AD53-FC6E8FDEA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244F050-C2B0-4527-845B-C04AC45F17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137B5F6-D0A1-4027-9BD5-DC401B6788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9FCBE7F-4D2C-4CA4-81EE-4F3D6A8D74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11E35E3-68F3-4535-AC57-B41EB3DCD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FigureOut">
              <a:rPr lang="en-US" smtClean="0"/>
              <a:t>3/31/2021</a:t>
            </a:fld>
            <a:endParaRPr lang="en-US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25AFC55-58B7-4775-B1BF-4B647ABD6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F5AF6DA-6C7B-4B87-8BCE-5E4AB7146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542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9609DD-ECE9-4C3B-8DE5-C899C3248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1BA6D71-F59C-48B6-A697-B23891D72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FigureOut">
              <a:rPr lang="en-US" smtClean="0"/>
              <a:t>3/31/2021</a:t>
            </a:fld>
            <a:endParaRPr lang="en-US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5FF05B2-F895-476E-9D10-8528F3F14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FA77340-18A1-4F43-B9C1-238851CD1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8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62D1E70-4148-4F50-8F1C-15FA8DA00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FigureOut">
              <a:rPr lang="en-US" smtClean="0"/>
              <a:t>3/31/2021</a:t>
            </a:fld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A2D8B02-DED6-4747-8A17-BAD7665B2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5152D08-6940-42F1-8B95-56572C320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287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6E4249-79EF-4C58-9A5C-9A1FF0A3E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8E311D-67F3-4124-8340-0E6A76CFEA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DCFEF9-919D-4D15-AE58-450AD0254D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794B40F-0E4F-480F-8158-2DD209974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FigureOut">
              <a:rPr lang="en-US" smtClean="0"/>
              <a:t>3/31/2021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F1B058C-C506-408D-92DC-F32967D63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D0A4F2C-F869-4539-9986-D4A9B4CA5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509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A986F2-155D-4498-B41F-57C1CFFC9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B1FB384-CC70-4F6B-9602-5723E8A587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DCBCE18-C699-452D-A54A-F185664967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484BB8A-BAE5-4862-90C7-EAEB1334D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3/31/2021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65AFCFB-C2CC-4FEC-BBB3-0E027BDD2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6AEE87-72F6-471E-ABF2-AE21F4E89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158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8D3AB-6C40-4165-A3C9-ECA591836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5DE256-3D15-436A-809B-0773F71817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AEA24E-1AEC-4F8E-90BE-863EA249CB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3/31/2021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F4300A-2F84-47A0-912C-00BA429DB1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CBD452-B7B2-4B29-AAA1-F8D24D9838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286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4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.w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6.wmf"/><Relationship Id="rId9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179904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378857" y="2275808"/>
            <a:ext cx="9342152" cy="4564388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/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Atomning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modeli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postulatlari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8918">
              <a:spcBef>
                <a:spcPts val="233"/>
              </a:spcBef>
            </a:pPr>
            <a:r>
              <a:rPr lang="en-US" sz="2400" b="1" dirty="0" err="1">
                <a:solidFill>
                  <a:srgbClr val="7030A0"/>
                </a:solidFill>
                <a:latin typeface="Arial"/>
                <a:cs typeface="Arial"/>
              </a:rPr>
              <a:t>O‘qituvchi</a:t>
            </a:r>
            <a:r>
              <a:rPr lang="en-US" sz="2400" b="1" dirty="0">
                <a:solidFill>
                  <a:srgbClr val="7030A0"/>
                </a:solidFill>
                <a:latin typeface="Arial"/>
                <a:cs typeface="Arial"/>
              </a:rPr>
              <a:t>: </a:t>
            </a:r>
          </a:p>
          <a:p>
            <a:pPr marL="38918">
              <a:spcBef>
                <a:spcPts val="233"/>
              </a:spcBef>
            </a:pP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Toshkent </a:t>
            </a:r>
            <a:r>
              <a:rPr lang="en-US" sz="2400" dirty="0" err="1">
                <a:solidFill>
                  <a:srgbClr val="7030A0"/>
                </a:solidFill>
                <a:latin typeface="Arial"/>
                <a:cs typeface="Arial"/>
              </a:rPr>
              <a:t>shahar</a:t>
            </a: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/>
                <a:cs typeface="Arial"/>
              </a:rPr>
              <a:t>Uchtepa</a:t>
            </a: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/>
                <a:cs typeface="Arial"/>
              </a:rPr>
              <a:t>tumani</a:t>
            </a: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</a:p>
          <a:p>
            <a:pPr marL="38918">
              <a:spcBef>
                <a:spcPts val="233"/>
              </a:spcBef>
            </a:pP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287-maktab </a:t>
            </a:r>
            <a:r>
              <a:rPr lang="en-US" sz="2400" dirty="0" err="1">
                <a:solidFill>
                  <a:srgbClr val="7030A0"/>
                </a:solidFill>
                <a:latin typeface="Arial"/>
                <a:cs typeface="Arial"/>
              </a:rPr>
              <a:t>fizika</a:t>
            </a: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/>
                <a:cs typeface="Arial"/>
              </a:rPr>
              <a:t>fani</a:t>
            </a: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/>
                <a:cs typeface="Arial"/>
              </a:rPr>
              <a:t>o‘qituvchisi</a:t>
            </a:r>
            <a:endParaRPr lang="en-US" sz="2400" dirty="0">
              <a:solidFill>
                <a:srgbClr val="7030A0"/>
              </a:solidFill>
              <a:latin typeface="Arial"/>
              <a:cs typeface="Arial"/>
            </a:endParaRPr>
          </a:p>
          <a:p>
            <a:pPr marL="38918">
              <a:spcBef>
                <a:spcPts val="233"/>
              </a:spcBef>
            </a:pPr>
            <a:r>
              <a:rPr lang="en-US" sz="2400" b="1" dirty="0" err="1">
                <a:solidFill>
                  <a:srgbClr val="7030A0"/>
                </a:solidFill>
                <a:latin typeface="Arial"/>
                <a:cs typeface="Arial"/>
              </a:rPr>
              <a:t>Xodjayeva</a:t>
            </a:r>
            <a:r>
              <a:rPr lang="en-US" sz="2400" b="1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/>
                <a:cs typeface="Arial"/>
              </a:rPr>
              <a:t>Maxtuma</a:t>
            </a:r>
            <a:r>
              <a:rPr lang="en-US" sz="2400" b="1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/>
                <a:cs typeface="Arial"/>
              </a:rPr>
              <a:t>Ziyatovna</a:t>
            </a:r>
            <a:r>
              <a:rPr lang="en-US" sz="2400" b="1" dirty="0">
                <a:solidFill>
                  <a:srgbClr val="7030A0"/>
                </a:solidFill>
                <a:latin typeface="Arial"/>
                <a:cs typeface="Arial"/>
              </a:rPr>
              <a:t>.</a:t>
            </a:r>
            <a:endParaRPr lang="en-US" sz="2400" b="1" dirty="0">
              <a:solidFill>
                <a:srgbClr val="002060"/>
              </a:solidFill>
              <a:latin typeface="Arial"/>
              <a:cs typeface="Arial"/>
            </a:endParaRPr>
          </a:p>
          <a:p>
            <a:pPr algn="ctr"/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340021" y="2275808"/>
            <a:ext cx="727405" cy="1799049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 dirty="0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8892210" y="430695"/>
            <a:ext cx="2261956" cy="1005347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 dirty="0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8892210" y="430695"/>
            <a:ext cx="2261955" cy="1005347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8977670" y="540883"/>
            <a:ext cx="2133600" cy="76574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 algn="ctr">
              <a:spcBef>
                <a:spcPts val="265"/>
              </a:spcBef>
            </a:pPr>
            <a:r>
              <a:rPr lang="en-US" sz="4756" b="1" spc="21" dirty="0">
                <a:solidFill>
                  <a:srgbClr val="FEFEFE"/>
                </a:solidFill>
                <a:latin typeface="Arial"/>
                <a:cs typeface="Arial"/>
              </a:rPr>
              <a:t>11</a:t>
            </a:r>
            <a:r>
              <a:rPr lang="uz-Latn-UZ" sz="4756" b="1" spc="21" dirty="0">
                <a:solidFill>
                  <a:srgbClr val="FEFEFE"/>
                </a:solidFill>
                <a:latin typeface="Arial"/>
                <a:cs typeface="Arial"/>
              </a:rPr>
              <a:t>-sinf</a:t>
            </a:r>
            <a:endParaRPr sz="4756" dirty="0">
              <a:latin typeface="Arial"/>
              <a:cs typeface="Arial"/>
            </a:endParaRPr>
          </a:p>
        </p:txBody>
      </p:sp>
      <p:sp>
        <p:nvSpPr>
          <p:cNvPr id="26" name="object 2">
            <a:extLst>
              <a:ext uri="{FF2B5EF4-FFF2-40B4-BE49-F238E27FC236}">
                <a16:creationId xmlns:a16="http://schemas.microsoft.com/office/drawing/2014/main" id="{33B3743F-69E5-4A0A-9505-41E75798E9CF}"/>
              </a:ext>
            </a:extLst>
          </p:cNvPr>
          <p:cNvSpPr txBox="1">
            <a:spLocks/>
          </p:cNvSpPr>
          <p:nvPr/>
        </p:nvSpPr>
        <p:spPr>
          <a:xfrm>
            <a:off x="2060486" y="476759"/>
            <a:ext cx="7424708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7196" kern="0" spc="11" dirty="0" err="1">
                <a:solidFill>
                  <a:sysClr val="window" lastClr="FFFFFF"/>
                </a:solidFill>
              </a:rPr>
              <a:t>Fizika</a:t>
            </a:r>
            <a:endParaRPr lang="en-US" sz="7196" kern="0" spc="11" dirty="0">
              <a:solidFill>
                <a:sysClr val="window" lastClr="FFFFFF"/>
              </a:solidFill>
            </a:endParaRPr>
          </a:p>
        </p:txBody>
      </p:sp>
      <p:sp>
        <p:nvSpPr>
          <p:cNvPr id="27" name="object 11">
            <a:extLst>
              <a:ext uri="{FF2B5EF4-FFF2-40B4-BE49-F238E27FC236}">
                <a16:creationId xmlns:a16="http://schemas.microsoft.com/office/drawing/2014/main" id="{CF4C4251-150C-409F-BB4F-13D887806802}"/>
              </a:ext>
            </a:extLst>
          </p:cNvPr>
          <p:cNvSpPr/>
          <p:nvPr/>
        </p:nvSpPr>
        <p:spPr>
          <a:xfrm>
            <a:off x="703724" y="430695"/>
            <a:ext cx="901290" cy="10053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C5C401CC-B47D-4964-884F-818C802DAB17}"/>
              </a:ext>
            </a:extLst>
          </p:cNvPr>
          <p:cNvSpPr/>
          <p:nvPr/>
        </p:nvSpPr>
        <p:spPr>
          <a:xfrm>
            <a:off x="340020" y="4548369"/>
            <a:ext cx="727405" cy="1732656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2396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C049AB-A1FD-499B-B095-7B4BEC3BF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0904" y="3962399"/>
            <a:ext cx="3291075" cy="246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10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675860" y="318052"/>
            <a:ext cx="11247915" cy="6771861"/>
          </a:xfrm>
        </p:spPr>
        <p:txBody>
          <a:bodyPr>
            <a:noAutofit/>
          </a:bodyPr>
          <a:lstStyle/>
          <a:p>
            <a:pPr indent="357188" algn="just">
              <a:lnSpc>
                <a:spcPct val="100000"/>
              </a:lnSpc>
            </a:pPr>
            <a:r>
              <a:rPr lang="uz-Latn-UZ" sz="3200" b="1" dirty="0">
                <a:latin typeface="Arial" panose="020B0604020202020204" pitchFamily="34" charset="0"/>
                <a:cs typeface="Arial" panose="020B0604020202020204" pitchFamily="34" charset="0"/>
              </a:rPr>
              <a:t>Birinchidan</a:t>
            </a:r>
            <a:r>
              <a:rPr lang="uz-Latn-UZ" sz="3200" dirty="0">
                <a:latin typeface="Arial" panose="020B0604020202020204" pitchFamily="34" charset="0"/>
                <a:cs typeface="Arial" panose="020B0604020202020204" pitchFamily="34" charset="0"/>
              </a:rPr>
              <a:t>,  elektronning  yadro  atrofidagi  orbita  bo‘ylab  harakati egri chiziqli, ya’ni tezlanish bilan ro‘y beradigan harakatdir. Bu harakatda esa klassik elektrodinamika qonunlariga muvofiq elektron o‘zidan nur chiqarishi kerak.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57188" algn="just">
              <a:lnSpc>
                <a:spcPct val="100000"/>
              </a:lnSpc>
            </a:pPr>
            <a:r>
              <a:rPr lang="uz-Latn-UZ" sz="3200" dirty="0">
                <a:latin typeface="Arial" panose="020B0604020202020204" pitchFamily="34" charset="0"/>
                <a:cs typeface="Arial" panose="020B0604020202020204" pitchFamily="34" charset="0"/>
              </a:rPr>
              <a:t>Ya’ni harakat davomida elektronlarning energiyasi kamayadi, uning aylanish orbitasi kichrayadi va u yadroga yaqinlasha boradi. Boshqacha aytganda, ma’lum vaqtdan keyin elektron yadroga qulab, atom yo‘qolishi kerak.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57188" algn="just">
              <a:lnSpc>
                <a:spcPct val="100000"/>
              </a:lnSpc>
            </a:pPr>
            <a:r>
              <a:rPr lang="uz-Latn-UZ" sz="3200" dirty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uz-Latn-UZ" sz="3200" dirty="0">
                <a:latin typeface="Arial" panose="020B0604020202020204" pitchFamily="34" charset="0"/>
                <a:cs typeface="Arial" panose="020B0604020202020204" pitchFamily="34" charset="0"/>
              </a:rPr>
              <a:t>ezerford modeliga muvofiq,  atom  nostabil  sistema bo‘lishini  ko‘rsatadi.  Amalda  esa  atomlar  juda mustahkam sistema hisoblanadi.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01969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40F25F08-FB67-4D94-99DC-AE3542FA17A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3097" y="874642"/>
                <a:ext cx="10840278" cy="5526157"/>
              </a:xfrm>
            </p:spPr>
            <p:txBody>
              <a:bodyPr>
                <a:noAutofit/>
              </a:bodyPr>
              <a:lstStyle/>
              <a:p>
                <a:pPr marL="0" indent="357188" algn="just">
                  <a:lnSpc>
                    <a:spcPct val="100000"/>
                  </a:lnSpc>
                  <a:buNone/>
                </a:pP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I</a:t>
                </a:r>
                <a:r>
                  <a:rPr lang="uz-Latn-UZ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kkinchidan</a:t>
                </a:r>
                <a:r>
                  <a:rPr lang="uz-Latn-UZ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, elektron atomga yaqinlashgan sari orbitasining radiusi kichrayib, boradi (</a:t>
                </a:r>
                <a:r>
                  <a:rPr lang="uz-Latn-UZ" sz="3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R→</a:t>
                </a:r>
                <a:r>
                  <a:rPr lang="uz-Latn-UZ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0), tezligi esa o‘zgarmaydi (</a:t>
                </a:r>
                <a14:m>
                  <m:oMath xmlns:m="http://schemas.openxmlformats.org/officeDocument/2006/math">
                    <m:r>
                      <a:rPr lang="uz-Latn-UZ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𝜗</m:t>
                    </m:r>
                  </m:oMath>
                </a14:m>
                <a:r>
                  <a:rPr lang="uz-Latn-UZ" sz="3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uz-Latn-UZ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const) natijada tezlanishi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uz-Latn-UZ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uz-Latn-UZ" sz="32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uz-Latn-UZ" sz="3200" i="1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uz-Latn-UZ" sz="3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uz-Latn-UZ" sz="3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uz-Latn-UZ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𝜗</m:t>
                                </m:r>
                              </m:e>
                              <m:sup>
                                <m:r>
                                  <a:rPr lang="uz-Latn-UZ" sz="32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uz-Latn-UZ" sz="32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den>
                        </m:f>
                      </m:e>
                    </m:d>
                    <m:r>
                      <a:rPr lang="uz-Latn-UZ" sz="3200" i="1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uz-Latn-UZ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ortishi bilan elektronning nurlanish chastotasi ham uzluksiz ravishda ortishi va demak, uzluksiz nurlanish spektri kuzatilishi kerak. 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357188" algn="just">
                  <a:lnSpc>
                    <a:spcPct val="100000"/>
                  </a:lnSpc>
                  <a:buNone/>
                </a:pPr>
                <a:r>
                  <a:rPr lang="uz-Latn-UZ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Tajribalar va ular bilan mos keluvchi Balmer formulasi esa atomning nurlanish spektri uzlukli (chiziqli) ekanligini ko‘rsatganini yuqorida ko‘rgan edik.</a:t>
                </a:r>
                <a:endParaRPr lang="ru-RU" sz="3200" dirty="0"/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40F25F08-FB67-4D94-99DC-AE3542FA17A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3097" y="874642"/>
                <a:ext cx="10840278" cy="5526157"/>
              </a:xfrm>
              <a:blipFill>
                <a:blip r:embed="rId2"/>
                <a:stretch>
                  <a:fillRect l="-1462" t="-1433" r="-140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1018732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4901184" y="993912"/>
            <a:ext cx="7050024" cy="5711687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uz-Latn-UZ" sz="36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Nils </a:t>
            </a:r>
            <a:r>
              <a:rPr lang="uz-Latn-UZ" sz="3600" dirty="0">
                <a:latin typeface="Arial" panose="020B0604020202020204" pitchFamily="34" charset="0"/>
                <a:cs typeface="Arial" panose="020B0604020202020204" pitchFamily="34" charset="0"/>
              </a:rPr>
              <a:t>Bor 1913-yil Rezerfordning yadroviy modeliga kvant nazariyasi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uz-Latn-UZ" sz="3600" dirty="0">
                <a:latin typeface="Arial" panose="020B0604020202020204" pitchFamily="34" charset="0"/>
                <a:cs typeface="Arial" panose="020B0604020202020204" pitchFamily="34" charset="0"/>
              </a:rPr>
              <a:t> tadbiq qilib, atomning nurlanishi yoki yorug‘lik yutilishi kvantlardan iborat bo‘ladi, degan g‘oyani ilgari surdi. </a:t>
            </a:r>
            <a:endParaRPr lang="ru-RU" sz="3600" dirty="0"/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3028674"/>
              </p:ext>
            </p:extLst>
          </p:nvPr>
        </p:nvGraphicFramePr>
        <p:xfrm>
          <a:off x="596348" y="993912"/>
          <a:ext cx="4002156" cy="48370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9" name="PHOTO-PAINT" r:id="rId3" imgW="1096920" imgH="1249560" progId="CorelPHOTOPAINT.Image.19">
                  <p:embed/>
                </p:oleObj>
              </mc:Choice>
              <mc:Fallback>
                <p:oleObj name="PHOTO-PAINT" r:id="rId3" imgW="1096920" imgH="1249560" progId="CorelPHOTOPAINT.Image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6348" y="993912"/>
                        <a:ext cx="4002156" cy="48370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98156100"/>
      </p:ext>
    </p:extLst>
  </p:cSld>
  <p:clrMapOvr>
    <a:masterClrMapping/>
  </p:clrMapOvr>
  <p:transition spd="slow">
    <p:wheel spokes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одзаголовок 4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477079" y="384312"/>
                <a:ext cx="11224592" cy="6335801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Bor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postulatlari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/>
                <a:r>
                  <a:rPr lang="en-US" sz="36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uz-Latn-UZ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1.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uz-Latn-UZ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Statsionar (turg‘un) holatlar haqidagi postulat: </a:t>
                </a:r>
                <a:r>
                  <a:rPr lang="uz-Latn-UZ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atomda statsionar holatlar mavjud bo‘lib, bu holatlarga elektronlarning statsionar orbitalari mos kelad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uz-Latn-UZ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Elektronlar faqat shu statsionar orbitalarda bo‘lib, hattoki tezlanish bilan harakatlanganlarida ham nurlanish chiqarmaydilar.  Statsionar orbitadagi elektronning harakat miqdori momenti (impuls momenti) kvantlangan bo‘lib, quydagi shart bilan aniqlan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adi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algn="just"/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   </a:t>
                </a:r>
                <a:r>
                  <a:rPr lang="uz-Latn-UZ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z-Latn-UZ" sz="3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uz-Latn-UZ" sz="3600" b="1" i="1" smtClean="0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uz-Latn-UZ" sz="36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  <m:sSub>
                      <m:sSubPr>
                        <m:ctrlPr>
                          <a:rPr lang="uz-Latn-UZ" sz="3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uz-Latn-UZ" sz="3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𝝑</m:t>
                        </m:r>
                      </m:e>
                      <m:sub>
                        <m:r>
                          <a:rPr lang="uz-Latn-UZ" sz="3600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  <m:sSub>
                      <m:sSubPr>
                        <m:ctrlPr>
                          <a:rPr lang="uz-Latn-UZ" sz="3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uz-Latn-UZ" sz="3600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uz-Latn-UZ" sz="3600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  <m:r>
                      <a:rPr lang="uz-Latn-UZ" sz="36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uz-Latn-UZ" sz="3600" b="1" i="1" smtClean="0">
                        <a:latin typeface="Cambria Math" panose="02040503050406030204" pitchFamily="18" charset="0"/>
                      </a:rPr>
                      <m:t>𝒏</m:t>
                    </m:r>
                    <m:f>
                      <m:fPr>
                        <m:ctrlPr>
                          <a:rPr lang="uz-Latn-UZ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z-Latn-UZ" sz="3600" b="1" i="1" smtClean="0">
                            <a:latin typeface="Cambria Math" panose="02040503050406030204" pitchFamily="18" charset="0"/>
                          </a:rPr>
                          <m:t>𝒉</m:t>
                        </m:r>
                      </m:num>
                      <m:den>
                        <m:r>
                          <a:rPr lang="uz-Latn-UZ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uz-Latn-UZ" sz="3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den>
                    </m:f>
                    <m:r>
                      <a:rPr lang="uz-Latn-UZ" sz="3600" b="1" i="1" smtClean="0">
                        <a:latin typeface="Cambria Math" panose="02040503050406030204" pitchFamily="18" charset="0"/>
                      </a:rPr>
                      <m:t>;  </m:t>
                    </m:r>
                  </m:oMath>
                </a14:m>
                <a:endParaRPr lang="uz-Latn-UZ" sz="3600" b="1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z-Latn-UZ" sz="3600" b="1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 b="1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uz-Latn-UZ" sz="32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uz-Latn-UZ" sz="3200" b="1" i="1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uz-Latn-UZ" sz="3200" b="1" i="1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  <m:sSub>
                      <m:sSubPr>
                        <m:ctrlPr>
                          <a:rPr lang="uz-Latn-UZ" sz="32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uz-Latn-UZ" sz="3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𝝑</m:t>
                        </m:r>
                      </m:e>
                      <m:sub>
                        <m:r>
                          <a:rPr lang="uz-Latn-UZ" sz="3200" b="1" i="1"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  <m:sSub>
                      <m:sSubPr>
                        <m:ctrlPr>
                          <a:rPr lang="uz-Latn-UZ" sz="32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uz-Latn-UZ" sz="3200" b="1" i="1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uz-Latn-UZ" sz="3200" b="1" i="1"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  <m:r>
                      <a:rPr lang="uz-Latn-UZ" sz="3200" b="0" i="1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elektronning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shu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orbitadagi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impuls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momenti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uz-Latn-UZ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Подзаголовок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477079" y="384312"/>
                <a:ext cx="11224592" cy="6335801"/>
              </a:xfrm>
              <a:blipFill>
                <a:blip r:embed="rId3"/>
                <a:stretch>
                  <a:fillRect l="-1249" t="-2117" r="-124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365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одзаголовок 4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212035" y="331304"/>
                <a:ext cx="11569148" cy="6526695"/>
              </a:xfrm>
            </p:spPr>
            <p:txBody>
              <a:bodyPr>
                <a:normAutofit fontScale="92500"/>
              </a:bodyPr>
              <a:lstStyle/>
              <a:p>
                <a:r>
                  <a:rPr lang="uz-Latn-U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:r>
                  <a:rPr lang="uz-Latn-UZ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2. </a:t>
                </a:r>
                <a:r>
                  <a:rPr lang="uz-Latn-UZ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Chastotalar haqidagi postulat: </a:t>
                </a:r>
                <a:endParaRPr lang="en-US" sz="3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1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uz-Latn-UZ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lektron bir statsionar orbitadan ikkinchisiga o‘tgandagina, energiyasi shu statsionar holatlardagi energiyalarning farqiga  teng bo‘lgan bitta foton chiqaradi (yoki yutadi): </a:t>
                </a:r>
              </a:p>
              <a:p>
                <a:r>
                  <a:rPr lang="uz-Latn-UZ" sz="39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uz-Latn-UZ" sz="3900" b="1" i="1" smtClean="0">
                        <a:latin typeface="Cambria Math" panose="02040503050406030204" pitchFamily="18" charset="0"/>
                      </a:rPr>
                      <m:t>𝒉</m:t>
                    </m:r>
                    <m:r>
                      <a:rPr lang="uz-Latn-UZ" sz="39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𝝂</m:t>
                    </m:r>
                    <m:r>
                      <a:rPr lang="uz-Latn-UZ" sz="39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uz-Latn-UZ" sz="39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uz-Latn-UZ" sz="39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uz-Latn-UZ" sz="39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𝒏</m:t>
                        </m:r>
                      </m:sub>
                    </m:sSub>
                    <m:r>
                      <a:rPr lang="uz-Latn-UZ" sz="39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uz-Latn-UZ" sz="39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uz-Latn-UZ" sz="39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uz-Latn-UZ" sz="39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sub>
                    </m:sSub>
                  </m:oMath>
                </a14:m>
                <a:r>
                  <a:rPr lang="en-US" sz="39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;     </a:t>
                </a:r>
                <a14:m>
                  <m:oMath xmlns:m="http://schemas.openxmlformats.org/officeDocument/2006/math">
                    <m:r>
                      <a:rPr lang="en-US" sz="39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39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𝒏</m:t>
                    </m:r>
                    <m:r>
                      <a:rPr lang="en-US" sz="39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9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𝒎</m:t>
                    </m:r>
                    <m:r>
                      <a:rPr lang="en-US" sz="39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39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</m:t>
                    </m:r>
                    <m:r>
                      <a:rPr lang="en-US" sz="39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9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uz-Latn-UZ" sz="3900" b="1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uz-Latn-UZ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uz-Latn-UZ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Agar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z-Latn-UZ" sz="3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uz-Latn-UZ" sz="3200" b="1" i="1" smtClean="0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uz-Latn-UZ" sz="3200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  <m:r>
                      <a:rPr lang="uz-Latn-UZ" sz="3200" b="1" i="0" smtClean="0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uz-Latn-UZ" sz="3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uz-Latn-UZ" sz="3200" b="1" i="1" smtClean="0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uz-Latn-UZ" sz="3200" b="1" i="1" smtClean="0">
                            <a:latin typeface="Cambria Math" panose="02040503050406030204" pitchFamily="18" charset="0"/>
                          </a:rPr>
                          <m:t>𝒎</m:t>
                        </m:r>
                      </m:sub>
                    </m:sSub>
                  </m:oMath>
                </a14:m>
                <a:r>
                  <a:rPr lang="uz-Latn-UZ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uz-Latn-UZ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bo‘lsa, foton chiqariladi. Agar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z-Latn-UZ" sz="3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uz-Latn-UZ" sz="3200" b="1" i="1" smtClean="0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uz-Latn-UZ" sz="3200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  <m:r>
                      <a:rPr lang="uz-Latn-UZ" sz="3200" b="1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uz-Latn-UZ" sz="3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uz-Latn-UZ" sz="3200" b="1" i="1" smtClean="0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uz-Latn-UZ" sz="3200" b="1" i="1" smtClean="0">
                            <a:latin typeface="Cambria Math" panose="02040503050406030204" pitchFamily="18" charset="0"/>
                          </a:rPr>
                          <m:t>𝒎</m:t>
                        </m:r>
                      </m:sub>
                    </m:sSub>
                  </m:oMath>
                </a14:m>
                <a:r>
                  <a:rPr lang="uz-Latn-UZ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bo‘lsa, foton yutiladi 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uz-Latn-UZ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00000"/>
                  </a:lnSpc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uz-Latn-UZ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Yuqoridagi ifodadan nurlanish ro‘y beradigan chastotalarni ya’ni atomning chiziqli spektrini aniqlash mumki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n:</a:t>
                </a:r>
              </a:p>
              <a:p>
                <a:r>
                  <a:rPr lang="uz-Latn-UZ" sz="39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uz-Latn-UZ" sz="39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𝝂</m:t>
                    </m:r>
                    <m:r>
                      <a:rPr lang="uz-Latn-UZ" sz="39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uz-Latn-UZ" sz="39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uz-Latn-UZ" sz="39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uz-Latn-UZ" sz="39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uz-Latn-UZ" sz="39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𝒏</m:t>
                            </m:r>
                          </m:sub>
                        </m:sSub>
                        <m:r>
                          <a:rPr lang="uz-Latn-UZ" sz="39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uz-Latn-UZ" sz="39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uz-Latn-UZ" sz="39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uz-Latn-UZ" sz="39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𝒎</m:t>
                            </m:r>
                          </m:sub>
                        </m:sSub>
                      </m:num>
                      <m:den>
                        <m:r>
                          <a:rPr lang="uz-Latn-UZ" sz="39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𝒉</m:t>
                        </m:r>
                      </m:den>
                    </m:f>
                  </m:oMath>
                </a14:m>
                <a:r>
                  <a:rPr lang="uz-Latn-UZ" sz="39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5" name="Подзаголовок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212035" y="331304"/>
                <a:ext cx="11569148" cy="6526695"/>
              </a:xfrm>
              <a:blipFill>
                <a:blip r:embed="rId2"/>
                <a:stretch>
                  <a:fillRect l="-1264" t="-1961" r="-121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0842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одзаголовок 4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116114" y="477078"/>
                <a:ext cx="11945257" cy="6257550"/>
              </a:xfrm>
            </p:spPr>
            <p:txBody>
              <a:bodyPr>
                <a:normAutofit fontScale="92500"/>
              </a:bodyPr>
              <a:lstStyle/>
              <a:p>
                <a14:m>
                  <m:oMath xmlns:m="http://schemas.openxmlformats.org/officeDocument/2006/math">
                    <m:r>
                      <a:rPr lang="uz-Latn-UZ" sz="4700" b="0" i="0" smtClean="0">
                        <a:latin typeface="Cambria Math" panose="02040503050406030204" pitchFamily="18" charset="0"/>
                      </a:rPr>
                      <m:t>   </m:t>
                    </m:r>
                    <m:f>
                      <m:fPr>
                        <m:ctrlPr>
                          <a:rPr lang="ru-RU" sz="47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z-Latn-UZ" sz="47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uz-Latn-UZ" sz="47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uz-Latn-UZ" sz="4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uz-Latn-UZ" sz="4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uz-Latn-UZ" sz="4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uz-Latn-UZ" sz="4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ru-RU" sz="47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ru-RU" sz="47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z-Latn-UZ" sz="4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uz-Latn-UZ" sz="4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uz-Latn-UZ" sz="4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num>
                      <m:den>
                        <m:sSubSup>
                          <m:sSubSupPr>
                            <m:ctrlPr>
                              <a:rPr lang="ru-RU" sz="47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uz-Latn-UZ" sz="4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uz-Latn-UZ" sz="4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uz-Latn-UZ" sz="4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a:rPr lang="uz-Latn-UZ" sz="4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uz-Latn-UZ" sz="4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uz-Latn-UZ" sz="4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uz-Latn-UZ" sz="4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uz-Latn-UZ" sz="4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sSubSup>
                          <m:sSubSupPr>
                            <m:ctrlPr>
                              <a:rPr lang="uz-Latn-UZ" sz="4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uz-Latn-UZ" sz="4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𝜗</m:t>
                            </m:r>
                          </m:e>
                          <m:sub>
                            <m:r>
                              <a:rPr lang="uz-Latn-UZ" sz="4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uz-Latn-UZ" sz="4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b>
                          <m:sSubPr>
                            <m:ctrlPr>
                              <a:rPr lang="uz-Latn-UZ" sz="4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uz-Latn-UZ" sz="4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uz-Latn-UZ" sz="4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den>
                    </m:f>
                    <m:r>
                      <a:rPr lang="uz-Latn-UZ" sz="4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sSub>
                      <m:sSubPr>
                        <m:ctrlPr>
                          <a:rPr lang="uz-Latn-UZ" sz="4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uz-Latn-UZ" sz="4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uz-Latn-UZ" sz="4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uz-Latn-UZ" sz="4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uz-Latn-UZ" sz="4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uz-Latn-UZ" sz="4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uz-Latn-UZ" sz="4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f>
                      <m:fPr>
                        <m:ctrlPr>
                          <a:rPr lang="uz-Latn-UZ" sz="4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uz-Latn-UZ" sz="4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uz-Latn-UZ" sz="4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p>
                            <m:r>
                              <a:rPr lang="uz-Latn-UZ" sz="4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uz-Latn-UZ" sz="4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uz-Latn-UZ" sz="4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uz-Latn-UZ" sz="4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uz-Latn-UZ" sz="4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uz-Latn-UZ" sz="4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uz-Latn-UZ" sz="4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uz-Latn-UZ" sz="4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sSup>
                          <m:sSupPr>
                            <m:ctrlPr>
                              <a:rPr lang="uz-Latn-UZ" sz="4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4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uz-Latn-UZ" sz="3900" dirty="0"/>
                  <a:t> </a:t>
                </a:r>
                <a:endParaRPr lang="en-US" sz="3900" dirty="0"/>
              </a:p>
              <a:p>
                <a:endParaRPr lang="uz-Latn-UZ" sz="39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uz-Latn-UZ" sz="3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uz-Latn-UZ" sz="3800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uz-Latn-UZ" sz="3800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sub>
                    </m:sSub>
                    <m:r>
                      <a:rPr lang="uz-Latn-UZ" sz="38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uz-Latn-UZ" sz="3800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uz-Latn-UZ" sz="38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uz-Latn-UZ" sz="3800" b="1" i="1" smtClean="0">
                        <a:latin typeface="Cambria Math" panose="02040503050406030204" pitchFamily="18" charset="0"/>
                      </a:rPr>
                      <m:t>𝟓𝟐𝟗</m:t>
                    </m:r>
                    <m:r>
                      <a:rPr lang="uz-Latn-UZ" sz="3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uz-Latn-UZ" sz="3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uz-Latn-UZ" sz="3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uz-Latn-UZ" sz="3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uz-Latn-UZ" sz="3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sup>
                    </m:sSup>
                    <m:r>
                      <a:rPr lang="uz-Latn-UZ" sz="3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𝒎</m:t>
                    </m:r>
                    <m:r>
                      <a:rPr lang="uz-Latn-UZ" sz="3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;      </m:t>
                    </m:r>
                    <m:sSub>
                      <m:sSubPr>
                        <m:ctrlPr>
                          <a:rPr lang="uz-Latn-UZ" sz="3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uz-Latn-UZ" sz="3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uz-Latn-UZ" sz="3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𝒏</m:t>
                        </m:r>
                      </m:sub>
                    </m:sSub>
                    <m:r>
                      <a:rPr lang="uz-Latn-UZ" sz="3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uz-Latn-UZ" sz="3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uz-Latn-UZ" sz="3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𝒏</m:t>
                        </m:r>
                      </m:e>
                      <m:sup>
                        <m:r>
                          <a:rPr lang="uz-Latn-UZ" sz="3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uz-Latn-UZ" sz="3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uz-Latn-UZ" sz="3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uz-Latn-UZ" sz="3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uz-Latn-UZ" sz="3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sub>
                    </m:sSub>
                  </m:oMath>
                </a14:m>
                <a:r>
                  <a:rPr lang="uz-Latn-UZ" sz="3300" b="1" dirty="0">
                    <a:latin typeface="News706 BT" panose="0204080406070502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1" i="0" smtClean="0">
                        <a:latin typeface="Cambria Math" panose="02040503050406030204" pitchFamily="18" charset="0"/>
                      </a:rPr>
                      <m:t> ;    </m:t>
                    </m:r>
                    <m:sSub>
                      <m:sSubPr>
                        <m:ctrlPr>
                          <a:rPr lang="uz-Latn-UZ" sz="3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uz-Latn-UZ" sz="3800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uz-Latn-UZ" sz="3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uz-Latn-UZ" sz="38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uz-Latn-UZ" sz="3800" b="1" i="1" smtClean="0">
                        <a:latin typeface="Cambria Math" panose="02040503050406030204" pitchFamily="18" charset="0"/>
                      </a:rPr>
                      <m:t>𝟒</m:t>
                    </m:r>
                    <m:sSub>
                      <m:sSubPr>
                        <m:ctrlPr>
                          <a:rPr lang="uz-Latn-UZ" sz="3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uz-Latn-UZ" sz="3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uz-Latn-UZ" sz="3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sub>
                    </m:sSub>
                  </m:oMath>
                </a14:m>
                <a:endParaRPr lang="uz-Latn-UZ" sz="2800" b="1" dirty="0"/>
              </a:p>
              <a:p>
                <a:r>
                  <a:rPr lang="uz-Latn-UZ" sz="2000" dirty="0">
                    <a:latin typeface="News706 BT" panose="02040804060705020204" pitchFamily="18" charset="0"/>
                  </a:rPr>
                  <a:t>                                                    </a:t>
                </a:r>
                <a:r>
                  <a:rPr lang="uz-Latn-UZ" sz="3900" dirty="0"/>
                  <a:t>                                </a:t>
                </a:r>
                <a:endParaRPr lang="ru-RU" sz="3900" dirty="0"/>
              </a:p>
            </p:txBody>
          </p:sp>
        </mc:Choice>
        <mc:Fallback xmlns="">
          <p:sp>
            <p:nvSpPr>
              <p:cNvPr id="5" name="Подзаголовок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116114" y="477078"/>
                <a:ext cx="11945257" cy="625755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FAB6C9-709A-4824-9210-B6C720D72F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5727" y="3429000"/>
            <a:ext cx="245745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708066"/>
      </p:ext>
    </p:extLst>
  </p:cSld>
  <p:clrMapOvr>
    <a:masterClrMapping/>
  </p:clrMapOvr>
  <p:transition spd="slow">
    <p:wheel spokes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одзаголовок 4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116114" y="449116"/>
                <a:ext cx="11959772" cy="6235148"/>
              </a:xfrm>
            </p:spPr>
            <p:txBody>
              <a:bodyPr>
                <a:normAutofit/>
              </a:bodyPr>
              <a:lstStyle/>
              <a:p>
                <a:r>
                  <a:rPr lang="uz-Latn-UZ" sz="3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Atomdagi</a:t>
                </a:r>
                <a:r>
                  <a:rPr lang="uz-Latn-UZ" sz="36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energetik sathlar. </a:t>
                </a:r>
                <a:r>
                  <a:rPr lang="uz-Latn-UZ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Statsionar holatdagi atom energiyasi qabul qiladigan qiymatlar </a:t>
                </a:r>
                <a:r>
                  <a:rPr lang="uz-Latn-UZ" sz="3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energetik sath</a:t>
                </a:r>
                <a:r>
                  <a:rPr lang="uz-Latn-UZ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uz-Latn-UZ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deyiladi. </a:t>
                </a:r>
              </a:p>
              <a:p>
                <a:r>
                  <a:rPr lang="uz-Latn-UZ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uz-Latn-UZ" sz="36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uz-Latn-UZ" sz="3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uz-Latn-UZ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uz-Latn-UZ" sz="3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uz-Latn-UZ" sz="3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uz-Latn-UZ" sz="36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uz-Latn-UZ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uz-Latn-UZ" sz="3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uz-Latn-UZ" sz="3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uz-Latn-UZ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z-Latn-UZ" sz="4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uz-Latn-UZ" sz="4000" b="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uz-Latn-UZ" sz="4000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uz-Latn-UZ" sz="4000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uz-Latn-UZ" sz="40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uz-Latn-UZ" sz="40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uz-Latn-UZ" sz="4000" b="0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uz-Latn-UZ" sz="4000" b="0" i="1" dirty="0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sSubSup>
                          <m:sSubSupPr>
                            <m:ctrlPr>
                              <a:rPr lang="uz-Latn-UZ" sz="4000" b="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uz-Latn-UZ" sz="40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𝜗</m:t>
                            </m:r>
                          </m:e>
                          <m:sub>
                            <m:r>
                              <a:rPr lang="uz-Latn-UZ" sz="4000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uz-Latn-UZ" sz="40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uz-Latn-UZ" sz="40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uz-Latn-UZ" sz="4000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uz-Latn-UZ" sz="40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uz-Latn-UZ" sz="40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uz-Latn-UZ" sz="4000" b="0" i="1" dirty="0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uz-Latn-UZ" sz="40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uz-Latn-UZ" sz="4000" b="0" i="1" dirty="0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uz-Latn-UZ" sz="4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uz-Latn-UZ" sz="40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uz-Latn-UZ" sz="40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uz-Latn-UZ" sz="40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uz-Latn-UZ" sz="40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uz-Latn-UZ" sz="40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uz-Latn-UZ" sz="40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800" dirty="0"/>
                  <a:t> ;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4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uz-Latn-UZ" sz="4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uz-Latn-UZ" sz="4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uz-Latn-UZ" sz="4000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uz-Latn-UZ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uz-Latn-UZ" sz="4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uz-Latn-UZ" sz="40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uz-Latn-UZ" sz="4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uz-Latn-UZ" sz="4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uz-Latn-UZ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uz-Latn-UZ" sz="4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uz-Latn-UZ" sz="4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uz-Latn-UZ" sz="4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uz-Latn-UZ" sz="4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uz-Latn-UZ" sz="4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uz-Latn-UZ" sz="4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den>
                    </m:f>
                  </m:oMath>
                </a14:m>
                <a:endParaRPr lang="uz-Latn-UZ" sz="2800" dirty="0"/>
              </a:p>
              <a:p>
                <a:r>
                  <a:rPr lang="uz-Latn-UZ" sz="3600" b="0" dirty="0"/>
                  <a:t> </a:t>
                </a:r>
                <a14:m>
                  <m:oMath xmlns:m="http://schemas.openxmlformats.org/officeDocument/2006/math">
                    <m:r>
                      <a:rPr lang="uz-Latn-UZ" sz="44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uz-Latn-UZ" sz="4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uz-Latn-UZ" sz="44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uz-Latn-UZ" sz="44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uz-Latn-UZ" sz="4400" i="1" dirty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uz-Latn-UZ" sz="44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uz-Latn-UZ" sz="4400" i="1" dirty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uz-Latn-UZ" sz="4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uz-Latn-UZ" sz="44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uz-Latn-UZ" sz="44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uz-Latn-UZ" sz="44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uz-Latn-UZ" sz="44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uz-Latn-UZ" sz="44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uz-Latn-UZ" sz="44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den>
                    </m:f>
                    <m:r>
                      <a:rPr lang="uz-Latn-UZ" sz="4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uz-Latn-UZ" sz="4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uz-Latn-UZ" sz="4400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uz-Latn-UZ" sz="4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uz-Latn-UZ" sz="4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uz-Latn-UZ" sz="44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uz-Latn-UZ" sz="4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uz-Latn-UZ" sz="44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uz-Latn-UZ" sz="4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lang="uz-Latn-UZ" sz="4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uz-Latn-UZ" sz="4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uz-Latn-UZ" sz="4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uz-Latn-UZ" sz="4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uz-Latn-UZ" sz="4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uz-Latn-UZ" sz="4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uz-Latn-UZ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uz-Latn-UZ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uz-Latn-UZ" sz="3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uz-Latn-UZ" sz="36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uz-Latn-UZ" sz="3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uz-Latn-UZ" sz="3600" i="1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uz-Latn-UZ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uz-Latn-UZ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uz-Latn-UZ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uz-Latn-UZ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uz-Latn-UZ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uz-Latn-UZ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uz-Latn-UZ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den>
                    </m:f>
                  </m:oMath>
                </a14:m>
                <a:endParaRPr lang="uz-Latn-UZ" sz="2800" dirty="0"/>
              </a:p>
              <a:p>
                <a:endParaRPr lang="uz-Latn-UZ" sz="28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uz-Latn-UZ" sz="3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uz-Latn-UZ" sz="3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uz-Latn-UZ" sz="36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uz-Latn-UZ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uz-Latn-UZ" sz="36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uz-Latn-UZ" sz="3600" i="1" dirty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uz-Latn-UZ" sz="3600" i="1" dirty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p>
                            <m:sSupPr>
                              <m:ctrlPr>
                                <a:rPr lang="uz-Latn-UZ" sz="360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uz-Latn-UZ" sz="3600" b="0" i="1" dirty="0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uz-Latn-UZ" sz="3600" b="0" i="1" dirty="0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r>
                            <a:rPr lang="uz-Latn-UZ" sz="36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sSup>
                            <m:sSupPr>
                              <m:ctrlPr>
                                <a:rPr lang="uz-Latn-UZ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uz-Latn-UZ" sz="36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uz-Latn-UZ" sz="3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uz-Latn-UZ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uz-Latn-UZ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uz-Latn-UZ" sz="3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uz-Latn-UZ" sz="3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uz-Latn-UZ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uz-Latn-UZ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uz-Latn-UZ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uz-Latn-UZ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uz-Latn-UZ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uz-Latn-UZ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uz-Latn-UZ" sz="2800" dirty="0"/>
              </a:p>
              <a:p>
                <a14:m>
                  <m:oMath xmlns:m="http://schemas.openxmlformats.org/officeDocument/2006/math">
                    <m:r>
                      <a:rPr lang="uz-Latn-UZ" sz="28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uz-Latn-UZ" sz="2800" b="0" i="1" smtClean="0">
                        <a:latin typeface="Cambria Math" panose="02040503050406030204" pitchFamily="18" charset="0"/>
                      </a:rPr>
                      <m:t>=1       </m:t>
                    </m:r>
                    <m:r>
                      <a:rPr lang="uz-Latn-UZ" sz="2800" b="0" i="1" smtClean="0">
                        <a:latin typeface="Cambria Math" panose="02040503050406030204" pitchFamily="18" charset="0"/>
                      </a:rPr>
                      <m:t>h𝑜𝑙𝑎𝑡</m:t>
                    </m:r>
                    <m:r>
                      <a:rPr lang="uz-Latn-UZ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uz-Latn-UZ" sz="2800" b="0" i="1" smtClean="0">
                        <a:latin typeface="Cambria Math" panose="02040503050406030204" pitchFamily="18" charset="0"/>
                      </a:rPr>
                      <m:t>𝑒𝑛𝑔</m:t>
                    </m:r>
                    <m:r>
                      <a:rPr lang="uz-Latn-UZ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uz-Latn-UZ" sz="2800" b="0" i="1" smtClean="0">
                        <a:latin typeface="Cambria Math" panose="02040503050406030204" pitchFamily="18" charset="0"/>
                      </a:rPr>
                      <m:t>𝑡𝑢𝑟𝑔</m:t>
                    </m:r>
                    <m:r>
                      <a:rPr lang="uz-Latn-UZ" sz="2800" b="0" i="1" smtClean="0">
                        <a:latin typeface="Cambria Math" panose="02040503050406030204" pitchFamily="18" charset="0"/>
                      </a:rPr>
                      <m:t>‘</m:t>
                    </m:r>
                    <m:r>
                      <a:rPr lang="uz-Latn-UZ" sz="2800" b="0" i="1" smtClean="0">
                        <a:latin typeface="Cambria Math" panose="02040503050406030204" pitchFamily="18" charset="0"/>
                      </a:rPr>
                      <m:t>𝑢𝑛</m:t>
                    </m:r>
                    <m:r>
                      <a:rPr lang="uz-Latn-UZ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uz-Latn-UZ" sz="2800" b="0" i="1" smtClean="0">
                        <a:latin typeface="Cambria Math" panose="02040503050406030204" pitchFamily="18" charset="0"/>
                      </a:rPr>
                      <m:t>𝑠𝑡𝑎𝑡𝑠𝑖𝑜𝑛𝑎𝑟</m:t>
                    </m:r>
                    <m:r>
                      <a:rPr lang="uz-Latn-UZ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uz-Latn-UZ" sz="2800" b="0" i="1" smtClean="0">
                        <a:latin typeface="Cambria Math" panose="02040503050406030204" pitchFamily="18" charset="0"/>
                      </a:rPr>
                      <m:t>h𝑜𝑙𝑎𝑡</m:t>
                    </m:r>
                  </m:oMath>
                </a14:m>
                <a:r>
                  <a:rPr lang="uz-Latn-U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uz-Latn-UZ" sz="28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uz-Latn-UZ" sz="2800" b="0" i="1" smtClean="0">
                        <a:latin typeface="Cambria Math" panose="02040503050406030204" pitchFamily="18" charset="0"/>
                      </a:rPr>
                      <m:t>&gt;1        </m:t>
                    </m:r>
                    <m:r>
                      <a:rPr lang="uz-Latn-UZ" sz="2800" b="0" i="1" smtClean="0">
                        <a:latin typeface="Cambria Math" panose="02040503050406030204" pitchFamily="18" charset="0"/>
                      </a:rPr>
                      <m:t>h𝑜𝑙𝑎𝑡</m:t>
                    </m:r>
                    <m:r>
                      <a:rPr lang="uz-Latn-UZ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uz-Latn-UZ" sz="2800" b="0" i="1" smtClean="0">
                        <a:latin typeface="Cambria Math" panose="02040503050406030204" pitchFamily="18" charset="0"/>
                      </a:rPr>
                      <m:t>𝑢𝑦𝑔</m:t>
                    </m:r>
                    <m:r>
                      <a:rPr lang="uz-Latn-UZ" sz="2800" b="0" i="1" smtClean="0">
                        <a:latin typeface="Cambria Math" panose="02040503050406030204" pitchFamily="18" charset="0"/>
                      </a:rPr>
                      <m:t>‘</m:t>
                    </m:r>
                    <m:r>
                      <a:rPr lang="uz-Latn-UZ" sz="2800" b="0" i="1" smtClean="0">
                        <a:latin typeface="Cambria Math" panose="02040503050406030204" pitchFamily="18" charset="0"/>
                      </a:rPr>
                      <m:t>𝑜𝑛𝑔𝑎𝑛</m:t>
                    </m:r>
                    <m:r>
                      <a:rPr lang="uz-Latn-UZ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uz-Latn-UZ" sz="2800" b="0" i="1" smtClean="0">
                        <a:latin typeface="Cambria Math" panose="02040503050406030204" pitchFamily="18" charset="0"/>
                      </a:rPr>
                      <m:t>h𝑜𝑙𝑎𝑡</m:t>
                    </m:r>
                    <m:r>
                      <a:rPr lang="uz-Latn-UZ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uz-Latn-UZ" sz="2800" dirty="0"/>
                  <a:t> </a:t>
                </a:r>
                <a:endParaRPr lang="ru-RU" sz="2800" dirty="0"/>
              </a:p>
            </p:txBody>
          </p:sp>
        </mc:Choice>
        <mc:Fallback xmlns="">
          <p:sp>
            <p:nvSpPr>
              <p:cNvPr id="5" name="Подзаголовок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116114" y="449116"/>
                <a:ext cx="11959772" cy="6235148"/>
              </a:xfrm>
              <a:blipFill>
                <a:blip r:embed="rId2"/>
                <a:stretch>
                  <a:fillRect t="-244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6653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одзаголовок 4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188686" y="217713"/>
                <a:ext cx="11843657" cy="6473373"/>
              </a:xfrm>
            </p:spPr>
            <p:txBody>
              <a:bodyPr>
                <a:normAutofit/>
              </a:bodyPr>
              <a:lstStyle/>
              <a:p>
                <a:pPr algn="just">
                  <a:lnSpc>
                    <a:spcPct val="110000"/>
                  </a:lnSpc>
                </a:pPr>
                <a:r>
                  <a:rPr lang="uz-Latn-UZ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Borning ikkinchi postulatiga ko‘ra, elektron bir energetik sathdan ikkinchisiga o‘tganda energiyali foton chiqaradi yoki yuta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di. </a:t>
                </a:r>
              </a:p>
              <a:p>
                <a:pPr algn="just">
                  <a:lnSpc>
                    <a:spcPct val="110000"/>
                  </a:lnSpc>
                </a:pPr>
                <a:r>
                  <a:rPr lang="en-US" sz="32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</a:t>
                </a:r>
                <a:r>
                  <a:rPr lang="uz-Latn-UZ" sz="3600" b="0" dirty="0"/>
                  <a:t> </a:t>
                </a:r>
                <a14:m>
                  <m:oMath xmlns:m="http://schemas.openxmlformats.org/officeDocument/2006/math">
                    <m:r>
                      <a:rPr lang="uz-Latn-UZ" sz="4400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uz-Latn-UZ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uz-Latn-UZ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uz-Latn-UZ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uz-Latn-UZ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uz-Latn-UZ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uz-Latn-UZ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uz-Latn-UZ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uz-Latn-UZ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uz-Latn-UZ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uz-Latn-UZ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uz-Latn-UZ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uz-Latn-UZ" sz="4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uz-Latn-UZ" sz="4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uz-Latn-UZ" sz="4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sSup>
                          <m:sSupPr>
                            <m:ctrlPr>
                              <a:rPr lang="uz-Latn-UZ" sz="4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uz-Latn-UZ" sz="4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uz-Latn-UZ" sz="4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num>
                      <m:den>
                        <m:r>
                          <a:rPr lang="uz-Latn-UZ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  <m:sSup>
                          <m:sSupPr>
                            <m:ctrlPr>
                              <a:rPr lang="uz-Latn-UZ" sz="4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uz-Latn-UZ" sz="4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p>
                            <m:r>
                              <a:rPr lang="uz-Latn-UZ" sz="4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Sup>
                          <m:sSubSupPr>
                            <m:ctrlPr>
                              <a:rPr lang="uz-Latn-UZ" sz="4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uz-Latn-UZ" sz="4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uz-Latn-UZ" sz="4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uz-Latn-UZ" sz="4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a:rPr lang="uz-Latn-UZ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∙(</m:t>
                    </m:r>
                    <m:f>
                      <m:fPr>
                        <m:ctrlPr>
                          <a:rPr lang="uz-Latn-UZ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z-Latn-UZ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Sup>
                          <m:sSubSupPr>
                            <m:ctrlPr>
                              <a:rPr lang="uz-Latn-UZ" sz="4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uz-Latn-UZ" sz="4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uz-Latn-UZ" sz="4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uz-Latn-UZ" sz="4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a:rPr lang="uz-Latn-UZ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uz-Latn-UZ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z-Latn-UZ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Sup>
                          <m:sSubSupPr>
                            <m:ctrlPr>
                              <a:rPr lang="uz-Latn-UZ" sz="4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uz-Latn-UZ" sz="4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uz-Latn-UZ" sz="4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uz-Latn-UZ" sz="4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a:rPr lang="uz-Latn-UZ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uz-Latn-UZ" sz="3600" dirty="0"/>
              </a:p>
              <a:p>
                <a:pPr algn="just">
                  <a:lnSpc>
                    <a:spcPct val="100000"/>
                  </a:lnSpc>
                </a:pPr>
                <a:r>
                  <a:rPr lang="uz-Latn-U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uz-Latn-UZ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Elektronni atom yadrosidan ajratib olish uchun eng katta energiya sarflanadi. Bu energiyanng qiymati 13,6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uz-Latn-UZ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eV ga teng bo‘lib, vodorod atomini ionlashtirish energiyasidir. </a:t>
                </a:r>
                <a:endParaRPr lang="en-US" sz="3600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just">
                  <a:lnSpc>
                    <a:spcPct val="100000"/>
                  </a:lnSpc>
                </a:pPr>
                <a:r>
                  <a:rPr lang="en-US" sz="3600" b="1" dirty="0">
                    <a:ea typeface="Cambria Math" panose="020405030504060302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uz-Latn-UZ" sz="3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𝝂</m:t>
                    </m:r>
                    <m:r>
                      <a:rPr lang="uz-Latn-UZ" sz="3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uz-Latn-UZ" sz="3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uz-Latn-UZ" sz="3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uz-Latn-UZ" sz="3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uz-Latn-UZ" sz="3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</m:sub>
                        </m:sSub>
                        <m:sSup>
                          <m:sSupPr>
                            <m:ctrlPr>
                              <a:rPr lang="uz-Latn-UZ" sz="3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uz-Latn-UZ" sz="3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uz-Latn-UZ" sz="3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𝟒</m:t>
                            </m:r>
                          </m:sup>
                        </m:sSup>
                      </m:num>
                      <m:den>
                        <m:r>
                          <a:rPr lang="uz-Latn-UZ" sz="3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  <m:sSup>
                          <m:sSupPr>
                            <m:ctrlPr>
                              <a:rPr lang="uz-Latn-UZ" sz="36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uz-Latn-UZ" sz="3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𝒉</m:t>
                            </m:r>
                          </m:e>
                          <m:sup>
                            <m:r>
                              <a:rPr lang="uz-Latn-UZ" sz="36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  <m:sSubSup>
                          <m:sSubSupPr>
                            <m:ctrlPr>
                              <a:rPr lang="uz-Latn-UZ" sz="3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uz-Latn-UZ" sz="3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𝜺</m:t>
                            </m:r>
                          </m:e>
                          <m:sub>
                            <m:r>
                              <a:rPr lang="uz-Latn-UZ" sz="3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</m:sub>
                          <m:sup>
                            <m:r>
                              <a:rPr lang="uz-Latn-UZ" sz="3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bSup>
                      </m:den>
                    </m:f>
                    <m:r>
                      <a:rPr lang="uz-Latn-UZ" sz="36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∙(</m:t>
                    </m:r>
                    <m:f>
                      <m:fPr>
                        <m:ctrlPr>
                          <a:rPr lang="uz-Latn-UZ" sz="3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z-Latn-UZ" sz="3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sSubSup>
                          <m:sSubSupPr>
                            <m:ctrlPr>
                              <a:rPr lang="uz-Latn-UZ" sz="3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uz-Latn-UZ" sz="3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uz-Latn-UZ" sz="3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uz-Latn-UZ" sz="3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bSup>
                      </m:den>
                    </m:f>
                    <m:r>
                      <a:rPr lang="uz-Latn-UZ" sz="36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uz-Latn-UZ" sz="3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z-Latn-UZ" sz="3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sSubSup>
                          <m:sSubSupPr>
                            <m:ctrlPr>
                              <a:rPr lang="uz-Latn-UZ" sz="3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uz-Latn-UZ" sz="3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uz-Latn-UZ" sz="3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b>
                          <m:sup>
                            <m:r>
                              <a:rPr lang="uz-Latn-UZ" sz="3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bSup>
                      </m:den>
                    </m:f>
                    <m:r>
                      <a:rPr lang="uz-Latn-UZ" sz="36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uz-Latn-UZ" sz="2000" b="1" dirty="0"/>
                  <a:t>;    </a:t>
                </a:r>
                <a:r>
                  <a:rPr lang="en-US" sz="2000" b="1" dirty="0"/>
                  <a:t>    </a:t>
                </a:r>
                <a:r>
                  <a:rPr lang="uz-Latn-UZ" sz="2000" b="1" dirty="0"/>
                  <a:t>  </a:t>
                </a:r>
                <a14:m>
                  <m:oMath xmlns:m="http://schemas.openxmlformats.org/officeDocument/2006/math">
                    <m:r>
                      <a:rPr lang="uz-Latn-UZ" sz="3600" b="1" i="1" dirty="0" smtClean="0">
                        <a:latin typeface="Cambria Math" panose="02040503050406030204" pitchFamily="18" charset="0"/>
                      </a:rPr>
                      <m:t>𝑹</m:t>
                    </m:r>
                    <m:r>
                      <a:rPr lang="uz-Latn-UZ" sz="3600" b="1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uz-Latn-UZ" sz="3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uz-Latn-UZ" sz="3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uz-Latn-UZ" sz="3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uz-Latn-UZ" sz="3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</m:sub>
                        </m:sSub>
                        <m:sSup>
                          <m:sSupPr>
                            <m:ctrlPr>
                              <a:rPr lang="uz-Latn-UZ" sz="3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uz-Latn-UZ" sz="3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uz-Latn-UZ" sz="3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𝟒</m:t>
                            </m:r>
                          </m:sup>
                        </m:sSup>
                      </m:num>
                      <m:den>
                        <m:r>
                          <a:rPr lang="uz-Latn-UZ" sz="3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  <m:sSup>
                          <m:sSupPr>
                            <m:ctrlPr>
                              <a:rPr lang="uz-Latn-UZ" sz="3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uz-Latn-UZ" sz="3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𝒉</m:t>
                            </m:r>
                          </m:e>
                          <m:sup>
                            <m:r>
                              <a:rPr lang="uz-Latn-UZ" sz="3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  <m:sSubSup>
                          <m:sSubSupPr>
                            <m:ctrlPr>
                              <a:rPr lang="uz-Latn-UZ" sz="3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uz-Latn-UZ" sz="3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𝜺</m:t>
                            </m:r>
                          </m:e>
                          <m:sub>
                            <m:r>
                              <a:rPr lang="uz-Latn-UZ" sz="3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</m:sub>
                          <m:sup>
                            <m:r>
                              <a:rPr lang="uz-Latn-UZ" sz="3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bSup>
                      </m:den>
                    </m:f>
                    <m:r>
                      <a:rPr lang="uz-Latn-UZ" sz="3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uz-Latn-UZ" sz="3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𝑹𝒊𝒅𝒃𝒆𝒓𝒈</m:t>
                    </m:r>
                    <m:r>
                      <a:rPr lang="uz-Latn-UZ" sz="3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uz-Latn-UZ" sz="3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𝒅𝒐𝒊𝒎𝒊𝒚𝒔𝒊</m:t>
                    </m:r>
                  </m:oMath>
                </a14:m>
                <a:r>
                  <a:rPr lang="en-US" sz="2000" b="1" dirty="0"/>
                  <a:t>.</a:t>
                </a:r>
                <a:endParaRPr lang="uz-Latn-UZ" sz="2000" b="1" dirty="0"/>
              </a:p>
              <a:p>
                <a:endParaRPr lang="ru-RU" sz="2800" dirty="0"/>
              </a:p>
            </p:txBody>
          </p:sp>
        </mc:Choice>
        <mc:Fallback xmlns="">
          <p:sp>
            <p:nvSpPr>
              <p:cNvPr id="5" name="Подзаголовок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188686" y="217713"/>
                <a:ext cx="11843657" cy="6473373"/>
              </a:xfrm>
              <a:blipFill>
                <a:blip r:embed="rId2"/>
                <a:stretch>
                  <a:fillRect l="-1338" t="-1130" r="-128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6582101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or energetik sath">
            <a:hlinkClick r:id="" action="ppaction://media"/>
            <a:extLst>
              <a:ext uri="{FF2B5EF4-FFF2-40B4-BE49-F238E27FC236}">
                <a16:creationId xmlns:a16="http://schemas.microsoft.com/office/drawing/2014/main" id="{92AA29C7-9A80-4D54-B60D-CB69C581BFC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6169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>
            <a:extLst>
              <a:ext uri="{FF2B5EF4-FFF2-40B4-BE49-F238E27FC236}">
                <a16:creationId xmlns:a16="http://schemas.microsoft.com/office/drawing/2014/main" id="{BB088941-E81D-46B1-A6A4-A858DDAB4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0905" y="2001079"/>
            <a:ext cx="10323444" cy="150107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Mavzuni</a:t>
            </a:r>
            <a:r>
              <a:rPr lang="uz-Latn-UZ" sz="4000" dirty="0">
                <a:latin typeface="Arial" panose="020B0604020202020204" pitchFamily="34" charset="0"/>
                <a:cs typeface="Arial" panose="020B0604020202020204" pitchFamily="34" charset="0"/>
              </a:rPr>
              <a:t> o‘qish, </a:t>
            </a:r>
            <a:r>
              <a:rPr lang="uz-Latn-UZ" sz="4000" b="1" dirty="0">
                <a:latin typeface="Arial" panose="020B0604020202020204" pitchFamily="34" charset="0"/>
                <a:cs typeface="Arial" panose="020B0604020202020204" pitchFamily="34" charset="0"/>
              </a:rPr>
              <a:t>155-</a:t>
            </a:r>
            <a:r>
              <a:rPr lang="uz-Latn-UZ" sz="4000" dirty="0">
                <a:latin typeface="Arial" panose="020B0604020202020204" pitchFamily="34" charset="0"/>
                <a:cs typeface="Arial" panose="020B0604020202020204" pitchFamily="34" charset="0"/>
              </a:rPr>
              <a:t>betdagi  savol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lar</a:t>
            </a:r>
            <a:r>
              <a:rPr lang="uz-Latn-UZ" sz="4000" dirty="0">
                <a:latin typeface="Arial" panose="020B0604020202020204" pitchFamily="34" charset="0"/>
                <a:cs typeface="Arial" panose="020B0604020202020204" pitchFamily="34" charset="0"/>
              </a:rPr>
              <a:t>ga javob yozish.</a:t>
            </a:r>
          </a:p>
        </p:txBody>
      </p:sp>
      <p:sp>
        <p:nvSpPr>
          <p:cNvPr id="7" name="Заголовок 9">
            <a:extLst>
              <a:ext uri="{FF2B5EF4-FFF2-40B4-BE49-F238E27FC236}">
                <a16:creationId xmlns:a16="http://schemas.microsoft.com/office/drawing/2014/main" id="{39630581-0D87-4D41-AB71-C86D2496F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86677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z-Latn-UZ" sz="4800" dirty="0">
                <a:latin typeface="Arial" panose="020B0604020202020204" pitchFamily="34" charset="0"/>
                <a:cs typeface="Arial" panose="020B0604020202020204" pitchFamily="34" charset="0"/>
              </a:rPr>
              <a:t>Mustaqil bajarish uchun topshiriqlar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89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16835" y="503583"/>
            <a:ext cx="10893287" cy="6211115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uz-Latn-UZ" sz="3200" dirty="0">
                <a:latin typeface="Arial" panose="020B0604020202020204" pitchFamily="34" charset="0"/>
                <a:cs typeface="Arial" panose="020B0604020202020204" pitchFamily="34" charset="0"/>
              </a:rPr>
              <a:t>Ingliz fizigi J.J.Tompson 1903-yilda atomning tuzilishi haqidagi birinchi modelni taklif qildi. 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5691650"/>
              </p:ext>
            </p:extLst>
          </p:nvPr>
        </p:nvGraphicFramePr>
        <p:xfrm>
          <a:off x="7182678" y="2655379"/>
          <a:ext cx="2915479" cy="31540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4" name="PHOTO-PAINT" r:id="rId4" imgW="3587400" imgH="3901320" progId="CorelPHOTOPAINT.Image.19">
                  <p:embed/>
                </p:oleObj>
              </mc:Choice>
              <mc:Fallback>
                <p:oleObj name="PHOTO-PAINT" r:id="rId4" imgW="3587400" imgH="3901320" progId="CorelPHOTOPAINT.Image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182678" y="2655379"/>
                        <a:ext cx="2915479" cy="31540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9759561"/>
              </p:ext>
            </p:extLst>
          </p:nvPr>
        </p:nvGraphicFramePr>
        <p:xfrm>
          <a:off x="1232453" y="2655379"/>
          <a:ext cx="4638260" cy="31540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5" name="PHOTO-PAINT" r:id="rId6" imgW="1371240" imgH="719280" progId="CorelPHOTOPAINT.Image.19">
                  <p:embed/>
                </p:oleObj>
              </mc:Choice>
              <mc:Fallback>
                <p:oleObj name="PHOTO-PAINT" r:id="rId6" imgW="1371240" imgH="719280" progId="CorelPHOTOPAINT.Image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32453" y="2655379"/>
                        <a:ext cx="4638260" cy="31540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97848889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ompson modeli atom">
            <a:hlinkClick r:id="" action="ppaction://media"/>
            <a:extLst>
              <a:ext uri="{FF2B5EF4-FFF2-40B4-BE49-F238E27FC236}">
                <a16:creationId xmlns:a16="http://schemas.microsoft.com/office/drawing/2014/main" id="{EE543C6B-2863-46CA-BEDD-D49ED252016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16696" y="437322"/>
            <a:ext cx="6851374" cy="6420678"/>
          </a:xfr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1220208-23C7-4C1E-BA6F-B12A80E62AC0}"/>
              </a:ext>
            </a:extLst>
          </p:cNvPr>
          <p:cNvSpPr/>
          <p:nvPr/>
        </p:nvSpPr>
        <p:spPr>
          <a:xfrm>
            <a:off x="7301948" y="6612835"/>
            <a:ext cx="3087756" cy="24516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3F9F3AA-8559-4BDE-AE6E-79D0A50AF03F}"/>
              </a:ext>
            </a:extLst>
          </p:cNvPr>
          <p:cNvSpPr/>
          <p:nvPr/>
        </p:nvSpPr>
        <p:spPr>
          <a:xfrm>
            <a:off x="2623930" y="6420677"/>
            <a:ext cx="1311966" cy="4041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3780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489C009-77AB-4DE8-904C-4124EB599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078" y="410817"/>
            <a:ext cx="7487479" cy="3167616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dirty="0"/>
              <a:t>     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1911-yilda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ingliz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fizigi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Rezerford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tajribalariga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Tomson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modelini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inkor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etib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atomning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yadroviy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planetar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modelini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taklif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qildi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D4CDA9BB-1395-42B0-8FDA-157A1D6A7A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7809999"/>
              </p:ext>
            </p:extLst>
          </p:nvPr>
        </p:nvGraphicFramePr>
        <p:xfrm>
          <a:off x="8865704" y="410817"/>
          <a:ext cx="2676939" cy="31676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0" name="PHOTO-PAINT" r:id="rId3" imgW="1587960" imgH="2133360" progId="CorelPHOTOPAINT.Image.19">
                  <p:embed/>
                </p:oleObj>
              </mc:Choice>
              <mc:Fallback>
                <p:oleObj name="PHOTO-PAINT" r:id="rId3" imgW="1587960" imgH="2133360" progId="CorelPHOTOPAINT.Image.19">
                  <p:embed/>
                  <p:pic>
                    <p:nvPicPr>
                      <p:cNvPr id="6" name="Объект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865704" y="410817"/>
                        <a:ext cx="2676939" cy="31676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E641BA6B-2B6B-4751-8DF4-355ABAB0FA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557147"/>
              </p:ext>
            </p:extLst>
          </p:nvPr>
        </p:nvGraphicFramePr>
        <p:xfrm>
          <a:off x="6838122" y="3749720"/>
          <a:ext cx="4704521" cy="2635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1" name="PHOTO-PAINT" r:id="rId5" imgW="3901320" imgH="1688400" progId="CorelPHOTOPAINT.Image.19">
                  <p:embed/>
                </p:oleObj>
              </mc:Choice>
              <mc:Fallback>
                <p:oleObj name="PHOTO-PAINT" r:id="rId5" imgW="3901320" imgH="1688400" progId="CorelPHOTOPAINT.Image.19">
                  <p:embed/>
                  <p:pic>
                    <p:nvPicPr>
                      <p:cNvPr id="7" name="Объект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838122" y="3749720"/>
                        <a:ext cx="4704521" cy="26352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4B98E021-35CA-4860-9E1B-FC04F6B15A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8016040"/>
              </p:ext>
            </p:extLst>
          </p:nvPr>
        </p:nvGraphicFramePr>
        <p:xfrm>
          <a:off x="477078" y="3578432"/>
          <a:ext cx="2667301" cy="2365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2" name="PHOTO-PAINT" r:id="rId7" imgW="2171520" imgH="2104920" progId="CorelPHOTOPAINT.Image.19">
                  <p:embed/>
                </p:oleObj>
              </mc:Choice>
              <mc:Fallback>
                <p:oleObj name="PHOTO-PAINT" r:id="rId7" imgW="2171520" imgH="2104920" progId="CorelPHOTOPAINT.Image.19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7078" y="3578432"/>
                        <a:ext cx="2667301" cy="23658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CCAB4AF-E27D-4EC2-8EF1-16467E0C4D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2780" y="3578432"/>
            <a:ext cx="2676940" cy="253714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6E800AC-A395-4E54-A0A9-0DFF7330D0F4}"/>
              </a:ext>
            </a:extLst>
          </p:cNvPr>
          <p:cNvSpPr/>
          <p:nvPr/>
        </p:nvSpPr>
        <p:spPr>
          <a:xfrm>
            <a:off x="3747352" y="3663258"/>
            <a:ext cx="473465" cy="172923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ED9EF4A-D104-43DD-A1B9-D07E95F164CB}"/>
              </a:ext>
            </a:extLst>
          </p:cNvPr>
          <p:cNvSpPr/>
          <p:nvPr/>
        </p:nvSpPr>
        <p:spPr>
          <a:xfrm>
            <a:off x="4991250" y="4068417"/>
            <a:ext cx="773446" cy="251792"/>
          </a:xfrm>
          <a:prstGeom prst="rect">
            <a:avLst/>
          </a:prstGeom>
          <a:solidFill>
            <a:srgbClr val="B7FC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0636B3F9-F6DD-4FCA-8CBC-80760E0CE3ED}"/>
              </a:ext>
            </a:extLst>
          </p:cNvPr>
          <p:cNvSpPr/>
          <p:nvPr/>
        </p:nvSpPr>
        <p:spPr>
          <a:xfrm>
            <a:off x="4296717" y="4635464"/>
            <a:ext cx="407806" cy="267839"/>
          </a:xfrm>
          <a:prstGeom prst="ellipse">
            <a:avLst/>
          </a:prstGeom>
          <a:solidFill>
            <a:srgbClr val="A8F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99D8E091-BC5E-4B58-B7F6-F7D8C2F7290B}"/>
              </a:ext>
            </a:extLst>
          </p:cNvPr>
          <p:cNvSpPr/>
          <p:nvPr/>
        </p:nvSpPr>
        <p:spPr>
          <a:xfrm>
            <a:off x="5258704" y="5393634"/>
            <a:ext cx="837296" cy="251792"/>
          </a:xfrm>
          <a:prstGeom prst="ellipse">
            <a:avLst/>
          </a:prstGeom>
          <a:solidFill>
            <a:srgbClr val="A7F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749609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ford tajribasi(1)">
            <a:hlinkClick r:id="" action="ppaction://media"/>
            <a:extLst>
              <a:ext uri="{FF2B5EF4-FFF2-40B4-BE49-F238E27FC236}">
                <a16:creationId xmlns:a16="http://schemas.microsoft.com/office/drawing/2014/main" id="{4E8AE392-C45D-491E-80DF-5B4921661FB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090400" cy="6176963"/>
          </a:xfrm>
        </p:spPr>
      </p:pic>
    </p:spTree>
    <p:extLst>
      <p:ext uri="{BB962C8B-B14F-4D97-AF65-F5344CB8AC3E}">
        <p14:creationId xmlns:p14="http://schemas.microsoft.com/office/powerpoint/2010/main" val="31757945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8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ford modeli">
            <a:hlinkClick r:id="" action="ppaction://media"/>
            <a:extLst>
              <a:ext uri="{FF2B5EF4-FFF2-40B4-BE49-F238E27FC236}">
                <a16:creationId xmlns:a16="http://schemas.microsoft.com/office/drawing/2014/main" id="{B4F3449B-7D9A-4B45-BF79-C028EA42CA6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7771" y="0"/>
            <a:ext cx="7736115" cy="6176963"/>
          </a:xfr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A6ADECA-751D-442F-BDF5-AEA4F3F7FEEB}"/>
              </a:ext>
            </a:extLst>
          </p:cNvPr>
          <p:cNvSpPr/>
          <p:nvPr/>
        </p:nvSpPr>
        <p:spPr>
          <a:xfrm>
            <a:off x="2307771" y="5605670"/>
            <a:ext cx="1866664" cy="41371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0D7B513-A522-4449-A84F-27860BF4A1AB}"/>
              </a:ext>
            </a:extLst>
          </p:cNvPr>
          <p:cNvSpPr/>
          <p:nvPr/>
        </p:nvSpPr>
        <p:spPr>
          <a:xfrm>
            <a:off x="2307771" y="516835"/>
            <a:ext cx="726977" cy="58309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8687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одзаголовок 4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821635" y="887896"/>
                <a:ext cx="10495722" cy="5785858"/>
              </a:xfrm>
            </p:spPr>
            <p:txBody>
              <a:bodyPr>
                <a:normAutofit/>
              </a:bodyPr>
              <a:lstStyle/>
              <a:p>
                <a:pPr algn="just">
                  <a:lnSpc>
                    <a:spcPct val="100000"/>
                  </a:lnSpc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</a:t>
                </a:r>
                <a:r>
                  <a:rPr lang="uz-Latn-UZ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Shveytsariyalik  fizik  I.Balmer  1885-yilda  tajriba  natijalariga tayanib vodorod spektrining ko‘zga ko‘rinuvchi qismidagi  spektral chiziqlarning  chastotalari uchun quyidagi formulani topdi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algn="just">
                  <a:lnSpc>
                    <a:spcPct val="100000"/>
                  </a:lnSpc>
                </a:pPr>
                <a:r>
                  <a:rPr lang="uz-Latn-UZ" sz="2400" dirty="0">
                    <a:latin typeface="News706 BT" panose="02040804060705020204" pitchFamily="18" charset="0"/>
                  </a:rPr>
                  <a:t> </a:t>
                </a:r>
                <a:r>
                  <a:rPr lang="en-US" sz="2400" dirty="0">
                    <a:latin typeface="News706 BT" panose="02040804060705020204" pitchFamily="18" charset="0"/>
                  </a:rPr>
                  <a:t>                                    </a:t>
                </a:r>
                <a14:m>
                  <m:oMath xmlns:m="http://schemas.openxmlformats.org/officeDocument/2006/math">
                    <m:r>
                      <a:rPr lang="uz-Latn-UZ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𝝂</m:t>
                    </m:r>
                    <m:r>
                      <a:rPr lang="uz-Latn-UZ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uz-Latn-UZ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𝑹</m:t>
                    </m:r>
                    <m:r>
                      <a:rPr lang="uz-Latn-UZ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uz-Latn-UZ" sz="4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z-Latn-UZ" sz="4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sSup>
                          <m:sSupPr>
                            <m:ctrlPr>
                              <a:rPr lang="uz-Latn-UZ" sz="4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uz-Latn-UZ" sz="4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𝒎</m:t>
                            </m:r>
                          </m:e>
                          <m:sup>
                            <m:r>
                              <a:rPr lang="uz-Latn-UZ" sz="4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  <m:r>
                      <a:rPr lang="uz-Latn-UZ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uz-Latn-UZ" sz="4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z-Latn-UZ" sz="4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sSup>
                          <m:sSupPr>
                            <m:ctrlPr>
                              <a:rPr lang="uz-Latn-UZ" sz="4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uz-Latn-UZ" sz="4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𝒏</m:t>
                            </m:r>
                          </m:e>
                          <m:sup>
                            <m:r>
                              <a:rPr lang="uz-Latn-UZ" sz="4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  <m:r>
                      <a:rPr lang="uz-Latn-UZ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600" b="1" dirty="0">
                  <a:latin typeface="News706 BT" panose="02040804060705020204" pitchFamily="18" charset="0"/>
                </a:endParaRPr>
              </a:p>
              <a:p>
                <a:pPr algn="just">
                  <a:lnSpc>
                    <a:spcPct val="100000"/>
                  </a:lnSpc>
                </a:pPr>
                <a:endParaRPr lang="uz-Latn-UZ" sz="3600" dirty="0">
                  <a:latin typeface="News706 BT" panose="02040804060705020204" pitchFamily="18" charset="0"/>
                </a:endParaRPr>
              </a:p>
              <a:p>
                <a:pPr algn="just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uz-Latn-UZ" sz="3200" b="1" i="1" smtClean="0">
                        <a:latin typeface="Cambria Math" panose="02040503050406030204" pitchFamily="18" charset="0"/>
                      </a:rPr>
                      <m:t>𝑹</m:t>
                    </m:r>
                    <m:r>
                      <a:rPr lang="uz-Latn-UZ" sz="32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uz-Latn-UZ" sz="32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uz-Latn-UZ" sz="32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uz-Latn-UZ" sz="3200" b="1" i="1" smtClean="0">
                        <a:latin typeface="Cambria Math" panose="02040503050406030204" pitchFamily="18" charset="0"/>
                      </a:rPr>
                      <m:t>𝟐𝟗</m:t>
                    </m:r>
                    <m:r>
                      <a:rPr lang="uz-Latn-UZ" sz="3200" b="1" i="1" smtClean="0">
                        <a:latin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uz-Latn-UZ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uz-Latn-UZ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uz-Latn-UZ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𝟏𝟓</m:t>
                        </m:r>
                      </m:sup>
                    </m:sSup>
                    <m:r>
                      <a:rPr lang="uz-Latn-UZ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𝑯𝒛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uz-Latn-UZ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uz-Latn-UZ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uz-Latn-UZ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Ridberg doimiysi    </a:t>
                </a:r>
                <a:endParaRPr lang="en-US" sz="3200" dirty="0">
                  <a:latin typeface="Cambria Math" panose="02040503050406030204" pitchFamily="18" charset="0"/>
                </a:endParaRPr>
              </a:p>
              <a:p>
                <a:pPr algn="just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uz-Latn-UZ" sz="3200" b="1" i="1">
                        <a:latin typeface="Cambria Math" panose="02040503050406030204" pitchFamily="18" charset="0"/>
                      </a:rPr>
                      <m:t>𝐦</m:t>
                    </m:r>
                    <m:r>
                      <a:rPr lang="uz-Latn-UZ" sz="3200" b="1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uz-Latn-UZ" sz="3200" b="1" i="0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uz-Latn-UZ" sz="3200" b="1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uz-Latn-UZ" sz="32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uz-Latn-UZ" sz="32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uz-Latn-UZ" sz="32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uz-Latn-UZ" sz="3200" b="1" i="1" smtClean="0">
                        <a:latin typeface="Cambria Math" panose="02040503050406030204" pitchFamily="18" charset="0"/>
                      </a:rPr>
                      <m:t>...  ;       </m:t>
                    </m:r>
                    <m:r>
                      <a:rPr lang="uz-Latn-UZ" sz="3200" b="1" i="1" smtClean="0">
                        <a:latin typeface="Cambria Math" panose="02040503050406030204" pitchFamily="18" charset="0"/>
                      </a:rPr>
                      <m:t>𝒏</m:t>
                    </m:r>
                    <m:r>
                      <a:rPr lang="uz-Latn-UZ" sz="32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uz-Latn-UZ" sz="3200" b="1" i="1" smtClean="0">
                        <a:latin typeface="Cambria Math" panose="02040503050406030204" pitchFamily="18" charset="0"/>
                      </a:rPr>
                      <m:t>𝒎</m:t>
                    </m:r>
                    <m:r>
                      <a:rPr lang="uz-Latn-UZ" sz="32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uz-Latn-UZ" sz="3200" b="1" i="1" smtClean="0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uz-Latn-UZ" sz="3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Подзаголовок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821635" y="887896"/>
                <a:ext cx="10495722" cy="5785858"/>
              </a:xfrm>
              <a:blipFill>
                <a:blip r:embed="rId2"/>
                <a:stretch>
                  <a:fillRect l="-1510" t="-1370" r="-145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0061675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or modeli">
            <a:hlinkClick r:id="" action="ppaction://media"/>
            <a:extLst>
              <a:ext uri="{FF2B5EF4-FFF2-40B4-BE49-F238E27FC236}">
                <a16:creationId xmlns:a16="http://schemas.microsoft.com/office/drawing/2014/main" id="{3002BD3E-8988-4FC8-8BA6-DE5E61B1A54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56453" y="159657"/>
            <a:ext cx="6997148" cy="6017306"/>
          </a:xfrm>
        </p:spPr>
      </p:pic>
    </p:spTree>
    <p:extLst>
      <p:ext uri="{BB962C8B-B14F-4D97-AF65-F5344CB8AC3E}">
        <p14:creationId xmlns:p14="http://schemas.microsoft.com/office/powerpoint/2010/main" val="207427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9362392"/>
              </p:ext>
            </p:extLst>
          </p:nvPr>
        </p:nvGraphicFramePr>
        <p:xfrm>
          <a:off x="2756453" y="662608"/>
          <a:ext cx="6904381" cy="36841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7" name="PHOTO-PAINT" r:id="rId3" imgW="16255800" imgH="12623760" progId="CorelPHOTOPAINT.Image.19">
                  <p:embed/>
                </p:oleObj>
              </mc:Choice>
              <mc:Fallback>
                <p:oleObj name="PHOTO-PAINT" r:id="rId3" imgW="16255800" imgH="12623760" progId="CorelPHOTOPAINT.Image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56453" y="662608"/>
                        <a:ext cx="6904381" cy="36841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530086" y="4505739"/>
            <a:ext cx="11145079" cy="2352261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uz-Latn-UZ" dirty="0"/>
              <a:t>  </a:t>
            </a:r>
            <a:r>
              <a:rPr lang="en-US" dirty="0"/>
              <a:t>    </a:t>
            </a:r>
            <a:r>
              <a:rPr lang="uz-Latn-UZ" dirty="0"/>
              <a:t> </a:t>
            </a:r>
            <a:r>
              <a:rPr lang="uz-Latn-UZ" sz="3200" dirty="0">
                <a:latin typeface="Arial" panose="020B0604020202020204" pitchFamily="34" charset="0"/>
                <a:cs typeface="Arial" panose="020B0604020202020204" pitchFamily="34" charset="0"/>
              </a:rPr>
              <a:t>Rezerfordning yadroviy modeli atomning spektral qonuniyatlarini tushuntirib bera olmadi. Bundan tashqari, bu model klassik mexanika va elektrodinamika qonunlariga zid bo‘lib chiqdi.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41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564</TotalTime>
  <Words>594</Words>
  <Application>Microsoft Office PowerPoint</Application>
  <PresentationFormat>Широкоэкранный</PresentationFormat>
  <Paragraphs>53</Paragraphs>
  <Slides>19</Slides>
  <Notes>2</Notes>
  <HiddenSlides>0</HiddenSlides>
  <MMClips>5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Cambria Math</vt:lpstr>
      <vt:lpstr>News706 BT</vt:lpstr>
      <vt:lpstr>Тема Office</vt:lpstr>
      <vt:lpstr>PHOTO-PAINT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Mustaqil bajarish uchun topshiriqlar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hp</cp:lastModifiedBy>
  <cp:revision>83</cp:revision>
  <dcterms:created xsi:type="dcterms:W3CDTF">2020-04-01T09:15:06Z</dcterms:created>
  <dcterms:modified xsi:type="dcterms:W3CDTF">2021-03-31T11:03:57Z</dcterms:modified>
</cp:coreProperties>
</file>