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320" r:id="rId2"/>
    <p:sldId id="260" r:id="rId3"/>
    <p:sldId id="321" r:id="rId4"/>
    <p:sldId id="322" r:id="rId5"/>
    <p:sldId id="323" r:id="rId6"/>
    <p:sldId id="305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0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image" Target="../media/image6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Tinchlikdagi energiya: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sSup>
                    <m:sSup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Tinchlikdagi energiya: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𝐸_0=𝑚_0 𝑐^2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𝜈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𝐴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sSup>
                        <m:sSup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;   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40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d>
                        <m:d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  <m:sSup>
                                <m:sSup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𝜗</m:t>
                                  </m:r>
                                </m:e>
                                <m:sup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e>
                    <m: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𝑚𝑎𝑥</m:t>
                      </m:r>
                    </m:sub>
                  </m:sSub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𝑒</m:t>
                  </m:r>
                  <m:sSub>
                    <m:sSub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𝑈</m:t>
                      </m:r>
                    </m:e>
                    <m: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𝑦𝑜𝑝</m:t>
                      </m:r>
                    </m:sub>
                  </m:sSub>
                </m:oMath>
              </a14:m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ℎ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𝜈=𝐴+(𝑚𝜗^2)/2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;    </a:t>
              </a:r>
              <a:r>
                <a:rPr lang="en-US" sz="4000" i="0">
                  <a:latin typeface="Cambria Math" panose="02040503050406030204" pitchFamily="18" charset="0"/>
                  <a:cs typeface="Arial" panose="020B0604020202020204" pitchFamily="34" charset="0"/>
                </a:rPr>
                <a:t>((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𝑚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𝜗^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2)/2)_𝑚𝑎𝑥=𝑒𝑈_𝑦𝑜𝑝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𝜈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𝐴</m:t>
                  </m:r>
                  <m:r>
                    <a:rPr lang="en-US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𝑒</m:t>
                  </m:r>
                  <m:sSub>
                    <m:sSub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𝑈</m:t>
                      </m:r>
                    </m:e>
                    <m: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𝑦𝑜𝑝</m:t>
                      </m:r>
                    </m:sub>
                  </m:sSub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;  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𝐴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sSub>
                    <m:sSub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</m:e>
                    <m: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𝑚𝑖𝑛</m:t>
                      </m:r>
                    </m:sub>
                  </m:sSub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num>
                    <m:den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𝜆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ℎ</a:t>
              </a:r>
              <a:r>
                <a:rPr lang="en-US" sz="4000" b="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𝜈=𝐴+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𝑒𝑈_𝑦𝑜𝑝</a:t>
              </a:r>
              <a:r>
                <a:rPr lang="en-US" sz="4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;    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𝐴=ℎ</a:t>
              </a:r>
              <a:r>
                <a:rPr lang="en-US" sz="4000" b="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𝜈_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𝑚𝑖𝑛=(ℎ∙𝑐)/</a:t>
              </a:r>
              <a:r>
                <a:rPr lang="en-US" sz="4000" b="0" i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𝜆_</a:t>
              </a:r>
              <a:r>
                <a:rPr lang="en-US" sz="4000" b="0" i="0" smtClean="0">
                  <a:latin typeface="Cambria Math" panose="02040503050406030204" pitchFamily="18" charset="0"/>
                  <a:cs typeface="Arial" panose="020B0604020202020204" pitchFamily="34" charset="0"/>
                </a:rPr>
                <a:t>0 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32752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327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Yorug‘lik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impulsi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14:m>
                <m:oMath xmlns:m="http://schemas.openxmlformats.org/officeDocument/2006/math"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𝑝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𝑚𝑐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;   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𝑝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den>
                  </m:f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</m:den>
                  </m:f>
                </m:oMath>
              </a14:m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Yorug‘lik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impulsi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𝑝=𝑚𝑐;   𝑝=ℎ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𝜈/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𝑐=ℎ/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𝜆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Absolyut </a:t>
              </a:r>
              <a:r>
                <a:rPr lang="en-US" sz="3200" dirty="0" err="1">
                  <a:latin typeface="Arial" panose="020B0604020202020204" pitchFamily="34" charset="0"/>
                  <a:cs typeface="Arial" panose="020B0604020202020204" pitchFamily="34" charset="0"/>
                </a:rPr>
                <a:t>qora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latin typeface="Arial" panose="020B0604020202020204" pitchFamily="34" charset="0"/>
                  <a:cs typeface="Arial" panose="020B0604020202020204" pitchFamily="34" charset="0"/>
                </a:rPr>
                <a:t>yuzaga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latin typeface="Arial" panose="020B0604020202020204" pitchFamily="34" charset="0"/>
                  <a:cs typeface="Arial" panose="020B0604020202020204" pitchFamily="34" charset="0"/>
                </a:rPr>
                <a:t>bosim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32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</m:e>
                    <m:sub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en-US" sz="32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𝐹</m:t>
                      </m:r>
                    </m:num>
                    <m:den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den>
                  </m:f>
                  <m:r>
                    <a:rPr lang="en-US" sz="32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𝑚𝑐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num>
                    <m:den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∙∆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</m:den>
                  </m:f>
                </m:oMath>
              </a14:m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Absolyut </a:t>
              </a:r>
              <a:r>
                <a:rPr lang="en-US" sz="3200" dirty="0" err="1">
                  <a:latin typeface="Arial" panose="020B0604020202020204" pitchFamily="34" charset="0"/>
                  <a:cs typeface="Arial" panose="020B0604020202020204" pitchFamily="34" charset="0"/>
                </a:rPr>
                <a:t>qora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latin typeface="Arial" panose="020B0604020202020204" pitchFamily="34" charset="0"/>
                  <a:cs typeface="Arial" panose="020B0604020202020204" pitchFamily="34" charset="0"/>
                </a:rPr>
                <a:t>yuzaga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latin typeface="Arial" panose="020B0604020202020204" pitchFamily="34" charset="0"/>
                  <a:cs typeface="Arial" panose="020B0604020202020204" pitchFamily="34" charset="0"/>
                </a:rPr>
                <a:t>bosim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:   </a:t>
              </a:r>
              <a:r>
                <a:rPr lang="en-US" sz="32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𝑝_1=𝐹/𝑆=(𝑁</a:t>
              </a:r>
              <a:r>
                <a:rPr lang="en-US" sz="32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∆(𝑚𝑐))/(</a:t>
              </a:r>
              <a:r>
                <a:rPr lang="en-US" sz="32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𝑆∙</a:t>
              </a:r>
              <a:r>
                <a:rPr lang="en-US" sz="32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∆𝑡)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Yaltiroq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yuzaga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bosim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sz="40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</m:e>
                    <m: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∙2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𝑚𝑐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∙∆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Yaltiroq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yuzaga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dirty="0" err="1">
                  <a:latin typeface="Arial" panose="020B0604020202020204" pitchFamily="34" charset="0"/>
                  <a:cs typeface="Arial" panose="020B0604020202020204" pitchFamily="34" charset="0"/>
                </a:rPr>
                <a:t>bosim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:  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𝑝_1=(𝑁∙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2𝑚𝑐)/(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𝑆∙∆</a:t>
              </a:r>
              <a:r>
                <a:rPr lang="en-US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𝑡)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32752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32752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Tinchlikdagi energiya: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sSup>
                <m:sSup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e>
                <m:sup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02012"/>
          <a:ext cx="9626816" cy="1664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h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𝜈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𝐴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  <m:sSup>
                    <m:sSupPr>
                      <m:ctrlP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p>
                      <m: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;   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40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d>
                    <m:dPr>
                      <m:ctrlPr>
                        <a:rPr lang="en-US" sz="400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dPr>
                    <m:e>
                      <m:f>
                        <m:fPr>
                          <m:ctrlPr>
                            <a:rPr lang="en-US" sz="400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US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kern="12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p>
                              <m:r>
                                <a:rPr lang="en-US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e>
                  </m:d>
                </m:e>
                <m:sub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𝑚𝑎𝑥</m:t>
                  </m:r>
                </m:sub>
              </m:sSub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𝑒</m:t>
              </m:r>
              <m:sSub>
                <m:sSub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𝑈</m:t>
                  </m:r>
                </m:e>
                <m:sub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𝑦𝑜𝑝</m:t>
                  </m:r>
                </m:sub>
              </m:sSub>
            </m:oMath>
          </a14:m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02012"/>
        <a:ext cx="9626816" cy="1664252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h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𝜈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𝐴</m:t>
              </m:r>
              <m:r>
                <a:rPr lang="en-US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𝑒</m:t>
              </m:r>
              <m:sSub>
                <m:sSub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𝑈</m:t>
                  </m:r>
                </m:e>
                <m:sub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𝑦𝑜𝑝</m:t>
                  </m:r>
                </m:sub>
              </m:sSub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; 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𝐴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h</m:t>
              </m:r>
              <m:sSub>
                <m:sSub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𝜈</m:t>
                  </m:r>
                </m:e>
                <m:sub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𝑚𝑖𝑛</m:t>
                  </m:r>
                </m:sub>
              </m:sSub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∙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num>
                <m:den>
                  <m:sSub>
                    <m:sSubPr>
                      <m:ctrlP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</m:e>
                    <m:sub>
                      <m:r>
                        <a:rPr lang="en-US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Yorug‘lik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impulsi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: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𝑝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𝑚𝑐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;   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𝑝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𝜈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den>
              </m:f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h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</m:den>
              </m:f>
            </m:oMath>
          </a14:m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02012"/>
          <a:ext cx="9626816" cy="1664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Absolyut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qora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yuzaga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bosim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:  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32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𝑝</m:t>
                  </m:r>
                </m:e>
                <m:sub>
                  <m: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sub>
              </m:sSub>
              <m:r>
                <a:rPr lang="en-US" sz="32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𝐹</m:t>
                  </m:r>
                </m:num>
                <m:den>
                  <m: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</m:den>
              </m:f>
              <m:r>
                <a:rPr lang="en-US" sz="32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𝑁</m:t>
                  </m:r>
                  <m:r>
                    <a:rPr lang="en-US" sz="32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∆(</m:t>
                  </m:r>
                  <m:r>
                    <a:rPr lang="en-US" sz="32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𝑚𝑐</m:t>
                  </m:r>
                  <m:r>
                    <a:rPr lang="en-US" sz="32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</m:num>
                <m:den>
                  <m: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  <m:r>
                    <a:rPr lang="en-US" sz="32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∙∆</m:t>
                  </m:r>
                  <m:r>
                    <a:rPr lang="en-US" sz="32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den>
              </m:f>
            </m:oMath>
          </a14:m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02012"/>
        <a:ext cx="9626816" cy="1664252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Yaltiroq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yuzaga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kern="1200" dirty="0" err="1">
              <a:latin typeface="Arial" panose="020B0604020202020204" pitchFamily="34" charset="0"/>
              <a:cs typeface="Arial" panose="020B0604020202020204" pitchFamily="34" charset="0"/>
            </a:rPr>
            <a:t>bosim</a:t>
          </a:r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: 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40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𝑝</m:t>
                  </m:r>
                </m:e>
                <m:sub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sub>
              </m:sSub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𝑁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∙2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𝑚𝑐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∙∆</m:t>
                  </m:r>
                  <m:r>
                    <a:rPr lang="en-US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05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95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56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36684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6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5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971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9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1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77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430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66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8C76A-3B13-41AF-A343-60874CBAE345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BD1C9-A42B-4404-906C-02411F86D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85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714500" y="2028794"/>
            <a:ext cx="10152483" cy="555241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8" y="2229744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uz-Latn-UZ" sz="4756" b="1" spc="21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591718" y="4423955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2084A4-0E6E-438D-86FF-742FD8F1D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846" y="4423955"/>
            <a:ext cx="3400137" cy="193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2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6-mashq 3-masala (147-bet).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1500" y="2044700"/>
                <a:ext cx="10934700" cy="4488621"/>
              </a:xfrm>
            </p:spPr>
            <p:txBody>
              <a:bodyPr>
                <a:normAutofit/>
              </a:bodyPr>
              <a:lstStyle/>
              <a:p>
                <a:pPr marL="0" indent="358775" algn="just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Nisbiy sindirish ko‘rsatkichi n bo‘lgan shaffof muhitda fotonnig impulsi nimaga teng?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358775" algn="just"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Fotonning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tebranish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ga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0" y="2044700"/>
                <a:ext cx="10934700" cy="4488621"/>
              </a:xfrm>
              <a:blipFill>
                <a:blip r:embed="rId2"/>
                <a:stretch>
                  <a:fillRect l="-1728" t="-3256" r="-16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107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285397" y="256402"/>
                <a:ext cx="7320057" cy="2990381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</a:t>
                </a:r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num>
                      <m:den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num>
                      <m:den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𝑐𝑛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285397" y="256402"/>
                <a:ext cx="7320057" cy="2990381"/>
              </a:xfrm>
              <a:blipFill>
                <a:blip r:embed="rId2"/>
                <a:stretch>
                  <a:fillRect t="-2851" b="-305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161697" y="656774"/>
            <a:ext cx="0" cy="2772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097769" y="1497829"/>
            <a:ext cx="36852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599" y="4622800"/>
                <a:ext cx="11377127" cy="197879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r>
                      <a:rPr lang="en-US" sz="40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  <m:r>
                          <a:rPr lang="en-US" sz="40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𝝂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𝒄𝒏</m:t>
                        </m:r>
                      </m:den>
                    </m:f>
                  </m:oMath>
                </a14:m>
                <a:endParaRPr lang="en-US" sz="3600" b="1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599" y="4622800"/>
                <a:ext cx="11377127" cy="1978797"/>
              </a:xfrm>
              <a:prstGeom prst="rect">
                <a:avLst/>
              </a:prstGeom>
              <a:blipFill>
                <a:blip r:embed="rId3"/>
                <a:stretch>
                  <a:fillRect l="-16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0" y="256402"/>
                <a:ext cx="4394200" cy="29061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56402"/>
                <a:ext cx="4394200" cy="2906132"/>
              </a:xfrm>
              <a:prstGeom prst="rect">
                <a:avLst/>
              </a:prstGeom>
              <a:blipFill>
                <a:blip r:embed="rId4"/>
                <a:stretch>
                  <a:fillRect l="-3611" t="-14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58121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28800"/>
                <a:ext cx="11436626" cy="47045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eng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kichik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tezlikda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elektron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kumushdan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uchib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chiqa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oladi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𝑀𝑚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? </a:t>
                </a:r>
              </a:p>
              <a:p>
                <a:pPr marL="0" indent="0" algn="ctr">
                  <a:buNone/>
                </a:pP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Chiqish </a:t>
                </a:r>
                <a:r>
                  <a:rPr lang="en-US" sz="36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ichi</a:t>
                </a:r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4,3 eV.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28800"/>
                <a:ext cx="11436626" cy="4704521"/>
              </a:xfrm>
              <a:blipFill>
                <a:blip r:embed="rId2"/>
                <a:stretch>
                  <a:fillRect l="-1599" t="-3109" r="-16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4690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059230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𝑚𝑖𝑛</m:t>
                            </m:r>
                          </m:sub>
                          <m:sup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𝑚𝑖𝑛</m:t>
                        </m:r>
                      </m:sub>
                      <m:sup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𝑚𝑖𝑛</m:t>
                        </m:r>
                      </m:sub>
                    </m:sSub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𝑒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059230"/>
              </a:xfrm>
              <a:blipFill>
                <a:blip r:embed="rId2"/>
                <a:stretch>
                  <a:fillRect t="-2789" b="-243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819443" y="691867"/>
            <a:ext cx="0" cy="2343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586546" y="1991269"/>
            <a:ext cx="474941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1304" y="4138787"/>
                <a:ext cx="12036423" cy="24628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Aft>
                    <a:spcPts val="1200"/>
                  </a:spcAft>
                </a:pP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𝑚𝑖𝑛</m:t>
                        </m:r>
                      </m:sub>
                    </m:sSub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6,88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−19</m:t>
                                </m:r>
                              </m:sup>
                            </m:s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9,1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−31</m:t>
                                </m:r>
                              </m:sup>
                            </m:s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den>
                        </m:f>
                      </m:e>
                    </m:rad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1,23∙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1,23 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𝑀𝑚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600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𝒎𝒊𝒏</m:t>
                        </m:r>
                      </m:sub>
                    </m:sSub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𝟐𝟑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𝑴𝒎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en-US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304" y="4138787"/>
                <a:ext cx="12036423" cy="2462810"/>
              </a:xfrm>
              <a:prstGeom prst="rect">
                <a:avLst/>
              </a:prstGeom>
              <a:blipFill>
                <a:blip r:embed="rId3"/>
                <a:stretch>
                  <a:fillRect l="-12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069" y="187554"/>
                <a:ext cx="5077274" cy="21189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=9,1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−31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=4,3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𝑒𝑉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=6,88∙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𝑚𝑖𝑛</m:t>
                        </m:r>
                      </m:sub>
                    </m:sSub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69" y="187554"/>
                <a:ext cx="5077274" cy="2118918"/>
              </a:xfrm>
              <a:prstGeom prst="rect">
                <a:avLst/>
              </a:prstGeom>
              <a:blipFill>
                <a:blip r:embed="rId4"/>
                <a:stretch>
                  <a:fillRect l="-3121" t="-2017" b="-216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214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1086678"/>
            <a:ext cx="11476382" cy="520810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metal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fotoeffektning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chegarasi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330 nm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boʻlsa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fotoeffektni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vujudga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keltiruvchi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foton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minimal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toping (eV).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Nikel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fotoeffektning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chegarasi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(m)? 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Nikel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 eV.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Litiydan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fotoelektronlarning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kinetik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1,7 eV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boʻlishi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chastotali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yorugʻlik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yoritilgan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boʻlishi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A=2,4 eV.</a:t>
            </a:r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106442255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106442255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850461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45187343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545187343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4593907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979B00-D809-4F1D-BC8D-154B8979A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4599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16B0DB4-9D88-408A-8EDD-79B038E601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4400" y="1752600"/>
                <a:ext cx="10223500" cy="46863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𝟏𝟗</m:t>
                        </m:r>
                      </m:sup>
                    </m:sSup>
                    <m:r>
                      <a:rPr lang="en-US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𝐉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fotonning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impulsi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16B0DB4-9D88-408A-8EDD-79B038E601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0" y="1752600"/>
                <a:ext cx="10223500" cy="4686300"/>
              </a:xfrm>
              <a:blipFill>
                <a:blip r:embed="rId2"/>
                <a:stretch>
                  <a:fillRect l="-2087" t="-2083" r="-2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08954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45207" y="439032"/>
                <a:ext cx="6460247" cy="2807752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sSup>
                        <m:sSup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𝑚𝑐</m:t>
                      </m:r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𝑝𝑐</m:t>
                      </m:r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𝐸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45207" y="439032"/>
                <a:ext cx="6460247" cy="2807752"/>
              </a:xfrm>
              <a:blipFill>
                <a:blip r:embed="rId2"/>
                <a:stretch>
                  <a:fillRect t="-3037" b="-145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592929" y="767483"/>
            <a:ext cx="0" cy="2343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34999" y="2256184"/>
            <a:ext cx="43068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5000" y="4257929"/>
                <a:ext cx="11732727" cy="23436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6∙</m:t>
                        </m:r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−19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3∙</m:t>
                        </m:r>
                        <m:sSup>
                          <m:sSupPr>
                            <m:ctrlPr>
                              <a:rPr lang="en-US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−27</m:t>
                        </m:r>
                      </m:sup>
                    </m:sSup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endParaRPr lang="uz-Latn-UZ" sz="3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600" b="1" dirty="0">
                    <a:solidFill>
                      <a:schemeClr val="accent5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𝟐𝟕</m:t>
                        </m:r>
                      </m:sup>
                    </m:sSup>
                    <m:f>
                      <m:fPr>
                        <m:ctrlP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𝒌𝒈</m:t>
                        </m:r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num>
                      <m:den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den>
                    </m:f>
                  </m:oMath>
                </a14:m>
                <a:endParaRPr lang="uz-Latn-UZ" sz="3600" b="1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0" y="4257929"/>
                <a:ext cx="11732727" cy="2343668"/>
              </a:xfrm>
              <a:prstGeom prst="rect">
                <a:avLst/>
              </a:prstGeom>
              <a:blipFill>
                <a:blip r:embed="rId3"/>
                <a:stretch>
                  <a:fillRect l="-1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4999" y="439033"/>
                <a:ext cx="4373729" cy="29134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s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99" y="439033"/>
                <a:ext cx="4373729" cy="2913418"/>
              </a:xfrm>
              <a:prstGeom prst="rect">
                <a:avLst/>
              </a:prstGeom>
              <a:blipFill>
                <a:blip r:embed="rId4"/>
                <a:stretch>
                  <a:fillRect l="-3482" t="-14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829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71599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6-test (149-bet).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6100" y="1638300"/>
                <a:ext cx="11010900" cy="48950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Kaliy uchun fotoeffektning qizil chegarasi  600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nm. Kaliy uchun chiqish ishini hisoblang (Joullarda)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A)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6,6∙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−26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B)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6,6∙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−19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C)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2,2∙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−19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D)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3,3∙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−19</m:t>
                        </m:r>
                      </m:sup>
                    </m:sSup>
                  </m:oMath>
                </a14:m>
                <a:endParaRPr lang="en-US" sz="36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6100" y="1638300"/>
                <a:ext cx="11010900" cy="4895021"/>
              </a:xfrm>
              <a:blipFill>
                <a:blip r:embed="rId2"/>
                <a:stretch>
                  <a:fillRect l="-1440" t="-2615" r="-13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827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45207" y="439032"/>
                <a:ext cx="6460247" cy="2807752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45207" y="439032"/>
                <a:ext cx="6460247" cy="2807752"/>
              </a:xfrm>
              <a:blipFill>
                <a:blip r:embed="rId2"/>
                <a:stretch>
                  <a:fillRect t="-3037" b="-4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707229" y="1008783"/>
            <a:ext cx="0" cy="2343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01860" y="3221384"/>
            <a:ext cx="43068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5000" y="4257929"/>
                <a:ext cx="11732727" cy="23436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Aft>
                    <a:spcPts val="600"/>
                  </a:spcAft>
                </a:pP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=6,6∙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−34</m:t>
                        </m:r>
                      </m:sup>
                    </m:sSup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6∙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−7</m:t>
                            </m:r>
                          </m:sup>
                        </m:s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=3,3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−19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600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:r>
                  <a:rPr lang="en-US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𝟏𝟗</m:t>
                        </m:r>
                      </m:sup>
                    </m:sSup>
                    <m:r>
                      <a:rPr lang="en-US" sz="36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𝑱</m:t>
                    </m:r>
                  </m:oMath>
                </a14:m>
                <a:endParaRPr lang="uz-Latn-UZ" sz="3600" b="1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0" y="4257929"/>
                <a:ext cx="11732727" cy="2343668"/>
              </a:xfrm>
              <a:prstGeom prst="rect">
                <a:avLst/>
              </a:prstGeom>
              <a:blipFill>
                <a:blip r:embed="rId3"/>
                <a:stretch>
                  <a:fillRect l="-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4999" y="439033"/>
                <a:ext cx="5072230" cy="29134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=600 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𝑛𝑚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−7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uz-Latn-UZ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=6,6∙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−34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999" y="439033"/>
                <a:ext cx="5072230" cy="2913418"/>
              </a:xfrm>
              <a:prstGeom prst="rect">
                <a:avLst/>
              </a:prstGeom>
              <a:blipFill>
                <a:blip r:embed="rId4"/>
                <a:stretch>
                  <a:fillRect l="-3005" t="-1464" b="-64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3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7AF01-75F1-4057-8618-22DA9F01F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15-test (150-bet).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28800"/>
                <a:ext cx="11436626" cy="47045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600" i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	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fotonning impulsi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3,315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−27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kg</m:t>
                        </m:r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yorug‘likning chastotasini aniqlang (Hz).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600" b="0" dirty="0"/>
                  <a:t>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) 3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600" b="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>
                            <a:latin typeface="Cambria Math" panose="02040503050406030204" pitchFamily="18" charset="0"/>
                          </a:rPr>
                          <m:t>14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         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) 2∙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600" b="0" i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0">
                            <a:latin typeface="Cambria Math" panose="02040503050406030204" pitchFamily="18" charset="0"/>
                          </a:rPr>
                          <m:t>15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0" i="1" dirty="0">
                    <a:latin typeface="Cambria Math" panose="02040503050406030204" pitchFamily="18" charset="0"/>
                  </a:rPr>
                  <a:t>     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         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) 1,5∙</m:t>
                    </m:r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600" b="0" i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0">
                            <a:latin typeface="Cambria Math" panose="02040503050406030204" pitchFamily="18" charset="0"/>
                          </a:rPr>
                          <m:t>15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n-US" sz="3600" b="0" dirty="0"/>
                  <a:t>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) 2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600" b="0" i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6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en-US" sz="3600" i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AD9BAB3-3674-486D-A064-6D10D3170C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28800"/>
                <a:ext cx="11436626" cy="4704521"/>
              </a:xfrm>
              <a:blipFill>
                <a:blip r:embed="rId2"/>
                <a:stretch>
                  <a:fillRect l="-1599" r="-16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403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059230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𝑚𝑐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p>
                      <m:sSup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</m:sup>
                    </m:sSup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𝑚𝑐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⇒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𝑝𝑐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145207" y="187554"/>
                <a:ext cx="6460247" cy="3059230"/>
              </a:xfrm>
              <a:blipFill>
                <a:blip r:embed="rId2"/>
                <a:stretch>
                  <a:fillRect t="-2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008729" y="818867"/>
            <a:ext cx="0" cy="2343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381523" y="2585480"/>
            <a:ext cx="43068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1304" y="3962347"/>
                <a:ext cx="12036423" cy="263925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Aft>
                    <a:spcPts val="1200"/>
                  </a:spcAft>
                </a:pPr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3,315∙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−27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𝑘𝑔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uz-Latn-UZ" sz="4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6,6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−34</m:t>
                            </m:r>
                          </m:sup>
                        </m:sSup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ru-RU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1,5∙</m:t>
                    </m:r>
                    <m:sSup>
                      <m:sSupPr>
                        <m:ctrlP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ru-RU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600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 </m:t>
                    </m:r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600" b="1" i="1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600" b="1" i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uz-Latn-UZ" sz="3600" b="1" i="0">
                            <a:solidFill>
                              <a:schemeClr val="accent5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sup>
                    </m:sSup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𝐇𝐳</m:t>
                    </m:r>
                    <m:r>
                      <m:rPr>
                        <m:nor/>
                      </m:rPr>
                      <a:rPr lang="en-US" sz="3600" b="1" dirty="0">
                        <a:solidFill>
                          <a:schemeClr val="accent5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US" sz="3600" b="1" dirty="0">
                  <a:solidFill>
                    <a:schemeClr val="accent5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304" y="3962347"/>
                <a:ext cx="12036423" cy="2639250"/>
              </a:xfrm>
              <a:prstGeom prst="rect">
                <a:avLst/>
              </a:prstGeom>
              <a:blipFill>
                <a:blip r:embed="rId3"/>
                <a:stretch>
                  <a:fillRect l="-12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069" y="103304"/>
                <a:ext cx="4558660" cy="305923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=3,315∙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−27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𝑘𝑔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uz-Latn-UZ" sz="32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=6,6∙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−34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2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l-G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69" y="103304"/>
                <a:ext cx="4558660" cy="3059230"/>
              </a:xfrm>
              <a:prstGeom prst="rect">
                <a:avLst/>
              </a:prstGeom>
              <a:blipFill>
                <a:blip r:embed="rId4"/>
                <a:stretch>
                  <a:fillRect l="-3476" t="-1394" b="-73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773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</TotalTime>
  <Words>474</Words>
  <Application>Microsoft Office PowerPoint</Application>
  <PresentationFormat>Широкоэкранный</PresentationFormat>
  <Paragraphs>96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                                       Masala</vt:lpstr>
      <vt:lpstr>Презентация PowerPoint</vt:lpstr>
      <vt:lpstr>6-test (149-bet).</vt:lpstr>
      <vt:lpstr>Презентация PowerPoint</vt:lpstr>
      <vt:lpstr>15-test (150-bet).</vt:lpstr>
      <vt:lpstr>Презентация PowerPoint</vt:lpstr>
      <vt:lpstr>6-mashq 3-masala (147-bet).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Xodjayeva Maxtuma Ziyatovna</dc:title>
  <dc:creator>Пользователь</dc:creator>
  <cp:lastModifiedBy>hp</cp:lastModifiedBy>
  <cp:revision>69</cp:revision>
  <dcterms:created xsi:type="dcterms:W3CDTF">2020-03-29T07:12:06Z</dcterms:created>
  <dcterms:modified xsi:type="dcterms:W3CDTF">2021-03-31T11:03:15Z</dcterms:modified>
</cp:coreProperties>
</file>