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 r:id="rId3"/>
    <p:sldId id="315" r:id="rId4"/>
    <p:sldId id="303" r:id="rId5"/>
    <p:sldId id="307" r:id="rId6"/>
    <p:sldId id="302" r:id="rId7"/>
    <p:sldId id="314" r:id="rId8"/>
    <p:sldId id="304" r:id="rId9"/>
    <p:sldId id="308" r:id="rId10"/>
    <p:sldId id="311" r:id="rId11"/>
    <p:sldId id="310" r:id="rId12"/>
    <p:sldId id="306" r:id="rId13"/>
    <p:sldId id="312" r:id="rId14"/>
    <p:sldId id="30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6F6F6"/>
    <a:srgbClr val="00FFFF"/>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F577E-7DB7-4834-8B28-A72FE7A17B0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B4C856D-2CC4-45BC-A28C-A51AEAA8D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C48B3E4-19C6-4F36-952D-316B5D30240B}"/>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B1F1C5A0-B65A-400D-8036-E2E54BF7E8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D01DCB-12BE-4D3F-9D3E-2AD9FEC7C686}"/>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2615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31FF26-B89B-43E6-ABD2-085BA2981B2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46A3C9D-0420-4DF3-9226-4B1EB07F86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74A70D-6D80-4CD3-A98B-7A1C15DCD3FF}"/>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D29F76CD-1912-4654-A87B-5727512C90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AAABC-4045-4C06-80CB-4650990D3E1B}"/>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291927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7CE7A4D-7372-48BA-B2D3-470B6B4462D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4CE291E-E096-4FB2-85D3-7781DDACF4B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FE70EC-6A7E-4104-8284-A8638F85B995}"/>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AEAC64B8-785E-4BF0-AEBB-C55497D7CB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71038F-D89D-4FCB-9805-7B0152246A6F}"/>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68389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343851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39DB3A-ADC0-4E4E-BDA6-7765CE3543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F1E38CB-E3E3-4EDF-A0EB-4CD6FCE7236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89B2F6-8691-406D-B0DA-3D5E0ED9C93B}"/>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3588E6A4-D124-477D-AC8A-809CB9CF5B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0EEE4E-7B36-44E2-9500-1BC2C89BAEF8}"/>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39164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EDB242-8D01-413B-9DBC-A02D1DBC251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A2E0D9D-5021-4BB6-8B42-D50939E9FA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79E00A-2FAA-478F-BEF3-29A34F185E03}"/>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280D6B17-D1C0-4578-9F80-EAF0799B32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DB31C8-0448-44E1-A70E-E6F8F4A150F8}"/>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31268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4074C-8B30-4920-8E69-3BB4C2FC1DA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9C80AB-0774-4EF4-9E4A-3CA1BB663A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FEF05BE-36E0-4C74-98EE-C757B791E08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E9A18D1-7854-4F7F-B960-74C56D0FB31B}"/>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6" name="Нижний колонтитул 5">
            <a:extLst>
              <a:ext uri="{FF2B5EF4-FFF2-40B4-BE49-F238E27FC236}">
                <a16:creationId xmlns:a16="http://schemas.microsoft.com/office/drawing/2014/main" id="{39FB8BCF-9D92-4826-94F7-BD310892D9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21C214-E71E-45F3-8977-509D091327B5}"/>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40653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2C842-B67B-4323-800D-0D85A244A2C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18EECA0-6A95-4AEC-A559-23E041A95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DFBE60E-B89F-4E76-85C4-3C7AD5A5FBF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BD793FC-92F9-4E9B-A3DF-44203B2A02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B31C8B4-789A-4819-A70C-981EFC8DF6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72F58A7-4D32-4E4C-8132-86D94940F619}"/>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8" name="Нижний колонтитул 7">
            <a:extLst>
              <a:ext uri="{FF2B5EF4-FFF2-40B4-BE49-F238E27FC236}">
                <a16:creationId xmlns:a16="http://schemas.microsoft.com/office/drawing/2014/main" id="{C28510ED-5AB2-400A-8DF2-FFA62EE3BB2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EC93E1F-F5BC-4B83-B63D-CE4EEE87FBD2}"/>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373726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54BC7-0972-465E-9095-BBA0BB4EECF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4662505-8BA0-4A41-B235-D693F73E8888}"/>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4" name="Нижний колонтитул 3">
            <a:extLst>
              <a:ext uri="{FF2B5EF4-FFF2-40B4-BE49-F238E27FC236}">
                <a16:creationId xmlns:a16="http://schemas.microsoft.com/office/drawing/2014/main" id="{58C98D72-3D24-462F-B7D2-FFB1C96CBE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6B0B8F4-3876-4D29-8A6F-90026C55AF0C}"/>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63700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845A64B-DAF2-4E2E-A5B3-37D293FF7BF5}"/>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3" name="Нижний колонтитул 2">
            <a:extLst>
              <a:ext uri="{FF2B5EF4-FFF2-40B4-BE49-F238E27FC236}">
                <a16:creationId xmlns:a16="http://schemas.microsoft.com/office/drawing/2014/main" id="{A354B37B-4FD9-4446-8AD0-56AB3114F13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FE21B28-8AB0-42B7-B577-5A0E55B6E8CE}"/>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322447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5A0FB1-7AD8-4A52-8E56-EE2E65CAC2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C6CA6FF-70CC-42D8-850A-09B8487D99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26EF21D-969C-486B-8650-198102C0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978E7DD-6C2D-45A0-BB02-0A06DE21100E}"/>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6" name="Нижний колонтитул 5">
            <a:extLst>
              <a:ext uri="{FF2B5EF4-FFF2-40B4-BE49-F238E27FC236}">
                <a16:creationId xmlns:a16="http://schemas.microsoft.com/office/drawing/2014/main" id="{5C8EE68D-B031-40A1-9BDB-00B6BBF52A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36F170F-A2A4-48CD-B45A-F451A71CD872}"/>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77711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641FD-FD25-42BF-9817-2BFF40A72ED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C11D809-C482-4D6D-AC7B-DC888D806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2A378C3-64E2-4BEC-8132-341DB67EB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FFEA29-4C5D-4B21-9EB3-1A4D91671A0C}"/>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6" name="Нижний колонтитул 5">
            <a:extLst>
              <a:ext uri="{FF2B5EF4-FFF2-40B4-BE49-F238E27FC236}">
                <a16:creationId xmlns:a16="http://schemas.microsoft.com/office/drawing/2014/main" id="{77D62007-87AB-4218-8D5C-BE969878ED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FD4AA7-01CE-4D5E-8517-14BF33F325D3}"/>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47465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37CA44-51DA-4211-9D1A-B42E104ED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BC9C5F5-B3C6-43CC-B4EA-31600B816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0385CD-06FC-45F1-9C1F-1AD142169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BD4DA2BE-A6ED-4046-8204-11626757D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03E8FCE-4407-404B-A61D-D3C500B22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0B1BF-24D7-4BF4-A446-DEF5BCF42DC3}" type="slidenum">
              <a:rPr lang="ru-RU" smtClean="0"/>
              <a:t>‹#›</a:t>
            </a:fld>
            <a:endParaRPr lang="ru-RU"/>
          </a:p>
        </p:txBody>
      </p:sp>
    </p:spTree>
    <p:extLst>
      <p:ext uri="{BB962C8B-B14F-4D97-AF65-F5344CB8AC3E}">
        <p14:creationId xmlns:p14="http://schemas.microsoft.com/office/powerpoint/2010/main" val="90859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2985" y="3247"/>
            <a:ext cx="12189015" cy="179904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1264778" y="2129322"/>
            <a:ext cx="9940168" cy="5215848"/>
          </a:xfrm>
          <a:prstGeom prst="rect">
            <a:avLst/>
          </a:prstGeom>
        </p:spPr>
        <p:txBody>
          <a:bodyPr vert="horz" wrap="square" lIns="0" tIns="29525" rIns="0" bIns="0" rtlCol="0">
            <a:spAutoFit/>
          </a:bodyPr>
          <a:lstStyle/>
          <a:p>
            <a:pPr>
              <a:spcAft>
                <a:spcPts val="1200"/>
              </a:spcAft>
            </a:pPr>
            <a:r>
              <a:rPr lang="uz-Latn-UZ" sz="4800" dirty="0">
                <a:solidFill>
                  <a:srgbClr val="002060"/>
                </a:solidFill>
                <a:latin typeface="Arial"/>
                <a:cs typeface="Arial"/>
              </a:rPr>
              <a:t>Mavzu:</a:t>
            </a:r>
            <a:endParaRPr lang="en-US" sz="4800" dirty="0">
              <a:solidFill>
                <a:srgbClr val="002060"/>
              </a:solidFill>
              <a:latin typeface="Arial"/>
              <a:cs typeface="Arial"/>
            </a:endParaRPr>
          </a:p>
          <a:p>
            <a:pPr>
              <a:spcAft>
                <a:spcPts val="1200"/>
              </a:spcAft>
            </a:pPr>
            <a:r>
              <a:rPr lang="en-US" sz="4800" b="1" dirty="0" err="1">
                <a:solidFill>
                  <a:srgbClr val="002060"/>
                </a:solidFill>
                <a:latin typeface="Arial"/>
                <a:cs typeface="Arial"/>
              </a:rPr>
              <a:t>Fotonning</a:t>
            </a:r>
            <a:r>
              <a:rPr lang="en-US" sz="4800" b="1" dirty="0">
                <a:solidFill>
                  <a:srgbClr val="002060"/>
                </a:solidFill>
                <a:latin typeface="Arial"/>
                <a:cs typeface="Arial"/>
              </a:rPr>
              <a:t> </a:t>
            </a:r>
            <a:r>
              <a:rPr lang="en-US" sz="4800" b="1" dirty="0" err="1">
                <a:solidFill>
                  <a:srgbClr val="002060"/>
                </a:solidFill>
                <a:latin typeface="Arial"/>
                <a:cs typeface="Arial"/>
              </a:rPr>
              <a:t>impulsi</a:t>
            </a:r>
            <a:r>
              <a:rPr lang="en-US" sz="4800" b="1" dirty="0">
                <a:solidFill>
                  <a:srgbClr val="002060"/>
                </a:solidFill>
                <a:latin typeface="Arial"/>
                <a:cs typeface="Arial"/>
              </a:rPr>
              <a:t>. </a:t>
            </a:r>
            <a:r>
              <a:rPr lang="en-US" sz="4800" b="1" dirty="0" err="1">
                <a:solidFill>
                  <a:srgbClr val="002060"/>
                </a:solidFill>
                <a:latin typeface="Arial"/>
                <a:cs typeface="Arial"/>
              </a:rPr>
              <a:t>Yorug</a:t>
            </a:r>
            <a:r>
              <a:rPr lang="en-US" sz="4800" b="1" dirty="0" err="1">
                <a:solidFill>
                  <a:srgbClr val="002060"/>
                </a:solidFill>
                <a:latin typeface="Arial" panose="020B0604020202020204" pitchFamily="34" charset="0"/>
                <a:cs typeface="Arial" panose="020B0604020202020204" pitchFamily="34" charset="0"/>
              </a:rPr>
              <a:t>‘lik</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bosimi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Fotoeffektning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texnikada</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qo‘llanilishi</a:t>
            </a:r>
            <a:r>
              <a:rPr lang="en-US" sz="4800" b="1" dirty="0">
                <a:solidFill>
                  <a:srgbClr val="002060"/>
                </a:solidFill>
                <a:latin typeface="Arial" panose="020B0604020202020204" pitchFamily="34" charset="0"/>
                <a:cs typeface="Arial" panose="020B0604020202020204" pitchFamily="34" charset="0"/>
              </a:rPr>
              <a:t>.</a:t>
            </a:r>
          </a:p>
          <a:p>
            <a:pPr marL="38918">
              <a:spcBef>
                <a:spcPts val="233"/>
              </a:spcBef>
            </a:pPr>
            <a:r>
              <a:rPr lang="en-US" sz="2400" b="1" dirty="0" err="1">
                <a:solidFill>
                  <a:srgbClr val="7030A0"/>
                </a:solidFill>
                <a:latin typeface="Arial"/>
                <a:cs typeface="Arial"/>
              </a:rPr>
              <a:t>O‘qituvchi</a:t>
            </a:r>
            <a:r>
              <a:rPr lang="en-US" sz="2400" b="1" dirty="0">
                <a:solidFill>
                  <a:srgbClr val="7030A0"/>
                </a:solidFill>
                <a:latin typeface="Arial"/>
                <a:cs typeface="Arial"/>
              </a:rPr>
              <a:t>: </a:t>
            </a:r>
          </a:p>
          <a:p>
            <a:pPr marL="38918">
              <a:spcBef>
                <a:spcPts val="233"/>
              </a:spcBef>
            </a:pPr>
            <a:r>
              <a:rPr lang="en-US" sz="2400" dirty="0">
                <a:solidFill>
                  <a:srgbClr val="7030A0"/>
                </a:solidFill>
                <a:latin typeface="Arial"/>
                <a:cs typeface="Arial"/>
              </a:rPr>
              <a:t>Toshkent </a:t>
            </a:r>
            <a:r>
              <a:rPr lang="en-US" sz="2400" dirty="0" err="1">
                <a:solidFill>
                  <a:srgbClr val="7030A0"/>
                </a:solidFill>
                <a:latin typeface="Arial"/>
                <a:cs typeface="Arial"/>
              </a:rPr>
              <a:t>shahar</a:t>
            </a:r>
            <a:r>
              <a:rPr lang="en-US" sz="2400" dirty="0">
                <a:solidFill>
                  <a:srgbClr val="7030A0"/>
                </a:solidFill>
                <a:latin typeface="Arial"/>
                <a:cs typeface="Arial"/>
              </a:rPr>
              <a:t> </a:t>
            </a:r>
            <a:r>
              <a:rPr lang="en-US" sz="2400" dirty="0" err="1">
                <a:solidFill>
                  <a:srgbClr val="7030A0"/>
                </a:solidFill>
                <a:latin typeface="Arial"/>
                <a:cs typeface="Arial"/>
              </a:rPr>
              <a:t>Uchtepa</a:t>
            </a:r>
            <a:r>
              <a:rPr lang="en-US" sz="2400" dirty="0">
                <a:solidFill>
                  <a:srgbClr val="7030A0"/>
                </a:solidFill>
                <a:latin typeface="Arial"/>
                <a:cs typeface="Arial"/>
              </a:rPr>
              <a:t> </a:t>
            </a:r>
            <a:r>
              <a:rPr lang="en-US" sz="2400" dirty="0" err="1">
                <a:solidFill>
                  <a:srgbClr val="7030A0"/>
                </a:solidFill>
                <a:latin typeface="Arial"/>
                <a:cs typeface="Arial"/>
              </a:rPr>
              <a:t>tumani</a:t>
            </a:r>
            <a:r>
              <a:rPr lang="en-US" sz="2400" dirty="0">
                <a:solidFill>
                  <a:srgbClr val="7030A0"/>
                </a:solidFill>
                <a:latin typeface="Arial"/>
                <a:cs typeface="Arial"/>
              </a:rPr>
              <a:t> 287-maktab </a:t>
            </a:r>
            <a:r>
              <a:rPr lang="en-US" sz="2400" dirty="0" err="1">
                <a:solidFill>
                  <a:srgbClr val="7030A0"/>
                </a:solidFill>
                <a:latin typeface="Arial"/>
                <a:cs typeface="Arial"/>
              </a:rPr>
              <a:t>fizika</a:t>
            </a:r>
            <a:r>
              <a:rPr lang="en-US" sz="2400" dirty="0">
                <a:solidFill>
                  <a:srgbClr val="7030A0"/>
                </a:solidFill>
                <a:latin typeface="Arial"/>
                <a:cs typeface="Arial"/>
              </a:rPr>
              <a:t> </a:t>
            </a:r>
            <a:r>
              <a:rPr lang="en-US" sz="2400" dirty="0" err="1">
                <a:solidFill>
                  <a:srgbClr val="7030A0"/>
                </a:solidFill>
                <a:latin typeface="Arial"/>
                <a:cs typeface="Arial"/>
              </a:rPr>
              <a:t>fani</a:t>
            </a:r>
            <a:r>
              <a:rPr lang="en-US" sz="2400" dirty="0">
                <a:solidFill>
                  <a:srgbClr val="7030A0"/>
                </a:solidFill>
                <a:latin typeface="Arial"/>
                <a:cs typeface="Arial"/>
              </a:rPr>
              <a:t> </a:t>
            </a:r>
            <a:r>
              <a:rPr lang="en-US" sz="2400" dirty="0" err="1">
                <a:solidFill>
                  <a:srgbClr val="7030A0"/>
                </a:solidFill>
                <a:latin typeface="Arial"/>
                <a:cs typeface="Arial"/>
              </a:rPr>
              <a:t>o‘qituvchisi</a:t>
            </a:r>
            <a:endParaRPr lang="en-US" sz="2400" dirty="0">
              <a:solidFill>
                <a:srgbClr val="7030A0"/>
              </a:solidFill>
              <a:latin typeface="Arial"/>
              <a:cs typeface="Arial"/>
            </a:endParaRPr>
          </a:p>
          <a:p>
            <a:pPr marL="38918">
              <a:spcBef>
                <a:spcPts val="233"/>
              </a:spcBef>
            </a:pPr>
            <a:r>
              <a:rPr lang="en-US" sz="2400" b="1" dirty="0" err="1">
                <a:solidFill>
                  <a:srgbClr val="7030A0"/>
                </a:solidFill>
                <a:latin typeface="Arial"/>
                <a:cs typeface="Arial"/>
              </a:rPr>
              <a:t>Xodjayeva</a:t>
            </a:r>
            <a:r>
              <a:rPr lang="en-US" sz="2400" b="1" dirty="0">
                <a:solidFill>
                  <a:srgbClr val="7030A0"/>
                </a:solidFill>
                <a:latin typeface="Arial"/>
                <a:cs typeface="Arial"/>
              </a:rPr>
              <a:t> </a:t>
            </a:r>
            <a:r>
              <a:rPr lang="en-US" sz="2400" b="1" dirty="0" err="1">
                <a:solidFill>
                  <a:srgbClr val="7030A0"/>
                </a:solidFill>
                <a:latin typeface="Arial"/>
                <a:cs typeface="Arial"/>
              </a:rPr>
              <a:t>Maxtuma</a:t>
            </a:r>
            <a:r>
              <a:rPr lang="en-US" sz="2400" b="1" dirty="0">
                <a:solidFill>
                  <a:srgbClr val="7030A0"/>
                </a:solidFill>
                <a:latin typeface="Arial"/>
                <a:cs typeface="Arial"/>
              </a:rPr>
              <a:t> </a:t>
            </a:r>
            <a:r>
              <a:rPr lang="en-US" sz="2400" b="1" dirty="0" err="1">
                <a:solidFill>
                  <a:srgbClr val="7030A0"/>
                </a:solidFill>
                <a:latin typeface="Arial"/>
                <a:cs typeface="Arial"/>
              </a:rPr>
              <a:t>Ziyatovna</a:t>
            </a:r>
            <a:r>
              <a:rPr lang="en-US" sz="2400" b="1" dirty="0">
                <a:solidFill>
                  <a:srgbClr val="7030A0"/>
                </a:solidFill>
                <a:latin typeface="Arial"/>
                <a:cs typeface="Arial"/>
              </a:rPr>
              <a:t>.</a:t>
            </a:r>
            <a:endParaRPr lang="en-US" sz="2400" b="1" dirty="0">
              <a:solidFill>
                <a:srgbClr val="002060"/>
              </a:solidFill>
              <a:latin typeface="Arial"/>
              <a:cs typeface="Arial"/>
            </a:endParaRPr>
          </a:p>
          <a:p>
            <a:pPr>
              <a:spcAft>
                <a:spcPts val="1200"/>
              </a:spcAft>
            </a:pPr>
            <a:endParaRPr lang="en-US" sz="4800" b="1" dirty="0">
              <a:solidFill>
                <a:srgbClr val="002060"/>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449332" y="2229744"/>
            <a:ext cx="615623" cy="1715255"/>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8892210" y="430695"/>
            <a:ext cx="2261956" cy="1005347"/>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8892210" y="430695"/>
            <a:ext cx="2261955" cy="1005347"/>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8915340" y="467731"/>
            <a:ext cx="2133600" cy="765747"/>
          </a:xfrm>
          <a:prstGeom prst="rect">
            <a:avLst/>
          </a:prstGeom>
        </p:spPr>
        <p:txBody>
          <a:bodyPr vert="horz" wrap="square" lIns="0" tIns="33552" rIns="0" bIns="0" rtlCol="0">
            <a:spAutoFit/>
          </a:bodyPr>
          <a:lstStyle/>
          <a:p>
            <a:pPr algn="ctr">
              <a:spcBef>
                <a:spcPts val="265"/>
              </a:spcBef>
            </a:pPr>
            <a:r>
              <a:rPr lang="en-US" sz="4756" b="1" spc="21" dirty="0">
                <a:solidFill>
                  <a:srgbClr val="FEFEFE"/>
                </a:solidFill>
                <a:latin typeface="Arial"/>
                <a:cs typeface="Arial"/>
              </a:rPr>
              <a:t>11</a:t>
            </a:r>
            <a:r>
              <a:rPr lang="uz-Latn-UZ" sz="4756" b="1" spc="21" dirty="0">
                <a:solidFill>
                  <a:srgbClr val="FEFEFE"/>
                </a:solidFill>
                <a:latin typeface="Arial"/>
                <a:cs typeface="Arial"/>
              </a:rPr>
              <a:t>-sinf</a:t>
            </a:r>
            <a:endParaRPr sz="4756" dirty="0">
              <a:latin typeface="Arial"/>
              <a:cs typeface="Arial"/>
            </a:endParaRPr>
          </a:p>
        </p:txBody>
      </p:sp>
      <p:sp>
        <p:nvSpPr>
          <p:cNvPr id="26" name="object 2">
            <a:extLst>
              <a:ext uri="{FF2B5EF4-FFF2-40B4-BE49-F238E27FC236}">
                <a16:creationId xmlns:a16="http://schemas.microsoft.com/office/drawing/2014/main" id="{33B3743F-69E5-4A0A-9505-41E75798E9CF}"/>
              </a:ext>
            </a:extLst>
          </p:cNvPr>
          <p:cNvSpPr txBox="1">
            <a:spLocks/>
          </p:cNvSpPr>
          <p:nvPr/>
        </p:nvSpPr>
        <p:spPr>
          <a:xfrm>
            <a:off x="2060486" y="476759"/>
            <a:ext cx="7424708"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7196" kern="0" spc="11" dirty="0" err="1">
                <a:solidFill>
                  <a:sysClr val="window" lastClr="FFFFFF"/>
                </a:solidFill>
              </a:rPr>
              <a:t>Fizika</a:t>
            </a:r>
            <a:endParaRPr lang="en-US" sz="7196" kern="0" spc="11" dirty="0">
              <a:solidFill>
                <a:sysClr val="window" lastClr="FFFFFF"/>
              </a:solidFill>
            </a:endParaRPr>
          </a:p>
        </p:txBody>
      </p:sp>
      <p:sp>
        <p:nvSpPr>
          <p:cNvPr id="27" name="object 11">
            <a:extLst>
              <a:ext uri="{FF2B5EF4-FFF2-40B4-BE49-F238E27FC236}">
                <a16:creationId xmlns:a16="http://schemas.microsoft.com/office/drawing/2014/main" id="{CF4C4251-150C-409F-BB4F-13D887806802}"/>
              </a:ext>
            </a:extLst>
          </p:cNvPr>
          <p:cNvSpPr/>
          <p:nvPr/>
        </p:nvSpPr>
        <p:spPr>
          <a:xfrm>
            <a:off x="703724" y="430695"/>
            <a:ext cx="901290" cy="1005347"/>
          </a:xfrm>
          <a:prstGeom prst="rect">
            <a:avLst/>
          </a:prstGeom>
          <a:blipFill>
            <a:blip r:embed="rId2" cstate="print"/>
            <a:stretch>
              <a:fillRect/>
            </a:stretch>
          </a:blipFill>
        </p:spPr>
        <p:txBody>
          <a:bodyPr wrap="square" lIns="0" tIns="0" rIns="0" bIns="0" rtlCol="0"/>
          <a:lstStyle/>
          <a:p>
            <a:pPr defTabSz="1935419"/>
            <a:endParaRPr sz="3810">
              <a:solidFill>
                <a:prstClr val="black"/>
              </a:solidFill>
              <a:latin typeface="Calibri"/>
            </a:endParaRPr>
          </a:p>
        </p:txBody>
      </p:sp>
      <p:sp>
        <p:nvSpPr>
          <p:cNvPr id="10" name="object 6">
            <a:extLst>
              <a:ext uri="{FF2B5EF4-FFF2-40B4-BE49-F238E27FC236}">
                <a16:creationId xmlns:a16="http://schemas.microsoft.com/office/drawing/2014/main" id="{F05B6658-0136-473A-903A-272AA544F9A9}"/>
              </a:ext>
            </a:extLst>
          </p:cNvPr>
          <p:cNvSpPr/>
          <p:nvPr/>
        </p:nvSpPr>
        <p:spPr>
          <a:xfrm>
            <a:off x="449331" y="4272025"/>
            <a:ext cx="615623" cy="1715255"/>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11" name="Рисунок 10">
            <a:extLst>
              <a:ext uri="{FF2B5EF4-FFF2-40B4-BE49-F238E27FC236}">
                <a16:creationId xmlns:a16="http://schemas.microsoft.com/office/drawing/2014/main" id="{C49097F2-0AC6-4C4C-AEF4-1B157913553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733422" y="1863490"/>
            <a:ext cx="2387600" cy="1411868"/>
          </a:xfrm>
          <a:prstGeom prst="rect">
            <a:avLst/>
          </a:prstGeom>
        </p:spPr>
      </p:pic>
    </p:spTree>
    <p:extLst>
      <p:ext uri="{BB962C8B-B14F-4D97-AF65-F5344CB8AC3E}">
        <p14:creationId xmlns:p14="http://schemas.microsoft.com/office/powerpoint/2010/main" val="4197103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6E56BEF-E621-4E2E-A371-85F3DDB7BCA0}"/>
              </a:ext>
            </a:extLst>
          </p:cNvPr>
          <p:cNvSpPr>
            <a:spLocks noGrp="1"/>
          </p:cNvSpPr>
          <p:nvPr>
            <p:ph idx="1"/>
          </p:nvPr>
        </p:nvSpPr>
        <p:spPr>
          <a:xfrm>
            <a:off x="342900" y="673100"/>
            <a:ext cx="8293100" cy="5905500"/>
          </a:xfrm>
        </p:spPr>
        <p:txBody>
          <a:bodyPr>
            <a:normAutofit fontScale="85000" lnSpcReduction="20000"/>
          </a:bodyPr>
          <a:lstStyle/>
          <a:p>
            <a:pPr marL="0" indent="358775" algn="just">
              <a:lnSpc>
                <a:spcPct val="110000"/>
              </a:lnSpc>
              <a:buNone/>
            </a:pPr>
            <a:r>
              <a:rPr lang="uz-Latn-UZ" sz="3200" dirty="0">
                <a:latin typeface="Arial" panose="020B0604020202020204" pitchFamily="34" charset="0"/>
                <a:cs typeface="Arial" panose="020B0604020202020204" pitchFamily="34" charset="0"/>
              </a:rPr>
              <a:t>Fotoelement yordamida ishlovchi qurilmalardan yana biri bu – </a:t>
            </a:r>
            <a:r>
              <a:rPr lang="uz-Latn-UZ" sz="3200" b="1" i="1" dirty="0">
                <a:latin typeface="Arial" panose="020B0604020202020204" pitchFamily="34" charset="0"/>
                <a:cs typeface="Arial" panose="020B0604020202020204" pitchFamily="34" charset="0"/>
              </a:rPr>
              <a:t>fotorele</a:t>
            </a:r>
            <a:r>
              <a:rPr lang="uz-Latn-UZ" sz="3200" dirty="0">
                <a:latin typeface="Arial" panose="020B0604020202020204" pitchFamily="34" charset="0"/>
                <a:cs typeface="Arial" panose="020B0604020202020204" pitchFamily="34" charset="0"/>
              </a:rPr>
              <a:t>dir. Fotorele - yo</a:t>
            </a:r>
            <a:r>
              <a:rPr lang="en-US" sz="3200" dirty="0">
                <a:latin typeface="Arial" panose="020B0604020202020204" pitchFamily="34" charset="0"/>
                <a:cs typeface="Arial" panose="020B0604020202020204" pitchFamily="34" charset="0"/>
              </a:rPr>
              <a:t>r</a:t>
            </a:r>
            <a:r>
              <a:rPr lang="uz-Latn-UZ" sz="3200" dirty="0">
                <a:latin typeface="Arial" panose="020B0604020202020204" pitchFamily="34" charset="0"/>
                <a:cs typeface="Arial" panose="020B0604020202020204" pitchFamily="34" charset="0"/>
              </a:rPr>
              <a:t>ug‘lik tushganda yoki yorug‘lik tushishi to‘xtaganda ishlashi mumkin. </a:t>
            </a:r>
            <a:endParaRPr lang="en-US" sz="3200" dirty="0">
              <a:latin typeface="Arial" panose="020B0604020202020204" pitchFamily="34" charset="0"/>
              <a:cs typeface="Arial" panose="020B0604020202020204" pitchFamily="34" charset="0"/>
            </a:endParaRPr>
          </a:p>
          <a:p>
            <a:pPr marL="0" indent="358775" algn="just">
              <a:lnSpc>
                <a:spcPct val="110000"/>
              </a:lnSpc>
              <a:buNone/>
            </a:pPr>
            <a:r>
              <a:rPr lang="uz-Latn-UZ" sz="3200" dirty="0">
                <a:latin typeface="Arial" panose="020B0604020202020204" pitchFamily="34" charset="0"/>
                <a:cs typeface="Arial" panose="020B0604020202020204" pitchFamily="34" charset="0"/>
              </a:rPr>
              <a:t>Fotorelelar avtomatik ravishda turli mexanizmlarni ishga tushuruvchi va nazorat qiluvchi qurilmalarning asosini tashkil qiladi. </a:t>
            </a:r>
            <a:endParaRPr lang="en-US" sz="3200" dirty="0">
              <a:latin typeface="Arial" panose="020B0604020202020204" pitchFamily="34" charset="0"/>
              <a:cs typeface="Arial" panose="020B0604020202020204" pitchFamily="34" charset="0"/>
            </a:endParaRPr>
          </a:p>
          <a:p>
            <a:pPr marL="0" indent="358775" algn="just">
              <a:lnSpc>
                <a:spcPct val="110000"/>
              </a:lnSpc>
              <a:buNone/>
            </a:pPr>
            <a:r>
              <a:rPr lang="uz-Latn-UZ" sz="3200" dirty="0">
                <a:latin typeface="Arial" panose="020B0604020202020204" pitchFamily="34" charset="0"/>
                <a:cs typeface="Arial" panose="020B0604020202020204" pitchFamily="34" charset="0"/>
              </a:rPr>
              <a:t>Bunga misol qilib, zamonaviy robotlarning sezish qurilmalaridan tortib, metrolarga kirishni nazorat qiluvchi qurilmalargacha, shahar ko‘chalarining yoritish sistemasi, suv yo‘llarini yoritish mayoqlaridan tortib, detallarning shakli va rangiga qarab ajratishgacha bo‘lgan vazifalarni bajaruvchi qurilmalarni keltirishimiz mumkin.</a:t>
            </a:r>
            <a:endParaRPr lang="ru-RU" dirty="0"/>
          </a:p>
        </p:txBody>
      </p:sp>
      <p:graphicFrame>
        <p:nvGraphicFramePr>
          <p:cNvPr id="4" name="Объект 3">
            <a:extLst>
              <a:ext uri="{FF2B5EF4-FFF2-40B4-BE49-F238E27FC236}">
                <a16:creationId xmlns:a16="http://schemas.microsoft.com/office/drawing/2014/main" id="{EDD109D6-480F-48F2-8F95-F5565B5DD3AE}"/>
              </a:ext>
            </a:extLst>
          </p:cNvPr>
          <p:cNvGraphicFramePr>
            <a:graphicFrameLocks noChangeAspect="1"/>
          </p:cNvGraphicFramePr>
          <p:nvPr>
            <p:extLst>
              <p:ext uri="{D42A27DB-BD31-4B8C-83A1-F6EECF244321}">
                <p14:modId xmlns:p14="http://schemas.microsoft.com/office/powerpoint/2010/main" val="1921441001"/>
              </p:ext>
            </p:extLst>
          </p:nvPr>
        </p:nvGraphicFramePr>
        <p:xfrm>
          <a:off x="9232900" y="1562100"/>
          <a:ext cx="2438400" cy="3733799"/>
        </p:xfrm>
        <a:graphic>
          <a:graphicData uri="http://schemas.openxmlformats.org/presentationml/2006/ole">
            <mc:AlternateContent xmlns:mc="http://schemas.openxmlformats.org/markup-compatibility/2006">
              <mc:Choice xmlns:v="urn:schemas-microsoft-com:vml" Requires="v">
                <p:oleObj spid="_x0000_s3089" name="PHOTO-PAINT" r:id="rId3" imgW="8915040" imgH="10134360" progId="CorelPHOTOPAINT.Image.19">
                  <p:embed/>
                </p:oleObj>
              </mc:Choice>
              <mc:Fallback>
                <p:oleObj name="PHOTO-PAINT" r:id="rId3" imgW="8915040" imgH="10134360" progId="CorelPHOTOPAINT.Image.19">
                  <p:embed/>
                  <p:pic>
                    <p:nvPicPr>
                      <p:cNvPr id="4" name="Объект 3">
                        <a:extLst>
                          <a:ext uri="{FF2B5EF4-FFF2-40B4-BE49-F238E27FC236}">
                            <a16:creationId xmlns:a16="http://schemas.microsoft.com/office/drawing/2014/main" id="{61F17530-9E28-4C33-B4EB-988C5EF1B938}"/>
                          </a:ext>
                        </a:extLst>
                      </p:cNvPr>
                      <p:cNvPicPr/>
                      <p:nvPr/>
                    </p:nvPicPr>
                    <p:blipFill>
                      <a:blip r:embed="rId4"/>
                      <a:stretch>
                        <a:fillRect/>
                      </a:stretch>
                    </p:blipFill>
                    <p:spPr>
                      <a:xfrm>
                        <a:off x="9232900" y="1562100"/>
                        <a:ext cx="2438400" cy="3733799"/>
                      </a:xfrm>
                      <a:prstGeom prst="rect">
                        <a:avLst/>
                      </a:prstGeom>
                    </p:spPr>
                  </p:pic>
                </p:oleObj>
              </mc:Fallback>
            </mc:AlternateContent>
          </a:graphicData>
        </a:graphic>
      </p:graphicFrame>
    </p:spTree>
    <p:extLst>
      <p:ext uri="{BB962C8B-B14F-4D97-AF65-F5344CB8AC3E}">
        <p14:creationId xmlns:p14="http://schemas.microsoft.com/office/powerpoint/2010/main" val="2344735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92F547F-900B-442A-9D8B-DF7D0484E197}"/>
                  </a:ext>
                </a:extLst>
              </p:cNvPr>
              <p:cNvSpPr>
                <a:spLocks noGrp="1"/>
              </p:cNvSpPr>
              <p:nvPr>
                <p:ph idx="1"/>
              </p:nvPr>
            </p:nvSpPr>
            <p:spPr>
              <a:xfrm>
                <a:off x="533400" y="393700"/>
                <a:ext cx="11264900" cy="6096000"/>
              </a:xfrm>
            </p:spPr>
            <p:txBody>
              <a:bodyPr/>
              <a:lstStyle/>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Fotoelement eng ko‘p qo‘llaniladigan sohalardan biri bu </a:t>
                </a:r>
                <a14:m>
                  <m:oMath xmlns:m="http://schemas.openxmlformats.org/officeDocument/2006/math">
                    <m:r>
                      <a:rPr lang="uz-Latn-UZ" sz="3200" i="1">
                        <a:latin typeface="Cambria Math" panose="02040503050406030204" pitchFamily="18" charset="0"/>
                      </a:rPr>
                      <m:t>−</m:t>
                    </m:r>
                  </m:oMath>
                </a14:m>
                <a:r>
                  <a:rPr lang="uz-Latn-UZ" sz="3200" dirty="0">
                    <a:latin typeface="Arial" panose="020B0604020202020204" pitchFamily="34" charset="0"/>
                    <a:cs typeface="Arial" panose="020B0604020202020204" pitchFamily="34" charset="0"/>
                  </a:rPr>
                  <a:t> </a:t>
                </a:r>
                <a:r>
                  <a:rPr lang="uz-Latn-UZ" sz="3200" b="1" i="1" dirty="0">
                    <a:latin typeface="Arial" panose="020B0604020202020204" pitchFamily="34" charset="0"/>
                    <a:cs typeface="Arial" panose="020B0604020202020204" pitchFamily="34" charset="0"/>
                  </a:rPr>
                  <a:t>fototelegrafiya</a:t>
                </a:r>
                <a:r>
                  <a:rPr lang="uz-Latn-UZ" sz="3200" i="1" dirty="0">
                    <a:solidFill>
                      <a:srgbClr val="FF0000"/>
                    </a:solidFill>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ya’ni tasvirni simsiz uzatish. Bunga televideniya yaxshi misol bo‘la oladi. Bunda, tasvirni elektr signallarga aylantirish </a:t>
                </a:r>
                <a:r>
                  <a:rPr lang="uz-Latn-UZ" sz="3200" b="1" i="1" dirty="0">
                    <a:latin typeface="Arial" panose="020B0604020202020204" pitchFamily="34" charset="0"/>
                    <a:cs typeface="Arial" panose="020B0604020202020204" pitchFamily="34" charset="0"/>
                  </a:rPr>
                  <a:t>ikonoskop</a:t>
                </a:r>
                <a:r>
                  <a:rPr lang="uz-Latn-UZ" sz="3200" dirty="0">
                    <a:latin typeface="Arial" panose="020B0604020202020204" pitchFamily="34" charset="0"/>
                    <a:cs typeface="Arial" panose="020B0604020202020204" pitchFamily="34" charset="0"/>
                  </a:rPr>
                  <a:t> deb ataluvchi qurilmada amalga oshiriladi. </a:t>
                </a:r>
                <a:endParaRPr lang="en-US" sz="3200" dirty="0">
                  <a:latin typeface="Arial" panose="020B0604020202020204" pitchFamily="34" charset="0"/>
                  <a:cs typeface="Arial" panose="020B0604020202020204" pitchFamily="34" charset="0"/>
                </a:endParaRPr>
              </a:p>
              <a:p>
                <a:pPr marL="0" indent="0" algn="just">
                  <a:lnSpc>
                    <a:spcPct val="100000"/>
                  </a:lnSpc>
                  <a:buNone/>
                </a:pPr>
                <a:r>
                  <a:rPr lang="en-US" sz="3200" b="1" i="1" dirty="0">
                    <a:latin typeface="Arial" panose="020B0604020202020204" pitchFamily="34" charset="0"/>
                    <a:cs typeface="Arial" panose="020B0604020202020204" pitchFamily="34" charset="0"/>
                  </a:rPr>
                  <a:t>      </a:t>
                </a:r>
                <a:r>
                  <a:rPr lang="uz-Latn-UZ" sz="3200" b="1" i="1" dirty="0">
                    <a:latin typeface="Arial" panose="020B0604020202020204" pitchFamily="34" charset="0"/>
                    <a:cs typeface="Arial" panose="020B0604020202020204" pitchFamily="34" charset="0"/>
                  </a:rPr>
                  <a:t>Ikonoskop </a:t>
                </a:r>
                <a:r>
                  <a:rPr lang="uz-Latn-UZ" sz="3200" dirty="0">
                    <a:latin typeface="Arial" panose="020B0604020202020204" pitchFamily="34" charset="0"/>
                    <a:cs typeface="Arial" panose="020B0604020202020204" pitchFamily="34" charset="0"/>
                  </a:rPr>
                  <a:t>– sirti juda ko‘p mitti fotoelementlardan iborat asbob. Ular o‘zlariga tushayotgan yorug‘likka mos bo‘lgan elektomagnit to‘lqinlar hosil qiladi va bu to‘lqinlar uzoq masofalarga uzatiladi. Antenna yordamida qabul qilingan signallar esa kin</a:t>
                </a:r>
                <a:r>
                  <a:rPr lang="en-US" sz="3200" dirty="0">
                    <a:latin typeface="Arial" panose="020B0604020202020204" pitchFamily="34" charset="0"/>
                    <a:cs typeface="Arial" panose="020B0604020202020204" pitchFamily="34" charset="0"/>
                  </a:rPr>
                  <a:t>e</a:t>
                </a:r>
                <a:r>
                  <a:rPr lang="uz-Latn-UZ" sz="3200" dirty="0">
                    <a:latin typeface="Arial" panose="020B0604020202020204" pitchFamily="34" charset="0"/>
                    <a:cs typeface="Arial" panose="020B0604020202020204" pitchFamily="34" charset="0"/>
                  </a:rPr>
                  <a:t>skopda qaytadan yorug‘lik signaliga, ya’ni tasvirga aylantiriladi.</a:t>
                </a:r>
              </a:p>
              <a:p>
                <a:pPr marL="0" indent="0">
                  <a:buNone/>
                </a:pPr>
                <a:endParaRPr lang="ru-RU" dirty="0"/>
              </a:p>
            </p:txBody>
          </p:sp>
        </mc:Choice>
        <mc:Fallback xmlns="">
          <p:sp>
            <p:nvSpPr>
              <p:cNvPr id="3" name="Объект 2">
                <a:extLst>
                  <a:ext uri="{FF2B5EF4-FFF2-40B4-BE49-F238E27FC236}">
                    <a16:creationId xmlns:a16="http://schemas.microsoft.com/office/drawing/2014/main" id="{292F547F-900B-442A-9D8B-DF7D0484E197}"/>
                  </a:ext>
                </a:extLst>
              </p:cNvPr>
              <p:cNvSpPr>
                <a:spLocks noGrp="1" noRot="1" noChangeAspect="1" noMove="1" noResize="1" noEditPoints="1" noAdjustHandles="1" noChangeArrowheads="1" noChangeShapeType="1" noTextEdit="1"/>
              </p:cNvSpPr>
              <p:nvPr>
                <p:ph idx="1"/>
              </p:nvPr>
            </p:nvSpPr>
            <p:spPr>
              <a:xfrm>
                <a:off x="533400" y="393700"/>
                <a:ext cx="11264900" cy="6096000"/>
              </a:xfrm>
              <a:blipFill>
                <a:blip r:embed="rId2"/>
                <a:stretch>
                  <a:fillRect l="-1408" t="-1300" r="-1408"/>
                </a:stretch>
              </a:blipFill>
            </p:spPr>
            <p:txBody>
              <a:bodyPr/>
              <a:lstStyle/>
              <a:p>
                <a:r>
                  <a:rPr lang="ru-RU">
                    <a:noFill/>
                  </a:rPr>
                  <a:t> </a:t>
                </a:r>
              </a:p>
            </p:txBody>
          </p:sp>
        </mc:Fallback>
      </mc:AlternateContent>
    </p:spTree>
    <p:extLst>
      <p:ext uri="{BB962C8B-B14F-4D97-AF65-F5344CB8AC3E}">
        <p14:creationId xmlns:p14="http://schemas.microsoft.com/office/powerpoint/2010/main" val="1920426314"/>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17A247-5F1D-4AD5-BDFB-07B511296281}"/>
              </a:ext>
            </a:extLst>
          </p:cNvPr>
          <p:cNvSpPr>
            <a:spLocks noGrp="1"/>
          </p:cNvSpPr>
          <p:nvPr>
            <p:ph type="title"/>
          </p:nvPr>
        </p:nvSpPr>
        <p:spPr>
          <a:xfrm>
            <a:off x="0" y="1"/>
            <a:ext cx="12192000" cy="1351721"/>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sz="5400" dirty="0">
                <a:latin typeface="Arial" panose="020B0604020202020204" pitchFamily="34" charset="0"/>
                <a:cs typeface="Arial" panose="020B0604020202020204" pitchFamily="34" charset="0"/>
              </a:rPr>
              <a:t>147-bet 1-test</a:t>
            </a:r>
            <a:endParaRPr lang="ru-RU" sz="54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4A1C325F-6775-4493-8C28-F67537F4B9FC}"/>
              </a:ext>
            </a:extLst>
          </p:cNvPr>
          <p:cNvSpPr>
            <a:spLocks noGrp="1"/>
          </p:cNvSpPr>
          <p:nvPr>
            <p:ph idx="1"/>
          </p:nvPr>
        </p:nvSpPr>
        <p:spPr>
          <a:xfrm>
            <a:off x="503583" y="1689100"/>
            <a:ext cx="11065565" cy="4738203"/>
          </a:xfrm>
        </p:spPr>
        <p:txBody>
          <a:bodyPr/>
          <a:lstStyle/>
          <a:p>
            <a:pPr marL="0" indent="0" algn="just">
              <a:lnSpc>
                <a:spcPct val="100000"/>
              </a:lnSpc>
              <a:buNone/>
            </a:pPr>
            <a:r>
              <a:rPr lang="en-US" dirty="0"/>
              <a:t>   </a:t>
            </a:r>
            <a:r>
              <a:rPr lang="en-US" sz="3200" dirty="0" err="1">
                <a:latin typeface="Arial" panose="020B0604020202020204" pitchFamily="34" charset="0"/>
                <a:cs typeface="Arial" panose="020B0604020202020204" pitchFamily="34" charset="0"/>
              </a:rPr>
              <a:t>Yorug‘likning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jismlardan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elektronni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urib</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chiqarish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hodisasi</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deyiladi</a:t>
            </a:r>
            <a:r>
              <a:rPr lang="en-US" sz="3200" dirty="0">
                <a:latin typeface="Arial" panose="020B0604020202020204" pitchFamily="34" charset="0"/>
                <a:cs typeface="Arial" panose="020B0604020202020204" pitchFamily="34" charset="0"/>
              </a:rPr>
              <a:t>.</a:t>
            </a:r>
          </a:p>
          <a:p>
            <a:pPr marL="0" indent="0" algn="just">
              <a:lnSpc>
                <a:spcPct val="100000"/>
              </a:lnSpc>
              <a:buNone/>
            </a:pP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qutblanish</a:t>
            </a:r>
            <a:r>
              <a:rPr lang="en-US" sz="3200" dirty="0">
                <a:latin typeface="Arial" panose="020B0604020202020204" pitchFamily="34" charset="0"/>
                <a:cs typeface="Arial" panose="020B0604020202020204" pitchFamily="34" charset="0"/>
              </a:rPr>
              <a:t>;   </a:t>
            </a:r>
            <a:r>
              <a:rPr lang="en-US" dirty="0"/>
              <a:t>                         </a:t>
            </a:r>
            <a:r>
              <a:rPr lang="en-US" sz="3200" dirty="0">
                <a:latin typeface="Arial" panose="020B0604020202020204" pitchFamily="34" charset="0"/>
                <a:cs typeface="Arial" panose="020B0604020202020204" pitchFamily="34" charset="0"/>
              </a:rPr>
              <a:t>B) </a:t>
            </a:r>
            <a:r>
              <a:rPr lang="en-US" sz="3200" dirty="0" err="1">
                <a:latin typeface="Arial" panose="020B0604020202020204" pitchFamily="34" charset="0"/>
                <a:cs typeface="Arial" panose="020B0604020202020204" pitchFamily="34" charset="0"/>
              </a:rPr>
              <a:t>difraksiya</a:t>
            </a:r>
            <a:r>
              <a:rPr lang="en-US" sz="3200" dirty="0">
                <a:latin typeface="Arial" panose="020B0604020202020204" pitchFamily="34" charset="0"/>
                <a:cs typeface="Arial" panose="020B0604020202020204" pitchFamily="34" charset="0"/>
              </a:rPr>
              <a:t>;</a:t>
            </a:r>
          </a:p>
          <a:p>
            <a:pPr marL="0" indent="0" algn="just">
              <a:lnSpc>
                <a:spcPct val="100000"/>
              </a:lnSpc>
              <a:buNone/>
            </a:pPr>
            <a:r>
              <a:rPr lang="en-US" sz="3200" dirty="0">
                <a:latin typeface="Arial" panose="020B0604020202020204" pitchFamily="34" charset="0"/>
                <a:cs typeface="Arial" panose="020B0604020202020204" pitchFamily="34" charset="0"/>
              </a:rPr>
              <a:t>              C) </a:t>
            </a:r>
            <a:r>
              <a:rPr lang="en-US" sz="3200" dirty="0" err="1">
                <a:latin typeface="Arial" panose="020B0604020202020204" pitchFamily="34" charset="0"/>
                <a:cs typeface="Arial" panose="020B0604020202020204" pitchFamily="34" charset="0"/>
              </a:rPr>
              <a:t>dispersiya</a:t>
            </a:r>
            <a:r>
              <a:rPr lang="en-US" sz="3200" dirty="0">
                <a:latin typeface="Arial" panose="020B0604020202020204" pitchFamily="34" charset="0"/>
                <a:cs typeface="Arial" panose="020B0604020202020204" pitchFamily="34" charset="0"/>
              </a:rPr>
              <a:t>;                     D) </a:t>
            </a:r>
            <a:r>
              <a:rPr lang="en-US" sz="3200" dirty="0" err="1">
                <a:latin typeface="Arial" panose="020B0604020202020204" pitchFamily="34" charset="0"/>
                <a:cs typeface="Arial" panose="020B0604020202020204" pitchFamily="34" charset="0"/>
              </a:rPr>
              <a:t>fotoeffekt</a:t>
            </a:r>
            <a:r>
              <a:rPr lang="en-US" sz="3200" dirty="0">
                <a:latin typeface="Arial" panose="020B0604020202020204" pitchFamily="34" charset="0"/>
                <a:cs typeface="Arial" panose="020B0604020202020204" pitchFamily="34" charset="0"/>
              </a:rPr>
              <a:t>.</a:t>
            </a: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en-US" sz="3200" dirty="0" err="1">
                <a:solidFill>
                  <a:schemeClr val="accent1"/>
                </a:solidFill>
                <a:latin typeface="Arial" panose="020B0604020202020204" pitchFamily="34" charset="0"/>
                <a:cs typeface="Arial" panose="020B0604020202020204" pitchFamily="34" charset="0"/>
              </a:rPr>
              <a:t>To‘g‘ri</a:t>
            </a:r>
            <a:r>
              <a:rPr lang="en-US" sz="3200" dirty="0">
                <a:solidFill>
                  <a:schemeClr val="accent1"/>
                </a:solidFill>
                <a:latin typeface="Arial" panose="020B0604020202020204" pitchFamily="34" charset="0"/>
                <a:cs typeface="Arial" panose="020B0604020202020204" pitchFamily="34" charset="0"/>
              </a:rPr>
              <a:t> </a:t>
            </a:r>
            <a:r>
              <a:rPr lang="en-US" sz="3200" dirty="0" err="1">
                <a:solidFill>
                  <a:schemeClr val="accent1"/>
                </a:solidFill>
                <a:latin typeface="Arial" panose="020B0604020202020204" pitchFamily="34" charset="0"/>
                <a:cs typeface="Arial" panose="020B0604020202020204" pitchFamily="34" charset="0"/>
              </a:rPr>
              <a:t>javob</a:t>
            </a:r>
            <a:r>
              <a:rPr lang="en-US" sz="3200" dirty="0">
                <a:solidFill>
                  <a:schemeClr val="accent1"/>
                </a:solidFill>
                <a:latin typeface="Arial" panose="020B0604020202020204" pitchFamily="34" charset="0"/>
                <a:cs typeface="Arial" panose="020B0604020202020204" pitchFamily="34" charset="0"/>
              </a:rPr>
              <a:t>:  </a:t>
            </a:r>
            <a:r>
              <a:rPr lang="en-US" sz="3200" b="1" dirty="0">
                <a:solidFill>
                  <a:schemeClr val="accent1"/>
                </a:solidFill>
                <a:latin typeface="Arial" panose="020B0604020202020204" pitchFamily="34" charset="0"/>
                <a:cs typeface="Arial" panose="020B0604020202020204" pitchFamily="34" charset="0"/>
              </a:rPr>
              <a:t>D) </a:t>
            </a:r>
            <a:r>
              <a:rPr lang="en-US" sz="3200" b="1" dirty="0" err="1">
                <a:solidFill>
                  <a:schemeClr val="accent1"/>
                </a:solidFill>
                <a:latin typeface="Arial" panose="020B0604020202020204" pitchFamily="34" charset="0"/>
                <a:cs typeface="Arial" panose="020B0604020202020204" pitchFamily="34" charset="0"/>
              </a:rPr>
              <a:t>fotoeffekt</a:t>
            </a:r>
            <a:r>
              <a:rPr lang="en-US" sz="3200" b="1" dirty="0">
                <a:solidFill>
                  <a:schemeClr val="accent1"/>
                </a:solidFill>
                <a:latin typeface="Arial" panose="020B0604020202020204" pitchFamily="34" charset="0"/>
                <a:cs typeface="Arial" panose="020B0604020202020204" pitchFamily="34" charset="0"/>
              </a:rPr>
              <a:t>.</a:t>
            </a:r>
            <a:endParaRPr lang="ru-RU" sz="3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685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615DD9-D94D-42CF-8C08-C515D0202C6C}"/>
              </a:ext>
            </a:extLst>
          </p:cNvPr>
          <p:cNvSpPr>
            <a:spLocks noGrp="1"/>
          </p:cNvSpPr>
          <p:nvPr>
            <p:ph type="title"/>
          </p:nvPr>
        </p:nvSpPr>
        <p:spPr>
          <a:xfrm>
            <a:off x="0" y="1"/>
            <a:ext cx="12192000" cy="12699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latin typeface="Arial" panose="020B0604020202020204" pitchFamily="34" charset="0"/>
                <a:cs typeface="Arial" panose="020B0604020202020204" pitchFamily="34" charset="0"/>
              </a:rPr>
              <a:t>                          </a:t>
            </a:r>
            <a:r>
              <a:rPr lang="en-US" sz="5400" dirty="0">
                <a:latin typeface="Arial" panose="020B0604020202020204" pitchFamily="34" charset="0"/>
                <a:cs typeface="Arial" panose="020B0604020202020204" pitchFamily="34" charset="0"/>
              </a:rPr>
              <a:t>147-bet  4-test</a:t>
            </a:r>
            <a:endParaRPr lang="ru-RU" sz="5400"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41453AA-A688-4882-ADDA-7711D879B345}"/>
                  </a:ext>
                </a:extLst>
              </p:cNvPr>
              <p:cNvSpPr>
                <a:spLocks noGrp="1"/>
              </p:cNvSpPr>
              <p:nvPr>
                <p:ph idx="1"/>
              </p:nvPr>
            </p:nvSpPr>
            <p:spPr>
              <a:xfrm>
                <a:off x="330200" y="1435100"/>
                <a:ext cx="11645900" cy="5130800"/>
              </a:xfrm>
            </p:spPr>
            <p:txBody>
              <a:bodyPr>
                <a:normAutofit lnSpcReduction="10000"/>
              </a:bodyPr>
              <a:lstStyle/>
              <a:p>
                <a:pPr marL="0" indent="0">
                  <a:buNone/>
                </a:pPr>
                <a:endParaRPr lang="en-US" dirty="0"/>
              </a:p>
              <a:p>
                <a:pPr marL="0" indent="0" algn="just">
                  <a:lnSpc>
                    <a:spcPct val="100000"/>
                  </a:lnSpc>
                  <a:buNone/>
                </a:pPr>
                <a:r>
                  <a:rPr lang="en-US" dirty="0"/>
                  <a:t>         </a:t>
                </a:r>
                <a:r>
                  <a:rPr lang="en-US" sz="3200" dirty="0" err="1">
                    <a:latin typeface="Arial" panose="020B0604020202020204" pitchFamily="34" charset="0"/>
                    <a:cs typeface="Arial" panose="020B0604020202020204" pitchFamily="34" charset="0"/>
                  </a:rPr>
                  <a:t>Tushayotgan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yorug</a:t>
                </a:r>
                <a:r>
                  <a:rPr lang="ru-RU"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likning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oqimi</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𝜆</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r>
                      <a:rPr lang="en-US" sz="3200" b="0" i="1" smtClean="0">
                        <a:latin typeface="Cambria Math" panose="02040503050406030204" pitchFamily="18" charset="0"/>
                        <a:ea typeface="Cambria Math" panose="02040503050406030204" pitchFamily="18" charset="0"/>
                        <a:cs typeface="Arial" panose="020B0604020202020204" pitchFamily="34" charset="0"/>
                      </a:rPr>
                      <m:t>𝑐𝑜𝑛𝑠𝑡</m:t>
                    </m:r>
                    <m:r>
                      <a:rPr lang="en-US" sz="3200" b="0" i="1" smtClean="0">
                        <a:latin typeface="Cambria Math" panose="02040503050406030204" pitchFamily="18" charset="0"/>
                        <a:ea typeface="Cambria Math" panose="02040503050406030204" pitchFamily="18" charset="0"/>
                        <a:cs typeface="Arial" panose="020B0604020202020204" pitchFamily="34" charset="0"/>
                      </a:rPr>
                      <m:t>  </m:t>
                    </m:r>
                    <m:r>
                      <a:rPr lang="en-US" sz="3200" b="0" i="1" smtClean="0">
                        <a:latin typeface="Cambria Math" panose="02040503050406030204" pitchFamily="18" charset="0"/>
                        <a:ea typeface="Cambria Math" panose="02040503050406030204" pitchFamily="18" charset="0"/>
                        <a:cs typeface="Arial" panose="020B0604020202020204" pitchFamily="34" charset="0"/>
                      </a:rPr>
                      <m:t>𝑑𝑎</m:t>
                    </m:r>
                    <m:r>
                      <a:rPr lang="en-US" sz="3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t> </a:t>
                </a:r>
                <a:r>
                  <a:rPr lang="en-US" sz="3200" dirty="0">
                    <a:latin typeface="Arial" panose="020B0604020202020204" pitchFamily="34" charset="0"/>
                    <a:cs typeface="Arial" panose="020B0604020202020204" pitchFamily="34" charset="0"/>
                  </a:rPr>
                  <a:t>4 </a:t>
                </a:r>
                <a:r>
                  <a:rPr lang="en-US" sz="3200" dirty="0" err="1">
                    <a:latin typeface="Arial" panose="020B0604020202020204" pitchFamily="34" charset="0"/>
                    <a:cs typeface="Arial" panose="020B0604020202020204" pitchFamily="34" charset="0"/>
                  </a:rPr>
                  <a:t>marta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ortsa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fotoelektronlarning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tezligi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necha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marta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o‘zgaradi</a:t>
                </a:r>
                <a:r>
                  <a:rPr lang="en-US" sz="3200" dirty="0">
                    <a:latin typeface="Arial" panose="020B0604020202020204" pitchFamily="34" charset="0"/>
                    <a:cs typeface="Arial" panose="020B0604020202020204" pitchFamily="34" charset="0"/>
                  </a:rPr>
                  <a:t>?</a:t>
                </a:r>
              </a:p>
              <a:p>
                <a:pPr marL="0" indent="0" algn="just">
                  <a:lnSpc>
                    <a:spcPct val="100000"/>
                  </a:lnSpc>
                  <a:buNone/>
                </a:pPr>
                <a:r>
                  <a:rPr lang="en-US" sz="3200" dirty="0">
                    <a:latin typeface="Arial" panose="020B0604020202020204" pitchFamily="34" charset="0"/>
                    <a:cs typeface="Arial" panose="020B0604020202020204" pitchFamily="34" charset="0"/>
                  </a:rPr>
                  <a:t> </a:t>
                </a:r>
              </a:p>
              <a:p>
                <a:pPr marL="0" indent="0" algn="just">
                  <a:lnSpc>
                    <a:spcPct val="100000"/>
                  </a:lnSpc>
                  <a:buNone/>
                </a:pP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o‘zgarmaydi</a:t>
                </a:r>
                <a:r>
                  <a:rPr lang="en-US" sz="3200" dirty="0">
                    <a:latin typeface="Arial" panose="020B0604020202020204" pitchFamily="34" charset="0"/>
                    <a:cs typeface="Arial" panose="020B0604020202020204" pitchFamily="34" charset="0"/>
                  </a:rPr>
                  <a:t>;                         B) 4 </a:t>
                </a:r>
                <a:r>
                  <a:rPr lang="en-US" sz="3200" dirty="0" err="1">
                    <a:latin typeface="Arial" panose="020B0604020202020204" pitchFamily="34" charset="0"/>
                    <a:cs typeface="Arial" panose="020B0604020202020204" pitchFamily="34" charset="0"/>
                  </a:rPr>
                  <a:t>marta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ortadi</a:t>
                </a:r>
                <a:r>
                  <a:rPr lang="en-US" sz="3200" dirty="0">
                    <a:latin typeface="Arial" panose="020B0604020202020204" pitchFamily="34" charset="0"/>
                    <a:cs typeface="Arial" panose="020B0604020202020204" pitchFamily="34" charset="0"/>
                  </a:rPr>
                  <a:t>;</a:t>
                </a:r>
              </a:p>
              <a:p>
                <a:pPr marL="0" indent="0" algn="just">
                  <a:lnSpc>
                    <a:spcPct val="100000"/>
                  </a:lnSpc>
                  <a:buNone/>
                </a:pPr>
                <a:r>
                  <a:rPr lang="en-US" sz="3200" dirty="0">
                    <a:latin typeface="Arial" panose="020B0604020202020204" pitchFamily="34" charset="0"/>
                    <a:cs typeface="Arial" panose="020B0604020202020204" pitchFamily="34" charset="0"/>
                  </a:rPr>
                  <a:t>        C) 4 </a:t>
                </a:r>
                <a:r>
                  <a:rPr lang="en-US" sz="3200" dirty="0" err="1">
                    <a:latin typeface="Arial" panose="020B0604020202020204" pitchFamily="34" charset="0"/>
                    <a:cs typeface="Arial" panose="020B0604020202020204" pitchFamily="34" charset="0"/>
                  </a:rPr>
                  <a:t>marta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kamayadi</a:t>
                </a:r>
                <a:r>
                  <a:rPr lang="en-US" sz="3200" dirty="0">
                    <a:latin typeface="Arial" panose="020B0604020202020204" pitchFamily="34" charset="0"/>
                    <a:cs typeface="Arial" panose="020B0604020202020204" pitchFamily="34" charset="0"/>
                  </a:rPr>
                  <a:t>;               D) 2 </a:t>
                </a:r>
                <a:r>
                  <a:rPr lang="en-US" sz="3200" dirty="0" err="1">
                    <a:latin typeface="Arial" panose="020B0604020202020204" pitchFamily="34" charset="0"/>
                    <a:cs typeface="Arial" panose="020B0604020202020204" pitchFamily="34" charset="0"/>
                  </a:rPr>
                  <a:t>marta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ortadi</a:t>
                </a:r>
                <a:r>
                  <a:rPr lang="en-US" sz="3200" dirty="0">
                    <a:latin typeface="Arial" panose="020B0604020202020204" pitchFamily="34" charset="0"/>
                    <a:cs typeface="Arial" panose="020B0604020202020204" pitchFamily="34" charset="0"/>
                  </a:rPr>
                  <a:t>.</a:t>
                </a: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en-US" sz="3200" dirty="0" err="1">
                    <a:solidFill>
                      <a:schemeClr val="accent1"/>
                    </a:solidFill>
                    <a:latin typeface="Arial" panose="020B0604020202020204" pitchFamily="34" charset="0"/>
                    <a:cs typeface="Arial" panose="020B0604020202020204" pitchFamily="34" charset="0"/>
                  </a:rPr>
                  <a:t>To‘g‘ri</a:t>
                </a:r>
                <a:r>
                  <a:rPr lang="en-US" sz="3200" dirty="0">
                    <a:solidFill>
                      <a:schemeClr val="accent1"/>
                    </a:solidFill>
                    <a:latin typeface="Arial" panose="020B0604020202020204" pitchFamily="34" charset="0"/>
                    <a:cs typeface="Arial" panose="020B0604020202020204" pitchFamily="34" charset="0"/>
                  </a:rPr>
                  <a:t> </a:t>
                </a:r>
                <a:r>
                  <a:rPr lang="en-US" sz="3200" dirty="0" err="1">
                    <a:solidFill>
                      <a:schemeClr val="accent1"/>
                    </a:solidFill>
                    <a:latin typeface="Arial" panose="020B0604020202020204" pitchFamily="34" charset="0"/>
                    <a:cs typeface="Arial" panose="020B0604020202020204" pitchFamily="34" charset="0"/>
                  </a:rPr>
                  <a:t>javob</a:t>
                </a:r>
                <a:r>
                  <a:rPr lang="en-US" sz="3200" dirty="0">
                    <a:solidFill>
                      <a:schemeClr val="accent1"/>
                    </a:solidFill>
                    <a:latin typeface="Arial" panose="020B0604020202020204" pitchFamily="34" charset="0"/>
                    <a:cs typeface="Arial" panose="020B0604020202020204" pitchFamily="34" charset="0"/>
                  </a:rPr>
                  <a:t>:  </a:t>
                </a:r>
                <a:r>
                  <a:rPr lang="en-US" sz="3200" b="1" dirty="0">
                    <a:solidFill>
                      <a:schemeClr val="accent1"/>
                    </a:solidFill>
                    <a:latin typeface="Arial" panose="020B0604020202020204" pitchFamily="34" charset="0"/>
                    <a:cs typeface="Arial" panose="020B0604020202020204" pitchFamily="34" charset="0"/>
                  </a:rPr>
                  <a:t>A) </a:t>
                </a:r>
                <a:r>
                  <a:rPr lang="en-US" sz="3200" b="1" dirty="0" err="1">
                    <a:solidFill>
                      <a:schemeClr val="accent1"/>
                    </a:solidFill>
                    <a:latin typeface="Arial" panose="020B0604020202020204" pitchFamily="34" charset="0"/>
                    <a:cs typeface="Arial" panose="020B0604020202020204" pitchFamily="34" charset="0"/>
                  </a:rPr>
                  <a:t>o‘zgarmaydi</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chunki</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fotoelektronlarning</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kinetik</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energiyasi</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yorug</a:t>
                </a:r>
                <a:r>
                  <a:rPr lang="ru-RU" sz="3200" b="1" dirty="0">
                    <a:solidFill>
                      <a:schemeClr val="accent1"/>
                    </a:solidFill>
                    <a:latin typeface="Arial" panose="020B0604020202020204" pitchFamily="34" charset="0"/>
                    <a:cs typeface="Arial" panose="020B0604020202020204" pitchFamily="34" charset="0"/>
                  </a:rPr>
                  <a:t>‘</a:t>
                </a:r>
                <a:r>
                  <a:rPr lang="en-US" sz="3200" b="1" dirty="0" err="1">
                    <a:solidFill>
                      <a:schemeClr val="accent1"/>
                    </a:solidFill>
                    <a:latin typeface="Arial" panose="020B0604020202020204" pitchFamily="34" charset="0"/>
                    <a:cs typeface="Arial" panose="020B0604020202020204" pitchFamily="34" charset="0"/>
                  </a:rPr>
                  <a:t>lik</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oqimiga</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bog‘liq</a:t>
                </a:r>
                <a:r>
                  <a:rPr lang="en-US" sz="3200" b="1" dirty="0">
                    <a:solidFill>
                      <a:schemeClr val="accent1"/>
                    </a:solidFill>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emas</a:t>
                </a:r>
                <a:r>
                  <a:rPr lang="en-US" sz="3200" b="1" dirty="0">
                    <a:solidFill>
                      <a:schemeClr val="accent1"/>
                    </a:solidFill>
                    <a:latin typeface="Arial" panose="020B0604020202020204" pitchFamily="34" charset="0"/>
                    <a:cs typeface="Arial" panose="020B0604020202020204" pitchFamily="34" charset="0"/>
                  </a:rPr>
                  <a:t>.</a:t>
                </a: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endParaRPr lang="ru-RU" sz="3200"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F41453AA-A688-4882-ADDA-7711D879B345}"/>
                  </a:ext>
                </a:extLst>
              </p:cNvPr>
              <p:cNvSpPr>
                <a:spLocks noGrp="1" noRot="1" noChangeAspect="1" noMove="1" noResize="1" noEditPoints="1" noAdjustHandles="1" noChangeArrowheads="1" noChangeShapeType="1" noTextEdit="1"/>
              </p:cNvSpPr>
              <p:nvPr>
                <p:ph idx="1"/>
              </p:nvPr>
            </p:nvSpPr>
            <p:spPr>
              <a:xfrm>
                <a:off x="330200" y="1435100"/>
                <a:ext cx="11645900" cy="5130800"/>
              </a:xfrm>
              <a:blipFill>
                <a:blip r:embed="rId2"/>
                <a:stretch>
                  <a:fillRect l="-1308" r="-1308"/>
                </a:stretch>
              </a:blipFill>
            </p:spPr>
            <p:txBody>
              <a:bodyPr/>
              <a:lstStyle/>
              <a:p>
                <a:r>
                  <a:rPr lang="ru-RU">
                    <a:noFill/>
                  </a:rPr>
                  <a:t> </a:t>
                </a:r>
              </a:p>
            </p:txBody>
          </p:sp>
        </mc:Fallback>
      </mc:AlternateContent>
    </p:spTree>
    <p:extLst>
      <p:ext uri="{BB962C8B-B14F-4D97-AF65-F5344CB8AC3E}">
        <p14:creationId xmlns:p14="http://schemas.microsoft.com/office/powerpoint/2010/main" val="443261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569843" y="1828800"/>
            <a:ext cx="11385723" cy="2375731"/>
          </a:xfrm>
        </p:spPr>
        <p:txBody>
          <a:bodyPr>
            <a:noAutofit/>
          </a:bodyPr>
          <a:lstStyle/>
          <a:p>
            <a:pPr marL="623888" indent="-623888" algn="just">
              <a:lnSpc>
                <a:spcPct val="100000"/>
              </a:lnSpc>
              <a:spcBef>
                <a:spcPts val="0"/>
              </a:spcBef>
              <a:spcAft>
                <a:spcPts val="1200"/>
              </a:spcAft>
              <a:buAutoNum type="arabicPeriod"/>
            </a:pPr>
            <a:r>
              <a:rPr lang="en-US" sz="4400" dirty="0" err="1">
                <a:latin typeface="Arial" panose="020B0604020202020204" pitchFamily="34" charset="0"/>
                <a:cs typeface="Arial" panose="020B0604020202020204" pitchFamily="34" charset="0"/>
              </a:rPr>
              <a:t>Mavzuni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o‘qish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mavzuga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oid</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savollarga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javob</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yozish</a:t>
            </a:r>
            <a:r>
              <a:rPr lang="en-US" sz="4400" dirty="0">
                <a:latin typeface="Arial" panose="020B0604020202020204" pitchFamily="34" charset="0"/>
                <a:cs typeface="Arial" panose="020B0604020202020204" pitchFamily="34" charset="0"/>
              </a:rPr>
              <a:t>. (145-bet)</a:t>
            </a:r>
          </a:p>
          <a:p>
            <a:pPr marL="623888" indent="-623888" algn="just">
              <a:lnSpc>
                <a:spcPct val="100000"/>
              </a:lnSpc>
              <a:spcBef>
                <a:spcPts val="0"/>
              </a:spcBef>
              <a:buAutoNum type="arabicPeriod"/>
            </a:pPr>
            <a:r>
              <a:rPr lang="en-US" sz="4400" dirty="0">
                <a:latin typeface="Arial" panose="020B0604020202020204" pitchFamily="34" charset="0"/>
                <a:cs typeface="Arial" panose="020B0604020202020204" pitchFamily="34" charset="0"/>
              </a:rPr>
              <a:t>147-bet  </a:t>
            </a:r>
            <a:r>
              <a:rPr lang="en-US" sz="4400" b="1" dirty="0">
                <a:latin typeface="Arial" panose="020B0604020202020204" pitchFamily="34" charset="0"/>
                <a:cs typeface="Arial" panose="020B0604020202020204" pitchFamily="34" charset="0"/>
              </a:rPr>
              <a:t>1, 3</a:t>
            </a:r>
            <a:r>
              <a:rPr lang="en-US" sz="4400" dirty="0">
                <a:latin typeface="Arial" panose="020B0604020202020204" pitchFamily="34" charset="0"/>
                <a:cs typeface="Arial" panose="020B0604020202020204" pitchFamily="34" charset="0"/>
              </a:rPr>
              <a:t>-testlarni </a:t>
            </a:r>
            <a:r>
              <a:rPr lang="en-US" sz="4400" dirty="0" err="1">
                <a:latin typeface="Arial" panose="020B0604020202020204" pitchFamily="34" charset="0"/>
                <a:cs typeface="Arial" panose="020B0604020202020204" pitchFamily="34" charset="0"/>
              </a:rPr>
              <a:t>yechish</a:t>
            </a:r>
            <a:r>
              <a:rPr lang="en-US" sz="4400" dirty="0">
                <a:latin typeface="Arial" panose="020B0604020202020204" pitchFamily="34" charset="0"/>
                <a:cs typeface="Arial" panose="020B0604020202020204" pitchFamily="34" charset="0"/>
              </a:rPr>
              <a:t>.</a:t>
            </a:r>
            <a:endParaRPr lang="uz-Latn-UZ" sz="4400" dirty="0">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sz="4800" dirty="0">
                <a:latin typeface="Arial" panose="020B0604020202020204" pitchFamily="34" charset="0"/>
                <a:cs typeface="Arial" panose="020B0604020202020204" pitchFamily="34" charset="0"/>
              </a:rPr>
              <a:t>Mustaqil bajarish uchun topshiriqlar</a:t>
            </a:r>
            <a:endParaRPr lang="ru-RU"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894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76D174-EC39-44E4-837A-553820D9479B}"/>
              </a:ext>
            </a:extLst>
          </p:cNvPr>
          <p:cNvSpPr>
            <a:spLocks noGrp="1"/>
          </p:cNvSpPr>
          <p:nvPr>
            <p:ph type="title"/>
          </p:nvPr>
        </p:nvSpPr>
        <p:spPr>
          <a:xfrm>
            <a:off x="0" y="1"/>
            <a:ext cx="12192000" cy="1232451"/>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sz="4800" dirty="0" err="1">
                <a:latin typeface="Arial" panose="020B0604020202020204" pitchFamily="34" charset="0"/>
                <a:cs typeface="Arial" panose="020B0604020202020204" pitchFamily="34" charset="0"/>
              </a:rPr>
              <a:t>Yorug‘lik</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bosimi</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529DC0F7-4BD8-4EDF-94DE-9A45558883D0}"/>
                  </a:ext>
                </a:extLst>
              </p:cNvPr>
              <p:cNvSpPr>
                <a:spLocks noGrp="1"/>
              </p:cNvSpPr>
              <p:nvPr>
                <p:ph idx="1"/>
              </p:nvPr>
            </p:nvSpPr>
            <p:spPr>
              <a:xfrm>
                <a:off x="344556" y="1444487"/>
                <a:ext cx="11339444" cy="5181600"/>
              </a:xfrm>
            </p:spPr>
            <p:txBody>
              <a:bodyPr>
                <a:normAutofit fontScale="92500" lnSpcReduction="10000"/>
              </a:bodyPr>
              <a:lstStyle/>
              <a:p>
                <a:pPr marL="0" indent="0" algn="just">
                  <a:buNone/>
                </a:pPr>
                <a:r>
                  <a:rPr lang="en-US" sz="3500" dirty="0">
                    <a:latin typeface="Arial" panose="020B0604020202020204" pitchFamily="34" charset="0"/>
                    <a:cs typeface="Arial" panose="020B0604020202020204" pitchFamily="34" charset="0"/>
                  </a:rPr>
                  <a:t>      </a:t>
                </a:r>
                <a:r>
                  <a:rPr lang="uz-Latn-UZ" sz="3500" dirty="0">
                    <a:latin typeface="Arial" panose="020B0604020202020204" pitchFamily="34" charset="0"/>
                    <a:cs typeface="Arial" panose="020B0604020202020204" pitchFamily="34" charset="0"/>
                  </a:rPr>
                  <a:t>Foton doimiy harakatda bo‘lganidan, u impulsga ega bo‘ladi. </a:t>
                </a:r>
              </a:p>
              <a:p>
                <a:pPr marL="0" indent="0" algn="ctr">
                  <a:buNone/>
                </a:pPr>
                <a14:m>
                  <m:oMath xmlns:m="http://schemas.openxmlformats.org/officeDocument/2006/math">
                    <m:r>
                      <a:rPr lang="uz-Latn-UZ" sz="3600" b="1" i="1" smtClean="0">
                        <a:solidFill>
                          <a:schemeClr val="tx1"/>
                        </a:solidFill>
                        <a:latin typeface="Cambria Math" panose="02040503050406030204" pitchFamily="18" charset="0"/>
                      </a:rPr>
                      <m:t>𝒑</m:t>
                    </m:r>
                    <m:r>
                      <a:rPr lang="uz-Latn-UZ" sz="3600" b="1" i="1" smtClean="0">
                        <a:solidFill>
                          <a:schemeClr val="tx1"/>
                        </a:solidFill>
                        <a:latin typeface="Cambria Math" panose="02040503050406030204" pitchFamily="18" charset="0"/>
                      </a:rPr>
                      <m:t>=</m:t>
                    </m:r>
                    <m:r>
                      <a:rPr lang="uz-Latn-UZ" sz="3600" b="1" i="1" smtClean="0">
                        <a:solidFill>
                          <a:schemeClr val="tx1"/>
                        </a:solidFill>
                        <a:latin typeface="Cambria Math" panose="02040503050406030204" pitchFamily="18" charset="0"/>
                      </a:rPr>
                      <m:t>𝒎𝒄</m:t>
                    </m:r>
                  </m:oMath>
                </a14:m>
                <a:r>
                  <a:rPr lang="uz-Latn-UZ" sz="3600" b="1" dirty="0">
                    <a:solidFill>
                      <a:schemeClr val="tx1"/>
                    </a:solidFill>
                    <a:latin typeface="Arial" panose="020B0604020202020204" pitchFamily="34" charset="0"/>
                    <a:cs typeface="Arial" panose="020B0604020202020204" pitchFamily="34" charset="0"/>
                  </a:rPr>
                  <a:t> </a:t>
                </a:r>
                <a:r>
                  <a:rPr lang="en-US" sz="36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uz-Latn-UZ" sz="3600" b="1" i="1" dirty="0">
                        <a:solidFill>
                          <a:schemeClr val="tx1"/>
                        </a:solidFill>
                        <a:latin typeface="Cambria Math" panose="02040503050406030204" pitchFamily="18" charset="0"/>
                        <a:ea typeface="Cambria Math" panose="02040503050406030204" pitchFamily="18" charset="0"/>
                      </a:rPr>
                      <m:t>𝝀</m:t>
                    </m:r>
                    <m:r>
                      <a:rPr lang="uz-Latn-UZ" sz="3600" b="1" i="1" dirty="0">
                        <a:solidFill>
                          <a:schemeClr val="tx1"/>
                        </a:solidFill>
                        <a:latin typeface="Cambria Math" panose="02040503050406030204" pitchFamily="18" charset="0"/>
                        <a:ea typeface="Cambria Math" panose="02040503050406030204" pitchFamily="18" charset="0"/>
                      </a:rPr>
                      <m:t>=</m:t>
                    </m:r>
                    <m:f>
                      <m:fPr>
                        <m:ctrlPr>
                          <a:rPr lang="uz-Latn-UZ" sz="3600" b="1" i="1" dirty="0">
                            <a:solidFill>
                              <a:schemeClr val="tx1"/>
                            </a:solidFill>
                            <a:latin typeface="Cambria Math" panose="02040503050406030204" pitchFamily="18" charset="0"/>
                            <a:ea typeface="Cambria Math" panose="02040503050406030204" pitchFamily="18" charset="0"/>
                          </a:rPr>
                        </m:ctrlPr>
                      </m:fPr>
                      <m:num>
                        <m:r>
                          <a:rPr lang="uz-Latn-UZ" sz="3600" b="1" i="1" dirty="0">
                            <a:solidFill>
                              <a:schemeClr val="tx1"/>
                            </a:solidFill>
                            <a:latin typeface="Cambria Math" panose="02040503050406030204" pitchFamily="18" charset="0"/>
                            <a:ea typeface="Cambria Math" panose="02040503050406030204" pitchFamily="18" charset="0"/>
                          </a:rPr>
                          <m:t>𝒄</m:t>
                        </m:r>
                      </m:num>
                      <m:den>
                        <m:r>
                          <a:rPr lang="uz-Latn-UZ" sz="3600" b="1" i="1" dirty="0">
                            <a:solidFill>
                              <a:schemeClr val="tx1"/>
                            </a:solidFill>
                            <a:latin typeface="Cambria Math" panose="02040503050406030204" pitchFamily="18" charset="0"/>
                            <a:ea typeface="Cambria Math" panose="02040503050406030204" pitchFamily="18" charset="0"/>
                          </a:rPr>
                          <m:t>𝝂</m:t>
                        </m:r>
                      </m:den>
                    </m:f>
                  </m:oMath>
                </a14:m>
                <a:r>
                  <a:rPr lang="en-US" sz="36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3600" b="1" i="1" dirty="0" smtClean="0">
                        <a:solidFill>
                          <a:schemeClr val="tx1"/>
                        </a:solidFill>
                        <a:latin typeface="Cambria Math" panose="02040503050406030204" pitchFamily="18" charset="0"/>
                        <a:cs typeface="Times New Roman" panose="02020603050405020304" pitchFamily="18" charset="0"/>
                      </a:rPr>
                      <m:t>𝒑</m:t>
                    </m:r>
                    <m:r>
                      <a:rPr lang="en-US" sz="3600" b="1" i="1" dirty="0" smtClean="0">
                        <a:solidFill>
                          <a:schemeClr val="tx1"/>
                        </a:solidFill>
                        <a:latin typeface="Cambria Math" panose="02040503050406030204" pitchFamily="18" charset="0"/>
                        <a:cs typeface="Times New Roman" panose="02020603050405020304" pitchFamily="18" charset="0"/>
                      </a:rPr>
                      <m:t>=</m:t>
                    </m:r>
                    <m:f>
                      <m:fPr>
                        <m:ctrlPr>
                          <a:rPr lang="en-US" sz="3600" b="1" i="1" dirty="0" smtClean="0">
                            <a:solidFill>
                              <a:schemeClr val="tx1"/>
                            </a:solidFill>
                            <a:latin typeface="Cambria Math" panose="02040503050406030204" pitchFamily="18" charset="0"/>
                            <a:cs typeface="Times New Roman" panose="02020603050405020304" pitchFamily="18" charset="0"/>
                          </a:rPr>
                        </m:ctrlPr>
                      </m:fPr>
                      <m:num>
                        <m:r>
                          <a:rPr lang="en-US" sz="3600" b="1" i="1" dirty="0" smtClean="0">
                            <a:solidFill>
                              <a:schemeClr val="tx1"/>
                            </a:solidFill>
                            <a:latin typeface="Cambria Math" panose="02040503050406030204" pitchFamily="18" charset="0"/>
                            <a:cs typeface="Times New Roman" panose="02020603050405020304" pitchFamily="18" charset="0"/>
                          </a:rPr>
                          <m:t>𝒉</m:t>
                        </m:r>
                        <m:r>
                          <a:rPr lang="en-US" sz="3600" b="1"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𝝂</m:t>
                        </m:r>
                      </m:num>
                      <m:den>
                        <m:r>
                          <a:rPr lang="en-US" sz="3600" b="1" i="1" dirty="0" smtClean="0">
                            <a:solidFill>
                              <a:schemeClr val="tx1"/>
                            </a:solidFill>
                            <a:latin typeface="Cambria Math" panose="02040503050406030204" pitchFamily="18" charset="0"/>
                            <a:cs typeface="Times New Roman" panose="02020603050405020304" pitchFamily="18" charset="0"/>
                          </a:rPr>
                          <m:t>𝒄</m:t>
                        </m:r>
                      </m:den>
                    </m:f>
                  </m:oMath>
                </a14:m>
                <a:endParaRPr lang="en-US" sz="3600" b="1" dirty="0">
                  <a:solidFill>
                    <a:schemeClr val="tx1"/>
                  </a:solidFill>
                  <a:latin typeface="Arial" panose="020B0604020202020204" pitchFamily="34" charset="0"/>
                  <a:cs typeface="Arial" panose="020B0604020202020204" pitchFamily="34" charset="0"/>
                </a:endParaRPr>
              </a:p>
              <a:p>
                <a:pPr marL="0" indent="0">
                  <a:buNone/>
                </a:pPr>
                <a:endParaRPr lang="en-US" sz="3600" b="1" i="1" dirty="0">
                  <a:solidFill>
                    <a:schemeClr val="tx1"/>
                  </a:solidFill>
                  <a:latin typeface="Arial" panose="020B0604020202020204" pitchFamily="34" charset="0"/>
                  <a:cs typeface="Arial" panose="020B0604020202020204" pitchFamily="34" charset="0"/>
                </a:endParaRPr>
              </a:p>
              <a:p>
                <a:pPr marL="0" indent="0">
                  <a:buNone/>
                </a:pPr>
                <a14:m>
                  <m:oMath xmlns:m="http://schemas.openxmlformats.org/officeDocument/2006/math">
                    <m:r>
                      <a:rPr lang="en-US" sz="3600" b="1" i="1" smtClean="0">
                        <a:solidFill>
                          <a:schemeClr val="tx1"/>
                        </a:solidFill>
                        <a:latin typeface="Cambria Math" panose="02040503050406030204" pitchFamily="18" charset="0"/>
                      </a:rPr>
                      <m:t>                    </m:t>
                    </m:r>
                    <m:r>
                      <a:rPr lang="uz-Latn-UZ" sz="3600" b="1" i="1">
                        <a:solidFill>
                          <a:schemeClr val="tx1"/>
                        </a:solidFill>
                        <a:latin typeface="Cambria Math" panose="02040503050406030204" pitchFamily="18" charset="0"/>
                      </a:rPr>
                      <m:t>𝑬</m:t>
                    </m:r>
                    <m:r>
                      <a:rPr lang="uz-Latn-UZ" sz="3600" b="1" i="1">
                        <a:solidFill>
                          <a:schemeClr val="tx1"/>
                        </a:solidFill>
                        <a:latin typeface="Cambria Math" panose="02040503050406030204" pitchFamily="18" charset="0"/>
                      </a:rPr>
                      <m:t>=</m:t>
                    </m:r>
                    <m:r>
                      <a:rPr lang="uz-Latn-UZ" sz="3600" b="1" i="1">
                        <a:solidFill>
                          <a:schemeClr val="tx1"/>
                        </a:solidFill>
                        <a:latin typeface="Cambria Math" panose="02040503050406030204" pitchFamily="18" charset="0"/>
                      </a:rPr>
                      <m:t>𝒎</m:t>
                    </m:r>
                    <m:sSup>
                      <m:sSupPr>
                        <m:ctrlPr>
                          <a:rPr lang="uz-Latn-UZ" sz="3600" b="1" i="1">
                            <a:solidFill>
                              <a:schemeClr val="tx1"/>
                            </a:solidFill>
                            <a:latin typeface="Cambria Math" panose="02040503050406030204" pitchFamily="18" charset="0"/>
                          </a:rPr>
                        </m:ctrlPr>
                      </m:sSupPr>
                      <m:e>
                        <m:r>
                          <a:rPr lang="uz-Latn-UZ" sz="3600" b="1" i="1">
                            <a:solidFill>
                              <a:schemeClr val="tx1"/>
                            </a:solidFill>
                            <a:latin typeface="Cambria Math" panose="02040503050406030204" pitchFamily="18" charset="0"/>
                          </a:rPr>
                          <m:t>𝒄</m:t>
                        </m:r>
                      </m:e>
                      <m:sup>
                        <m:r>
                          <a:rPr lang="uz-Latn-UZ" sz="3600" b="1" i="1">
                            <a:solidFill>
                              <a:schemeClr val="tx1"/>
                            </a:solidFill>
                            <a:latin typeface="Cambria Math" panose="02040503050406030204" pitchFamily="18" charset="0"/>
                          </a:rPr>
                          <m:t>𝟐</m:t>
                        </m:r>
                      </m:sup>
                    </m:sSup>
                    <m:r>
                      <a:rPr lang="uz-Latn-UZ" sz="3600" b="1" i="1">
                        <a:solidFill>
                          <a:schemeClr val="tx1"/>
                        </a:solidFill>
                        <a:latin typeface="Cambria Math" panose="02040503050406030204" pitchFamily="18" charset="0"/>
                      </a:rPr>
                      <m:t>=</m:t>
                    </m:r>
                    <m:r>
                      <a:rPr lang="uz-Latn-UZ" sz="3600" b="1" i="1">
                        <a:solidFill>
                          <a:schemeClr val="tx1"/>
                        </a:solidFill>
                        <a:latin typeface="Cambria Math" panose="02040503050406030204" pitchFamily="18" charset="0"/>
                      </a:rPr>
                      <m:t>𝒉</m:t>
                    </m:r>
                    <m:r>
                      <a:rPr lang="uz-Latn-UZ" sz="3600" b="1" i="1">
                        <a:solidFill>
                          <a:schemeClr val="tx1"/>
                        </a:solidFill>
                        <a:latin typeface="Cambria Math" panose="02040503050406030204" pitchFamily="18" charset="0"/>
                        <a:ea typeface="Cambria Math" panose="02040503050406030204" pitchFamily="18" charset="0"/>
                      </a:rPr>
                      <m:t>𝝂</m:t>
                    </m:r>
                    <m:r>
                      <a:rPr lang="uz-Latn-UZ" sz="3600" b="1" i="1">
                        <a:solidFill>
                          <a:schemeClr val="tx1"/>
                        </a:solidFill>
                        <a:latin typeface="Cambria Math" panose="02040503050406030204" pitchFamily="18" charset="0"/>
                        <a:ea typeface="Cambria Math" panose="02040503050406030204" pitchFamily="18" charset="0"/>
                      </a:rPr>
                      <m:t>=</m:t>
                    </m:r>
                    <m:r>
                      <a:rPr lang="uz-Latn-UZ" sz="3600" b="1" i="1">
                        <a:solidFill>
                          <a:schemeClr val="tx1"/>
                        </a:solidFill>
                        <a:latin typeface="Cambria Math" panose="02040503050406030204" pitchFamily="18" charset="0"/>
                        <a:ea typeface="Cambria Math" panose="02040503050406030204" pitchFamily="18" charset="0"/>
                      </a:rPr>
                      <m:t>𝒑𝒄</m:t>
                    </m:r>
                  </m:oMath>
                </a14:m>
                <a:r>
                  <a:rPr lang="uz-Latn-UZ" sz="36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3600" b="1" i="0" smtClean="0">
                        <a:solidFill>
                          <a:schemeClr val="tx1"/>
                        </a:solidFill>
                        <a:latin typeface="Cambria Math" panose="02040503050406030204" pitchFamily="18" charset="0"/>
                      </a:rPr>
                      <m:t>               </m:t>
                    </m:r>
                    <m:r>
                      <a:rPr lang="uz-Latn-UZ" sz="3600" b="1" i="1">
                        <a:solidFill>
                          <a:schemeClr val="tx1"/>
                        </a:solidFill>
                        <a:latin typeface="Cambria Math" panose="02040503050406030204" pitchFamily="18" charset="0"/>
                      </a:rPr>
                      <m:t>𝒑</m:t>
                    </m:r>
                    <m:r>
                      <a:rPr lang="uz-Latn-UZ" sz="3600" b="1" i="1">
                        <a:solidFill>
                          <a:schemeClr val="tx1"/>
                        </a:solidFill>
                        <a:latin typeface="Cambria Math" panose="02040503050406030204" pitchFamily="18" charset="0"/>
                      </a:rPr>
                      <m:t>=</m:t>
                    </m:r>
                    <m:f>
                      <m:fPr>
                        <m:ctrlPr>
                          <a:rPr lang="uz-Latn-UZ" sz="3600" b="1" i="1">
                            <a:solidFill>
                              <a:schemeClr val="tx1"/>
                            </a:solidFill>
                            <a:latin typeface="Cambria Math" panose="02040503050406030204" pitchFamily="18" charset="0"/>
                          </a:rPr>
                        </m:ctrlPr>
                      </m:fPr>
                      <m:num>
                        <m:r>
                          <a:rPr lang="uz-Latn-UZ" sz="3600" b="1" i="1">
                            <a:solidFill>
                              <a:schemeClr val="tx1"/>
                            </a:solidFill>
                            <a:latin typeface="Cambria Math" panose="02040503050406030204" pitchFamily="18" charset="0"/>
                          </a:rPr>
                          <m:t>𝒉</m:t>
                        </m:r>
                        <m:r>
                          <a:rPr lang="uz-Latn-UZ" sz="3600" b="1" i="1">
                            <a:solidFill>
                              <a:schemeClr val="tx1"/>
                            </a:solidFill>
                            <a:latin typeface="Cambria Math" panose="02040503050406030204" pitchFamily="18" charset="0"/>
                            <a:ea typeface="Cambria Math" panose="02040503050406030204" pitchFamily="18" charset="0"/>
                          </a:rPr>
                          <m:t>𝝂</m:t>
                        </m:r>
                      </m:num>
                      <m:den>
                        <m:r>
                          <a:rPr lang="uz-Latn-UZ" sz="3600" b="1" i="1">
                            <a:solidFill>
                              <a:schemeClr val="tx1"/>
                            </a:solidFill>
                            <a:latin typeface="Cambria Math" panose="02040503050406030204" pitchFamily="18" charset="0"/>
                          </a:rPr>
                          <m:t>𝒄</m:t>
                        </m:r>
                      </m:den>
                    </m:f>
                    <m:r>
                      <a:rPr lang="uz-Latn-UZ" sz="3600" b="1" i="1">
                        <a:solidFill>
                          <a:schemeClr val="tx1"/>
                        </a:solidFill>
                        <a:latin typeface="Cambria Math" panose="02040503050406030204" pitchFamily="18" charset="0"/>
                      </a:rPr>
                      <m:t>=</m:t>
                    </m:r>
                    <m:f>
                      <m:fPr>
                        <m:ctrlPr>
                          <a:rPr lang="uz-Latn-UZ" sz="3600" b="1" i="1">
                            <a:solidFill>
                              <a:schemeClr val="tx1"/>
                            </a:solidFill>
                            <a:latin typeface="Cambria Math" panose="02040503050406030204" pitchFamily="18" charset="0"/>
                          </a:rPr>
                        </m:ctrlPr>
                      </m:fPr>
                      <m:num>
                        <m:r>
                          <a:rPr lang="uz-Latn-UZ" sz="3600" b="1" i="1">
                            <a:solidFill>
                              <a:schemeClr val="tx1"/>
                            </a:solidFill>
                            <a:latin typeface="Cambria Math" panose="02040503050406030204" pitchFamily="18" charset="0"/>
                          </a:rPr>
                          <m:t>𝒉</m:t>
                        </m:r>
                      </m:num>
                      <m:den>
                        <m:r>
                          <a:rPr lang="uz-Latn-UZ" sz="3600" b="1" i="1">
                            <a:solidFill>
                              <a:schemeClr val="tx1"/>
                            </a:solidFill>
                            <a:latin typeface="Cambria Math" panose="02040503050406030204" pitchFamily="18" charset="0"/>
                            <a:ea typeface="Cambria Math" panose="02040503050406030204" pitchFamily="18" charset="0"/>
                          </a:rPr>
                          <m:t>𝝀</m:t>
                        </m:r>
                      </m:den>
                    </m:f>
                  </m:oMath>
                </a14:m>
                <a:endParaRPr lang="uz-Latn-UZ" sz="3600" b="1" dirty="0">
                  <a:solidFill>
                    <a:schemeClr val="tx1"/>
                  </a:solidFill>
                  <a:latin typeface="Arial" panose="020B0604020202020204" pitchFamily="34" charset="0"/>
                  <a:cs typeface="Arial" panose="020B0604020202020204" pitchFamily="34" charset="0"/>
                </a:endParaRPr>
              </a:p>
              <a:p>
                <a:pPr marL="0" indent="0" algn="just">
                  <a:buNone/>
                </a:pPr>
                <a:endParaRPr lang="en-US" sz="3200" b="1" dirty="0">
                  <a:solidFill>
                    <a:schemeClr val="tx1"/>
                  </a:solidFill>
                  <a:latin typeface="Arial" panose="020B0604020202020204" pitchFamily="34" charset="0"/>
                  <a:cs typeface="Arial" panose="020B0604020202020204" pitchFamily="34" charset="0"/>
                </a:endParaRPr>
              </a:p>
              <a:p>
                <a:pPr marL="0" indent="0" algn="just">
                  <a:lnSpc>
                    <a:spcPct val="100000"/>
                  </a:lnSpc>
                  <a:buNone/>
                </a:pPr>
                <a:r>
                  <a:rPr lang="en-US" sz="3500" dirty="0">
                    <a:latin typeface="Arial" panose="020B0604020202020204" pitchFamily="34" charset="0"/>
                    <a:cs typeface="Arial" panose="020B0604020202020204" pitchFamily="34" charset="0"/>
                  </a:rPr>
                  <a:t>     </a:t>
                </a:r>
                <a:r>
                  <a:rPr lang="uz-Latn-UZ" sz="3500" dirty="0">
                    <a:latin typeface="Arial" panose="020B0604020202020204" pitchFamily="34" charset="0"/>
                    <a:cs typeface="Arial" panose="020B0604020202020204" pitchFamily="34" charset="0"/>
                  </a:rPr>
                  <a:t>Agar, jism yuzasiga fotonlar oqimi tushayotgan bo‘lsa, u holda fotonlar shu yuzaga impuls beradi va yorug‘lik bosimini vujudga keltiradi.</a:t>
                </a:r>
                <a:endParaRPr lang="ru-RU" sz="3200"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529DC0F7-4BD8-4EDF-94DE-9A45558883D0}"/>
                  </a:ext>
                </a:extLst>
              </p:cNvPr>
              <p:cNvSpPr>
                <a:spLocks noGrp="1" noRot="1" noChangeAspect="1" noMove="1" noResize="1" noEditPoints="1" noAdjustHandles="1" noChangeArrowheads="1" noChangeShapeType="1" noTextEdit="1"/>
              </p:cNvSpPr>
              <p:nvPr>
                <p:ph idx="1"/>
              </p:nvPr>
            </p:nvSpPr>
            <p:spPr>
              <a:xfrm>
                <a:off x="344556" y="1444487"/>
                <a:ext cx="11339444" cy="5181600"/>
              </a:xfrm>
              <a:blipFill>
                <a:blip r:embed="rId2"/>
                <a:stretch>
                  <a:fillRect l="-1398" t="-3412" r="-1344"/>
                </a:stretch>
              </a:blipFill>
            </p:spPr>
            <p:txBody>
              <a:bodyPr/>
              <a:lstStyle/>
              <a:p>
                <a:r>
                  <a:rPr lang="ru-RU">
                    <a:noFill/>
                  </a:rPr>
                  <a:t> </a:t>
                </a:r>
              </a:p>
            </p:txBody>
          </p:sp>
        </mc:Fallback>
      </mc:AlternateContent>
    </p:spTree>
    <p:extLst>
      <p:ext uri="{BB962C8B-B14F-4D97-AF65-F5344CB8AC3E}">
        <p14:creationId xmlns:p14="http://schemas.microsoft.com/office/powerpoint/2010/main" val="158832031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B39C249-2D07-406C-838C-2257A64DA0EA}"/>
              </a:ext>
            </a:extLst>
          </p:cNvPr>
          <p:cNvSpPr>
            <a:spLocks noGrp="1"/>
          </p:cNvSpPr>
          <p:nvPr>
            <p:ph idx="1"/>
          </p:nvPr>
        </p:nvSpPr>
        <p:spPr>
          <a:xfrm>
            <a:off x="393700" y="368300"/>
            <a:ext cx="11366500" cy="6248400"/>
          </a:xfrm>
        </p:spPr>
        <p:txBody>
          <a:bodyPr>
            <a:normAutofit/>
          </a:bodyPr>
          <a:lstStyle/>
          <a:p>
            <a:pPr marL="0" indent="358775" algn="just">
              <a:lnSpc>
                <a:spcPct val="100000"/>
              </a:lnSpc>
              <a:buNone/>
            </a:pPr>
            <a:r>
              <a:rPr lang="en-US" sz="3600" dirty="0">
                <a:latin typeface="Arial" panose="020B0604020202020204" pitchFamily="34" charset="0"/>
                <a:cs typeface="Arial" panose="020B0604020202020204" pitchFamily="34" charset="0"/>
              </a:rPr>
              <a:t>1900-yilda </a:t>
            </a:r>
            <a:r>
              <a:rPr lang="en-US" sz="3600" dirty="0" err="1">
                <a:latin typeface="Arial" panose="020B0604020202020204" pitchFamily="34" charset="0"/>
                <a:cs typeface="Arial" panose="020B0604020202020204" pitchFamily="34" charset="0"/>
              </a:rPr>
              <a:t>rus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olimi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P.N.Lebedev</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yorug‘lik</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bosimini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talribada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o‘lchadi</a:t>
            </a:r>
            <a:r>
              <a:rPr lang="en-US" sz="3600" dirty="0">
                <a:latin typeface="Arial" panose="020B0604020202020204" pitchFamily="34" charset="0"/>
                <a:cs typeface="Arial" panose="020B0604020202020204" pitchFamily="34" charset="0"/>
              </a:rPr>
              <a:t>.</a:t>
            </a:r>
            <a:endParaRPr lang="ru-RU" sz="3600" dirty="0"/>
          </a:p>
        </p:txBody>
      </p:sp>
      <p:pic>
        <p:nvPicPr>
          <p:cNvPr id="4" name="Рисунок 3">
            <a:extLst>
              <a:ext uri="{FF2B5EF4-FFF2-40B4-BE49-F238E27FC236}">
                <a16:creationId xmlns:a16="http://schemas.microsoft.com/office/drawing/2014/main" id="{F50FEB80-094A-4C8E-96C6-E48FF5731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800" y="1854200"/>
            <a:ext cx="3530600" cy="4445000"/>
          </a:xfrm>
          <a:prstGeom prst="rect">
            <a:avLst/>
          </a:prstGeom>
        </p:spPr>
      </p:pic>
      <p:sp>
        <p:nvSpPr>
          <p:cNvPr id="5" name="Прямоугольник 4">
            <a:extLst>
              <a:ext uri="{FF2B5EF4-FFF2-40B4-BE49-F238E27FC236}">
                <a16:creationId xmlns:a16="http://schemas.microsoft.com/office/drawing/2014/main" id="{A5478124-ED44-437D-A57B-C061A623118A}"/>
              </a:ext>
            </a:extLst>
          </p:cNvPr>
          <p:cNvSpPr/>
          <p:nvPr/>
        </p:nvSpPr>
        <p:spPr>
          <a:xfrm>
            <a:off x="4597400" y="2781300"/>
            <a:ext cx="1155700" cy="4318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nasosga</a:t>
            </a:r>
            <a:endParaRPr lang="ru-RU" dirty="0">
              <a:solidFill>
                <a:schemeClr val="tx1"/>
              </a:solidFill>
            </a:endParaRPr>
          </a:p>
        </p:txBody>
      </p:sp>
      <p:sp>
        <p:nvSpPr>
          <p:cNvPr id="6" name="Прямоугольник 5">
            <a:extLst>
              <a:ext uri="{FF2B5EF4-FFF2-40B4-BE49-F238E27FC236}">
                <a16:creationId xmlns:a16="http://schemas.microsoft.com/office/drawing/2014/main" id="{A47D408D-FC97-44E2-91F6-F7E6A649D91F}"/>
              </a:ext>
            </a:extLst>
          </p:cNvPr>
          <p:cNvSpPr/>
          <p:nvPr/>
        </p:nvSpPr>
        <p:spPr>
          <a:xfrm>
            <a:off x="4292600" y="4140200"/>
            <a:ext cx="1041400" cy="2413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yorug</a:t>
            </a:r>
            <a:r>
              <a:rPr lang="en-US" dirty="0" err="1">
                <a:solidFill>
                  <a:schemeClr val="tx1"/>
                </a:solidFill>
                <a:latin typeface="Arial" panose="020B0604020202020204" pitchFamily="34" charset="0"/>
                <a:cs typeface="Arial" panose="020B0604020202020204" pitchFamily="34" charset="0"/>
              </a:rPr>
              <a:t>‘lik</a:t>
            </a:r>
            <a:endParaRPr lang="ru-RU" dirty="0">
              <a:solidFill>
                <a:schemeClr val="tx1"/>
              </a:solidFill>
            </a:endParaRPr>
          </a:p>
        </p:txBody>
      </p:sp>
    </p:spTree>
    <p:extLst>
      <p:ext uri="{BB962C8B-B14F-4D97-AF65-F5344CB8AC3E}">
        <p14:creationId xmlns:p14="http://schemas.microsoft.com/office/powerpoint/2010/main" val="77763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9E96F1C-DDC6-4EC4-9C36-7BCFD9C8DE2C}"/>
                  </a:ext>
                </a:extLst>
              </p:cNvPr>
              <p:cNvSpPr>
                <a:spLocks noGrp="1"/>
              </p:cNvSpPr>
              <p:nvPr>
                <p:ph idx="1"/>
              </p:nvPr>
            </p:nvSpPr>
            <p:spPr>
              <a:xfrm>
                <a:off x="1219199" y="1168400"/>
                <a:ext cx="10223223" cy="5270499"/>
              </a:xfrm>
            </p:spPr>
            <p:txBody>
              <a:bodyPr>
                <a:normAutofit/>
              </a:bodyPr>
              <a:lstStyle/>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Fotonning yuzaga urilish natijasidagi ta’sir kuchi </a:t>
                </a:r>
                <a:endParaRPr lang="en-US" sz="3200" dirty="0">
                  <a:latin typeface="Arial" panose="020B0604020202020204" pitchFamily="34" charset="0"/>
                  <a:cs typeface="Arial" panose="020B0604020202020204" pitchFamily="34" charset="0"/>
                </a:endParaRPr>
              </a:p>
              <a:p>
                <a:pPr marL="0" indent="0" algn="just">
                  <a:lnSpc>
                    <a:spcPct val="100000"/>
                  </a:lnSpc>
                  <a:buNone/>
                </a:pPr>
                <a:r>
                  <a:rPr lang="en-US" sz="3200" b="1" dirty="0">
                    <a:solidFill>
                      <a:schemeClr val="tx1"/>
                    </a:solidFill>
                  </a:rPr>
                  <a:t>                                       </a:t>
                </a:r>
                <a14:m>
                  <m:oMath xmlns:m="http://schemas.openxmlformats.org/officeDocument/2006/math">
                    <m:sSub>
                      <m:sSubPr>
                        <m:ctrlPr>
                          <a:rPr lang="uz-Latn-UZ" sz="3200" b="1" i="1">
                            <a:solidFill>
                              <a:schemeClr val="tx1"/>
                            </a:solidFill>
                            <a:latin typeface="Cambria Math" panose="02040503050406030204" pitchFamily="18" charset="0"/>
                          </a:rPr>
                        </m:ctrlPr>
                      </m:sSubPr>
                      <m:e>
                        <m:r>
                          <a:rPr lang="uz-Latn-UZ" sz="3200" b="1" i="1">
                            <a:solidFill>
                              <a:schemeClr val="tx1"/>
                            </a:solidFill>
                            <a:latin typeface="Cambria Math" panose="02040503050406030204" pitchFamily="18" charset="0"/>
                          </a:rPr>
                          <m:t>𝑭</m:t>
                        </m:r>
                      </m:e>
                      <m:sub>
                        <m:r>
                          <a:rPr lang="uz-Latn-UZ" sz="3200" b="1" i="1">
                            <a:solidFill>
                              <a:schemeClr val="tx1"/>
                            </a:solidFill>
                            <a:latin typeface="Cambria Math" panose="02040503050406030204" pitchFamily="18" charset="0"/>
                          </a:rPr>
                          <m:t>𝟏</m:t>
                        </m:r>
                      </m:sub>
                    </m:sSub>
                    <m:r>
                      <a:rPr lang="uz-Latn-UZ" sz="3200" b="1" i="1">
                        <a:solidFill>
                          <a:schemeClr val="tx1"/>
                        </a:solidFill>
                        <a:latin typeface="Cambria Math" panose="02040503050406030204" pitchFamily="18" charset="0"/>
                      </a:rPr>
                      <m:t>=</m:t>
                    </m:r>
                    <m:f>
                      <m:fPr>
                        <m:ctrlPr>
                          <a:rPr lang="uz-Latn-UZ" sz="3200" b="1" i="1">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𝒎𝒄</m:t>
                        </m:r>
                        <m:r>
                          <a:rPr lang="uz-Latn-UZ" sz="3200" b="1" i="1">
                            <a:solidFill>
                              <a:schemeClr val="tx1"/>
                            </a:solidFill>
                            <a:latin typeface="Cambria Math" panose="02040503050406030204" pitchFamily="18" charset="0"/>
                            <a:ea typeface="Cambria Math" panose="02040503050406030204" pitchFamily="18" charset="0"/>
                          </a:rPr>
                          <m:t>)</m:t>
                        </m:r>
                      </m:num>
                      <m:den>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𝒕</m:t>
                        </m:r>
                      </m:den>
                    </m:f>
                  </m:oMath>
                </a14:m>
                <a:endParaRPr lang="uz-Latn-UZ" sz="3200" b="1"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Agar N ta foton urilsa, </a:t>
                </a:r>
                <a14:m>
                  <m:oMath xmlns:m="http://schemas.openxmlformats.org/officeDocument/2006/math">
                    <m:sSub>
                      <m:sSubPr>
                        <m:ctrlPr>
                          <a:rPr lang="uz-Latn-UZ" sz="3200" b="1" i="1" smtClean="0">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        </m:t>
                        </m:r>
                        <m:r>
                          <a:rPr lang="uz-Latn-UZ" sz="3200" b="1" i="1">
                            <a:solidFill>
                              <a:schemeClr val="tx1"/>
                            </a:solidFill>
                            <a:latin typeface="Cambria Math" panose="02040503050406030204" pitchFamily="18" charset="0"/>
                          </a:rPr>
                          <m:t>𝑭</m:t>
                        </m:r>
                      </m:e>
                      <m:sub>
                        <m:r>
                          <a:rPr lang="en-US" sz="3200" b="1" i="1" smtClean="0">
                            <a:solidFill>
                              <a:schemeClr val="tx1"/>
                            </a:solidFill>
                            <a:latin typeface="Cambria Math" panose="02040503050406030204" pitchFamily="18" charset="0"/>
                          </a:rPr>
                          <m:t>𝒌</m:t>
                        </m:r>
                      </m:sub>
                    </m:sSub>
                    <m:r>
                      <a:rPr lang="uz-Latn-UZ" sz="3200" b="1" i="1">
                        <a:solidFill>
                          <a:schemeClr val="tx1"/>
                        </a:solidFill>
                        <a:latin typeface="Cambria Math" panose="02040503050406030204" pitchFamily="18" charset="0"/>
                      </a:rPr>
                      <m:t>=</m:t>
                    </m:r>
                    <m:r>
                      <a:rPr lang="uz-Latn-UZ" sz="3200" b="1" i="1">
                        <a:solidFill>
                          <a:schemeClr val="tx1"/>
                        </a:solidFill>
                        <a:latin typeface="Cambria Math" panose="02040503050406030204" pitchFamily="18" charset="0"/>
                      </a:rPr>
                      <m:t>𝑵</m:t>
                    </m:r>
                    <m:sSub>
                      <m:sSubPr>
                        <m:ctrlPr>
                          <a:rPr lang="uz-Latn-UZ" sz="3200" b="1" i="1">
                            <a:solidFill>
                              <a:schemeClr val="tx1"/>
                            </a:solidFill>
                            <a:latin typeface="Cambria Math" panose="02040503050406030204" pitchFamily="18" charset="0"/>
                          </a:rPr>
                        </m:ctrlPr>
                      </m:sSubPr>
                      <m:e>
                        <m:r>
                          <a:rPr lang="uz-Latn-UZ" sz="3200" b="1" i="1">
                            <a:solidFill>
                              <a:schemeClr val="tx1"/>
                            </a:solidFill>
                            <a:latin typeface="Cambria Math" panose="02040503050406030204" pitchFamily="18" charset="0"/>
                          </a:rPr>
                          <m:t>𝑭</m:t>
                        </m:r>
                      </m:e>
                      <m:sub>
                        <m:r>
                          <a:rPr lang="uz-Latn-UZ" sz="3200" b="1" i="1">
                            <a:solidFill>
                              <a:schemeClr val="tx1"/>
                            </a:solidFill>
                            <a:latin typeface="Cambria Math" panose="02040503050406030204" pitchFamily="18" charset="0"/>
                          </a:rPr>
                          <m:t>𝟏</m:t>
                        </m:r>
                      </m:sub>
                    </m:sSub>
                    <m:r>
                      <a:rPr lang="uz-Latn-UZ" sz="3200" b="1" i="1">
                        <a:solidFill>
                          <a:schemeClr val="tx1"/>
                        </a:solidFill>
                        <a:latin typeface="Cambria Math" panose="02040503050406030204" pitchFamily="18" charset="0"/>
                      </a:rPr>
                      <m:t>=</m:t>
                    </m:r>
                    <m:f>
                      <m:fPr>
                        <m:ctrlPr>
                          <a:rPr lang="uz-Latn-UZ" sz="3200" b="1" i="1">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rPr>
                          <m:t>𝑵</m:t>
                        </m:r>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𝒎𝒄</m:t>
                        </m:r>
                        <m:r>
                          <a:rPr lang="uz-Latn-UZ" sz="3200" b="1" i="1">
                            <a:solidFill>
                              <a:schemeClr val="tx1"/>
                            </a:solidFill>
                            <a:latin typeface="Cambria Math" panose="02040503050406030204" pitchFamily="18" charset="0"/>
                            <a:ea typeface="Cambria Math" panose="02040503050406030204" pitchFamily="18" charset="0"/>
                          </a:rPr>
                          <m:t>)</m:t>
                        </m:r>
                      </m:num>
                      <m:den>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𝒕</m:t>
                        </m:r>
                      </m:den>
                    </m:f>
                  </m:oMath>
                </a14:m>
                <a:endParaRPr lang="uz-Latn-UZ" sz="3200" b="1"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Bu yerda </a:t>
                </a:r>
                <a14:m>
                  <m:oMath xmlns:m="http://schemas.openxmlformats.org/officeDocument/2006/math">
                    <m:r>
                      <a:rPr lang="uz-Latn-UZ" sz="3200" b="1" i="1">
                        <a:latin typeface="Cambria Math" panose="02040503050406030204" pitchFamily="18" charset="0"/>
                        <a:ea typeface="Cambria Math" panose="02040503050406030204" pitchFamily="18" charset="0"/>
                      </a:rPr>
                      <m:t>∆(</m:t>
                    </m:r>
                    <m:r>
                      <a:rPr lang="uz-Latn-UZ" sz="3200" b="1" i="1">
                        <a:latin typeface="Cambria Math" panose="02040503050406030204" pitchFamily="18" charset="0"/>
                        <a:ea typeface="Cambria Math" panose="02040503050406030204" pitchFamily="18" charset="0"/>
                      </a:rPr>
                      <m:t>𝒎𝒄</m:t>
                    </m:r>
                    <m:r>
                      <a:rPr lang="uz-Latn-UZ" sz="3200" b="1" i="1">
                        <a:latin typeface="Cambria Math" panose="02040503050406030204" pitchFamily="18" charset="0"/>
                        <a:ea typeface="Cambria Math" panose="02040503050406030204" pitchFamily="18" charset="0"/>
                      </a:rPr>
                      <m:t>)</m:t>
                    </m:r>
                  </m:oMath>
                </a14:m>
                <a:r>
                  <a:rPr lang="uz-Latn-UZ" sz="3200" b="1"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foton impulsining o‘zgarishi. </a:t>
                </a:r>
                <a:endParaRPr lang="en-US" sz="3200"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Agar yuza ideal yaltiroq bo‘lsa, </a:t>
                </a:r>
                <a:r>
                  <a:rPr lang="en-US" sz="3200" dirty="0">
                    <a:latin typeface="Arial" panose="020B0604020202020204" pitchFamily="34" charset="0"/>
                    <a:cs typeface="Arial" panose="020B0604020202020204" pitchFamily="34" charset="0"/>
                  </a:rPr>
                  <a:t>   </a:t>
                </a:r>
                <a14:m>
                  <m:oMath xmlns:m="http://schemas.openxmlformats.org/officeDocument/2006/math">
                    <m:r>
                      <a:rPr lang="uz-Latn-UZ" sz="3200" b="1" i="1">
                        <a:latin typeface="Cambria Math" panose="02040503050406030204" pitchFamily="18" charset="0"/>
                        <a:ea typeface="Cambria Math" panose="02040503050406030204" pitchFamily="18" charset="0"/>
                      </a:rPr>
                      <m:t>∆</m:t>
                    </m:r>
                    <m:d>
                      <m:dPr>
                        <m:ctrlPr>
                          <a:rPr lang="uz-Latn-UZ" sz="3200" b="1" i="1">
                            <a:latin typeface="Cambria Math" panose="02040503050406030204" pitchFamily="18" charset="0"/>
                            <a:ea typeface="Cambria Math" panose="02040503050406030204" pitchFamily="18" charset="0"/>
                          </a:rPr>
                        </m:ctrlPr>
                      </m:dPr>
                      <m:e>
                        <m:r>
                          <a:rPr lang="uz-Latn-UZ" sz="3200" b="1" i="1">
                            <a:latin typeface="Cambria Math" panose="02040503050406030204" pitchFamily="18" charset="0"/>
                            <a:ea typeface="Cambria Math" panose="02040503050406030204" pitchFamily="18" charset="0"/>
                          </a:rPr>
                          <m:t>𝒎𝒄</m:t>
                        </m:r>
                      </m:e>
                    </m:d>
                    <m:r>
                      <a:rPr lang="uz-Latn-UZ" sz="3200" b="1" i="1">
                        <a:latin typeface="Cambria Math" panose="02040503050406030204" pitchFamily="18" charset="0"/>
                        <a:ea typeface="Cambria Math" panose="02040503050406030204" pitchFamily="18" charset="0"/>
                      </a:rPr>
                      <m:t>=</m:t>
                    </m:r>
                    <m:r>
                      <a:rPr lang="uz-Latn-UZ" sz="3200" b="1" i="1">
                        <a:latin typeface="Cambria Math" panose="02040503050406030204" pitchFamily="18" charset="0"/>
                        <a:ea typeface="Cambria Math" panose="02040503050406030204" pitchFamily="18" charset="0"/>
                      </a:rPr>
                      <m:t>𝟐</m:t>
                    </m:r>
                    <m:r>
                      <a:rPr lang="uz-Latn-UZ" sz="3200" b="1" i="1">
                        <a:latin typeface="Cambria Math" panose="02040503050406030204" pitchFamily="18" charset="0"/>
                        <a:ea typeface="Cambria Math" panose="02040503050406030204" pitchFamily="18" charset="0"/>
                      </a:rPr>
                      <m:t>𝒎𝒄</m:t>
                    </m:r>
                  </m:oMath>
                </a14:m>
                <a:endParaRPr lang="en-US" sz="3200" b="1"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absol</a:t>
                </a:r>
                <a:r>
                  <a:rPr lang="en-US" sz="3200" dirty="0">
                    <a:latin typeface="Arial" panose="020B0604020202020204" pitchFamily="34" charset="0"/>
                    <a:cs typeface="Arial" panose="020B0604020202020204" pitchFamily="34" charset="0"/>
                  </a:rPr>
                  <a:t>y</a:t>
                </a:r>
                <a:r>
                  <a:rPr lang="uz-Latn-UZ" sz="3200" dirty="0">
                    <a:latin typeface="Arial" panose="020B0604020202020204" pitchFamily="34" charset="0"/>
                    <a:cs typeface="Arial" panose="020B0604020202020204" pitchFamily="34" charset="0"/>
                  </a:rPr>
                  <a:t>ut qora bo‘lsa, </a:t>
                </a:r>
                <a14:m>
                  <m:oMath xmlns:m="http://schemas.openxmlformats.org/officeDocument/2006/math">
                    <m:r>
                      <a:rPr lang="uz-Latn-UZ" sz="3200" b="1" i="1">
                        <a:latin typeface="Cambria Math" panose="02040503050406030204" pitchFamily="18" charset="0"/>
                        <a:ea typeface="Cambria Math" panose="02040503050406030204" pitchFamily="18" charset="0"/>
                      </a:rPr>
                      <m:t>∆</m:t>
                    </m:r>
                    <m:d>
                      <m:dPr>
                        <m:ctrlPr>
                          <a:rPr lang="uz-Latn-UZ" sz="3200" b="1" i="1">
                            <a:latin typeface="Cambria Math" panose="02040503050406030204" pitchFamily="18" charset="0"/>
                            <a:ea typeface="Cambria Math" panose="02040503050406030204" pitchFamily="18" charset="0"/>
                          </a:rPr>
                        </m:ctrlPr>
                      </m:dPr>
                      <m:e>
                        <m:r>
                          <a:rPr lang="uz-Latn-UZ" sz="3200" b="1" i="1">
                            <a:latin typeface="Cambria Math" panose="02040503050406030204" pitchFamily="18" charset="0"/>
                            <a:ea typeface="Cambria Math" panose="02040503050406030204" pitchFamily="18" charset="0"/>
                          </a:rPr>
                          <m:t>𝒎𝒄</m:t>
                        </m:r>
                      </m:e>
                    </m:d>
                    <m:r>
                      <a:rPr lang="uz-Latn-UZ" sz="3200" b="1">
                        <a:latin typeface="Cambria Math" panose="02040503050406030204" pitchFamily="18" charset="0"/>
                        <a:ea typeface="Cambria Math" panose="02040503050406030204" pitchFamily="18" charset="0"/>
                      </a:rPr>
                      <m:t>=</m:t>
                    </m:r>
                    <m:r>
                      <a:rPr lang="uz-Latn-UZ" sz="3200" b="1" i="1">
                        <a:latin typeface="Cambria Math" panose="02040503050406030204" pitchFamily="18" charset="0"/>
                        <a:ea typeface="Cambria Math" panose="02040503050406030204" pitchFamily="18" charset="0"/>
                      </a:rPr>
                      <m:t>𝒎𝒄</m:t>
                    </m:r>
                  </m:oMath>
                </a14:m>
                <a:r>
                  <a:rPr lang="uz-Latn-UZ" sz="3200" dirty="0">
                    <a:latin typeface="Arial" panose="020B0604020202020204" pitchFamily="34" charset="0"/>
                    <a:cs typeface="Arial" panose="020B0604020202020204" pitchFamily="34" charset="0"/>
                  </a:rPr>
                  <a:t> ga teng.</a:t>
                </a:r>
                <a:endParaRPr lang="ru-RU" sz="3200"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B9E96F1C-DDC6-4EC4-9C36-7BCFD9C8DE2C}"/>
                  </a:ext>
                </a:extLst>
              </p:cNvPr>
              <p:cNvSpPr>
                <a:spLocks noGrp="1" noRot="1" noChangeAspect="1" noMove="1" noResize="1" noEditPoints="1" noAdjustHandles="1" noChangeArrowheads="1" noChangeShapeType="1" noTextEdit="1"/>
              </p:cNvSpPr>
              <p:nvPr>
                <p:ph idx="1"/>
              </p:nvPr>
            </p:nvSpPr>
            <p:spPr>
              <a:xfrm>
                <a:off x="1219199" y="1168400"/>
                <a:ext cx="10223223" cy="5270499"/>
              </a:xfrm>
              <a:blipFill>
                <a:blip r:embed="rId2"/>
                <a:stretch>
                  <a:fillRect t="-1505"/>
                </a:stretch>
              </a:blipFill>
            </p:spPr>
            <p:txBody>
              <a:bodyPr/>
              <a:lstStyle/>
              <a:p>
                <a:r>
                  <a:rPr lang="ru-RU">
                    <a:noFill/>
                  </a:rPr>
                  <a:t> </a:t>
                </a:r>
              </a:p>
            </p:txBody>
          </p:sp>
        </mc:Fallback>
      </mc:AlternateContent>
      <p:sp>
        <p:nvSpPr>
          <p:cNvPr id="4" name="Прямоугольник 3">
            <a:extLst>
              <a:ext uri="{FF2B5EF4-FFF2-40B4-BE49-F238E27FC236}">
                <a16:creationId xmlns:a16="http://schemas.microsoft.com/office/drawing/2014/main" id="{6FBBE442-C444-4D4D-A9BD-C378518F3637}"/>
              </a:ext>
            </a:extLst>
          </p:cNvPr>
          <p:cNvSpPr/>
          <p:nvPr/>
        </p:nvSpPr>
        <p:spPr>
          <a:xfrm>
            <a:off x="3048000" y="2423340"/>
            <a:ext cx="6096000" cy="369332"/>
          </a:xfrm>
          <a:prstGeom prst="rect">
            <a:avLst/>
          </a:prstGeom>
        </p:spPr>
        <p:txBody>
          <a:bodyPr>
            <a:spAutoFit/>
          </a:bodyPr>
          <a:lstStyle/>
          <a:p>
            <a:pPr algn="ctr"/>
            <a:endParaRPr lang="uz-Latn-U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59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71BCC1F7-7DC3-4EA0-9465-9A19D8E64A3E}"/>
                  </a:ext>
                </a:extLst>
              </p:cNvPr>
              <p:cNvSpPr>
                <a:spLocks noGrp="1"/>
              </p:cNvSpPr>
              <p:nvPr>
                <p:ph idx="1"/>
              </p:nvPr>
            </p:nvSpPr>
            <p:spPr>
              <a:xfrm>
                <a:off x="609600" y="444500"/>
                <a:ext cx="11061700" cy="5969000"/>
              </a:xfrm>
            </p:spPr>
            <p:txBody>
              <a:bodyPr>
                <a:normAutofit/>
              </a:bodyPr>
              <a:lstStyle/>
              <a:p>
                <a:pPr marL="0" indent="0" algn="just">
                  <a:lnSpc>
                    <a:spcPct val="100000"/>
                  </a:lnSpc>
                  <a:buNone/>
                </a:pPr>
                <a:r>
                  <a:rPr lang="uz-Latn-UZ" sz="3200" dirty="0">
                    <a:latin typeface="Arial" panose="020B0604020202020204" pitchFamily="34" charset="0"/>
                    <a:cs typeface="Arial" panose="020B0604020202020204" pitchFamily="34" charset="0"/>
                  </a:rPr>
                  <a:t>Unda absol</a:t>
                </a:r>
                <a:r>
                  <a:rPr lang="en-US" sz="3200" dirty="0">
                    <a:latin typeface="Arial" panose="020B0604020202020204" pitchFamily="34" charset="0"/>
                    <a:cs typeface="Arial" panose="020B0604020202020204" pitchFamily="34" charset="0"/>
                  </a:rPr>
                  <a:t>y</a:t>
                </a:r>
                <a:r>
                  <a:rPr lang="uz-Latn-UZ" sz="3200" dirty="0">
                    <a:latin typeface="Arial" panose="020B0604020202020204" pitchFamily="34" charset="0"/>
                    <a:cs typeface="Arial" panose="020B0604020202020204" pitchFamily="34" charset="0"/>
                  </a:rPr>
                  <a:t>ut qora yuzaga berilgan bosim</a:t>
                </a:r>
                <a:r>
                  <a:rPr lang="en-US" sz="3200" dirty="0">
                    <a:latin typeface="Arial" panose="020B0604020202020204" pitchFamily="34" charset="0"/>
                    <a:cs typeface="Arial" panose="020B0604020202020204" pitchFamily="34" charset="0"/>
                  </a:rPr>
                  <a:t> </a:t>
                </a:r>
              </a:p>
              <a:p>
                <a:pPr marL="0" indent="0" algn="just">
                  <a:lnSpc>
                    <a:spcPct val="100000"/>
                  </a:lnSpc>
                  <a:buNone/>
                </a:pPr>
                <a14:m>
                  <m:oMathPara xmlns:m="http://schemas.openxmlformats.org/officeDocument/2006/math">
                    <m:oMathParaPr>
                      <m:jc m:val="centerGroup"/>
                    </m:oMathParaPr>
                    <m:oMath xmlns:m="http://schemas.openxmlformats.org/officeDocument/2006/math">
                      <m:sSub>
                        <m:sSubPr>
                          <m:ctrlPr>
                            <a:rPr lang="uz-Latn-UZ" sz="3200" b="1" i="1" smtClean="0">
                              <a:solidFill>
                                <a:schemeClr val="tx1"/>
                              </a:solidFill>
                              <a:latin typeface="Cambria Math" panose="02040503050406030204" pitchFamily="18" charset="0"/>
                            </a:rPr>
                          </m:ctrlPr>
                        </m:sSubPr>
                        <m:e>
                          <m:r>
                            <a:rPr lang="uz-Latn-UZ" sz="3200" b="1" i="1">
                              <a:solidFill>
                                <a:schemeClr val="tx1"/>
                              </a:solidFill>
                              <a:latin typeface="Cambria Math" panose="02040503050406030204" pitchFamily="18" charset="0"/>
                            </a:rPr>
                            <m:t>𝒑</m:t>
                          </m:r>
                        </m:e>
                        <m:sub>
                          <m:r>
                            <a:rPr lang="uz-Latn-UZ" sz="3200" b="1" i="1">
                              <a:solidFill>
                                <a:schemeClr val="tx1"/>
                              </a:solidFill>
                              <a:latin typeface="Cambria Math" panose="02040503050406030204" pitchFamily="18" charset="0"/>
                            </a:rPr>
                            <m:t>𝟏</m:t>
                          </m:r>
                        </m:sub>
                      </m:sSub>
                      <m:r>
                        <a:rPr lang="uz-Latn-UZ" sz="3200" b="1" i="1">
                          <a:solidFill>
                            <a:schemeClr val="tx1"/>
                          </a:solidFill>
                          <a:latin typeface="Cambria Math" panose="02040503050406030204" pitchFamily="18" charset="0"/>
                        </a:rPr>
                        <m:t>=</m:t>
                      </m:r>
                      <m:f>
                        <m:fPr>
                          <m:ctrlPr>
                            <a:rPr lang="uz-Latn-UZ" sz="3200" b="1" i="1">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rPr>
                            <m:t>𝑭</m:t>
                          </m:r>
                        </m:num>
                        <m:den>
                          <m:r>
                            <a:rPr lang="uz-Latn-UZ" sz="3200" b="1" i="1">
                              <a:solidFill>
                                <a:schemeClr val="tx1"/>
                              </a:solidFill>
                              <a:latin typeface="Cambria Math" panose="02040503050406030204" pitchFamily="18" charset="0"/>
                            </a:rPr>
                            <m:t>𝑺</m:t>
                          </m:r>
                        </m:den>
                      </m:f>
                      <m:r>
                        <a:rPr lang="uz-Latn-UZ" sz="3200" b="1" i="1">
                          <a:solidFill>
                            <a:schemeClr val="tx1"/>
                          </a:solidFill>
                          <a:latin typeface="Cambria Math" panose="02040503050406030204" pitchFamily="18" charset="0"/>
                        </a:rPr>
                        <m:t>=</m:t>
                      </m:r>
                      <m:f>
                        <m:fPr>
                          <m:ctrlPr>
                            <a:rPr lang="uz-Latn-UZ" sz="3200" b="1" i="1" smtClean="0">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rPr>
                            <m:t>𝑵</m:t>
                          </m:r>
                          <m:r>
                            <a:rPr lang="en-US" sz="3200" b="1" i="1" smtClean="0">
                              <a:solidFill>
                                <a:schemeClr val="tx1"/>
                              </a:solidFill>
                              <a:latin typeface="Cambria Math" panose="02040503050406030204" pitchFamily="18" charset="0"/>
                            </a:rPr>
                            <m:t> </m:t>
                          </m:r>
                          <m:r>
                            <a:rPr lang="en-US" sz="3200" b="1" i="1" smtClean="0">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𝒎𝒄</m:t>
                          </m:r>
                          <m:r>
                            <a:rPr lang="en-US" sz="3200" b="1" i="1" smtClean="0">
                              <a:solidFill>
                                <a:schemeClr val="tx1"/>
                              </a:solidFill>
                              <a:latin typeface="Cambria Math" panose="02040503050406030204" pitchFamily="18" charset="0"/>
                              <a:ea typeface="Cambria Math" panose="02040503050406030204" pitchFamily="18" charset="0"/>
                            </a:rPr>
                            <m:t>)</m:t>
                          </m:r>
                        </m:num>
                        <m:den>
                          <m:r>
                            <a:rPr lang="uz-Latn-UZ" sz="3200" b="1" i="1">
                              <a:solidFill>
                                <a:schemeClr val="tx1"/>
                              </a:solidFill>
                              <a:latin typeface="Cambria Math" panose="02040503050406030204" pitchFamily="18" charset="0"/>
                            </a:rPr>
                            <m:t>𝑺</m:t>
                          </m:r>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𝒕</m:t>
                          </m:r>
                        </m:den>
                      </m:f>
                    </m:oMath>
                  </m:oMathPara>
                </a14:m>
                <a:endParaRPr lang="uz-Latn-UZ" sz="3200" b="1" dirty="0">
                  <a:latin typeface="Arial" panose="020B0604020202020204" pitchFamily="34" charset="0"/>
                  <a:cs typeface="Arial" panose="020B0604020202020204" pitchFamily="34" charset="0"/>
                </a:endParaRPr>
              </a:p>
              <a:p>
                <a:pPr marL="0" indent="0" algn="just">
                  <a:lnSpc>
                    <a:spcPct val="100000"/>
                  </a:lnSpc>
                  <a:buNone/>
                </a:pPr>
                <a:r>
                  <a:rPr lang="uz-Latn-UZ" sz="3200" dirty="0">
                    <a:latin typeface="Arial" panose="020B0604020202020204" pitchFamily="34" charset="0"/>
                    <a:cs typeface="Arial" panose="020B0604020202020204" pitchFamily="34" charset="0"/>
                  </a:rPr>
                  <a:t>Agar yuza yaltiroq bo‘lsa</a:t>
                </a:r>
                <a:r>
                  <a:rPr lang="en-US" sz="3200" dirty="0">
                    <a:latin typeface="Arial" panose="020B0604020202020204" pitchFamily="34" charset="0"/>
                    <a:cs typeface="Arial" panose="020B0604020202020204" pitchFamily="34" charset="0"/>
                  </a:rPr>
                  <a:t>,</a:t>
                </a:r>
                <a:r>
                  <a:rPr lang="uz-Latn-UZ"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 </a:t>
                </a:r>
                <a14:m>
                  <m:oMath xmlns:m="http://schemas.openxmlformats.org/officeDocument/2006/math">
                    <m:sSub>
                      <m:sSubPr>
                        <m:ctrlPr>
                          <a:rPr lang="uz-Latn-UZ" sz="3200" b="1" i="1" smtClean="0">
                            <a:solidFill>
                              <a:schemeClr val="tx1"/>
                            </a:solidFill>
                            <a:latin typeface="Cambria Math" panose="02040503050406030204" pitchFamily="18" charset="0"/>
                          </a:rPr>
                        </m:ctrlPr>
                      </m:sSubPr>
                      <m:e>
                        <m:r>
                          <a:rPr lang="uz-Latn-UZ" sz="3200" b="1" i="1">
                            <a:solidFill>
                              <a:schemeClr val="tx1"/>
                            </a:solidFill>
                            <a:latin typeface="Cambria Math" panose="02040503050406030204" pitchFamily="18" charset="0"/>
                          </a:rPr>
                          <m:t>𝒑</m:t>
                        </m:r>
                      </m:e>
                      <m:sub>
                        <m:r>
                          <a:rPr lang="uz-Latn-UZ" sz="3200" b="1" i="1">
                            <a:solidFill>
                              <a:schemeClr val="tx1"/>
                            </a:solidFill>
                            <a:latin typeface="Cambria Math" panose="02040503050406030204" pitchFamily="18" charset="0"/>
                          </a:rPr>
                          <m:t>𝟏</m:t>
                        </m:r>
                      </m:sub>
                    </m:sSub>
                    <m:r>
                      <a:rPr lang="uz-Latn-UZ" sz="3200" b="1" i="1">
                        <a:solidFill>
                          <a:schemeClr val="tx1"/>
                        </a:solidFill>
                        <a:latin typeface="Cambria Math" panose="02040503050406030204" pitchFamily="18" charset="0"/>
                      </a:rPr>
                      <m:t>=</m:t>
                    </m:r>
                    <m:f>
                      <m:fPr>
                        <m:ctrlPr>
                          <a:rPr lang="uz-Latn-UZ" sz="3200" b="1" i="1">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rPr>
                          <m:t>𝑵</m:t>
                        </m:r>
                        <m:r>
                          <a:rPr lang="uz-Latn-UZ" sz="3200" b="1" i="1">
                            <a:solidFill>
                              <a:schemeClr val="tx1"/>
                            </a:solidFill>
                            <a:latin typeface="Cambria Math" panose="02040503050406030204" pitchFamily="18" charset="0"/>
                          </a:rPr>
                          <m:t>𝟐</m:t>
                        </m:r>
                        <m:r>
                          <a:rPr lang="uz-Latn-UZ" sz="3200" b="1" i="1">
                            <a:solidFill>
                              <a:schemeClr val="tx1"/>
                            </a:solidFill>
                            <a:latin typeface="Cambria Math" panose="02040503050406030204" pitchFamily="18" charset="0"/>
                            <a:ea typeface="Cambria Math" panose="02040503050406030204" pitchFamily="18" charset="0"/>
                          </a:rPr>
                          <m:t>𝒎𝒄</m:t>
                        </m:r>
                      </m:num>
                      <m:den>
                        <m:r>
                          <a:rPr lang="uz-Latn-UZ" sz="3200" b="1" i="1">
                            <a:solidFill>
                              <a:schemeClr val="tx1"/>
                            </a:solidFill>
                            <a:latin typeface="Cambria Math" panose="02040503050406030204" pitchFamily="18" charset="0"/>
                          </a:rPr>
                          <m:t>𝑺</m:t>
                        </m:r>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𝒕</m:t>
                        </m:r>
                      </m:den>
                    </m:f>
                  </m:oMath>
                </a14:m>
                <a:endParaRPr lang="uz-Latn-UZ" sz="3200" b="1" dirty="0">
                  <a:solidFill>
                    <a:schemeClr val="tx1"/>
                  </a:solidFill>
                  <a:latin typeface="Arial" panose="020B0604020202020204" pitchFamily="34" charset="0"/>
                  <a:cs typeface="Arial" panose="020B0604020202020204" pitchFamily="34" charset="0"/>
                </a:endParaRPr>
              </a:p>
              <a:p>
                <a:pPr marL="0" indent="0" algn="just">
                  <a:lnSpc>
                    <a:spcPct val="100000"/>
                  </a:lnSpc>
                  <a:buNone/>
                </a:pPr>
                <a14:m>
                  <m:oMath xmlns:m="http://schemas.openxmlformats.org/officeDocument/2006/math">
                    <m:r>
                      <a:rPr lang="en-US" sz="3200" b="1" i="1" smtClean="0">
                        <a:solidFill>
                          <a:schemeClr val="tx1"/>
                        </a:solidFill>
                        <a:latin typeface="Cambria Math" panose="02040503050406030204" pitchFamily="18" charset="0"/>
                      </a:rPr>
                      <m:t>                   </m:t>
                    </m:r>
                    <m:r>
                      <a:rPr lang="uz-Latn-UZ" sz="3200" b="1" i="1">
                        <a:solidFill>
                          <a:schemeClr val="tx1"/>
                        </a:solidFill>
                        <a:latin typeface="Cambria Math" panose="02040503050406030204" pitchFamily="18" charset="0"/>
                      </a:rPr>
                      <m:t>𝑬</m:t>
                    </m:r>
                    <m:r>
                      <a:rPr lang="uz-Latn-UZ" sz="3200" b="1" i="1">
                        <a:solidFill>
                          <a:schemeClr val="tx1"/>
                        </a:solidFill>
                        <a:latin typeface="Cambria Math" panose="02040503050406030204" pitchFamily="18" charset="0"/>
                      </a:rPr>
                      <m:t>=</m:t>
                    </m:r>
                    <m:r>
                      <a:rPr lang="uz-Latn-UZ" sz="3200" b="1" i="1">
                        <a:solidFill>
                          <a:schemeClr val="tx1"/>
                        </a:solidFill>
                        <a:latin typeface="Cambria Math" panose="02040503050406030204" pitchFamily="18" charset="0"/>
                      </a:rPr>
                      <m:t>𝒎</m:t>
                    </m:r>
                    <m:sSup>
                      <m:sSupPr>
                        <m:ctrlPr>
                          <a:rPr lang="uz-Latn-UZ" sz="3200" b="1" i="1">
                            <a:solidFill>
                              <a:schemeClr val="tx1"/>
                            </a:solidFill>
                            <a:latin typeface="Cambria Math" panose="02040503050406030204" pitchFamily="18" charset="0"/>
                          </a:rPr>
                        </m:ctrlPr>
                      </m:sSupPr>
                      <m:e>
                        <m:r>
                          <a:rPr lang="uz-Latn-UZ" sz="3200" b="1" i="1">
                            <a:solidFill>
                              <a:schemeClr val="tx1"/>
                            </a:solidFill>
                            <a:latin typeface="Cambria Math" panose="02040503050406030204" pitchFamily="18" charset="0"/>
                          </a:rPr>
                          <m:t>𝒄</m:t>
                        </m:r>
                      </m:e>
                      <m:sup>
                        <m:r>
                          <a:rPr lang="uz-Latn-UZ" sz="3200" b="1" i="1">
                            <a:solidFill>
                              <a:schemeClr val="tx1"/>
                            </a:solidFill>
                            <a:latin typeface="Cambria Math" panose="02040503050406030204" pitchFamily="18" charset="0"/>
                          </a:rPr>
                          <m:t>𝟐</m:t>
                        </m:r>
                      </m:sup>
                    </m:sSup>
                  </m:oMath>
                </a14:m>
                <a:r>
                  <a:rPr lang="uz-Latn-UZ" sz="3200" b="1"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     </a:t>
                </a:r>
                <a:r>
                  <a:rPr lang="uz-Latn-UZ" sz="32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uz-Latn-UZ" sz="3200" b="1" i="1">
                        <a:solidFill>
                          <a:schemeClr val="tx1"/>
                        </a:solidFill>
                        <a:latin typeface="Cambria Math" panose="02040503050406030204" pitchFamily="18" charset="0"/>
                      </a:rPr>
                      <m:t>𝒎𝒄</m:t>
                    </m:r>
                    <m:r>
                      <a:rPr lang="uz-Latn-UZ" sz="3200" b="1" i="1">
                        <a:solidFill>
                          <a:schemeClr val="tx1"/>
                        </a:solidFill>
                        <a:latin typeface="Cambria Math" panose="02040503050406030204" pitchFamily="18" charset="0"/>
                      </a:rPr>
                      <m:t>=</m:t>
                    </m:r>
                    <m:f>
                      <m:fPr>
                        <m:ctrlPr>
                          <a:rPr lang="uz-Latn-UZ" sz="3200" b="1" i="1">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rPr>
                          <m:t>𝑬</m:t>
                        </m:r>
                      </m:num>
                      <m:den>
                        <m:r>
                          <a:rPr lang="uz-Latn-UZ" sz="3200" b="1" i="1">
                            <a:solidFill>
                              <a:schemeClr val="tx1"/>
                            </a:solidFill>
                            <a:latin typeface="Cambria Math" panose="02040503050406030204" pitchFamily="18" charset="0"/>
                          </a:rPr>
                          <m:t>𝒄</m:t>
                        </m:r>
                      </m:den>
                    </m:f>
                  </m:oMath>
                </a14:m>
                <a:r>
                  <a:rPr lang="uz-Latn-UZ" sz="3200" b="1"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    </a:t>
                </a:r>
                <a:r>
                  <a:rPr lang="uz-Latn-UZ" sz="3200" b="1"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uz-Latn-UZ" sz="3200" b="1" i="1">
                        <a:solidFill>
                          <a:schemeClr val="tx1"/>
                        </a:solidFill>
                        <a:latin typeface="Cambria Math" panose="02040503050406030204" pitchFamily="18" charset="0"/>
                      </a:rPr>
                      <m:t>𝒑</m:t>
                    </m:r>
                    <m:r>
                      <a:rPr lang="uz-Latn-UZ" sz="3200" b="1" i="1">
                        <a:solidFill>
                          <a:schemeClr val="tx1"/>
                        </a:solidFill>
                        <a:latin typeface="Cambria Math" panose="02040503050406030204" pitchFamily="18" charset="0"/>
                      </a:rPr>
                      <m:t>=</m:t>
                    </m:r>
                    <m:f>
                      <m:fPr>
                        <m:ctrlPr>
                          <a:rPr lang="uz-Latn-UZ" sz="3200" b="1" i="1">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rPr>
                          <m:t>𝑵𝑬</m:t>
                        </m:r>
                      </m:num>
                      <m:den>
                        <m:r>
                          <a:rPr lang="uz-Latn-UZ" sz="3200" b="1" i="1">
                            <a:solidFill>
                              <a:schemeClr val="tx1"/>
                            </a:solidFill>
                            <a:latin typeface="Cambria Math" panose="02040503050406030204" pitchFamily="18" charset="0"/>
                          </a:rPr>
                          <m:t>𝒄𝑺</m:t>
                        </m:r>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𝒕</m:t>
                        </m:r>
                      </m:den>
                    </m:f>
                  </m:oMath>
                </a14:m>
                <a:endParaRPr lang="uz-Latn-UZ" sz="3200" b="1"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Bu yerda </a:t>
                </a:r>
                <a14:m>
                  <m:oMath xmlns:m="http://schemas.openxmlformats.org/officeDocument/2006/math">
                    <m:f>
                      <m:fPr>
                        <m:ctrlPr>
                          <a:rPr lang="uz-Latn-UZ" sz="3200" b="1" i="1" smtClean="0">
                            <a:solidFill>
                              <a:schemeClr val="tx1"/>
                            </a:solidFill>
                            <a:latin typeface="Cambria Math" panose="02040503050406030204" pitchFamily="18" charset="0"/>
                          </a:rPr>
                        </m:ctrlPr>
                      </m:fPr>
                      <m:num>
                        <m:r>
                          <a:rPr lang="uz-Latn-UZ" sz="3200" b="1" i="1">
                            <a:solidFill>
                              <a:schemeClr val="tx1"/>
                            </a:solidFill>
                            <a:latin typeface="Cambria Math" panose="02040503050406030204" pitchFamily="18" charset="0"/>
                          </a:rPr>
                          <m:t>𝑵𝑬</m:t>
                        </m:r>
                      </m:num>
                      <m:den>
                        <m:r>
                          <a:rPr lang="uz-Latn-UZ" sz="3200" b="1" i="1">
                            <a:solidFill>
                              <a:schemeClr val="tx1"/>
                            </a:solidFill>
                            <a:latin typeface="Cambria Math" panose="02040503050406030204" pitchFamily="18" charset="0"/>
                          </a:rPr>
                          <m:t>𝑺</m:t>
                        </m:r>
                        <m:r>
                          <a:rPr lang="uz-Latn-UZ" sz="3200" b="1" i="1">
                            <a:solidFill>
                              <a:schemeClr val="tx1"/>
                            </a:solidFill>
                            <a:latin typeface="Cambria Math" panose="02040503050406030204" pitchFamily="18" charset="0"/>
                            <a:ea typeface="Cambria Math" panose="02040503050406030204" pitchFamily="18" charset="0"/>
                          </a:rPr>
                          <m:t>∆</m:t>
                        </m:r>
                        <m:r>
                          <a:rPr lang="uz-Latn-UZ" sz="3200" b="1" i="1">
                            <a:solidFill>
                              <a:schemeClr val="tx1"/>
                            </a:solidFill>
                            <a:latin typeface="Cambria Math" panose="02040503050406030204" pitchFamily="18" charset="0"/>
                            <a:ea typeface="Cambria Math" panose="02040503050406030204" pitchFamily="18" charset="0"/>
                          </a:rPr>
                          <m:t>𝒕</m:t>
                        </m:r>
                      </m:den>
                    </m:f>
                    <m:r>
                      <a:rPr lang="uz-Latn-UZ" sz="3200" b="1" i="1">
                        <a:solidFill>
                          <a:schemeClr val="tx1"/>
                        </a:solidFill>
                        <a:latin typeface="Cambria Math" panose="02040503050406030204" pitchFamily="18" charset="0"/>
                      </a:rPr>
                      <m:t>=</m:t>
                    </m:r>
                    <m:r>
                      <a:rPr lang="uz-Latn-UZ" sz="3200" b="1" i="1">
                        <a:solidFill>
                          <a:schemeClr val="tx1"/>
                        </a:solidFill>
                        <a:latin typeface="Cambria Math" panose="02040503050406030204" pitchFamily="18" charset="0"/>
                      </a:rPr>
                      <m:t>𝑰</m:t>
                    </m:r>
                    <m:r>
                      <a:rPr lang="uz-Latn-UZ" sz="3200" i="1">
                        <a:latin typeface="Cambria Math" panose="02040503050406030204" pitchFamily="18" charset="0"/>
                      </a:rPr>
                      <m:t>−</m:t>
                    </m:r>
                  </m:oMath>
                </a14:m>
                <a:r>
                  <a:rPr lang="uz-Latn-UZ" sz="3200" dirty="0">
                    <a:latin typeface="Arial" panose="020B0604020202020204" pitchFamily="34" charset="0"/>
                    <a:cs typeface="Arial" panose="020B0604020202020204" pitchFamily="34" charset="0"/>
                  </a:rPr>
                  <a:t> yuza birligiga vaqt birligida tushuvchi yorug‘lik</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(to‘lqin) energiyasi yorug‘lik</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(to‘lqin)</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intensivligi deyiladi</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b="1" i="1" smtClean="0">
                        <a:latin typeface="Cambria Math" panose="02040503050406030204" pitchFamily="18" charset="0"/>
                        <a:cs typeface="Arial" panose="020B0604020202020204" pitchFamily="34" charset="0"/>
                      </a:rPr>
                      <m:t>𝒑</m:t>
                    </m:r>
                    <m:r>
                      <a:rPr lang="en-US" sz="3200" b="1" i="1" smtClean="0">
                        <a:latin typeface="Cambria Math" panose="02040503050406030204" pitchFamily="18" charset="0"/>
                        <a:cs typeface="Arial" panose="020B0604020202020204" pitchFamily="34" charset="0"/>
                      </a:rPr>
                      <m:t>=</m:t>
                    </m:r>
                    <m:f>
                      <m:fPr>
                        <m:ctrlPr>
                          <a:rPr lang="en-US" sz="3200" b="1" i="1" smtClean="0">
                            <a:latin typeface="Cambria Math" panose="02040503050406030204" pitchFamily="18" charset="0"/>
                            <a:cs typeface="Arial" panose="020B0604020202020204" pitchFamily="34" charset="0"/>
                          </a:rPr>
                        </m:ctrlPr>
                      </m:fPr>
                      <m:num>
                        <m:r>
                          <a:rPr lang="en-US" sz="3200" b="1" i="1" smtClean="0">
                            <a:latin typeface="Cambria Math" panose="02040503050406030204" pitchFamily="18" charset="0"/>
                            <a:cs typeface="Arial" panose="020B0604020202020204" pitchFamily="34" charset="0"/>
                          </a:rPr>
                          <m:t>𝑰</m:t>
                        </m:r>
                      </m:num>
                      <m:den>
                        <m:r>
                          <a:rPr lang="en-US" sz="3200" b="1" i="1" smtClean="0">
                            <a:latin typeface="Cambria Math" panose="02040503050406030204" pitchFamily="18" charset="0"/>
                            <a:cs typeface="Arial" panose="020B0604020202020204" pitchFamily="34" charset="0"/>
                          </a:rPr>
                          <m:t>𝒄</m:t>
                        </m:r>
                      </m:den>
                    </m:f>
                  </m:oMath>
                </a14:m>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Maksvell </a:t>
                </a:r>
                <a:r>
                  <a:rPr lang="en-US" sz="3200" dirty="0" err="1">
                    <a:latin typeface="Arial" panose="020B0604020202020204" pitchFamily="34" charset="0"/>
                    <a:cs typeface="Arial" panose="020B0604020202020204" pitchFamily="34" charset="0"/>
                  </a:rPr>
                  <a:t>formulasi</a:t>
                </a:r>
                <a:r>
                  <a:rPr lang="en-US" sz="3200" dirty="0">
                    <a:latin typeface="Arial" panose="020B0604020202020204" pitchFamily="34" charset="0"/>
                    <a:cs typeface="Arial" panose="020B0604020202020204" pitchFamily="34" charset="0"/>
                  </a:rPr>
                  <a:t>.</a:t>
                </a:r>
                <a:endParaRPr lang="ru-RU" sz="3200" dirty="0">
                  <a:latin typeface="Arial" panose="020B0604020202020204" pitchFamily="34" charset="0"/>
                  <a:cs typeface="Arial" panose="020B0604020202020204" pitchFamily="34" charset="0"/>
                </a:endParaRPr>
              </a:p>
              <a:p>
                <a:pPr marL="0" indent="0">
                  <a:buNone/>
                </a:pPr>
                <a:endParaRPr lang="ru-RU" dirty="0"/>
              </a:p>
            </p:txBody>
          </p:sp>
        </mc:Choice>
        <mc:Fallback xmlns="">
          <p:sp>
            <p:nvSpPr>
              <p:cNvPr id="3" name="Объект 2">
                <a:extLst>
                  <a:ext uri="{FF2B5EF4-FFF2-40B4-BE49-F238E27FC236}">
                    <a16:creationId xmlns:a16="http://schemas.microsoft.com/office/drawing/2014/main" id="{71BCC1F7-7DC3-4EA0-9465-9A19D8E64A3E}"/>
                  </a:ext>
                </a:extLst>
              </p:cNvPr>
              <p:cNvSpPr>
                <a:spLocks noGrp="1" noRot="1" noChangeAspect="1" noMove="1" noResize="1" noEditPoints="1" noAdjustHandles="1" noChangeArrowheads="1" noChangeShapeType="1" noTextEdit="1"/>
              </p:cNvSpPr>
              <p:nvPr>
                <p:ph idx="1"/>
              </p:nvPr>
            </p:nvSpPr>
            <p:spPr>
              <a:xfrm>
                <a:off x="609600" y="444500"/>
                <a:ext cx="11061700" cy="5969000"/>
              </a:xfrm>
              <a:blipFill>
                <a:blip r:embed="rId2"/>
                <a:stretch>
                  <a:fillRect l="-1377" t="-1328" r="-1322"/>
                </a:stretch>
              </a:blipFill>
            </p:spPr>
            <p:txBody>
              <a:bodyPr/>
              <a:lstStyle/>
              <a:p>
                <a:r>
                  <a:rPr lang="ru-RU">
                    <a:noFill/>
                  </a:rPr>
                  <a:t> </a:t>
                </a:r>
              </a:p>
            </p:txBody>
          </p:sp>
        </mc:Fallback>
      </mc:AlternateContent>
    </p:spTree>
    <p:extLst>
      <p:ext uri="{BB962C8B-B14F-4D97-AF65-F5344CB8AC3E}">
        <p14:creationId xmlns:p14="http://schemas.microsoft.com/office/powerpoint/2010/main" val="4087414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9424A4-090B-41EA-9FDA-FF914A3796AE}"/>
              </a:ext>
            </a:extLst>
          </p:cNvPr>
          <p:cNvSpPr>
            <a:spLocks noGrp="1"/>
          </p:cNvSpPr>
          <p:nvPr>
            <p:ph type="title"/>
          </p:nvPr>
        </p:nvSpPr>
        <p:spPr>
          <a:xfrm>
            <a:off x="0" y="1"/>
            <a:ext cx="12192000" cy="129871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Fotoeffektning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qo‘llanilishi</a:t>
            </a:r>
            <a:endParaRPr lang="ru-RU" sz="48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E6CACAD0-34BE-4B55-9170-BB23E9AF78A6}"/>
              </a:ext>
            </a:extLst>
          </p:cNvPr>
          <p:cNvSpPr>
            <a:spLocks noGrp="1"/>
          </p:cNvSpPr>
          <p:nvPr>
            <p:ph idx="1"/>
          </p:nvPr>
        </p:nvSpPr>
        <p:spPr>
          <a:xfrm>
            <a:off x="437322" y="1536700"/>
            <a:ext cx="11195878" cy="5049629"/>
          </a:xfrm>
        </p:spPr>
        <p:txBody>
          <a:bodyPr/>
          <a:lstStyle/>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Fotoqarshilik – qarshiligi unga tushayotgan yorug‘lik intensivligiga bog‘liq bo‘lgan qurilma. Fotoqarshilik tovushli kinoda, televedeniyada, telemexanikada, avtomexanikada signal (xabar) beruvchi vosita sifatida ishlatiladi. Uning sxemtik ko‘rinishi va shartli belgisi quyidagicha: </a:t>
            </a:r>
            <a:r>
              <a:rPr lang="en-US"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                          </a:t>
            </a:r>
            <a:r>
              <a:rPr lang="en-US" sz="2400" dirty="0" err="1">
                <a:latin typeface="Arial" panose="020B0604020202020204" pitchFamily="34" charset="0"/>
                <a:cs typeface="Arial" panose="020B0604020202020204" pitchFamily="34" charset="0"/>
              </a:rPr>
              <a:t>yorug‘lik</a:t>
            </a:r>
            <a:r>
              <a:rPr lang="en-US" sz="2400" dirty="0">
                <a:latin typeface="Arial" panose="020B0604020202020204" pitchFamily="34" charset="0"/>
                <a:cs typeface="Arial" panose="020B0604020202020204" pitchFamily="34" charset="0"/>
              </a:rPr>
              <a:t>                              </a:t>
            </a: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r>
              <a:rPr lang="en-US" dirty="0">
                <a:latin typeface="Times New Roman" panose="02020603050405020304" pitchFamily="18" charset="0"/>
                <a:cs typeface="Times New Roman" panose="02020603050405020304" pitchFamily="18" charset="0"/>
              </a:rPr>
              <a:t>                                                     </a:t>
            </a:r>
          </a:p>
          <a:p>
            <a:pPr marL="0" indent="0" algn="just">
              <a:lnSpc>
                <a:spcPct val="100000"/>
              </a:lnSpc>
              <a:buNone/>
            </a:pPr>
            <a:r>
              <a:rPr lang="en-US" dirty="0">
                <a:latin typeface="Times New Roman" panose="02020603050405020304" pitchFamily="18" charset="0"/>
                <a:cs typeface="Times New Roman" panose="02020603050405020304" pitchFamily="18" charset="0"/>
              </a:rPr>
              <a:t>                                                      </a:t>
            </a:r>
            <a:r>
              <a:rPr lang="en-US" sz="2400" dirty="0" err="1">
                <a:latin typeface="Arial" panose="020B0604020202020204" pitchFamily="34" charset="0"/>
                <a:cs typeface="Arial" panose="020B0604020202020204" pitchFamily="34" charset="0"/>
              </a:rPr>
              <a:t>iste’molchi</a:t>
            </a:r>
            <a:endParaRPr lang="uz-Latn-UZ" sz="2400" dirty="0">
              <a:latin typeface="Arial" panose="020B0604020202020204" pitchFamily="34" charset="0"/>
              <a:cs typeface="Arial" panose="020B0604020202020204" pitchFamily="34" charset="0"/>
            </a:endParaRPr>
          </a:p>
          <a:p>
            <a:pPr marL="0" indent="0" algn="just">
              <a:lnSpc>
                <a:spcPct val="100000"/>
              </a:lnSpc>
              <a:buNone/>
            </a:pPr>
            <a:endParaRPr lang="ru-RU" dirty="0"/>
          </a:p>
        </p:txBody>
      </p:sp>
      <p:pic>
        <p:nvPicPr>
          <p:cNvPr id="6" name="Picture 17569">
            <a:extLst>
              <a:ext uri="{FF2B5EF4-FFF2-40B4-BE49-F238E27FC236}">
                <a16:creationId xmlns:a16="http://schemas.microsoft.com/office/drawing/2014/main" id="{475152A2-FE10-45CE-A136-38EFC71748CE}"/>
              </a:ext>
            </a:extLst>
          </p:cNvPr>
          <p:cNvPicPr/>
          <p:nvPr/>
        </p:nvPicPr>
        <p:blipFill>
          <a:blip r:embed="rId2"/>
          <a:stretch>
            <a:fillRect/>
          </a:stretch>
        </p:blipFill>
        <p:spPr>
          <a:xfrm>
            <a:off x="1378261" y="4866711"/>
            <a:ext cx="3739487" cy="1719618"/>
          </a:xfrm>
          <a:prstGeom prst="rect">
            <a:avLst/>
          </a:prstGeom>
        </p:spPr>
      </p:pic>
      <p:pic>
        <p:nvPicPr>
          <p:cNvPr id="5" name="Picture 17559">
            <a:extLst>
              <a:ext uri="{FF2B5EF4-FFF2-40B4-BE49-F238E27FC236}">
                <a16:creationId xmlns:a16="http://schemas.microsoft.com/office/drawing/2014/main" id="{3FFCAD31-562E-47C9-9461-EE1C9512C3A4}"/>
              </a:ext>
            </a:extLst>
          </p:cNvPr>
          <p:cNvPicPr/>
          <p:nvPr/>
        </p:nvPicPr>
        <p:blipFill>
          <a:blip r:embed="rId3"/>
          <a:stretch>
            <a:fillRect/>
          </a:stretch>
        </p:blipFill>
        <p:spPr>
          <a:xfrm>
            <a:off x="8644970" y="4388868"/>
            <a:ext cx="2277029" cy="1864863"/>
          </a:xfrm>
          <a:prstGeom prst="rect">
            <a:avLst/>
          </a:prstGeom>
        </p:spPr>
      </p:pic>
    </p:spTree>
    <p:extLst>
      <p:ext uri="{BB962C8B-B14F-4D97-AF65-F5344CB8AC3E}">
        <p14:creationId xmlns:p14="http://schemas.microsoft.com/office/powerpoint/2010/main" val="403765202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otorez">
            <a:hlinkClick r:id="" action="ppaction://media"/>
            <a:extLst>
              <a:ext uri="{FF2B5EF4-FFF2-40B4-BE49-F238E27FC236}">
                <a16:creationId xmlns:a16="http://schemas.microsoft.com/office/drawing/2014/main" id="{CCAD8E4A-F702-4F22-BF5E-72B6932BB1D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
        <p:nvSpPr>
          <p:cNvPr id="2" name="Прямоугольник 1">
            <a:extLst>
              <a:ext uri="{FF2B5EF4-FFF2-40B4-BE49-F238E27FC236}">
                <a16:creationId xmlns:a16="http://schemas.microsoft.com/office/drawing/2014/main" id="{56E06979-1022-4CFB-A94E-0008C1BDBA13}"/>
              </a:ext>
            </a:extLst>
          </p:cNvPr>
          <p:cNvSpPr/>
          <p:nvPr/>
        </p:nvSpPr>
        <p:spPr>
          <a:xfrm>
            <a:off x="6248400" y="6235700"/>
            <a:ext cx="5397500" cy="457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25486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5A9E6E-D83E-4684-9323-FEBFFF17D4DE}"/>
              </a:ext>
            </a:extLst>
          </p:cNvPr>
          <p:cNvSpPr>
            <a:spLocks noGrp="1"/>
          </p:cNvSpPr>
          <p:nvPr>
            <p:ph type="title"/>
          </p:nvPr>
        </p:nvSpPr>
        <p:spPr>
          <a:xfrm>
            <a:off x="0" y="1"/>
            <a:ext cx="12192000" cy="129871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5400" dirty="0" err="1">
                <a:latin typeface="Arial" panose="020B0604020202020204" pitchFamily="34" charset="0"/>
                <a:cs typeface="Arial" panose="020B0604020202020204" pitchFamily="34" charset="0"/>
              </a:rPr>
              <a:t>Quyosh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batareyalari</a:t>
            </a:r>
            <a:endParaRPr lang="ru-RU" sz="54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FF9F6E43-4F8A-4248-AB1E-6B787B3C81B4}"/>
              </a:ext>
            </a:extLst>
          </p:cNvPr>
          <p:cNvSpPr>
            <a:spLocks noGrp="1"/>
          </p:cNvSpPr>
          <p:nvPr>
            <p:ph idx="1"/>
          </p:nvPr>
        </p:nvSpPr>
        <p:spPr>
          <a:xfrm>
            <a:off x="384313" y="1524000"/>
            <a:ext cx="11476383" cy="5062330"/>
          </a:xfrm>
        </p:spPr>
        <p:txBody>
          <a:bodyPr/>
          <a:lstStyle/>
          <a:p>
            <a:pPr marL="0" indent="0" algn="just">
              <a:lnSpc>
                <a:spcPct val="100000"/>
              </a:lnSpc>
              <a:buNone/>
            </a:pPr>
            <a:r>
              <a:rPr lang="en-US" dirty="0"/>
              <a:t>        </a:t>
            </a:r>
            <a:r>
              <a:rPr lang="en-US" sz="3200" dirty="0" err="1">
                <a:latin typeface="Arial" panose="020B0604020202020204" pitchFamily="34" charset="0"/>
                <a:cs typeface="Arial" panose="020B0604020202020204" pitchFamily="34" charset="0"/>
              </a:rPr>
              <a:t>Ichki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fotoeffektga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asoslangan</a:t>
            </a:r>
            <a:r>
              <a:rPr lang="en-US" sz="3200"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p-n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o‘tishli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yarimo‘tkazgichli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fotoelementlar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yorug‘lik</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energiyasini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elektr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energiyasiga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aylantirishda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qo‘llaniladi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Ular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Quyosh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batareyalari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nomini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olgan</a:t>
            </a:r>
            <a:r>
              <a:rPr lang="en-US" sz="3200" dirty="0">
                <a:latin typeface="Arial" panose="020B0604020202020204" pitchFamily="34" charset="0"/>
                <a:cs typeface="Arial" panose="020B0604020202020204" pitchFamily="34" charset="0"/>
              </a:rPr>
              <a:t>.</a:t>
            </a:r>
            <a:endParaRPr lang="ru-RU" dirty="0"/>
          </a:p>
        </p:txBody>
      </p:sp>
      <p:pic>
        <p:nvPicPr>
          <p:cNvPr id="5" name="Рисунок 4">
            <a:extLst>
              <a:ext uri="{FF2B5EF4-FFF2-40B4-BE49-F238E27FC236}">
                <a16:creationId xmlns:a16="http://schemas.microsoft.com/office/drawing/2014/main" id="{F49F95A1-3B2C-4F26-96E7-E51B4AA5C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0" y="3864664"/>
            <a:ext cx="3695699" cy="2294835"/>
          </a:xfrm>
          <a:prstGeom prst="rect">
            <a:avLst/>
          </a:prstGeom>
        </p:spPr>
      </p:pic>
    </p:spTree>
    <p:extLst>
      <p:ext uri="{BB962C8B-B14F-4D97-AF65-F5344CB8AC3E}">
        <p14:creationId xmlns:p14="http://schemas.microsoft.com/office/powerpoint/2010/main" val="1512902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B137208-CED4-4379-AFE3-A708BFF6223B}"/>
                  </a:ext>
                </a:extLst>
              </p:cNvPr>
              <p:cNvSpPr>
                <a:spLocks noGrp="1"/>
              </p:cNvSpPr>
              <p:nvPr>
                <p:ph idx="1"/>
              </p:nvPr>
            </p:nvSpPr>
            <p:spPr>
              <a:xfrm>
                <a:off x="520700" y="419100"/>
                <a:ext cx="11277600" cy="6096000"/>
              </a:xfrm>
            </p:spPr>
            <p:txBody>
              <a:bodyPr>
                <a:normAutofit lnSpcReduction="10000"/>
              </a:bodyPr>
              <a:lstStyle/>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Fotoeffekt hodisasiga asoslanib ishlovchi qurilmalar</a:t>
                </a:r>
                <a14:m>
                  <m:oMath xmlns:m="http://schemas.openxmlformats.org/officeDocument/2006/math">
                    <m:r>
                      <a:rPr lang="uz-Latn-UZ" sz="3200" i="1">
                        <a:latin typeface="Cambria Math" panose="02040503050406030204" pitchFamily="18" charset="0"/>
                      </a:rPr>
                      <m:t>−</m:t>
                    </m:r>
                  </m:oMath>
                </a14:m>
                <a:r>
                  <a:rPr lang="uz-Latn-UZ" sz="3200" dirty="0">
                    <a:latin typeface="Arial" panose="020B0604020202020204" pitchFamily="34" charset="0"/>
                    <a:cs typeface="Arial" panose="020B0604020202020204" pitchFamily="34" charset="0"/>
                  </a:rPr>
                  <a:t> </a:t>
                </a:r>
                <a:r>
                  <a:rPr lang="uz-Latn-UZ" sz="3200" b="1" i="1" dirty="0">
                    <a:latin typeface="Arial" panose="020B0604020202020204" pitchFamily="34" charset="0"/>
                    <a:cs typeface="Arial" panose="020B0604020202020204" pitchFamily="34" charset="0"/>
                  </a:rPr>
                  <a:t>fotoelementlar</a:t>
                </a:r>
                <a:r>
                  <a:rPr lang="uz-Latn-UZ" sz="3200" dirty="0">
                    <a:latin typeface="Arial" panose="020B0604020202020204" pitchFamily="34" charset="0"/>
                    <a:cs typeface="Arial" panose="020B0604020202020204" pitchFamily="34" charset="0"/>
                  </a:rPr>
                  <a:t> deyiladi va texnikada juda keng qo‘llaniladi.</a:t>
                </a:r>
                <a:endParaRPr lang="en-US" sz="3200" dirty="0">
                  <a:latin typeface="Arial" panose="020B0604020202020204" pitchFamily="34" charset="0"/>
                  <a:cs typeface="Arial" panose="020B0604020202020204" pitchFamily="34" charset="0"/>
                </a:endParaRP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00000"/>
                  </a:lnSpc>
                  <a:buNone/>
                </a:pPr>
                <a:endParaRPr lang="en-US" sz="3200" dirty="0">
                  <a:latin typeface="Arial" panose="020B0604020202020204" pitchFamily="34" charset="0"/>
                  <a:cs typeface="Arial" panose="020B0604020202020204" pitchFamily="34" charset="0"/>
                </a:endParaRPr>
              </a:p>
              <a:p>
                <a:pPr marL="0" indent="0" algn="just">
                  <a:lnSpc>
                    <a:spcPct val="11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Tokni kuchaytirish, ya’ni fotoelementning  sezgirligini oshirish uchun unga ozroq gaz kiritiladi va uni </a:t>
                </a:r>
                <a:r>
                  <a:rPr lang="uz-Latn-UZ" sz="3200" b="1" i="1" dirty="0">
                    <a:latin typeface="Arial" panose="020B0604020202020204" pitchFamily="34" charset="0"/>
                    <a:cs typeface="Arial" panose="020B0604020202020204" pitchFamily="34" charset="0"/>
                  </a:rPr>
                  <a:t>gazli fotoelement </a:t>
                </a:r>
                <a:r>
                  <a:rPr lang="uz-Latn-UZ" sz="3200" dirty="0">
                    <a:latin typeface="Arial" panose="020B0604020202020204" pitchFamily="34" charset="0"/>
                    <a:cs typeface="Arial" panose="020B0604020202020204" pitchFamily="34" charset="0"/>
                  </a:rPr>
                  <a:t>deyiladi.</a:t>
                </a:r>
                <a:endParaRPr lang="ru-RU" sz="3200" dirty="0">
                  <a:latin typeface="Arial" panose="020B0604020202020204" pitchFamily="34" charset="0"/>
                  <a:cs typeface="Arial" panose="020B0604020202020204" pitchFamily="34" charset="0"/>
                </a:endParaRPr>
              </a:p>
              <a:p>
                <a:pPr marL="0" indent="0" algn="just">
                  <a:lnSpc>
                    <a:spcPct val="110000"/>
                  </a:lnSpc>
                  <a:buNone/>
                </a:pPr>
                <a:endParaRPr lang="ru-RU" sz="3200" dirty="0">
                  <a:latin typeface="Arial" panose="020B0604020202020204" pitchFamily="34" charset="0"/>
                  <a:cs typeface="Arial" panose="020B0604020202020204" pitchFamily="34" charset="0"/>
                </a:endParaRPr>
              </a:p>
              <a:p>
                <a:pPr marL="0" indent="0">
                  <a:buNone/>
                </a:pPr>
                <a:endParaRPr lang="ru-RU" dirty="0"/>
              </a:p>
            </p:txBody>
          </p:sp>
        </mc:Choice>
        <mc:Fallback xmlns="">
          <p:sp>
            <p:nvSpPr>
              <p:cNvPr id="3" name="Объект 2">
                <a:extLst>
                  <a:ext uri="{FF2B5EF4-FFF2-40B4-BE49-F238E27FC236}">
                    <a16:creationId xmlns:a16="http://schemas.microsoft.com/office/drawing/2014/main" id="{3B137208-CED4-4379-AFE3-A708BFF6223B}"/>
                  </a:ext>
                </a:extLst>
              </p:cNvPr>
              <p:cNvSpPr>
                <a:spLocks noGrp="1" noRot="1" noChangeAspect="1" noMove="1" noResize="1" noEditPoints="1" noAdjustHandles="1" noChangeArrowheads="1" noChangeShapeType="1" noTextEdit="1"/>
              </p:cNvSpPr>
              <p:nvPr>
                <p:ph idx="1"/>
              </p:nvPr>
            </p:nvSpPr>
            <p:spPr>
              <a:xfrm>
                <a:off x="520700" y="419100"/>
                <a:ext cx="11277600" cy="6096000"/>
              </a:xfrm>
              <a:blipFill>
                <a:blip r:embed="rId3"/>
                <a:stretch>
                  <a:fillRect l="-1351" t="-2100" r="-1405" b="-1000"/>
                </a:stretch>
              </a:blipFill>
            </p:spPr>
            <p:txBody>
              <a:bodyPr/>
              <a:lstStyle/>
              <a:p>
                <a:r>
                  <a:rPr lang="ru-RU">
                    <a:noFill/>
                  </a:rPr>
                  <a:t> </a:t>
                </a:r>
              </a:p>
            </p:txBody>
          </p:sp>
        </mc:Fallback>
      </mc:AlternateContent>
      <p:graphicFrame>
        <p:nvGraphicFramePr>
          <p:cNvPr id="4" name="Объект 3">
            <a:extLst>
              <a:ext uri="{FF2B5EF4-FFF2-40B4-BE49-F238E27FC236}">
                <a16:creationId xmlns:a16="http://schemas.microsoft.com/office/drawing/2014/main" id="{944A24E4-FC01-483C-A8F7-12A7ADC4C954}"/>
              </a:ext>
            </a:extLst>
          </p:cNvPr>
          <p:cNvGraphicFramePr>
            <a:graphicFrameLocks noChangeAspect="1"/>
          </p:cNvGraphicFramePr>
          <p:nvPr>
            <p:extLst>
              <p:ext uri="{D42A27DB-BD31-4B8C-83A1-F6EECF244321}">
                <p14:modId xmlns:p14="http://schemas.microsoft.com/office/powerpoint/2010/main" val="3415668744"/>
              </p:ext>
            </p:extLst>
          </p:nvPr>
        </p:nvGraphicFramePr>
        <p:xfrm>
          <a:off x="2596391" y="1873336"/>
          <a:ext cx="1118985" cy="3111327"/>
        </p:xfrm>
        <a:graphic>
          <a:graphicData uri="http://schemas.openxmlformats.org/presentationml/2006/ole">
            <mc:AlternateContent xmlns:mc="http://schemas.openxmlformats.org/markup-compatibility/2006">
              <mc:Choice xmlns:v="urn:schemas-microsoft-com:vml" Requires="v">
                <p:oleObj spid="_x0000_s1073" name="PHOTO-PAINT" r:id="rId4" imgW="3632040" imgH="8940600" progId="CorelPHOTOPAINT.Image.19">
                  <p:embed/>
                </p:oleObj>
              </mc:Choice>
              <mc:Fallback>
                <p:oleObj name="PHOTO-PAINT" r:id="rId4" imgW="3632040" imgH="8940600" progId="CorelPHOTOPAINT.Image.19">
                  <p:embed/>
                  <p:pic>
                    <p:nvPicPr>
                      <p:cNvPr id="4" name="Объект 3"/>
                      <p:cNvPicPr/>
                      <p:nvPr/>
                    </p:nvPicPr>
                    <p:blipFill>
                      <a:blip r:embed="rId5"/>
                      <a:stretch>
                        <a:fillRect/>
                      </a:stretch>
                    </p:blipFill>
                    <p:spPr>
                      <a:xfrm>
                        <a:off x="2596391" y="1873336"/>
                        <a:ext cx="1118985" cy="3111327"/>
                      </a:xfrm>
                      <a:prstGeom prst="rect">
                        <a:avLst/>
                      </a:prstGeom>
                    </p:spPr>
                  </p:pic>
                </p:oleObj>
              </mc:Fallback>
            </mc:AlternateContent>
          </a:graphicData>
        </a:graphic>
      </p:graphicFrame>
      <p:graphicFrame>
        <p:nvGraphicFramePr>
          <p:cNvPr id="5" name="Объект 4">
            <a:extLst>
              <a:ext uri="{FF2B5EF4-FFF2-40B4-BE49-F238E27FC236}">
                <a16:creationId xmlns:a16="http://schemas.microsoft.com/office/drawing/2014/main" id="{E78E10C5-F19A-4DFD-9B9C-1F2EC58CE3E1}"/>
              </a:ext>
            </a:extLst>
          </p:cNvPr>
          <p:cNvGraphicFramePr>
            <a:graphicFrameLocks noChangeAspect="1"/>
          </p:cNvGraphicFramePr>
          <p:nvPr>
            <p:extLst>
              <p:ext uri="{D42A27DB-BD31-4B8C-83A1-F6EECF244321}">
                <p14:modId xmlns:p14="http://schemas.microsoft.com/office/powerpoint/2010/main" val="2321775669"/>
              </p:ext>
            </p:extLst>
          </p:nvPr>
        </p:nvGraphicFramePr>
        <p:xfrm>
          <a:off x="6096000" y="2231315"/>
          <a:ext cx="4275786" cy="2753348"/>
        </p:xfrm>
        <a:graphic>
          <a:graphicData uri="http://schemas.openxmlformats.org/presentationml/2006/ole">
            <mc:AlternateContent xmlns:mc="http://schemas.openxmlformats.org/markup-compatibility/2006">
              <mc:Choice xmlns:v="urn:schemas-microsoft-com:vml" Requires="v">
                <p:oleObj spid="_x0000_s1074" name="PHOTO-PAINT" r:id="rId6" imgW="9143640" imgH="5346360" progId="CorelPHOTOPAINT.Image.19">
                  <p:embed/>
                </p:oleObj>
              </mc:Choice>
              <mc:Fallback>
                <p:oleObj name="PHOTO-PAINT" r:id="rId6" imgW="9143640" imgH="5346360" progId="CorelPHOTOPAINT.Image.19">
                  <p:embed/>
                  <p:pic>
                    <p:nvPicPr>
                      <p:cNvPr id="2" name="Объект 1"/>
                      <p:cNvPicPr/>
                      <p:nvPr/>
                    </p:nvPicPr>
                    <p:blipFill>
                      <a:blip r:embed="rId7"/>
                      <a:stretch>
                        <a:fillRect/>
                      </a:stretch>
                    </p:blipFill>
                    <p:spPr>
                      <a:xfrm>
                        <a:off x="6096000" y="2231315"/>
                        <a:ext cx="4275786" cy="2753348"/>
                      </a:xfrm>
                      <a:prstGeom prst="rect">
                        <a:avLst/>
                      </a:prstGeom>
                    </p:spPr>
                  </p:pic>
                </p:oleObj>
              </mc:Fallback>
            </mc:AlternateContent>
          </a:graphicData>
        </a:graphic>
      </p:graphicFrame>
    </p:spTree>
    <p:extLst>
      <p:ext uri="{BB962C8B-B14F-4D97-AF65-F5344CB8AC3E}">
        <p14:creationId xmlns:p14="http://schemas.microsoft.com/office/powerpoint/2010/main" val="3122452083"/>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734</Words>
  <Application>Microsoft Office PowerPoint</Application>
  <PresentationFormat>Широкоэкранный</PresentationFormat>
  <Paragraphs>67</Paragraphs>
  <Slides>14</Slides>
  <Notes>0</Notes>
  <HiddenSlides>0</HiddenSlides>
  <MMClips>1</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1" baseType="lpstr">
      <vt:lpstr>Arial</vt:lpstr>
      <vt:lpstr>Calibri</vt:lpstr>
      <vt:lpstr>Calibri Light</vt:lpstr>
      <vt:lpstr>Cambria Math</vt:lpstr>
      <vt:lpstr>Times New Roman</vt:lpstr>
      <vt:lpstr>Тема Office</vt:lpstr>
      <vt:lpstr>PHOTO-PAINT</vt:lpstr>
      <vt:lpstr>Презентация PowerPoint</vt:lpstr>
      <vt:lpstr>                             Yorug‘lik bosimi</vt:lpstr>
      <vt:lpstr>Презентация PowerPoint</vt:lpstr>
      <vt:lpstr>Презентация PowerPoint</vt:lpstr>
      <vt:lpstr>Презентация PowerPoint</vt:lpstr>
      <vt:lpstr>                 Fotoeffektning qo‘llanilishi</vt:lpstr>
      <vt:lpstr>Презентация PowerPoint</vt:lpstr>
      <vt:lpstr>Quyosh batareyalari</vt:lpstr>
      <vt:lpstr>Презентация PowerPoint</vt:lpstr>
      <vt:lpstr>Презентация PowerPoint</vt:lpstr>
      <vt:lpstr>Презентация PowerPoint</vt:lpstr>
      <vt:lpstr>                               147-bet 1-test</vt:lpstr>
      <vt:lpstr>                          147-bet  4-test</vt:lpstr>
      <vt:lpstr>Mustaqil bajarish uchun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Davronbek Salimbekov</dc:creator>
  <cp:lastModifiedBy>hp</cp:lastModifiedBy>
  <cp:revision>203</cp:revision>
  <dcterms:created xsi:type="dcterms:W3CDTF">2020-11-20T09:11:53Z</dcterms:created>
  <dcterms:modified xsi:type="dcterms:W3CDTF">2021-03-31T11:01:43Z</dcterms:modified>
</cp:coreProperties>
</file>