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305" r:id="rId3"/>
    <p:sldId id="315" r:id="rId4"/>
    <p:sldId id="303" r:id="rId5"/>
    <p:sldId id="307" r:id="rId6"/>
    <p:sldId id="302" r:id="rId7"/>
    <p:sldId id="314" r:id="rId8"/>
    <p:sldId id="304" r:id="rId9"/>
    <p:sldId id="308" r:id="rId10"/>
    <p:sldId id="311" r:id="rId11"/>
    <p:sldId id="310" r:id="rId12"/>
    <p:sldId id="306" r:id="rId13"/>
    <p:sldId id="312" r:id="rId14"/>
    <p:sldId id="301" r:id="rId1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ECEC"/>
    <a:srgbClr val="F6F6F6"/>
    <a:srgbClr val="00FFFF"/>
    <a:srgbClr val="2323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6" d="100"/>
          <a:sy n="76" d="100"/>
        </p:scale>
        <p:origin x="582" y="-11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image" Target="../media/image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CCF577E-7DB7-4834-8B28-A72FE7A17B05}"/>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AB4C856D-2CC4-45BC-A28C-A51AEAA8DDF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AC48B3E4-19C6-4F36-952D-316B5D30240B}"/>
              </a:ext>
            </a:extLst>
          </p:cNvPr>
          <p:cNvSpPr>
            <a:spLocks noGrp="1"/>
          </p:cNvSpPr>
          <p:nvPr>
            <p:ph type="dt" sz="half" idx="10"/>
          </p:nvPr>
        </p:nvSpPr>
        <p:spPr/>
        <p:txBody>
          <a:bodyPr/>
          <a:lstStyle/>
          <a:p>
            <a:fld id="{B49A73AD-9E90-41D8-A61C-01A79B163CF7}" type="datetimeFigureOut">
              <a:rPr lang="ru-RU" smtClean="0"/>
              <a:t>31.03.2021</a:t>
            </a:fld>
            <a:endParaRPr lang="ru-RU"/>
          </a:p>
        </p:txBody>
      </p:sp>
      <p:sp>
        <p:nvSpPr>
          <p:cNvPr id="5" name="Нижний колонтитул 4">
            <a:extLst>
              <a:ext uri="{FF2B5EF4-FFF2-40B4-BE49-F238E27FC236}">
                <a16:creationId xmlns:a16="http://schemas.microsoft.com/office/drawing/2014/main" id="{B1F1C5A0-B65A-400D-8036-E2E54BF7E8C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32D01DCB-12BE-4D3F-9D3E-2AD9FEC7C686}"/>
              </a:ext>
            </a:extLst>
          </p:cNvPr>
          <p:cNvSpPr>
            <a:spLocks noGrp="1"/>
          </p:cNvSpPr>
          <p:nvPr>
            <p:ph type="sldNum" sz="quarter" idx="12"/>
          </p:nvPr>
        </p:nvSpPr>
        <p:spPr/>
        <p:txBody>
          <a:bodyPr/>
          <a:lstStyle/>
          <a:p>
            <a:fld id="{11F0B1BF-24D7-4BF4-A446-DEF5BCF42DC3}" type="slidenum">
              <a:rPr lang="ru-RU" smtClean="0"/>
              <a:t>‹#›</a:t>
            </a:fld>
            <a:endParaRPr lang="ru-RU"/>
          </a:p>
        </p:txBody>
      </p:sp>
    </p:spTree>
    <p:extLst>
      <p:ext uri="{BB962C8B-B14F-4D97-AF65-F5344CB8AC3E}">
        <p14:creationId xmlns:p14="http://schemas.microsoft.com/office/powerpoint/2010/main" val="1261592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431FF26-B89B-43E6-ABD2-085BA2981B24}"/>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D46A3C9D-0420-4DF3-9226-4B1EB07F86CD}"/>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E74A70D-6D80-4CD3-A98B-7A1C15DCD3FF}"/>
              </a:ext>
            </a:extLst>
          </p:cNvPr>
          <p:cNvSpPr>
            <a:spLocks noGrp="1"/>
          </p:cNvSpPr>
          <p:nvPr>
            <p:ph type="dt" sz="half" idx="10"/>
          </p:nvPr>
        </p:nvSpPr>
        <p:spPr/>
        <p:txBody>
          <a:bodyPr/>
          <a:lstStyle/>
          <a:p>
            <a:fld id="{B49A73AD-9E90-41D8-A61C-01A79B163CF7}" type="datetimeFigureOut">
              <a:rPr lang="ru-RU" smtClean="0"/>
              <a:t>31.03.2021</a:t>
            </a:fld>
            <a:endParaRPr lang="ru-RU"/>
          </a:p>
        </p:txBody>
      </p:sp>
      <p:sp>
        <p:nvSpPr>
          <p:cNvPr id="5" name="Нижний колонтитул 4">
            <a:extLst>
              <a:ext uri="{FF2B5EF4-FFF2-40B4-BE49-F238E27FC236}">
                <a16:creationId xmlns:a16="http://schemas.microsoft.com/office/drawing/2014/main" id="{D29F76CD-1912-4654-A87B-5727512C902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43BAAABC-4045-4C06-80CB-4650990D3E1B}"/>
              </a:ext>
            </a:extLst>
          </p:cNvPr>
          <p:cNvSpPr>
            <a:spLocks noGrp="1"/>
          </p:cNvSpPr>
          <p:nvPr>
            <p:ph type="sldNum" sz="quarter" idx="12"/>
          </p:nvPr>
        </p:nvSpPr>
        <p:spPr/>
        <p:txBody>
          <a:bodyPr/>
          <a:lstStyle/>
          <a:p>
            <a:fld id="{11F0B1BF-24D7-4BF4-A446-DEF5BCF42DC3}" type="slidenum">
              <a:rPr lang="ru-RU" smtClean="0"/>
              <a:t>‹#›</a:t>
            </a:fld>
            <a:endParaRPr lang="ru-RU"/>
          </a:p>
        </p:txBody>
      </p:sp>
    </p:spTree>
    <p:extLst>
      <p:ext uri="{BB962C8B-B14F-4D97-AF65-F5344CB8AC3E}">
        <p14:creationId xmlns:p14="http://schemas.microsoft.com/office/powerpoint/2010/main" val="29192715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A7CE7A4D-7372-48BA-B2D3-470B6B4462DB}"/>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74CE291E-E096-4FB2-85D3-7781DDACF4B7}"/>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6FE70EC-6A7E-4104-8284-A8638F85B995}"/>
              </a:ext>
            </a:extLst>
          </p:cNvPr>
          <p:cNvSpPr>
            <a:spLocks noGrp="1"/>
          </p:cNvSpPr>
          <p:nvPr>
            <p:ph type="dt" sz="half" idx="10"/>
          </p:nvPr>
        </p:nvSpPr>
        <p:spPr/>
        <p:txBody>
          <a:bodyPr/>
          <a:lstStyle/>
          <a:p>
            <a:fld id="{B49A73AD-9E90-41D8-A61C-01A79B163CF7}" type="datetimeFigureOut">
              <a:rPr lang="ru-RU" smtClean="0"/>
              <a:t>31.03.2021</a:t>
            </a:fld>
            <a:endParaRPr lang="ru-RU"/>
          </a:p>
        </p:txBody>
      </p:sp>
      <p:sp>
        <p:nvSpPr>
          <p:cNvPr id="5" name="Нижний колонтитул 4">
            <a:extLst>
              <a:ext uri="{FF2B5EF4-FFF2-40B4-BE49-F238E27FC236}">
                <a16:creationId xmlns:a16="http://schemas.microsoft.com/office/drawing/2014/main" id="{AEAC64B8-785E-4BF0-AEBB-C55497D7CBB1}"/>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E371038F-D89D-4FCB-9805-7B0152246A6F}"/>
              </a:ext>
            </a:extLst>
          </p:cNvPr>
          <p:cNvSpPr>
            <a:spLocks noGrp="1"/>
          </p:cNvSpPr>
          <p:nvPr>
            <p:ph type="sldNum" sz="quarter" idx="12"/>
          </p:nvPr>
        </p:nvSpPr>
        <p:spPr/>
        <p:txBody>
          <a:bodyPr/>
          <a:lstStyle/>
          <a:p>
            <a:fld id="{11F0B1BF-24D7-4BF4-A446-DEF5BCF42DC3}" type="slidenum">
              <a:rPr lang="ru-RU" smtClean="0"/>
              <a:t>‹#›</a:t>
            </a:fld>
            <a:endParaRPr lang="ru-RU"/>
          </a:p>
        </p:txBody>
      </p:sp>
    </p:spTree>
    <p:extLst>
      <p:ext uri="{BB962C8B-B14F-4D97-AF65-F5344CB8AC3E}">
        <p14:creationId xmlns:p14="http://schemas.microsoft.com/office/powerpoint/2010/main" val="6838988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04" y="279962"/>
            <a:ext cx="10363201" cy="817561"/>
          </a:xfrm>
        </p:spPr>
        <p:txBody>
          <a:bodyPr/>
          <a:lstStyle/>
          <a:p>
            <a:r>
              <a:rPr lang="en-US"/>
              <a:t>Click to edit Master title style</a:t>
            </a:r>
          </a:p>
        </p:txBody>
      </p:sp>
      <p:sp>
        <p:nvSpPr>
          <p:cNvPr id="4" name="Picture Placeholder 3"/>
          <p:cNvSpPr>
            <a:spLocks noGrp="1"/>
          </p:cNvSpPr>
          <p:nvPr>
            <p:ph type="pic" sz="quarter" idx="10"/>
          </p:nvPr>
        </p:nvSpPr>
        <p:spPr>
          <a:xfrm>
            <a:off x="914401"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399"/>
            </a:lvl1pPr>
          </a:lstStyle>
          <a:p>
            <a:pPr lvl="0"/>
            <a:endParaRPr lang="en-US"/>
          </a:p>
        </p:txBody>
      </p:sp>
      <p:sp>
        <p:nvSpPr>
          <p:cNvPr id="5" name="Picture Placeholder 3"/>
          <p:cNvSpPr>
            <a:spLocks noGrp="1"/>
          </p:cNvSpPr>
          <p:nvPr>
            <p:ph type="pic" sz="quarter" idx="11"/>
          </p:nvPr>
        </p:nvSpPr>
        <p:spPr>
          <a:xfrm>
            <a:off x="4431792"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399"/>
            </a:lvl1pPr>
          </a:lstStyle>
          <a:p>
            <a:pPr lvl="0"/>
            <a:endParaRPr lang="en-US"/>
          </a:p>
        </p:txBody>
      </p:sp>
      <p:sp>
        <p:nvSpPr>
          <p:cNvPr id="6" name="Picture Placeholder 3"/>
          <p:cNvSpPr>
            <a:spLocks noGrp="1"/>
          </p:cNvSpPr>
          <p:nvPr>
            <p:ph type="pic" sz="quarter" idx="12"/>
          </p:nvPr>
        </p:nvSpPr>
        <p:spPr>
          <a:xfrm>
            <a:off x="7949183"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399"/>
            </a:lvl1pPr>
          </a:lstStyle>
          <a:p>
            <a:pPr lvl="0"/>
            <a:endParaRPr lang="en-US"/>
          </a:p>
        </p:txBody>
      </p:sp>
      <p:sp>
        <p:nvSpPr>
          <p:cNvPr id="8" name="Text Placeholder 9"/>
          <p:cNvSpPr>
            <a:spLocks noGrp="1"/>
          </p:cNvSpPr>
          <p:nvPr>
            <p:ph type="body" sz="quarter" idx="14"/>
          </p:nvPr>
        </p:nvSpPr>
        <p:spPr>
          <a:xfrm>
            <a:off x="914401"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431792"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7949183"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914404" y="933453"/>
            <a:ext cx="10363201" cy="406400"/>
          </a:xfrm>
        </p:spPr>
        <p:txBody>
          <a:bodyPr>
            <a:normAutofit/>
          </a:bodyPr>
          <a:lstStyle>
            <a:lvl1pPr marL="0" indent="0" algn="ctr">
              <a:lnSpc>
                <a:spcPct val="86000"/>
              </a:lnSpc>
              <a:spcBef>
                <a:spcPts val="0"/>
              </a:spcBef>
              <a:buNone/>
              <a:defRPr sz="1799" baseline="0"/>
            </a:lvl1pPr>
          </a:lstStyle>
          <a:p>
            <a:pPr lvl="0"/>
            <a:r>
              <a:rPr lang="en-US" dirty="0"/>
              <a:t>Click here to edit subtitle</a:t>
            </a:r>
          </a:p>
        </p:txBody>
      </p:sp>
    </p:spTree>
    <p:extLst>
      <p:ext uri="{BB962C8B-B14F-4D97-AF65-F5344CB8AC3E}">
        <p14:creationId xmlns:p14="http://schemas.microsoft.com/office/powerpoint/2010/main" val="34385150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039DB3A-ADC0-4E4E-BDA6-7765CE35435E}"/>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8F1E38CB-E3E3-4EDF-A0EB-4CD6FCE72368}"/>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A89B2F6-8691-406D-B0DA-3D5E0ED9C93B}"/>
              </a:ext>
            </a:extLst>
          </p:cNvPr>
          <p:cNvSpPr>
            <a:spLocks noGrp="1"/>
          </p:cNvSpPr>
          <p:nvPr>
            <p:ph type="dt" sz="half" idx="10"/>
          </p:nvPr>
        </p:nvSpPr>
        <p:spPr/>
        <p:txBody>
          <a:bodyPr/>
          <a:lstStyle/>
          <a:p>
            <a:fld id="{B49A73AD-9E90-41D8-A61C-01A79B163CF7}" type="datetimeFigureOut">
              <a:rPr lang="ru-RU" smtClean="0"/>
              <a:t>31.03.2021</a:t>
            </a:fld>
            <a:endParaRPr lang="ru-RU"/>
          </a:p>
        </p:txBody>
      </p:sp>
      <p:sp>
        <p:nvSpPr>
          <p:cNvPr id="5" name="Нижний колонтитул 4">
            <a:extLst>
              <a:ext uri="{FF2B5EF4-FFF2-40B4-BE49-F238E27FC236}">
                <a16:creationId xmlns:a16="http://schemas.microsoft.com/office/drawing/2014/main" id="{3588E6A4-D124-477D-AC8A-809CB9CF5B70}"/>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510EEE4E-7B36-44E2-9500-1BC2C89BAEF8}"/>
              </a:ext>
            </a:extLst>
          </p:cNvPr>
          <p:cNvSpPr>
            <a:spLocks noGrp="1"/>
          </p:cNvSpPr>
          <p:nvPr>
            <p:ph type="sldNum" sz="quarter" idx="12"/>
          </p:nvPr>
        </p:nvSpPr>
        <p:spPr/>
        <p:txBody>
          <a:bodyPr/>
          <a:lstStyle/>
          <a:p>
            <a:fld id="{11F0B1BF-24D7-4BF4-A446-DEF5BCF42DC3}" type="slidenum">
              <a:rPr lang="ru-RU" smtClean="0"/>
              <a:t>‹#›</a:t>
            </a:fld>
            <a:endParaRPr lang="ru-RU"/>
          </a:p>
        </p:txBody>
      </p:sp>
    </p:spTree>
    <p:extLst>
      <p:ext uri="{BB962C8B-B14F-4D97-AF65-F5344CB8AC3E}">
        <p14:creationId xmlns:p14="http://schemas.microsoft.com/office/powerpoint/2010/main" val="13916400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EDB242-8D01-413B-9DBC-A02D1DBC251B}"/>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9A2E0D9D-5021-4BB6-8B42-D50939E9FA7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4079E00A-2FAA-478F-BEF3-29A34F185E03}"/>
              </a:ext>
            </a:extLst>
          </p:cNvPr>
          <p:cNvSpPr>
            <a:spLocks noGrp="1"/>
          </p:cNvSpPr>
          <p:nvPr>
            <p:ph type="dt" sz="half" idx="10"/>
          </p:nvPr>
        </p:nvSpPr>
        <p:spPr/>
        <p:txBody>
          <a:bodyPr/>
          <a:lstStyle/>
          <a:p>
            <a:fld id="{B49A73AD-9E90-41D8-A61C-01A79B163CF7}" type="datetimeFigureOut">
              <a:rPr lang="ru-RU" smtClean="0"/>
              <a:t>31.03.2021</a:t>
            </a:fld>
            <a:endParaRPr lang="ru-RU"/>
          </a:p>
        </p:txBody>
      </p:sp>
      <p:sp>
        <p:nvSpPr>
          <p:cNvPr id="5" name="Нижний колонтитул 4">
            <a:extLst>
              <a:ext uri="{FF2B5EF4-FFF2-40B4-BE49-F238E27FC236}">
                <a16:creationId xmlns:a16="http://schemas.microsoft.com/office/drawing/2014/main" id="{280D6B17-D1C0-4578-9F80-EAF0799B32A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24DB31C8-0448-44E1-A70E-E6F8F4A150F8}"/>
              </a:ext>
            </a:extLst>
          </p:cNvPr>
          <p:cNvSpPr>
            <a:spLocks noGrp="1"/>
          </p:cNvSpPr>
          <p:nvPr>
            <p:ph type="sldNum" sz="quarter" idx="12"/>
          </p:nvPr>
        </p:nvSpPr>
        <p:spPr/>
        <p:txBody>
          <a:bodyPr/>
          <a:lstStyle/>
          <a:p>
            <a:fld id="{11F0B1BF-24D7-4BF4-A446-DEF5BCF42DC3}" type="slidenum">
              <a:rPr lang="ru-RU" smtClean="0"/>
              <a:t>‹#›</a:t>
            </a:fld>
            <a:endParaRPr lang="ru-RU"/>
          </a:p>
        </p:txBody>
      </p:sp>
    </p:spTree>
    <p:extLst>
      <p:ext uri="{BB962C8B-B14F-4D97-AF65-F5344CB8AC3E}">
        <p14:creationId xmlns:p14="http://schemas.microsoft.com/office/powerpoint/2010/main" val="13126803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404074C-8B30-4920-8E69-3BB4C2FC1DAC}"/>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9E9C80AB-0774-4EF4-9E4A-3CA1BB663A47}"/>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DFEF05BE-36E0-4C74-98EE-C757B791E08A}"/>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FE9A18D1-7854-4F7F-B960-74C56D0FB31B}"/>
              </a:ext>
            </a:extLst>
          </p:cNvPr>
          <p:cNvSpPr>
            <a:spLocks noGrp="1"/>
          </p:cNvSpPr>
          <p:nvPr>
            <p:ph type="dt" sz="half" idx="10"/>
          </p:nvPr>
        </p:nvSpPr>
        <p:spPr/>
        <p:txBody>
          <a:bodyPr/>
          <a:lstStyle/>
          <a:p>
            <a:fld id="{B49A73AD-9E90-41D8-A61C-01A79B163CF7}" type="datetimeFigureOut">
              <a:rPr lang="ru-RU" smtClean="0"/>
              <a:t>31.03.2021</a:t>
            </a:fld>
            <a:endParaRPr lang="ru-RU"/>
          </a:p>
        </p:txBody>
      </p:sp>
      <p:sp>
        <p:nvSpPr>
          <p:cNvPr id="6" name="Нижний колонтитул 5">
            <a:extLst>
              <a:ext uri="{FF2B5EF4-FFF2-40B4-BE49-F238E27FC236}">
                <a16:creationId xmlns:a16="http://schemas.microsoft.com/office/drawing/2014/main" id="{39FB8BCF-9D92-4826-94F7-BD310892D960}"/>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A521C214-E71E-45F3-8977-509D091327B5}"/>
              </a:ext>
            </a:extLst>
          </p:cNvPr>
          <p:cNvSpPr>
            <a:spLocks noGrp="1"/>
          </p:cNvSpPr>
          <p:nvPr>
            <p:ph type="sldNum" sz="quarter" idx="12"/>
          </p:nvPr>
        </p:nvSpPr>
        <p:spPr/>
        <p:txBody>
          <a:bodyPr/>
          <a:lstStyle/>
          <a:p>
            <a:fld id="{11F0B1BF-24D7-4BF4-A446-DEF5BCF42DC3}" type="slidenum">
              <a:rPr lang="ru-RU" smtClean="0"/>
              <a:t>‹#›</a:t>
            </a:fld>
            <a:endParaRPr lang="ru-RU"/>
          </a:p>
        </p:txBody>
      </p:sp>
    </p:spTree>
    <p:extLst>
      <p:ext uri="{BB962C8B-B14F-4D97-AF65-F5344CB8AC3E}">
        <p14:creationId xmlns:p14="http://schemas.microsoft.com/office/powerpoint/2010/main" val="40653459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572C842-B67B-4323-800D-0D85A244A2CB}"/>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E18EECA0-6A95-4AEC-A559-23E041A95C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3DFBE60E-B89F-4E76-85C4-3C7AD5A5FBF1}"/>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9BD793FC-92F9-4E9B-A3DF-44203B2A02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6B31C8B4-789A-4819-A70C-981EFC8DF646}"/>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372F58A7-4D32-4E4C-8132-86D94940F619}"/>
              </a:ext>
            </a:extLst>
          </p:cNvPr>
          <p:cNvSpPr>
            <a:spLocks noGrp="1"/>
          </p:cNvSpPr>
          <p:nvPr>
            <p:ph type="dt" sz="half" idx="10"/>
          </p:nvPr>
        </p:nvSpPr>
        <p:spPr/>
        <p:txBody>
          <a:bodyPr/>
          <a:lstStyle/>
          <a:p>
            <a:fld id="{B49A73AD-9E90-41D8-A61C-01A79B163CF7}" type="datetimeFigureOut">
              <a:rPr lang="ru-RU" smtClean="0"/>
              <a:t>31.03.2021</a:t>
            </a:fld>
            <a:endParaRPr lang="ru-RU"/>
          </a:p>
        </p:txBody>
      </p:sp>
      <p:sp>
        <p:nvSpPr>
          <p:cNvPr id="8" name="Нижний колонтитул 7">
            <a:extLst>
              <a:ext uri="{FF2B5EF4-FFF2-40B4-BE49-F238E27FC236}">
                <a16:creationId xmlns:a16="http://schemas.microsoft.com/office/drawing/2014/main" id="{C28510ED-5AB2-400A-8DF2-FFA62EE3BB20}"/>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5EC93E1F-F5BC-4B83-B63D-CE4EEE87FBD2}"/>
              </a:ext>
            </a:extLst>
          </p:cNvPr>
          <p:cNvSpPr>
            <a:spLocks noGrp="1"/>
          </p:cNvSpPr>
          <p:nvPr>
            <p:ph type="sldNum" sz="quarter" idx="12"/>
          </p:nvPr>
        </p:nvSpPr>
        <p:spPr/>
        <p:txBody>
          <a:bodyPr/>
          <a:lstStyle/>
          <a:p>
            <a:fld id="{11F0B1BF-24D7-4BF4-A446-DEF5BCF42DC3}" type="slidenum">
              <a:rPr lang="ru-RU" smtClean="0"/>
              <a:t>‹#›</a:t>
            </a:fld>
            <a:endParaRPr lang="ru-RU"/>
          </a:p>
        </p:txBody>
      </p:sp>
    </p:spTree>
    <p:extLst>
      <p:ext uri="{BB962C8B-B14F-4D97-AF65-F5344CB8AC3E}">
        <p14:creationId xmlns:p14="http://schemas.microsoft.com/office/powerpoint/2010/main" val="37372690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2454BC7-0972-465E-9095-BBA0BB4EECF0}"/>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24662505-8BA0-4A41-B235-D693F73E8888}"/>
              </a:ext>
            </a:extLst>
          </p:cNvPr>
          <p:cNvSpPr>
            <a:spLocks noGrp="1"/>
          </p:cNvSpPr>
          <p:nvPr>
            <p:ph type="dt" sz="half" idx="10"/>
          </p:nvPr>
        </p:nvSpPr>
        <p:spPr/>
        <p:txBody>
          <a:bodyPr/>
          <a:lstStyle/>
          <a:p>
            <a:fld id="{B49A73AD-9E90-41D8-A61C-01A79B163CF7}" type="datetimeFigureOut">
              <a:rPr lang="ru-RU" smtClean="0"/>
              <a:t>31.03.2021</a:t>
            </a:fld>
            <a:endParaRPr lang="ru-RU"/>
          </a:p>
        </p:txBody>
      </p:sp>
      <p:sp>
        <p:nvSpPr>
          <p:cNvPr id="4" name="Нижний колонтитул 3">
            <a:extLst>
              <a:ext uri="{FF2B5EF4-FFF2-40B4-BE49-F238E27FC236}">
                <a16:creationId xmlns:a16="http://schemas.microsoft.com/office/drawing/2014/main" id="{58C98D72-3D24-462F-B7D2-FFB1C96CBEF0}"/>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76B0B8F4-3876-4D29-8A6F-90026C55AF0C}"/>
              </a:ext>
            </a:extLst>
          </p:cNvPr>
          <p:cNvSpPr>
            <a:spLocks noGrp="1"/>
          </p:cNvSpPr>
          <p:nvPr>
            <p:ph type="sldNum" sz="quarter" idx="12"/>
          </p:nvPr>
        </p:nvSpPr>
        <p:spPr/>
        <p:txBody>
          <a:bodyPr/>
          <a:lstStyle/>
          <a:p>
            <a:fld id="{11F0B1BF-24D7-4BF4-A446-DEF5BCF42DC3}" type="slidenum">
              <a:rPr lang="ru-RU" smtClean="0"/>
              <a:t>‹#›</a:t>
            </a:fld>
            <a:endParaRPr lang="ru-RU"/>
          </a:p>
        </p:txBody>
      </p:sp>
    </p:spTree>
    <p:extLst>
      <p:ext uri="{BB962C8B-B14F-4D97-AF65-F5344CB8AC3E}">
        <p14:creationId xmlns:p14="http://schemas.microsoft.com/office/powerpoint/2010/main" val="6370051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9845A64B-DAF2-4E2E-A5B3-37D293FF7BF5}"/>
              </a:ext>
            </a:extLst>
          </p:cNvPr>
          <p:cNvSpPr>
            <a:spLocks noGrp="1"/>
          </p:cNvSpPr>
          <p:nvPr>
            <p:ph type="dt" sz="half" idx="10"/>
          </p:nvPr>
        </p:nvSpPr>
        <p:spPr/>
        <p:txBody>
          <a:bodyPr/>
          <a:lstStyle/>
          <a:p>
            <a:fld id="{B49A73AD-9E90-41D8-A61C-01A79B163CF7}" type="datetimeFigureOut">
              <a:rPr lang="ru-RU" smtClean="0"/>
              <a:t>31.03.2021</a:t>
            </a:fld>
            <a:endParaRPr lang="ru-RU"/>
          </a:p>
        </p:txBody>
      </p:sp>
      <p:sp>
        <p:nvSpPr>
          <p:cNvPr id="3" name="Нижний колонтитул 2">
            <a:extLst>
              <a:ext uri="{FF2B5EF4-FFF2-40B4-BE49-F238E27FC236}">
                <a16:creationId xmlns:a16="http://schemas.microsoft.com/office/drawing/2014/main" id="{A354B37B-4FD9-4446-8AD0-56AB3114F136}"/>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0FE21B28-8AB0-42B7-B577-5A0E55B6E8CE}"/>
              </a:ext>
            </a:extLst>
          </p:cNvPr>
          <p:cNvSpPr>
            <a:spLocks noGrp="1"/>
          </p:cNvSpPr>
          <p:nvPr>
            <p:ph type="sldNum" sz="quarter" idx="12"/>
          </p:nvPr>
        </p:nvSpPr>
        <p:spPr/>
        <p:txBody>
          <a:bodyPr/>
          <a:lstStyle/>
          <a:p>
            <a:fld id="{11F0B1BF-24D7-4BF4-A446-DEF5BCF42DC3}" type="slidenum">
              <a:rPr lang="ru-RU" smtClean="0"/>
              <a:t>‹#›</a:t>
            </a:fld>
            <a:endParaRPr lang="ru-RU"/>
          </a:p>
        </p:txBody>
      </p:sp>
    </p:spTree>
    <p:extLst>
      <p:ext uri="{BB962C8B-B14F-4D97-AF65-F5344CB8AC3E}">
        <p14:creationId xmlns:p14="http://schemas.microsoft.com/office/powerpoint/2010/main" val="32244738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D5A0FB1-7AD8-4A52-8E56-EE2E65CAC285}"/>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4C6CA6FF-70CC-42D8-850A-09B8487D99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F26EF21D-969C-486B-8650-198102C08E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5978E7DD-6C2D-45A0-BB02-0A06DE21100E}"/>
              </a:ext>
            </a:extLst>
          </p:cNvPr>
          <p:cNvSpPr>
            <a:spLocks noGrp="1"/>
          </p:cNvSpPr>
          <p:nvPr>
            <p:ph type="dt" sz="half" idx="10"/>
          </p:nvPr>
        </p:nvSpPr>
        <p:spPr/>
        <p:txBody>
          <a:bodyPr/>
          <a:lstStyle/>
          <a:p>
            <a:fld id="{B49A73AD-9E90-41D8-A61C-01A79B163CF7}" type="datetimeFigureOut">
              <a:rPr lang="ru-RU" smtClean="0"/>
              <a:t>31.03.2021</a:t>
            </a:fld>
            <a:endParaRPr lang="ru-RU"/>
          </a:p>
        </p:txBody>
      </p:sp>
      <p:sp>
        <p:nvSpPr>
          <p:cNvPr id="6" name="Нижний колонтитул 5">
            <a:extLst>
              <a:ext uri="{FF2B5EF4-FFF2-40B4-BE49-F238E27FC236}">
                <a16:creationId xmlns:a16="http://schemas.microsoft.com/office/drawing/2014/main" id="{5C8EE68D-B031-40A1-9BDB-00B6BBF52A02}"/>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B36F170F-A2A4-48CD-B45A-F451A71CD872}"/>
              </a:ext>
            </a:extLst>
          </p:cNvPr>
          <p:cNvSpPr>
            <a:spLocks noGrp="1"/>
          </p:cNvSpPr>
          <p:nvPr>
            <p:ph type="sldNum" sz="quarter" idx="12"/>
          </p:nvPr>
        </p:nvSpPr>
        <p:spPr/>
        <p:txBody>
          <a:bodyPr/>
          <a:lstStyle/>
          <a:p>
            <a:fld id="{11F0B1BF-24D7-4BF4-A446-DEF5BCF42DC3}" type="slidenum">
              <a:rPr lang="ru-RU" smtClean="0"/>
              <a:t>‹#›</a:t>
            </a:fld>
            <a:endParaRPr lang="ru-RU"/>
          </a:p>
        </p:txBody>
      </p:sp>
    </p:spTree>
    <p:extLst>
      <p:ext uri="{BB962C8B-B14F-4D97-AF65-F5344CB8AC3E}">
        <p14:creationId xmlns:p14="http://schemas.microsoft.com/office/powerpoint/2010/main" val="7771127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4C641FD-FD25-42BF-9817-2BFF40A72ED6}"/>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6C11D809-C482-4D6D-AC7B-DC888D806DD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E2A378C3-64E2-4BEC-8132-341DB67EB1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49FFEA29-4C5D-4B21-9EB3-1A4D91671A0C}"/>
              </a:ext>
            </a:extLst>
          </p:cNvPr>
          <p:cNvSpPr>
            <a:spLocks noGrp="1"/>
          </p:cNvSpPr>
          <p:nvPr>
            <p:ph type="dt" sz="half" idx="10"/>
          </p:nvPr>
        </p:nvSpPr>
        <p:spPr/>
        <p:txBody>
          <a:bodyPr/>
          <a:lstStyle/>
          <a:p>
            <a:fld id="{B49A73AD-9E90-41D8-A61C-01A79B163CF7}" type="datetimeFigureOut">
              <a:rPr lang="ru-RU" smtClean="0"/>
              <a:t>31.03.2021</a:t>
            </a:fld>
            <a:endParaRPr lang="ru-RU"/>
          </a:p>
        </p:txBody>
      </p:sp>
      <p:sp>
        <p:nvSpPr>
          <p:cNvPr id="6" name="Нижний колонтитул 5">
            <a:extLst>
              <a:ext uri="{FF2B5EF4-FFF2-40B4-BE49-F238E27FC236}">
                <a16:creationId xmlns:a16="http://schemas.microsoft.com/office/drawing/2014/main" id="{77D62007-87AB-4218-8D5C-BE969878EDC2}"/>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ABFD4AA7-01CE-4D5E-8517-14BF33F325D3}"/>
              </a:ext>
            </a:extLst>
          </p:cNvPr>
          <p:cNvSpPr>
            <a:spLocks noGrp="1"/>
          </p:cNvSpPr>
          <p:nvPr>
            <p:ph type="sldNum" sz="quarter" idx="12"/>
          </p:nvPr>
        </p:nvSpPr>
        <p:spPr/>
        <p:txBody>
          <a:bodyPr/>
          <a:lstStyle/>
          <a:p>
            <a:fld id="{11F0B1BF-24D7-4BF4-A446-DEF5BCF42DC3}" type="slidenum">
              <a:rPr lang="ru-RU" smtClean="0"/>
              <a:t>‹#›</a:t>
            </a:fld>
            <a:endParaRPr lang="ru-RU"/>
          </a:p>
        </p:txBody>
      </p:sp>
    </p:spTree>
    <p:extLst>
      <p:ext uri="{BB962C8B-B14F-4D97-AF65-F5344CB8AC3E}">
        <p14:creationId xmlns:p14="http://schemas.microsoft.com/office/powerpoint/2010/main" val="4746553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A37CA44-51DA-4211-9D1A-B42E104ED9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ABC9C5F5-B3C6-43CC-B4EA-31600B8166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20385CD-06FC-45F1-9C1F-1AD142169D5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9A73AD-9E90-41D8-A61C-01A79B163CF7}" type="datetimeFigureOut">
              <a:rPr lang="ru-RU" smtClean="0"/>
              <a:t>31.03.2021</a:t>
            </a:fld>
            <a:endParaRPr lang="ru-RU"/>
          </a:p>
        </p:txBody>
      </p:sp>
      <p:sp>
        <p:nvSpPr>
          <p:cNvPr id="5" name="Нижний колонтитул 4">
            <a:extLst>
              <a:ext uri="{FF2B5EF4-FFF2-40B4-BE49-F238E27FC236}">
                <a16:creationId xmlns:a16="http://schemas.microsoft.com/office/drawing/2014/main" id="{BD4DA2BE-A6ED-4046-8204-11626757D02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203E8FCE-4407-404B-A61D-D3C500B22FA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F0B1BF-24D7-4BF4-A446-DEF5BCF42DC3}" type="slidenum">
              <a:rPr lang="ru-RU" smtClean="0"/>
              <a:t>‹#›</a:t>
            </a:fld>
            <a:endParaRPr lang="ru-RU"/>
          </a:p>
        </p:txBody>
      </p:sp>
    </p:spTree>
    <p:extLst>
      <p:ext uri="{BB962C8B-B14F-4D97-AF65-F5344CB8AC3E}">
        <p14:creationId xmlns:p14="http://schemas.microsoft.com/office/powerpoint/2010/main" val="9085990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11.wmf"/></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0.w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9.wmf"/><Relationship Id="rId4" Type="http://schemas.openxmlformats.org/officeDocument/2006/relationships/oleObject" Target="../embeddings/oleObject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2985" y="3247"/>
            <a:ext cx="12189015" cy="1799049"/>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2396"/>
          </a:p>
        </p:txBody>
      </p:sp>
      <p:sp>
        <p:nvSpPr>
          <p:cNvPr id="15" name="object 4">
            <a:extLst>
              <a:ext uri="{FF2B5EF4-FFF2-40B4-BE49-F238E27FC236}">
                <a16:creationId xmlns:a16="http://schemas.microsoft.com/office/drawing/2014/main" id="{96789AA7-9596-4F83-89FD-AEC28EE179F1}"/>
              </a:ext>
            </a:extLst>
          </p:cNvPr>
          <p:cNvSpPr txBox="1"/>
          <p:nvPr/>
        </p:nvSpPr>
        <p:spPr>
          <a:xfrm>
            <a:off x="1264778" y="2129322"/>
            <a:ext cx="9940168" cy="5215848"/>
          </a:xfrm>
          <a:prstGeom prst="rect">
            <a:avLst/>
          </a:prstGeom>
        </p:spPr>
        <p:txBody>
          <a:bodyPr vert="horz" wrap="square" lIns="0" tIns="29525" rIns="0" bIns="0" rtlCol="0">
            <a:spAutoFit/>
          </a:bodyPr>
          <a:lstStyle/>
          <a:p>
            <a:pPr>
              <a:spcAft>
                <a:spcPts val="1200"/>
              </a:spcAft>
            </a:pPr>
            <a:r>
              <a:rPr lang="uz-Latn-UZ" sz="4800" dirty="0">
                <a:solidFill>
                  <a:srgbClr val="002060"/>
                </a:solidFill>
                <a:latin typeface="Arial"/>
                <a:cs typeface="Arial"/>
              </a:rPr>
              <a:t>Mavzu:</a:t>
            </a:r>
            <a:endParaRPr lang="en-US" sz="4800" dirty="0">
              <a:solidFill>
                <a:srgbClr val="002060"/>
              </a:solidFill>
              <a:latin typeface="Arial"/>
              <a:cs typeface="Arial"/>
            </a:endParaRPr>
          </a:p>
          <a:p>
            <a:pPr>
              <a:spcAft>
                <a:spcPts val="1200"/>
              </a:spcAft>
            </a:pPr>
            <a:r>
              <a:rPr lang="en-US" sz="4800" b="1" dirty="0" err="1">
                <a:solidFill>
                  <a:srgbClr val="002060"/>
                </a:solidFill>
                <a:latin typeface="Arial"/>
                <a:cs typeface="Arial"/>
              </a:rPr>
              <a:t>Fotonning</a:t>
            </a:r>
            <a:r>
              <a:rPr lang="en-US" sz="4800" b="1" dirty="0">
                <a:solidFill>
                  <a:srgbClr val="002060"/>
                </a:solidFill>
                <a:latin typeface="Arial"/>
                <a:cs typeface="Arial"/>
              </a:rPr>
              <a:t> </a:t>
            </a:r>
            <a:r>
              <a:rPr lang="en-US" sz="4800" b="1" dirty="0" err="1">
                <a:solidFill>
                  <a:srgbClr val="002060"/>
                </a:solidFill>
                <a:latin typeface="Arial"/>
                <a:cs typeface="Arial"/>
              </a:rPr>
              <a:t>impulsi</a:t>
            </a:r>
            <a:r>
              <a:rPr lang="en-US" sz="4800" b="1" dirty="0">
                <a:solidFill>
                  <a:srgbClr val="002060"/>
                </a:solidFill>
                <a:latin typeface="Arial"/>
                <a:cs typeface="Arial"/>
              </a:rPr>
              <a:t>. </a:t>
            </a:r>
            <a:r>
              <a:rPr lang="en-US" sz="4800" b="1" dirty="0" err="1">
                <a:solidFill>
                  <a:srgbClr val="002060"/>
                </a:solidFill>
                <a:latin typeface="Arial"/>
                <a:cs typeface="Arial"/>
              </a:rPr>
              <a:t>Yorug</a:t>
            </a:r>
            <a:r>
              <a:rPr lang="en-US" sz="4800" b="1" dirty="0" err="1">
                <a:solidFill>
                  <a:srgbClr val="002060"/>
                </a:solidFill>
                <a:latin typeface="Arial" panose="020B0604020202020204" pitchFamily="34" charset="0"/>
                <a:cs typeface="Arial" panose="020B0604020202020204" pitchFamily="34" charset="0"/>
              </a:rPr>
              <a:t>‘lik</a:t>
            </a:r>
            <a:r>
              <a:rPr lang="en-US" sz="4800" b="1" dirty="0">
                <a:solidFill>
                  <a:srgbClr val="002060"/>
                </a:solidFill>
                <a:latin typeface="Arial" panose="020B0604020202020204" pitchFamily="34" charset="0"/>
                <a:cs typeface="Arial" panose="020B0604020202020204" pitchFamily="34" charset="0"/>
              </a:rPr>
              <a:t> </a:t>
            </a:r>
            <a:r>
              <a:rPr lang="en-US" sz="4800" b="1" dirty="0" err="1">
                <a:solidFill>
                  <a:srgbClr val="002060"/>
                </a:solidFill>
                <a:latin typeface="Arial" panose="020B0604020202020204" pitchFamily="34" charset="0"/>
                <a:cs typeface="Arial" panose="020B0604020202020204" pitchFamily="34" charset="0"/>
              </a:rPr>
              <a:t>bosimi</a:t>
            </a:r>
            <a:r>
              <a:rPr lang="en-US" sz="4800" b="1" dirty="0">
                <a:solidFill>
                  <a:srgbClr val="002060"/>
                </a:solidFill>
                <a:latin typeface="Arial" panose="020B0604020202020204" pitchFamily="34" charset="0"/>
                <a:cs typeface="Arial" panose="020B0604020202020204" pitchFamily="34" charset="0"/>
              </a:rPr>
              <a:t>. </a:t>
            </a:r>
            <a:r>
              <a:rPr lang="en-US" sz="4800" b="1" dirty="0" err="1">
                <a:solidFill>
                  <a:srgbClr val="002060"/>
                </a:solidFill>
                <a:latin typeface="Arial" panose="020B0604020202020204" pitchFamily="34" charset="0"/>
                <a:cs typeface="Arial" panose="020B0604020202020204" pitchFamily="34" charset="0"/>
              </a:rPr>
              <a:t>Fotoeffektning</a:t>
            </a:r>
            <a:r>
              <a:rPr lang="en-US" sz="4800" b="1" dirty="0">
                <a:solidFill>
                  <a:srgbClr val="002060"/>
                </a:solidFill>
                <a:latin typeface="Arial" panose="020B0604020202020204" pitchFamily="34" charset="0"/>
                <a:cs typeface="Arial" panose="020B0604020202020204" pitchFamily="34" charset="0"/>
              </a:rPr>
              <a:t> </a:t>
            </a:r>
            <a:r>
              <a:rPr lang="en-US" sz="4800" b="1" dirty="0" err="1">
                <a:solidFill>
                  <a:srgbClr val="002060"/>
                </a:solidFill>
                <a:latin typeface="Arial" panose="020B0604020202020204" pitchFamily="34" charset="0"/>
                <a:cs typeface="Arial" panose="020B0604020202020204" pitchFamily="34" charset="0"/>
              </a:rPr>
              <a:t>texnikada</a:t>
            </a:r>
            <a:r>
              <a:rPr lang="en-US" sz="4800" b="1" dirty="0">
                <a:solidFill>
                  <a:srgbClr val="002060"/>
                </a:solidFill>
                <a:latin typeface="Arial" panose="020B0604020202020204" pitchFamily="34" charset="0"/>
                <a:cs typeface="Arial" panose="020B0604020202020204" pitchFamily="34" charset="0"/>
              </a:rPr>
              <a:t> </a:t>
            </a:r>
            <a:r>
              <a:rPr lang="en-US" sz="4800" b="1" dirty="0" err="1">
                <a:solidFill>
                  <a:srgbClr val="002060"/>
                </a:solidFill>
                <a:latin typeface="Arial" panose="020B0604020202020204" pitchFamily="34" charset="0"/>
                <a:cs typeface="Arial" panose="020B0604020202020204" pitchFamily="34" charset="0"/>
              </a:rPr>
              <a:t>qo‘llanilishi</a:t>
            </a:r>
            <a:r>
              <a:rPr lang="en-US" sz="4800" b="1" dirty="0">
                <a:solidFill>
                  <a:srgbClr val="002060"/>
                </a:solidFill>
                <a:latin typeface="Arial" panose="020B0604020202020204" pitchFamily="34" charset="0"/>
                <a:cs typeface="Arial" panose="020B0604020202020204" pitchFamily="34" charset="0"/>
              </a:rPr>
              <a:t>.</a:t>
            </a:r>
          </a:p>
          <a:p>
            <a:pPr marL="38918">
              <a:spcBef>
                <a:spcPts val="233"/>
              </a:spcBef>
            </a:pPr>
            <a:r>
              <a:rPr lang="en-US" sz="2400" b="1" dirty="0" err="1">
                <a:solidFill>
                  <a:srgbClr val="7030A0"/>
                </a:solidFill>
                <a:latin typeface="Arial"/>
                <a:cs typeface="Arial"/>
              </a:rPr>
              <a:t>O‘qituvchi</a:t>
            </a:r>
            <a:r>
              <a:rPr lang="en-US" sz="2400" b="1" dirty="0">
                <a:solidFill>
                  <a:srgbClr val="7030A0"/>
                </a:solidFill>
                <a:latin typeface="Arial"/>
                <a:cs typeface="Arial"/>
              </a:rPr>
              <a:t>: </a:t>
            </a:r>
          </a:p>
          <a:p>
            <a:pPr marL="38918">
              <a:spcBef>
                <a:spcPts val="233"/>
              </a:spcBef>
            </a:pPr>
            <a:r>
              <a:rPr lang="en-US" sz="2400" dirty="0">
                <a:solidFill>
                  <a:srgbClr val="7030A0"/>
                </a:solidFill>
                <a:latin typeface="Arial"/>
                <a:cs typeface="Arial"/>
              </a:rPr>
              <a:t>Toshkent </a:t>
            </a:r>
            <a:r>
              <a:rPr lang="en-US" sz="2400" dirty="0" err="1">
                <a:solidFill>
                  <a:srgbClr val="7030A0"/>
                </a:solidFill>
                <a:latin typeface="Arial"/>
                <a:cs typeface="Arial"/>
              </a:rPr>
              <a:t>shahar</a:t>
            </a:r>
            <a:r>
              <a:rPr lang="en-US" sz="2400" dirty="0">
                <a:solidFill>
                  <a:srgbClr val="7030A0"/>
                </a:solidFill>
                <a:latin typeface="Arial"/>
                <a:cs typeface="Arial"/>
              </a:rPr>
              <a:t> </a:t>
            </a:r>
            <a:r>
              <a:rPr lang="en-US" sz="2400" dirty="0" err="1">
                <a:solidFill>
                  <a:srgbClr val="7030A0"/>
                </a:solidFill>
                <a:latin typeface="Arial"/>
                <a:cs typeface="Arial"/>
              </a:rPr>
              <a:t>Uchtepa</a:t>
            </a:r>
            <a:r>
              <a:rPr lang="en-US" sz="2400" dirty="0">
                <a:solidFill>
                  <a:srgbClr val="7030A0"/>
                </a:solidFill>
                <a:latin typeface="Arial"/>
                <a:cs typeface="Arial"/>
              </a:rPr>
              <a:t> </a:t>
            </a:r>
            <a:r>
              <a:rPr lang="en-US" sz="2400" dirty="0" err="1">
                <a:solidFill>
                  <a:srgbClr val="7030A0"/>
                </a:solidFill>
                <a:latin typeface="Arial"/>
                <a:cs typeface="Arial"/>
              </a:rPr>
              <a:t>tumani</a:t>
            </a:r>
            <a:r>
              <a:rPr lang="en-US" sz="2400" dirty="0">
                <a:solidFill>
                  <a:srgbClr val="7030A0"/>
                </a:solidFill>
                <a:latin typeface="Arial"/>
                <a:cs typeface="Arial"/>
              </a:rPr>
              <a:t> 287-maktab </a:t>
            </a:r>
            <a:r>
              <a:rPr lang="en-US" sz="2400" dirty="0" err="1">
                <a:solidFill>
                  <a:srgbClr val="7030A0"/>
                </a:solidFill>
                <a:latin typeface="Arial"/>
                <a:cs typeface="Arial"/>
              </a:rPr>
              <a:t>fizika</a:t>
            </a:r>
            <a:r>
              <a:rPr lang="en-US" sz="2400" dirty="0">
                <a:solidFill>
                  <a:srgbClr val="7030A0"/>
                </a:solidFill>
                <a:latin typeface="Arial"/>
                <a:cs typeface="Arial"/>
              </a:rPr>
              <a:t> </a:t>
            </a:r>
            <a:r>
              <a:rPr lang="en-US" sz="2400" dirty="0" err="1">
                <a:solidFill>
                  <a:srgbClr val="7030A0"/>
                </a:solidFill>
                <a:latin typeface="Arial"/>
                <a:cs typeface="Arial"/>
              </a:rPr>
              <a:t>fani</a:t>
            </a:r>
            <a:r>
              <a:rPr lang="en-US" sz="2400" dirty="0">
                <a:solidFill>
                  <a:srgbClr val="7030A0"/>
                </a:solidFill>
                <a:latin typeface="Arial"/>
                <a:cs typeface="Arial"/>
              </a:rPr>
              <a:t> </a:t>
            </a:r>
            <a:r>
              <a:rPr lang="en-US" sz="2400" dirty="0" err="1">
                <a:solidFill>
                  <a:srgbClr val="7030A0"/>
                </a:solidFill>
                <a:latin typeface="Arial"/>
                <a:cs typeface="Arial"/>
              </a:rPr>
              <a:t>o‘qituvchisi</a:t>
            </a:r>
            <a:endParaRPr lang="en-US" sz="2400" dirty="0">
              <a:solidFill>
                <a:srgbClr val="7030A0"/>
              </a:solidFill>
              <a:latin typeface="Arial"/>
              <a:cs typeface="Arial"/>
            </a:endParaRPr>
          </a:p>
          <a:p>
            <a:pPr marL="38918">
              <a:spcBef>
                <a:spcPts val="233"/>
              </a:spcBef>
            </a:pPr>
            <a:r>
              <a:rPr lang="en-US" sz="2400" b="1" dirty="0" err="1">
                <a:solidFill>
                  <a:srgbClr val="7030A0"/>
                </a:solidFill>
                <a:latin typeface="Arial"/>
                <a:cs typeface="Arial"/>
              </a:rPr>
              <a:t>Xodjayeva</a:t>
            </a:r>
            <a:r>
              <a:rPr lang="en-US" sz="2400" b="1" dirty="0">
                <a:solidFill>
                  <a:srgbClr val="7030A0"/>
                </a:solidFill>
                <a:latin typeface="Arial"/>
                <a:cs typeface="Arial"/>
              </a:rPr>
              <a:t> </a:t>
            </a:r>
            <a:r>
              <a:rPr lang="en-US" sz="2400" b="1" dirty="0" err="1">
                <a:solidFill>
                  <a:srgbClr val="7030A0"/>
                </a:solidFill>
                <a:latin typeface="Arial"/>
                <a:cs typeface="Arial"/>
              </a:rPr>
              <a:t>Maxtuma</a:t>
            </a:r>
            <a:r>
              <a:rPr lang="en-US" sz="2400" b="1" dirty="0">
                <a:solidFill>
                  <a:srgbClr val="7030A0"/>
                </a:solidFill>
                <a:latin typeface="Arial"/>
                <a:cs typeface="Arial"/>
              </a:rPr>
              <a:t> </a:t>
            </a:r>
            <a:r>
              <a:rPr lang="en-US" sz="2400" b="1" dirty="0" err="1">
                <a:solidFill>
                  <a:srgbClr val="7030A0"/>
                </a:solidFill>
                <a:latin typeface="Arial"/>
                <a:cs typeface="Arial"/>
              </a:rPr>
              <a:t>Ziyatovna</a:t>
            </a:r>
            <a:r>
              <a:rPr lang="en-US" sz="2400" b="1" dirty="0">
                <a:solidFill>
                  <a:srgbClr val="7030A0"/>
                </a:solidFill>
                <a:latin typeface="Arial"/>
                <a:cs typeface="Arial"/>
              </a:rPr>
              <a:t>.</a:t>
            </a:r>
            <a:endParaRPr lang="en-US" sz="2400" b="1" dirty="0">
              <a:solidFill>
                <a:srgbClr val="002060"/>
              </a:solidFill>
              <a:latin typeface="Arial"/>
              <a:cs typeface="Arial"/>
            </a:endParaRPr>
          </a:p>
          <a:p>
            <a:pPr>
              <a:spcAft>
                <a:spcPts val="1200"/>
              </a:spcAft>
            </a:pPr>
            <a:endParaRPr lang="en-US" sz="4800" b="1" dirty="0">
              <a:solidFill>
                <a:srgbClr val="002060"/>
              </a:solidFill>
              <a:latin typeface="Arial"/>
              <a:cs typeface="Arial"/>
            </a:endParaRPr>
          </a:p>
        </p:txBody>
      </p:sp>
      <p:sp>
        <p:nvSpPr>
          <p:cNvPr id="16" name="object 5">
            <a:extLst>
              <a:ext uri="{FF2B5EF4-FFF2-40B4-BE49-F238E27FC236}">
                <a16:creationId xmlns:a16="http://schemas.microsoft.com/office/drawing/2014/main" id="{A8BAE388-D6D2-40E9-8208-E39C1E0E7029}"/>
              </a:ext>
            </a:extLst>
          </p:cNvPr>
          <p:cNvSpPr/>
          <p:nvPr/>
        </p:nvSpPr>
        <p:spPr>
          <a:xfrm>
            <a:off x="449332" y="2229744"/>
            <a:ext cx="615623" cy="1715255"/>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2396" dirty="0"/>
          </a:p>
        </p:txBody>
      </p:sp>
      <p:sp>
        <p:nvSpPr>
          <p:cNvPr id="20" name="object 9">
            <a:extLst>
              <a:ext uri="{FF2B5EF4-FFF2-40B4-BE49-F238E27FC236}">
                <a16:creationId xmlns:a16="http://schemas.microsoft.com/office/drawing/2014/main" id="{F294EAD7-CAB8-401C-B12D-6064AA1177E0}"/>
              </a:ext>
            </a:extLst>
          </p:cNvPr>
          <p:cNvSpPr/>
          <p:nvPr/>
        </p:nvSpPr>
        <p:spPr>
          <a:xfrm>
            <a:off x="8892210" y="430695"/>
            <a:ext cx="2261956" cy="1005347"/>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2396" dirty="0"/>
          </a:p>
        </p:txBody>
      </p:sp>
      <p:sp>
        <p:nvSpPr>
          <p:cNvPr id="21" name="object 10">
            <a:extLst>
              <a:ext uri="{FF2B5EF4-FFF2-40B4-BE49-F238E27FC236}">
                <a16:creationId xmlns:a16="http://schemas.microsoft.com/office/drawing/2014/main" id="{27824596-7DE1-4136-95E4-49A51856B6D3}"/>
              </a:ext>
            </a:extLst>
          </p:cNvPr>
          <p:cNvSpPr/>
          <p:nvPr/>
        </p:nvSpPr>
        <p:spPr>
          <a:xfrm>
            <a:off x="8892210" y="430695"/>
            <a:ext cx="2261955" cy="1005347"/>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2396"/>
          </a:p>
        </p:txBody>
      </p:sp>
      <p:sp>
        <p:nvSpPr>
          <p:cNvPr id="22" name="object 12">
            <a:extLst>
              <a:ext uri="{FF2B5EF4-FFF2-40B4-BE49-F238E27FC236}">
                <a16:creationId xmlns:a16="http://schemas.microsoft.com/office/drawing/2014/main" id="{CAFE6579-511C-4CCB-9A5C-300ACC2F553A}"/>
              </a:ext>
            </a:extLst>
          </p:cNvPr>
          <p:cNvSpPr txBox="1"/>
          <p:nvPr/>
        </p:nvSpPr>
        <p:spPr>
          <a:xfrm>
            <a:off x="8915340" y="467731"/>
            <a:ext cx="2133600" cy="765747"/>
          </a:xfrm>
          <a:prstGeom prst="rect">
            <a:avLst/>
          </a:prstGeom>
        </p:spPr>
        <p:txBody>
          <a:bodyPr vert="horz" wrap="square" lIns="0" tIns="33552" rIns="0" bIns="0" rtlCol="0">
            <a:spAutoFit/>
          </a:bodyPr>
          <a:lstStyle/>
          <a:p>
            <a:pPr algn="ctr">
              <a:spcBef>
                <a:spcPts val="265"/>
              </a:spcBef>
            </a:pPr>
            <a:r>
              <a:rPr lang="en-US" sz="4756" b="1" spc="21" dirty="0">
                <a:solidFill>
                  <a:srgbClr val="FEFEFE"/>
                </a:solidFill>
                <a:latin typeface="Arial"/>
                <a:cs typeface="Arial"/>
              </a:rPr>
              <a:t>11</a:t>
            </a:r>
            <a:r>
              <a:rPr lang="uz-Latn-UZ" sz="4756" b="1" spc="21" dirty="0">
                <a:solidFill>
                  <a:srgbClr val="FEFEFE"/>
                </a:solidFill>
                <a:latin typeface="Arial"/>
                <a:cs typeface="Arial"/>
              </a:rPr>
              <a:t>-sinf</a:t>
            </a:r>
            <a:endParaRPr sz="4756" dirty="0">
              <a:latin typeface="Arial"/>
              <a:cs typeface="Arial"/>
            </a:endParaRPr>
          </a:p>
        </p:txBody>
      </p:sp>
      <p:sp>
        <p:nvSpPr>
          <p:cNvPr id="26" name="object 2">
            <a:extLst>
              <a:ext uri="{FF2B5EF4-FFF2-40B4-BE49-F238E27FC236}">
                <a16:creationId xmlns:a16="http://schemas.microsoft.com/office/drawing/2014/main" id="{33B3743F-69E5-4A0A-9505-41E75798E9CF}"/>
              </a:ext>
            </a:extLst>
          </p:cNvPr>
          <p:cNvSpPr txBox="1">
            <a:spLocks/>
          </p:cNvSpPr>
          <p:nvPr/>
        </p:nvSpPr>
        <p:spPr>
          <a:xfrm>
            <a:off x="2060486" y="476759"/>
            <a:ext cx="7424708" cy="1138567"/>
          </a:xfrm>
          <a:prstGeom prst="rect">
            <a:avLst/>
          </a:prstGeom>
        </p:spPr>
        <p:txBody>
          <a:bodyPr vert="horz" wrap="square" lIns="0" tIns="30911" rIns="0" bIns="0" rtlCol="0">
            <a:spAutoFit/>
          </a:bodyPr>
          <a:lstStyle>
            <a:lvl1pPr>
              <a:defRPr sz="3400" b="1" i="0">
                <a:solidFill>
                  <a:schemeClr val="bg1"/>
                </a:solidFill>
                <a:latin typeface="Arial"/>
                <a:ea typeface="+mj-ea"/>
                <a:cs typeface="Arial"/>
              </a:defRPr>
            </a:lvl1pPr>
          </a:lstStyle>
          <a:p>
            <a:pPr marL="26881" algn="ctr" defTabSz="1935419">
              <a:spcBef>
                <a:spcPts val="241"/>
              </a:spcBef>
              <a:defRPr/>
            </a:pPr>
            <a:r>
              <a:rPr lang="en-US" sz="7196" kern="0" spc="11" dirty="0" err="1">
                <a:solidFill>
                  <a:sysClr val="window" lastClr="FFFFFF"/>
                </a:solidFill>
              </a:rPr>
              <a:t>Fizika</a:t>
            </a:r>
            <a:endParaRPr lang="en-US" sz="7196" kern="0" spc="11" dirty="0">
              <a:solidFill>
                <a:sysClr val="window" lastClr="FFFFFF"/>
              </a:solidFill>
            </a:endParaRPr>
          </a:p>
        </p:txBody>
      </p:sp>
      <p:sp>
        <p:nvSpPr>
          <p:cNvPr id="27" name="object 11">
            <a:extLst>
              <a:ext uri="{FF2B5EF4-FFF2-40B4-BE49-F238E27FC236}">
                <a16:creationId xmlns:a16="http://schemas.microsoft.com/office/drawing/2014/main" id="{CF4C4251-150C-409F-BB4F-13D887806802}"/>
              </a:ext>
            </a:extLst>
          </p:cNvPr>
          <p:cNvSpPr/>
          <p:nvPr/>
        </p:nvSpPr>
        <p:spPr>
          <a:xfrm>
            <a:off x="703724" y="430695"/>
            <a:ext cx="901290" cy="1005347"/>
          </a:xfrm>
          <a:prstGeom prst="rect">
            <a:avLst/>
          </a:prstGeom>
          <a:blipFill>
            <a:blip r:embed="rId2" cstate="print"/>
            <a:stretch>
              <a:fillRect/>
            </a:stretch>
          </a:blipFill>
        </p:spPr>
        <p:txBody>
          <a:bodyPr wrap="square" lIns="0" tIns="0" rIns="0" bIns="0" rtlCol="0"/>
          <a:lstStyle/>
          <a:p>
            <a:pPr defTabSz="1935419"/>
            <a:endParaRPr sz="3810">
              <a:solidFill>
                <a:prstClr val="black"/>
              </a:solidFill>
              <a:latin typeface="Calibri"/>
            </a:endParaRPr>
          </a:p>
        </p:txBody>
      </p:sp>
      <p:sp>
        <p:nvSpPr>
          <p:cNvPr id="10" name="object 6">
            <a:extLst>
              <a:ext uri="{FF2B5EF4-FFF2-40B4-BE49-F238E27FC236}">
                <a16:creationId xmlns:a16="http://schemas.microsoft.com/office/drawing/2014/main" id="{F05B6658-0136-473A-903A-272AA544F9A9}"/>
              </a:ext>
            </a:extLst>
          </p:cNvPr>
          <p:cNvSpPr/>
          <p:nvPr/>
        </p:nvSpPr>
        <p:spPr>
          <a:xfrm>
            <a:off x="449331" y="4272025"/>
            <a:ext cx="615623" cy="1715255"/>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2396"/>
          </a:p>
        </p:txBody>
      </p:sp>
      <p:pic>
        <p:nvPicPr>
          <p:cNvPr id="11" name="Рисунок 10">
            <a:extLst>
              <a:ext uri="{FF2B5EF4-FFF2-40B4-BE49-F238E27FC236}">
                <a16:creationId xmlns:a16="http://schemas.microsoft.com/office/drawing/2014/main" id="{C49097F2-0AC6-4C4C-AEF4-1B157913553E}"/>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9733422" y="1863490"/>
            <a:ext cx="2387600" cy="1411868"/>
          </a:xfrm>
          <a:prstGeom prst="rect">
            <a:avLst/>
          </a:prstGeom>
        </p:spPr>
      </p:pic>
    </p:spTree>
    <p:extLst>
      <p:ext uri="{BB962C8B-B14F-4D97-AF65-F5344CB8AC3E}">
        <p14:creationId xmlns:p14="http://schemas.microsoft.com/office/powerpoint/2010/main" val="419710388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26E56BEF-E621-4E2E-A371-85F3DDB7BCA0}"/>
              </a:ext>
            </a:extLst>
          </p:cNvPr>
          <p:cNvSpPr>
            <a:spLocks noGrp="1"/>
          </p:cNvSpPr>
          <p:nvPr>
            <p:ph idx="1"/>
          </p:nvPr>
        </p:nvSpPr>
        <p:spPr>
          <a:xfrm>
            <a:off x="342900" y="673100"/>
            <a:ext cx="8293100" cy="5905500"/>
          </a:xfrm>
        </p:spPr>
        <p:txBody>
          <a:bodyPr>
            <a:normAutofit fontScale="85000" lnSpcReduction="20000"/>
          </a:bodyPr>
          <a:lstStyle/>
          <a:p>
            <a:pPr marL="0" indent="358775" algn="just">
              <a:lnSpc>
                <a:spcPct val="110000"/>
              </a:lnSpc>
              <a:buNone/>
            </a:pPr>
            <a:r>
              <a:rPr lang="uz-Latn-UZ" sz="3200" dirty="0">
                <a:latin typeface="Arial" panose="020B0604020202020204" pitchFamily="34" charset="0"/>
                <a:cs typeface="Arial" panose="020B0604020202020204" pitchFamily="34" charset="0"/>
              </a:rPr>
              <a:t>Fotoelement yordamida ishlovchi qurilmalardan yana biri bu – </a:t>
            </a:r>
            <a:r>
              <a:rPr lang="uz-Latn-UZ" sz="3200" b="1" i="1" dirty="0">
                <a:latin typeface="Arial" panose="020B0604020202020204" pitchFamily="34" charset="0"/>
                <a:cs typeface="Arial" panose="020B0604020202020204" pitchFamily="34" charset="0"/>
              </a:rPr>
              <a:t>fotorele</a:t>
            </a:r>
            <a:r>
              <a:rPr lang="uz-Latn-UZ" sz="3200" dirty="0">
                <a:latin typeface="Arial" panose="020B0604020202020204" pitchFamily="34" charset="0"/>
                <a:cs typeface="Arial" panose="020B0604020202020204" pitchFamily="34" charset="0"/>
              </a:rPr>
              <a:t>dir. Fotorele - yo</a:t>
            </a:r>
            <a:r>
              <a:rPr lang="en-US" sz="3200" dirty="0">
                <a:latin typeface="Arial" panose="020B0604020202020204" pitchFamily="34" charset="0"/>
                <a:cs typeface="Arial" panose="020B0604020202020204" pitchFamily="34" charset="0"/>
              </a:rPr>
              <a:t>r</a:t>
            </a:r>
            <a:r>
              <a:rPr lang="uz-Latn-UZ" sz="3200" dirty="0">
                <a:latin typeface="Arial" panose="020B0604020202020204" pitchFamily="34" charset="0"/>
                <a:cs typeface="Arial" panose="020B0604020202020204" pitchFamily="34" charset="0"/>
              </a:rPr>
              <a:t>ug‘lik tushganda yoki yorug‘lik tushishi to‘xtaganda ishlashi mumkin. </a:t>
            </a:r>
            <a:endParaRPr lang="en-US" sz="3200" dirty="0">
              <a:latin typeface="Arial" panose="020B0604020202020204" pitchFamily="34" charset="0"/>
              <a:cs typeface="Arial" panose="020B0604020202020204" pitchFamily="34" charset="0"/>
            </a:endParaRPr>
          </a:p>
          <a:p>
            <a:pPr marL="0" indent="358775" algn="just">
              <a:lnSpc>
                <a:spcPct val="110000"/>
              </a:lnSpc>
              <a:buNone/>
            </a:pPr>
            <a:r>
              <a:rPr lang="uz-Latn-UZ" sz="3200" dirty="0">
                <a:latin typeface="Arial" panose="020B0604020202020204" pitchFamily="34" charset="0"/>
                <a:cs typeface="Arial" panose="020B0604020202020204" pitchFamily="34" charset="0"/>
              </a:rPr>
              <a:t>Fotorelelar avtomatik ravishda turli mexanizmlarni ishga tushuruvchi va nazorat qiluvchi qurilmalarning asosini tashkil qiladi. </a:t>
            </a:r>
            <a:endParaRPr lang="en-US" sz="3200" dirty="0">
              <a:latin typeface="Arial" panose="020B0604020202020204" pitchFamily="34" charset="0"/>
              <a:cs typeface="Arial" panose="020B0604020202020204" pitchFamily="34" charset="0"/>
            </a:endParaRPr>
          </a:p>
          <a:p>
            <a:pPr marL="0" indent="358775" algn="just">
              <a:lnSpc>
                <a:spcPct val="110000"/>
              </a:lnSpc>
              <a:buNone/>
            </a:pPr>
            <a:r>
              <a:rPr lang="uz-Latn-UZ" sz="3200" dirty="0">
                <a:latin typeface="Arial" panose="020B0604020202020204" pitchFamily="34" charset="0"/>
                <a:cs typeface="Arial" panose="020B0604020202020204" pitchFamily="34" charset="0"/>
              </a:rPr>
              <a:t>Bunga misol qilib, zamonaviy robotlarning sezish qurilmalaridan tortib, metrolarga kirishni nazorat qiluvchi qurilmalargacha, shahar ko‘chalarining yoritish sistemasi, suv yo‘llarini yoritish mayoqlaridan tortib, detallarning shakli va rangiga qarab ajratishgacha bo‘lgan vazifalarni bajaruvchi qurilmalarni keltirishimiz mumkin.</a:t>
            </a:r>
            <a:endParaRPr lang="ru-RU" dirty="0"/>
          </a:p>
        </p:txBody>
      </p:sp>
      <p:graphicFrame>
        <p:nvGraphicFramePr>
          <p:cNvPr id="4" name="Объект 3">
            <a:extLst>
              <a:ext uri="{FF2B5EF4-FFF2-40B4-BE49-F238E27FC236}">
                <a16:creationId xmlns:a16="http://schemas.microsoft.com/office/drawing/2014/main" id="{EDD109D6-480F-48F2-8F95-F5565B5DD3AE}"/>
              </a:ext>
            </a:extLst>
          </p:cNvPr>
          <p:cNvGraphicFramePr>
            <a:graphicFrameLocks noChangeAspect="1"/>
          </p:cNvGraphicFramePr>
          <p:nvPr>
            <p:extLst>
              <p:ext uri="{D42A27DB-BD31-4B8C-83A1-F6EECF244321}">
                <p14:modId xmlns:p14="http://schemas.microsoft.com/office/powerpoint/2010/main" val="1921441001"/>
              </p:ext>
            </p:extLst>
          </p:nvPr>
        </p:nvGraphicFramePr>
        <p:xfrm>
          <a:off x="9232900" y="1562100"/>
          <a:ext cx="2438400" cy="3733799"/>
        </p:xfrm>
        <a:graphic>
          <a:graphicData uri="http://schemas.openxmlformats.org/presentationml/2006/ole">
            <mc:AlternateContent xmlns:mc="http://schemas.openxmlformats.org/markup-compatibility/2006">
              <mc:Choice xmlns:v="urn:schemas-microsoft-com:vml" Requires="v">
                <p:oleObj spid="_x0000_s3089" name="PHOTO-PAINT" r:id="rId3" imgW="8915040" imgH="10134360" progId="CorelPHOTOPAINT.Image.19">
                  <p:embed/>
                </p:oleObj>
              </mc:Choice>
              <mc:Fallback>
                <p:oleObj name="PHOTO-PAINT" r:id="rId3" imgW="8915040" imgH="10134360" progId="CorelPHOTOPAINT.Image.19">
                  <p:embed/>
                  <p:pic>
                    <p:nvPicPr>
                      <p:cNvPr id="4" name="Объект 3">
                        <a:extLst>
                          <a:ext uri="{FF2B5EF4-FFF2-40B4-BE49-F238E27FC236}">
                            <a16:creationId xmlns:a16="http://schemas.microsoft.com/office/drawing/2014/main" id="{61F17530-9E28-4C33-B4EB-988C5EF1B938}"/>
                          </a:ext>
                        </a:extLst>
                      </p:cNvPr>
                      <p:cNvPicPr/>
                      <p:nvPr/>
                    </p:nvPicPr>
                    <p:blipFill>
                      <a:blip r:embed="rId4"/>
                      <a:stretch>
                        <a:fillRect/>
                      </a:stretch>
                    </p:blipFill>
                    <p:spPr>
                      <a:xfrm>
                        <a:off x="9232900" y="1562100"/>
                        <a:ext cx="2438400" cy="3733799"/>
                      </a:xfrm>
                      <a:prstGeom prst="rect">
                        <a:avLst/>
                      </a:prstGeom>
                    </p:spPr>
                  </p:pic>
                </p:oleObj>
              </mc:Fallback>
            </mc:AlternateContent>
          </a:graphicData>
        </a:graphic>
      </p:graphicFrame>
    </p:spTree>
    <p:extLst>
      <p:ext uri="{BB962C8B-B14F-4D97-AF65-F5344CB8AC3E}">
        <p14:creationId xmlns:p14="http://schemas.microsoft.com/office/powerpoint/2010/main" val="23447357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a:extLst>
                  <a:ext uri="{FF2B5EF4-FFF2-40B4-BE49-F238E27FC236}">
                    <a16:creationId xmlns:a16="http://schemas.microsoft.com/office/drawing/2014/main" id="{292F547F-900B-442A-9D8B-DF7D0484E197}"/>
                  </a:ext>
                </a:extLst>
              </p:cNvPr>
              <p:cNvSpPr>
                <a:spLocks noGrp="1"/>
              </p:cNvSpPr>
              <p:nvPr>
                <p:ph idx="1"/>
              </p:nvPr>
            </p:nvSpPr>
            <p:spPr>
              <a:xfrm>
                <a:off x="533400" y="393700"/>
                <a:ext cx="11264900" cy="6096000"/>
              </a:xfrm>
            </p:spPr>
            <p:txBody>
              <a:bodyPr/>
              <a:lstStyle/>
              <a:p>
                <a:pPr marL="0" indent="0" algn="just">
                  <a:lnSpc>
                    <a:spcPct val="100000"/>
                  </a:lnSpc>
                  <a:buNone/>
                </a:pPr>
                <a:r>
                  <a:rPr lang="en-US" sz="3200" dirty="0">
                    <a:latin typeface="Arial" panose="020B0604020202020204" pitchFamily="34" charset="0"/>
                    <a:cs typeface="Arial" panose="020B0604020202020204" pitchFamily="34" charset="0"/>
                  </a:rPr>
                  <a:t>      </a:t>
                </a:r>
                <a:r>
                  <a:rPr lang="uz-Latn-UZ" sz="3200" dirty="0">
                    <a:latin typeface="Arial" panose="020B0604020202020204" pitchFamily="34" charset="0"/>
                    <a:cs typeface="Arial" panose="020B0604020202020204" pitchFamily="34" charset="0"/>
                  </a:rPr>
                  <a:t>Fotoelement eng ko‘p qo‘llaniladigan sohalardan biri bu </a:t>
                </a:r>
                <a14:m>
                  <m:oMath xmlns:m="http://schemas.openxmlformats.org/officeDocument/2006/math">
                    <m:r>
                      <a:rPr lang="uz-Latn-UZ" sz="3200" i="1">
                        <a:latin typeface="Cambria Math" panose="02040503050406030204" pitchFamily="18" charset="0"/>
                      </a:rPr>
                      <m:t>−</m:t>
                    </m:r>
                  </m:oMath>
                </a14:m>
                <a:r>
                  <a:rPr lang="uz-Latn-UZ" sz="3200" dirty="0">
                    <a:latin typeface="Arial" panose="020B0604020202020204" pitchFamily="34" charset="0"/>
                    <a:cs typeface="Arial" panose="020B0604020202020204" pitchFamily="34" charset="0"/>
                  </a:rPr>
                  <a:t> </a:t>
                </a:r>
                <a:r>
                  <a:rPr lang="uz-Latn-UZ" sz="3200" b="1" i="1" dirty="0">
                    <a:latin typeface="Arial" panose="020B0604020202020204" pitchFamily="34" charset="0"/>
                    <a:cs typeface="Arial" panose="020B0604020202020204" pitchFamily="34" charset="0"/>
                  </a:rPr>
                  <a:t>fototelegrafiya</a:t>
                </a:r>
                <a:r>
                  <a:rPr lang="uz-Latn-UZ" sz="3200" i="1" dirty="0">
                    <a:solidFill>
                      <a:srgbClr val="FF0000"/>
                    </a:solidFill>
                    <a:latin typeface="Arial" panose="020B0604020202020204" pitchFamily="34" charset="0"/>
                    <a:cs typeface="Arial" panose="020B0604020202020204" pitchFamily="34" charset="0"/>
                  </a:rPr>
                  <a:t> </a:t>
                </a:r>
                <a:r>
                  <a:rPr lang="uz-Latn-UZ" sz="3200" dirty="0">
                    <a:latin typeface="Arial" panose="020B0604020202020204" pitchFamily="34" charset="0"/>
                    <a:cs typeface="Arial" panose="020B0604020202020204" pitchFamily="34" charset="0"/>
                  </a:rPr>
                  <a:t>ya’ni tasvirni simsiz uzatish. Bunga televideniya yaxshi misol bo‘la oladi. Bunda, tasvirni elektr signallarga aylantirish </a:t>
                </a:r>
                <a:r>
                  <a:rPr lang="uz-Latn-UZ" sz="3200" b="1" i="1" dirty="0">
                    <a:latin typeface="Arial" panose="020B0604020202020204" pitchFamily="34" charset="0"/>
                    <a:cs typeface="Arial" panose="020B0604020202020204" pitchFamily="34" charset="0"/>
                  </a:rPr>
                  <a:t>ikonoskop</a:t>
                </a:r>
                <a:r>
                  <a:rPr lang="uz-Latn-UZ" sz="3200" dirty="0">
                    <a:latin typeface="Arial" panose="020B0604020202020204" pitchFamily="34" charset="0"/>
                    <a:cs typeface="Arial" panose="020B0604020202020204" pitchFamily="34" charset="0"/>
                  </a:rPr>
                  <a:t> deb ataluvchi qurilmada amalga oshiriladi. </a:t>
                </a:r>
                <a:endParaRPr lang="en-US" sz="3200" dirty="0">
                  <a:latin typeface="Arial" panose="020B0604020202020204" pitchFamily="34" charset="0"/>
                  <a:cs typeface="Arial" panose="020B0604020202020204" pitchFamily="34" charset="0"/>
                </a:endParaRPr>
              </a:p>
              <a:p>
                <a:pPr marL="0" indent="0" algn="just">
                  <a:lnSpc>
                    <a:spcPct val="100000"/>
                  </a:lnSpc>
                  <a:buNone/>
                </a:pPr>
                <a:r>
                  <a:rPr lang="en-US" sz="3200" b="1" i="1" dirty="0">
                    <a:latin typeface="Arial" panose="020B0604020202020204" pitchFamily="34" charset="0"/>
                    <a:cs typeface="Arial" panose="020B0604020202020204" pitchFamily="34" charset="0"/>
                  </a:rPr>
                  <a:t>      </a:t>
                </a:r>
                <a:r>
                  <a:rPr lang="uz-Latn-UZ" sz="3200" b="1" i="1" dirty="0">
                    <a:latin typeface="Arial" panose="020B0604020202020204" pitchFamily="34" charset="0"/>
                    <a:cs typeface="Arial" panose="020B0604020202020204" pitchFamily="34" charset="0"/>
                  </a:rPr>
                  <a:t>Ikonoskop </a:t>
                </a:r>
                <a:r>
                  <a:rPr lang="uz-Latn-UZ" sz="3200" dirty="0">
                    <a:latin typeface="Arial" panose="020B0604020202020204" pitchFamily="34" charset="0"/>
                    <a:cs typeface="Arial" panose="020B0604020202020204" pitchFamily="34" charset="0"/>
                  </a:rPr>
                  <a:t>– sirti juda ko‘p mitti fotoelementlardan iborat asbob. Ular o‘zlariga tushayotgan yorug‘likka mos bo‘lgan elektomagnit to‘lqinlar hosil qiladi va bu to‘lqinlar uzoq masofalarga uzatiladi. Antenna yordamida qabul qilingan signallar esa kin</a:t>
                </a:r>
                <a:r>
                  <a:rPr lang="en-US" sz="3200" dirty="0">
                    <a:latin typeface="Arial" panose="020B0604020202020204" pitchFamily="34" charset="0"/>
                    <a:cs typeface="Arial" panose="020B0604020202020204" pitchFamily="34" charset="0"/>
                  </a:rPr>
                  <a:t>e</a:t>
                </a:r>
                <a:r>
                  <a:rPr lang="uz-Latn-UZ" sz="3200" dirty="0">
                    <a:latin typeface="Arial" panose="020B0604020202020204" pitchFamily="34" charset="0"/>
                    <a:cs typeface="Arial" panose="020B0604020202020204" pitchFamily="34" charset="0"/>
                  </a:rPr>
                  <a:t>skopda qaytadan yorug‘lik signaliga, ya’ni tasvirga aylantiriladi.</a:t>
                </a:r>
              </a:p>
              <a:p>
                <a:pPr marL="0" indent="0">
                  <a:buNone/>
                </a:pPr>
                <a:endParaRPr lang="ru-RU" dirty="0"/>
              </a:p>
            </p:txBody>
          </p:sp>
        </mc:Choice>
        <mc:Fallback xmlns="">
          <p:sp>
            <p:nvSpPr>
              <p:cNvPr id="3" name="Объект 2">
                <a:extLst>
                  <a:ext uri="{FF2B5EF4-FFF2-40B4-BE49-F238E27FC236}">
                    <a16:creationId xmlns:a16="http://schemas.microsoft.com/office/drawing/2014/main" id="{292F547F-900B-442A-9D8B-DF7D0484E197}"/>
                  </a:ext>
                </a:extLst>
              </p:cNvPr>
              <p:cNvSpPr>
                <a:spLocks noGrp="1" noRot="1" noChangeAspect="1" noMove="1" noResize="1" noEditPoints="1" noAdjustHandles="1" noChangeArrowheads="1" noChangeShapeType="1" noTextEdit="1"/>
              </p:cNvSpPr>
              <p:nvPr>
                <p:ph idx="1"/>
              </p:nvPr>
            </p:nvSpPr>
            <p:spPr>
              <a:xfrm>
                <a:off x="533400" y="393700"/>
                <a:ext cx="11264900" cy="6096000"/>
              </a:xfrm>
              <a:blipFill>
                <a:blip r:embed="rId2"/>
                <a:stretch>
                  <a:fillRect l="-1408" t="-1300" r="-1408"/>
                </a:stretch>
              </a:blipFill>
            </p:spPr>
            <p:txBody>
              <a:bodyPr/>
              <a:lstStyle/>
              <a:p>
                <a:r>
                  <a:rPr lang="ru-RU">
                    <a:noFill/>
                  </a:rPr>
                  <a:t> </a:t>
                </a:r>
              </a:p>
            </p:txBody>
          </p:sp>
        </mc:Fallback>
      </mc:AlternateContent>
    </p:spTree>
    <p:extLst>
      <p:ext uri="{BB962C8B-B14F-4D97-AF65-F5344CB8AC3E}">
        <p14:creationId xmlns:p14="http://schemas.microsoft.com/office/powerpoint/2010/main" val="1920426314"/>
      </p:ext>
    </p:extLst>
  </p:cSld>
  <p:clrMapOvr>
    <a:masterClrMapping/>
  </p:clrMapOvr>
  <p:transition spd="slow">
    <p:wheel spokes="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F17A247-5F1D-4AD5-BDFB-07B511296281}"/>
              </a:ext>
            </a:extLst>
          </p:cNvPr>
          <p:cNvSpPr>
            <a:spLocks noGrp="1"/>
          </p:cNvSpPr>
          <p:nvPr>
            <p:ph type="title"/>
          </p:nvPr>
        </p:nvSpPr>
        <p:spPr>
          <a:xfrm>
            <a:off x="0" y="1"/>
            <a:ext cx="12192000" cy="1351721"/>
          </a:xfrm>
        </p:spPr>
        <p:style>
          <a:lnRef idx="2">
            <a:schemeClr val="accent1">
              <a:shade val="50000"/>
            </a:schemeClr>
          </a:lnRef>
          <a:fillRef idx="1">
            <a:schemeClr val="accent1"/>
          </a:fillRef>
          <a:effectRef idx="0">
            <a:schemeClr val="accent1"/>
          </a:effectRef>
          <a:fontRef idx="minor">
            <a:schemeClr val="lt1"/>
          </a:fontRef>
        </p:style>
        <p:txBody>
          <a:bodyPr/>
          <a:lstStyle/>
          <a:p>
            <a:r>
              <a:rPr lang="en-US" dirty="0"/>
              <a:t>                               </a:t>
            </a:r>
            <a:r>
              <a:rPr lang="en-US" sz="5400" dirty="0">
                <a:latin typeface="Arial" panose="020B0604020202020204" pitchFamily="34" charset="0"/>
                <a:cs typeface="Arial" panose="020B0604020202020204" pitchFamily="34" charset="0"/>
              </a:rPr>
              <a:t>147-bet 1-test</a:t>
            </a:r>
            <a:endParaRPr lang="ru-RU" sz="5400" dirty="0">
              <a:latin typeface="Arial" panose="020B0604020202020204" pitchFamily="34" charset="0"/>
              <a:cs typeface="Arial" panose="020B0604020202020204" pitchFamily="34" charset="0"/>
            </a:endParaRPr>
          </a:p>
        </p:txBody>
      </p:sp>
      <p:sp>
        <p:nvSpPr>
          <p:cNvPr id="3" name="Объект 2">
            <a:extLst>
              <a:ext uri="{FF2B5EF4-FFF2-40B4-BE49-F238E27FC236}">
                <a16:creationId xmlns:a16="http://schemas.microsoft.com/office/drawing/2014/main" id="{4A1C325F-6775-4493-8C28-F67537F4B9FC}"/>
              </a:ext>
            </a:extLst>
          </p:cNvPr>
          <p:cNvSpPr>
            <a:spLocks noGrp="1"/>
          </p:cNvSpPr>
          <p:nvPr>
            <p:ph idx="1"/>
          </p:nvPr>
        </p:nvSpPr>
        <p:spPr>
          <a:xfrm>
            <a:off x="503583" y="1689100"/>
            <a:ext cx="11065565" cy="4738203"/>
          </a:xfrm>
        </p:spPr>
        <p:txBody>
          <a:bodyPr/>
          <a:lstStyle/>
          <a:p>
            <a:pPr marL="0" indent="0" algn="just">
              <a:lnSpc>
                <a:spcPct val="100000"/>
              </a:lnSpc>
              <a:buNone/>
            </a:pPr>
            <a:r>
              <a:rPr lang="en-US" dirty="0"/>
              <a:t>   </a:t>
            </a:r>
            <a:r>
              <a:rPr lang="en-US" sz="3200" dirty="0" err="1">
                <a:latin typeface="Arial" panose="020B0604020202020204" pitchFamily="34" charset="0"/>
                <a:cs typeface="Arial" panose="020B0604020202020204" pitchFamily="34" charset="0"/>
              </a:rPr>
              <a:t>Yorug‘likning</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jismlardan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elektronni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urib</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chiqarish</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hodisasi</a:t>
            </a:r>
            <a:r>
              <a:rPr lang="en-US" sz="3200" dirty="0">
                <a:latin typeface="Arial" panose="020B0604020202020204" pitchFamily="34" charset="0"/>
                <a:cs typeface="Arial" panose="020B0604020202020204" pitchFamily="34" charset="0"/>
              </a:rPr>
              <a:t>…….</a:t>
            </a:r>
            <a:r>
              <a:rPr lang="en-US" sz="3200" dirty="0" err="1">
                <a:latin typeface="Arial" panose="020B0604020202020204" pitchFamily="34" charset="0"/>
                <a:cs typeface="Arial" panose="020B0604020202020204" pitchFamily="34" charset="0"/>
              </a:rPr>
              <a:t>deyiladi</a:t>
            </a:r>
            <a:r>
              <a:rPr lang="en-US" sz="3200" dirty="0">
                <a:latin typeface="Arial" panose="020B0604020202020204" pitchFamily="34" charset="0"/>
                <a:cs typeface="Arial" panose="020B0604020202020204" pitchFamily="34" charset="0"/>
              </a:rPr>
              <a:t>.</a:t>
            </a:r>
          </a:p>
          <a:p>
            <a:pPr marL="0" indent="0" algn="just">
              <a:lnSpc>
                <a:spcPct val="100000"/>
              </a:lnSpc>
              <a:buNone/>
            </a:pPr>
            <a:r>
              <a:rPr lang="en-US" sz="3200" dirty="0">
                <a:latin typeface="Arial" panose="020B0604020202020204" pitchFamily="34" charset="0"/>
                <a:cs typeface="Arial" panose="020B0604020202020204" pitchFamily="34" charset="0"/>
              </a:rPr>
              <a:t>              A) </a:t>
            </a:r>
            <a:r>
              <a:rPr lang="en-US" sz="3200" dirty="0" err="1">
                <a:latin typeface="Arial" panose="020B0604020202020204" pitchFamily="34" charset="0"/>
                <a:cs typeface="Arial" panose="020B0604020202020204" pitchFamily="34" charset="0"/>
              </a:rPr>
              <a:t>qutblanish</a:t>
            </a:r>
            <a:r>
              <a:rPr lang="en-US" sz="3200" dirty="0">
                <a:latin typeface="Arial" panose="020B0604020202020204" pitchFamily="34" charset="0"/>
                <a:cs typeface="Arial" panose="020B0604020202020204" pitchFamily="34" charset="0"/>
              </a:rPr>
              <a:t>;   </a:t>
            </a:r>
            <a:r>
              <a:rPr lang="en-US" dirty="0"/>
              <a:t>                         </a:t>
            </a:r>
            <a:r>
              <a:rPr lang="en-US" sz="3200" dirty="0">
                <a:latin typeface="Arial" panose="020B0604020202020204" pitchFamily="34" charset="0"/>
                <a:cs typeface="Arial" panose="020B0604020202020204" pitchFamily="34" charset="0"/>
              </a:rPr>
              <a:t>B) </a:t>
            </a:r>
            <a:r>
              <a:rPr lang="en-US" sz="3200" dirty="0" err="1">
                <a:latin typeface="Arial" panose="020B0604020202020204" pitchFamily="34" charset="0"/>
                <a:cs typeface="Arial" panose="020B0604020202020204" pitchFamily="34" charset="0"/>
              </a:rPr>
              <a:t>difraksiya</a:t>
            </a:r>
            <a:r>
              <a:rPr lang="en-US" sz="3200" dirty="0">
                <a:latin typeface="Arial" panose="020B0604020202020204" pitchFamily="34" charset="0"/>
                <a:cs typeface="Arial" panose="020B0604020202020204" pitchFamily="34" charset="0"/>
              </a:rPr>
              <a:t>;</a:t>
            </a:r>
          </a:p>
          <a:p>
            <a:pPr marL="0" indent="0" algn="just">
              <a:lnSpc>
                <a:spcPct val="100000"/>
              </a:lnSpc>
              <a:buNone/>
            </a:pPr>
            <a:r>
              <a:rPr lang="en-US" sz="3200" dirty="0">
                <a:latin typeface="Arial" panose="020B0604020202020204" pitchFamily="34" charset="0"/>
                <a:cs typeface="Arial" panose="020B0604020202020204" pitchFamily="34" charset="0"/>
              </a:rPr>
              <a:t>              C) </a:t>
            </a:r>
            <a:r>
              <a:rPr lang="en-US" sz="3200" dirty="0" err="1">
                <a:latin typeface="Arial" panose="020B0604020202020204" pitchFamily="34" charset="0"/>
                <a:cs typeface="Arial" panose="020B0604020202020204" pitchFamily="34" charset="0"/>
              </a:rPr>
              <a:t>dispersiya</a:t>
            </a:r>
            <a:r>
              <a:rPr lang="en-US" sz="3200" dirty="0">
                <a:latin typeface="Arial" panose="020B0604020202020204" pitchFamily="34" charset="0"/>
                <a:cs typeface="Arial" panose="020B0604020202020204" pitchFamily="34" charset="0"/>
              </a:rPr>
              <a:t>;                     D) </a:t>
            </a:r>
            <a:r>
              <a:rPr lang="en-US" sz="3200" dirty="0" err="1">
                <a:latin typeface="Arial" panose="020B0604020202020204" pitchFamily="34" charset="0"/>
                <a:cs typeface="Arial" panose="020B0604020202020204" pitchFamily="34" charset="0"/>
              </a:rPr>
              <a:t>fotoeffekt</a:t>
            </a:r>
            <a:r>
              <a:rPr lang="en-US" sz="3200" dirty="0">
                <a:latin typeface="Arial" panose="020B0604020202020204" pitchFamily="34" charset="0"/>
                <a:cs typeface="Arial" panose="020B0604020202020204" pitchFamily="34" charset="0"/>
              </a:rPr>
              <a:t>.</a:t>
            </a:r>
          </a:p>
          <a:p>
            <a:pPr marL="0" indent="0" algn="just">
              <a:lnSpc>
                <a:spcPct val="100000"/>
              </a:lnSpc>
              <a:buNone/>
            </a:pPr>
            <a:endParaRPr lang="en-US" sz="3200" dirty="0">
              <a:latin typeface="Arial" panose="020B0604020202020204" pitchFamily="34" charset="0"/>
              <a:cs typeface="Arial" panose="020B0604020202020204" pitchFamily="34" charset="0"/>
            </a:endParaRPr>
          </a:p>
          <a:p>
            <a:pPr marL="0" indent="0" algn="just">
              <a:lnSpc>
                <a:spcPct val="100000"/>
              </a:lnSpc>
              <a:buNone/>
            </a:pPr>
            <a:r>
              <a:rPr lang="en-US" sz="3200" dirty="0">
                <a:latin typeface="Arial" panose="020B0604020202020204" pitchFamily="34" charset="0"/>
                <a:cs typeface="Arial" panose="020B0604020202020204" pitchFamily="34" charset="0"/>
              </a:rPr>
              <a:t> </a:t>
            </a:r>
            <a:r>
              <a:rPr lang="en-US" sz="3200" dirty="0" err="1">
                <a:solidFill>
                  <a:schemeClr val="accent1"/>
                </a:solidFill>
                <a:latin typeface="Arial" panose="020B0604020202020204" pitchFamily="34" charset="0"/>
                <a:cs typeface="Arial" panose="020B0604020202020204" pitchFamily="34" charset="0"/>
              </a:rPr>
              <a:t>To‘g‘ri</a:t>
            </a:r>
            <a:r>
              <a:rPr lang="en-US" sz="3200" dirty="0">
                <a:solidFill>
                  <a:schemeClr val="accent1"/>
                </a:solidFill>
                <a:latin typeface="Arial" panose="020B0604020202020204" pitchFamily="34" charset="0"/>
                <a:cs typeface="Arial" panose="020B0604020202020204" pitchFamily="34" charset="0"/>
              </a:rPr>
              <a:t> </a:t>
            </a:r>
            <a:r>
              <a:rPr lang="en-US" sz="3200" dirty="0" err="1">
                <a:solidFill>
                  <a:schemeClr val="accent1"/>
                </a:solidFill>
                <a:latin typeface="Arial" panose="020B0604020202020204" pitchFamily="34" charset="0"/>
                <a:cs typeface="Arial" panose="020B0604020202020204" pitchFamily="34" charset="0"/>
              </a:rPr>
              <a:t>javob</a:t>
            </a:r>
            <a:r>
              <a:rPr lang="en-US" sz="3200" dirty="0">
                <a:solidFill>
                  <a:schemeClr val="accent1"/>
                </a:solidFill>
                <a:latin typeface="Arial" panose="020B0604020202020204" pitchFamily="34" charset="0"/>
                <a:cs typeface="Arial" panose="020B0604020202020204" pitchFamily="34" charset="0"/>
              </a:rPr>
              <a:t>:  </a:t>
            </a:r>
            <a:r>
              <a:rPr lang="en-US" sz="3200" b="1" dirty="0">
                <a:solidFill>
                  <a:schemeClr val="accent1"/>
                </a:solidFill>
                <a:latin typeface="Arial" panose="020B0604020202020204" pitchFamily="34" charset="0"/>
                <a:cs typeface="Arial" panose="020B0604020202020204" pitchFamily="34" charset="0"/>
              </a:rPr>
              <a:t>D) </a:t>
            </a:r>
            <a:r>
              <a:rPr lang="en-US" sz="3200" b="1" dirty="0" err="1">
                <a:solidFill>
                  <a:schemeClr val="accent1"/>
                </a:solidFill>
                <a:latin typeface="Arial" panose="020B0604020202020204" pitchFamily="34" charset="0"/>
                <a:cs typeface="Arial" panose="020B0604020202020204" pitchFamily="34" charset="0"/>
              </a:rPr>
              <a:t>fotoeffekt</a:t>
            </a:r>
            <a:r>
              <a:rPr lang="en-US" sz="3200" b="1" dirty="0">
                <a:solidFill>
                  <a:schemeClr val="accent1"/>
                </a:solidFill>
                <a:latin typeface="Arial" panose="020B0604020202020204" pitchFamily="34" charset="0"/>
                <a:cs typeface="Arial" panose="020B0604020202020204" pitchFamily="34" charset="0"/>
              </a:rPr>
              <a:t>.</a:t>
            </a:r>
            <a:endParaRPr lang="ru-RU" sz="3200" b="1" dirty="0">
              <a:solidFill>
                <a:schemeClr val="accent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5268502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arn(inVertical)">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E615DD9-D94D-42CF-8C08-C515D0202C6C}"/>
              </a:ext>
            </a:extLst>
          </p:cNvPr>
          <p:cNvSpPr>
            <a:spLocks noGrp="1"/>
          </p:cNvSpPr>
          <p:nvPr>
            <p:ph type="title"/>
          </p:nvPr>
        </p:nvSpPr>
        <p:spPr>
          <a:xfrm>
            <a:off x="0" y="1"/>
            <a:ext cx="12192000" cy="1269999"/>
          </a:xfrm>
        </p:spPr>
        <p:style>
          <a:lnRef idx="2">
            <a:schemeClr val="accent1">
              <a:shade val="50000"/>
            </a:schemeClr>
          </a:lnRef>
          <a:fillRef idx="1">
            <a:schemeClr val="accent1"/>
          </a:fillRef>
          <a:effectRef idx="0">
            <a:schemeClr val="accent1"/>
          </a:effectRef>
          <a:fontRef idx="minor">
            <a:schemeClr val="lt1"/>
          </a:fontRef>
        </p:style>
        <p:txBody>
          <a:bodyPr/>
          <a:lstStyle/>
          <a:p>
            <a:r>
              <a:rPr lang="en-US" dirty="0">
                <a:latin typeface="Arial" panose="020B0604020202020204" pitchFamily="34" charset="0"/>
                <a:cs typeface="Arial" panose="020B0604020202020204" pitchFamily="34" charset="0"/>
              </a:rPr>
              <a:t>                          </a:t>
            </a:r>
            <a:r>
              <a:rPr lang="en-US" sz="5400" dirty="0">
                <a:latin typeface="Arial" panose="020B0604020202020204" pitchFamily="34" charset="0"/>
                <a:cs typeface="Arial" panose="020B0604020202020204" pitchFamily="34" charset="0"/>
              </a:rPr>
              <a:t>147-bet  4-test</a:t>
            </a:r>
            <a:endParaRPr lang="ru-RU" sz="5400" dirty="0"/>
          </a:p>
        </p:txBody>
      </p:sp>
      <mc:AlternateContent xmlns:mc="http://schemas.openxmlformats.org/markup-compatibility/2006" xmlns:a14="http://schemas.microsoft.com/office/drawing/2010/main">
        <mc:Choice Requires="a14">
          <p:sp>
            <p:nvSpPr>
              <p:cNvPr id="3" name="Объект 2">
                <a:extLst>
                  <a:ext uri="{FF2B5EF4-FFF2-40B4-BE49-F238E27FC236}">
                    <a16:creationId xmlns:a16="http://schemas.microsoft.com/office/drawing/2014/main" id="{F41453AA-A688-4882-ADDA-7711D879B345}"/>
                  </a:ext>
                </a:extLst>
              </p:cNvPr>
              <p:cNvSpPr>
                <a:spLocks noGrp="1"/>
              </p:cNvSpPr>
              <p:nvPr>
                <p:ph idx="1"/>
              </p:nvPr>
            </p:nvSpPr>
            <p:spPr>
              <a:xfrm>
                <a:off x="330200" y="1435100"/>
                <a:ext cx="11645900" cy="5130800"/>
              </a:xfrm>
            </p:spPr>
            <p:txBody>
              <a:bodyPr>
                <a:normAutofit lnSpcReduction="10000"/>
              </a:bodyPr>
              <a:lstStyle/>
              <a:p>
                <a:pPr marL="0" indent="0">
                  <a:buNone/>
                </a:pPr>
                <a:endParaRPr lang="en-US" dirty="0"/>
              </a:p>
              <a:p>
                <a:pPr marL="0" indent="0" algn="just">
                  <a:lnSpc>
                    <a:spcPct val="100000"/>
                  </a:lnSpc>
                  <a:buNone/>
                </a:pPr>
                <a:r>
                  <a:rPr lang="en-US" dirty="0"/>
                  <a:t>         </a:t>
                </a:r>
                <a:r>
                  <a:rPr lang="en-US" sz="3200" dirty="0" err="1">
                    <a:latin typeface="Arial" panose="020B0604020202020204" pitchFamily="34" charset="0"/>
                    <a:cs typeface="Arial" panose="020B0604020202020204" pitchFamily="34" charset="0"/>
                  </a:rPr>
                  <a:t>Tushayotgan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yorug</a:t>
                </a:r>
                <a:r>
                  <a:rPr lang="ru-RU" sz="3200" dirty="0">
                    <a:latin typeface="Arial" panose="020B0604020202020204" pitchFamily="34" charset="0"/>
                    <a:cs typeface="Arial" panose="020B0604020202020204" pitchFamily="34" charset="0"/>
                  </a:rPr>
                  <a:t>‘</a:t>
                </a:r>
                <a:r>
                  <a:rPr lang="en-US" sz="3200" dirty="0" err="1">
                    <a:latin typeface="Arial" panose="020B0604020202020204" pitchFamily="34" charset="0"/>
                    <a:cs typeface="Arial" panose="020B0604020202020204" pitchFamily="34" charset="0"/>
                  </a:rPr>
                  <a:t>likning</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oqimi</a:t>
                </a:r>
                <a:r>
                  <a:rPr lang="en-US" sz="3200" dirty="0">
                    <a:latin typeface="Arial" panose="020B0604020202020204" pitchFamily="34" charset="0"/>
                    <a:cs typeface="Arial" panose="020B0604020202020204" pitchFamily="34" charset="0"/>
                  </a:rPr>
                  <a:t> (</a:t>
                </a:r>
                <a14:m>
                  <m:oMath xmlns:m="http://schemas.openxmlformats.org/officeDocument/2006/math">
                    <m:r>
                      <a:rPr lang="en-US" sz="3200" i="1" smtClean="0">
                        <a:latin typeface="Cambria Math" panose="02040503050406030204" pitchFamily="18" charset="0"/>
                        <a:ea typeface="Cambria Math" panose="02040503050406030204" pitchFamily="18" charset="0"/>
                        <a:cs typeface="Arial" panose="020B0604020202020204" pitchFamily="34" charset="0"/>
                      </a:rPr>
                      <m:t>𝜆</m:t>
                    </m:r>
                    <m:r>
                      <a:rPr lang="en-US" sz="3200" b="0" i="1" smtClean="0">
                        <a:latin typeface="Cambria Math" panose="02040503050406030204" pitchFamily="18" charset="0"/>
                        <a:ea typeface="Cambria Math" panose="02040503050406030204" pitchFamily="18" charset="0"/>
                        <a:cs typeface="Arial" panose="020B0604020202020204" pitchFamily="34" charset="0"/>
                      </a:rPr>
                      <m:t>=</m:t>
                    </m:r>
                    <m:r>
                      <a:rPr lang="en-US" sz="3200" b="0" i="1" smtClean="0">
                        <a:latin typeface="Cambria Math" panose="02040503050406030204" pitchFamily="18" charset="0"/>
                        <a:ea typeface="Cambria Math" panose="02040503050406030204" pitchFamily="18" charset="0"/>
                        <a:cs typeface="Arial" panose="020B0604020202020204" pitchFamily="34" charset="0"/>
                      </a:rPr>
                      <m:t>𝑐𝑜𝑛𝑠𝑡</m:t>
                    </m:r>
                    <m:r>
                      <a:rPr lang="en-US" sz="3200" b="0" i="1" smtClean="0">
                        <a:latin typeface="Cambria Math" panose="02040503050406030204" pitchFamily="18" charset="0"/>
                        <a:ea typeface="Cambria Math" panose="02040503050406030204" pitchFamily="18" charset="0"/>
                        <a:cs typeface="Arial" panose="020B0604020202020204" pitchFamily="34" charset="0"/>
                      </a:rPr>
                      <m:t>  </m:t>
                    </m:r>
                    <m:r>
                      <a:rPr lang="en-US" sz="3200" b="0" i="1" smtClean="0">
                        <a:latin typeface="Cambria Math" panose="02040503050406030204" pitchFamily="18" charset="0"/>
                        <a:ea typeface="Cambria Math" panose="02040503050406030204" pitchFamily="18" charset="0"/>
                        <a:cs typeface="Arial" panose="020B0604020202020204" pitchFamily="34" charset="0"/>
                      </a:rPr>
                      <m:t>𝑑𝑎</m:t>
                    </m:r>
                    <m:r>
                      <a:rPr lang="en-US" sz="3200" b="0" i="1" smtClean="0">
                        <a:latin typeface="Cambria Math" panose="02040503050406030204" pitchFamily="18" charset="0"/>
                        <a:ea typeface="Cambria Math" panose="02040503050406030204" pitchFamily="18" charset="0"/>
                        <a:cs typeface="Arial" panose="020B0604020202020204" pitchFamily="34" charset="0"/>
                      </a:rPr>
                      <m:t>)</m:t>
                    </m:r>
                  </m:oMath>
                </a14:m>
                <a:r>
                  <a:rPr lang="en-US" dirty="0"/>
                  <a:t> </a:t>
                </a:r>
                <a:r>
                  <a:rPr lang="en-US" sz="3200" dirty="0">
                    <a:latin typeface="Arial" panose="020B0604020202020204" pitchFamily="34" charset="0"/>
                    <a:cs typeface="Arial" panose="020B0604020202020204" pitchFamily="34" charset="0"/>
                  </a:rPr>
                  <a:t>4 </a:t>
                </a:r>
                <a:r>
                  <a:rPr lang="en-US" sz="3200" dirty="0" err="1">
                    <a:latin typeface="Arial" panose="020B0604020202020204" pitchFamily="34" charset="0"/>
                    <a:cs typeface="Arial" panose="020B0604020202020204" pitchFamily="34" charset="0"/>
                  </a:rPr>
                  <a:t>marta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ortsa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fotoelektronlarning</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tezligi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necha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marta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o‘zgaradi</a:t>
                </a:r>
                <a:r>
                  <a:rPr lang="en-US" sz="3200" dirty="0">
                    <a:latin typeface="Arial" panose="020B0604020202020204" pitchFamily="34" charset="0"/>
                    <a:cs typeface="Arial" panose="020B0604020202020204" pitchFamily="34" charset="0"/>
                  </a:rPr>
                  <a:t>?</a:t>
                </a:r>
              </a:p>
              <a:p>
                <a:pPr marL="0" indent="0" algn="just">
                  <a:lnSpc>
                    <a:spcPct val="100000"/>
                  </a:lnSpc>
                  <a:buNone/>
                </a:pPr>
                <a:r>
                  <a:rPr lang="en-US" sz="3200" dirty="0">
                    <a:latin typeface="Arial" panose="020B0604020202020204" pitchFamily="34" charset="0"/>
                    <a:cs typeface="Arial" panose="020B0604020202020204" pitchFamily="34" charset="0"/>
                  </a:rPr>
                  <a:t> </a:t>
                </a:r>
              </a:p>
              <a:p>
                <a:pPr marL="0" indent="0" algn="just">
                  <a:lnSpc>
                    <a:spcPct val="100000"/>
                  </a:lnSpc>
                  <a:buNone/>
                </a:pPr>
                <a:r>
                  <a:rPr lang="en-US" sz="3200" dirty="0">
                    <a:latin typeface="Arial" panose="020B0604020202020204" pitchFamily="34" charset="0"/>
                    <a:cs typeface="Arial" panose="020B0604020202020204" pitchFamily="34" charset="0"/>
                  </a:rPr>
                  <a:t>        A) </a:t>
                </a:r>
                <a:r>
                  <a:rPr lang="en-US" sz="3200" dirty="0" err="1">
                    <a:latin typeface="Arial" panose="020B0604020202020204" pitchFamily="34" charset="0"/>
                    <a:cs typeface="Arial" panose="020B0604020202020204" pitchFamily="34" charset="0"/>
                  </a:rPr>
                  <a:t>o‘zgarmaydi</a:t>
                </a:r>
                <a:r>
                  <a:rPr lang="en-US" sz="3200" dirty="0">
                    <a:latin typeface="Arial" panose="020B0604020202020204" pitchFamily="34" charset="0"/>
                    <a:cs typeface="Arial" panose="020B0604020202020204" pitchFamily="34" charset="0"/>
                  </a:rPr>
                  <a:t>;                         B) 4 </a:t>
                </a:r>
                <a:r>
                  <a:rPr lang="en-US" sz="3200" dirty="0" err="1">
                    <a:latin typeface="Arial" panose="020B0604020202020204" pitchFamily="34" charset="0"/>
                    <a:cs typeface="Arial" panose="020B0604020202020204" pitchFamily="34" charset="0"/>
                  </a:rPr>
                  <a:t>marta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ortadi</a:t>
                </a:r>
                <a:r>
                  <a:rPr lang="en-US" sz="3200" dirty="0">
                    <a:latin typeface="Arial" panose="020B0604020202020204" pitchFamily="34" charset="0"/>
                    <a:cs typeface="Arial" panose="020B0604020202020204" pitchFamily="34" charset="0"/>
                  </a:rPr>
                  <a:t>;</a:t>
                </a:r>
              </a:p>
              <a:p>
                <a:pPr marL="0" indent="0" algn="just">
                  <a:lnSpc>
                    <a:spcPct val="100000"/>
                  </a:lnSpc>
                  <a:buNone/>
                </a:pPr>
                <a:r>
                  <a:rPr lang="en-US" sz="3200" dirty="0">
                    <a:latin typeface="Arial" panose="020B0604020202020204" pitchFamily="34" charset="0"/>
                    <a:cs typeface="Arial" panose="020B0604020202020204" pitchFamily="34" charset="0"/>
                  </a:rPr>
                  <a:t>        C) 4 </a:t>
                </a:r>
                <a:r>
                  <a:rPr lang="en-US" sz="3200" dirty="0" err="1">
                    <a:latin typeface="Arial" panose="020B0604020202020204" pitchFamily="34" charset="0"/>
                    <a:cs typeface="Arial" panose="020B0604020202020204" pitchFamily="34" charset="0"/>
                  </a:rPr>
                  <a:t>marta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kamayadi</a:t>
                </a:r>
                <a:r>
                  <a:rPr lang="en-US" sz="3200" dirty="0">
                    <a:latin typeface="Arial" panose="020B0604020202020204" pitchFamily="34" charset="0"/>
                    <a:cs typeface="Arial" panose="020B0604020202020204" pitchFamily="34" charset="0"/>
                  </a:rPr>
                  <a:t>;               D) 2 </a:t>
                </a:r>
                <a:r>
                  <a:rPr lang="en-US" sz="3200" dirty="0" err="1">
                    <a:latin typeface="Arial" panose="020B0604020202020204" pitchFamily="34" charset="0"/>
                    <a:cs typeface="Arial" panose="020B0604020202020204" pitchFamily="34" charset="0"/>
                  </a:rPr>
                  <a:t>marta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ortadi</a:t>
                </a:r>
                <a:r>
                  <a:rPr lang="en-US" sz="3200" dirty="0">
                    <a:latin typeface="Arial" panose="020B0604020202020204" pitchFamily="34" charset="0"/>
                    <a:cs typeface="Arial" panose="020B0604020202020204" pitchFamily="34" charset="0"/>
                  </a:rPr>
                  <a:t>.</a:t>
                </a:r>
              </a:p>
              <a:p>
                <a:pPr marL="0" indent="0" algn="just">
                  <a:lnSpc>
                    <a:spcPct val="100000"/>
                  </a:lnSpc>
                  <a:buNone/>
                </a:pPr>
                <a:endParaRPr lang="en-US" sz="3200" dirty="0">
                  <a:latin typeface="Arial" panose="020B0604020202020204" pitchFamily="34" charset="0"/>
                  <a:cs typeface="Arial" panose="020B0604020202020204" pitchFamily="34" charset="0"/>
                </a:endParaRPr>
              </a:p>
              <a:p>
                <a:pPr marL="0" indent="0" algn="just">
                  <a:lnSpc>
                    <a:spcPct val="100000"/>
                  </a:lnSpc>
                  <a:buNone/>
                </a:pPr>
                <a:r>
                  <a:rPr lang="en-US" sz="3200" dirty="0">
                    <a:latin typeface="Arial" panose="020B0604020202020204" pitchFamily="34" charset="0"/>
                    <a:cs typeface="Arial" panose="020B0604020202020204" pitchFamily="34" charset="0"/>
                  </a:rPr>
                  <a:t> </a:t>
                </a:r>
                <a:r>
                  <a:rPr lang="en-US" sz="3200" dirty="0" err="1">
                    <a:solidFill>
                      <a:schemeClr val="accent1"/>
                    </a:solidFill>
                    <a:latin typeface="Arial" panose="020B0604020202020204" pitchFamily="34" charset="0"/>
                    <a:cs typeface="Arial" panose="020B0604020202020204" pitchFamily="34" charset="0"/>
                  </a:rPr>
                  <a:t>To‘g‘ri</a:t>
                </a:r>
                <a:r>
                  <a:rPr lang="en-US" sz="3200" dirty="0">
                    <a:solidFill>
                      <a:schemeClr val="accent1"/>
                    </a:solidFill>
                    <a:latin typeface="Arial" panose="020B0604020202020204" pitchFamily="34" charset="0"/>
                    <a:cs typeface="Arial" panose="020B0604020202020204" pitchFamily="34" charset="0"/>
                  </a:rPr>
                  <a:t> </a:t>
                </a:r>
                <a:r>
                  <a:rPr lang="en-US" sz="3200" dirty="0" err="1">
                    <a:solidFill>
                      <a:schemeClr val="accent1"/>
                    </a:solidFill>
                    <a:latin typeface="Arial" panose="020B0604020202020204" pitchFamily="34" charset="0"/>
                    <a:cs typeface="Arial" panose="020B0604020202020204" pitchFamily="34" charset="0"/>
                  </a:rPr>
                  <a:t>javob</a:t>
                </a:r>
                <a:r>
                  <a:rPr lang="en-US" sz="3200" dirty="0">
                    <a:solidFill>
                      <a:schemeClr val="accent1"/>
                    </a:solidFill>
                    <a:latin typeface="Arial" panose="020B0604020202020204" pitchFamily="34" charset="0"/>
                    <a:cs typeface="Arial" panose="020B0604020202020204" pitchFamily="34" charset="0"/>
                  </a:rPr>
                  <a:t>:  </a:t>
                </a:r>
                <a:r>
                  <a:rPr lang="en-US" sz="3200" b="1" dirty="0">
                    <a:solidFill>
                      <a:schemeClr val="accent1"/>
                    </a:solidFill>
                    <a:latin typeface="Arial" panose="020B0604020202020204" pitchFamily="34" charset="0"/>
                    <a:cs typeface="Arial" panose="020B0604020202020204" pitchFamily="34" charset="0"/>
                  </a:rPr>
                  <a:t>A) </a:t>
                </a:r>
                <a:r>
                  <a:rPr lang="en-US" sz="3200" b="1" dirty="0" err="1">
                    <a:solidFill>
                      <a:schemeClr val="accent1"/>
                    </a:solidFill>
                    <a:latin typeface="Arial" panose="020B0604020202020204" pitchFamily="34" charset="0"/>
                    <a:cs typeface="Arial" panose="020B0604020202020204" pitchFamily="34" charset="0"/>
                  </a:rPr>
                  <a:t>o‘zgarmaydi</a:t>
                </a:r>
                <a:r>
                  <a:rPr lang="en-US" sz="3200" b="1" dirty="0">
                    <a:solidFill>
                      <a:schemeClr val="accent1"/>
                    </a:solidFill>
                    <a:latin typeface="Arial" panose="020B0604020202020204" pitchFamily="34" charset="0"/>
                    <a:cs typeface="Arial" panose="020B0604020202020204" pitchFamily="34" charset="0"/>
                  </a:rPr>
                  <a:t>, </a:t>
                </a:r>
                <a:r>
                  <a:rPr lang="en-US" sz="3200" b="1" dirty="0" err="1">
                    <a:solidFill>
                      <a:schemeClr val="accent1"/>
                    </a:solidFill>
                    <a:latin typeface="Arial" panose="020B0604020202020204" pitchFamily="34" charset="0"/>
                    <a:cs typeface="Arial" panose="020B0604020202020204" pitchFamily="34" charset="0"/>
                  </a:rPr>
                  <a:t>chunki</a:t>
                </a:r>
                <a:r>
                  <a:rPr lang="en-US" sz="3200" b="1" dirty="0">
                    <a:solidFill>
                      <a:schemeClr val="accent1"/>
                    </a:solidFill>
                    <a:latin typeface="Arial" panose="020B0604020202020204" pitchFamily="34" charset="0"/>
                    <a:cs typeface="Arial" panose="020B0604020202020204" pitchFamily="34" charset="0"/>
                  </a:rPr>
                  <a:t> </a:t>
                </a:r>
                <a:r>
                  <a:rPr lang="en-US" sz="3200" b="1" dirty="0" err="1">
                    <a:solidFill>
                      <a:schemeClr val="accent1"/>
                    </a:solidFill>
                    <a:latin typeface="Arial" panose="020B0604020202020204" pitchFamily="34" charset="0"/>
                    <a:cs typeface="Arial" panose="020B0604020202020204" pitchFamily="34" charset="0"/>
                  </a:rPr>
                  <a:t>fotoelektronlarning</a:t>
                </a:r>
                <a:r>
                  <a:rPr lang="en-US" sz="3200" b="1" dirty="0">
                    <a:solidFill>
                      <a:schemeClr val="accent1"/>
                    </a:solidFill>
                    <a:latin typeface="Arial" panose="020B0604020202020204" pitchFamily="34" charset="0"/>
                    <a:cs typeface="Arial" panose="020B0604020202020204" pitchFamily="34" charset="0"/>
                  </a:rPr>
                  <a:t> </a:t>
                </a:r>
                <a:r>
                  <a:rPr lang="en-US" sz="3200" b="1" dirty="0" err="1">
                    <a:solidFill>
                      <a:schemeClr val="accent1"/>
                    </a:solidFill>
                    <a:latin typeface="Arial" panose="020B0604020202020204" pitchFamily="34" charset="0"/>
                    <a:cs typeface="Arial" panose="020B0604020202020204" pitchFamily="34" charset="0"/>
                  </a:rPr>
                  <a:t>kinetik</a:t>
                </a:r>
                <a:r>
                  <a:rPr lang="en-US" sz="3200" b="1" dirty="0">
                    <a:solidFill>
                      <a:schemeClr val="accent1"/>
                    </a:solidFill>
                    <a:latin typeface="Arial" panose="020B0604020202020204" pitchFamily="34" charset="0"/>
                    <a:cs typeface="Arial" panose="020B0604020202020204" pitchFamily="34" charset="0"/>
                  </a:rPr>
                  <a:t> </a:t>
                </a:r>
                <a:r>
                  <a:rPr lang="en-US" sz="3200" b="1" dirty="0" err="1">
                    <a:solidFill>
                      <a:schemeClr val="accent1"/>
                    </a:solidFill>
                    <a:latin typeface="Arial" panose="020B0604020202020204" pitchFamily="34" charset="0"/>
                    <a:cs typeface="Arial" panose="020B0604020202020204" pitchFamily="34" charset="0"/>
                  </a:rPr>
                  <a:t>energiyasi</a:t>
                </a:r>
                <a:r>
                  <a:rPr lang="en-US" sz="3200" b="1" dirty="0">
                    <a:solidFill>
                      <a:schemeClr val="accent1"/>
                    </a:solidFill>
                    <a:latin typeface="Arial" panose="020B0604020202020204" pitchFamily="34" charset="0"/>
                    <a:cs typeface="Arial" panose="020B0604020202020204" pitchFamily="34" charset="0"/>
                  </a:rPr>
                  <a:t> </a:t>
                </a:r>
                <a:r>
                  <a:rPr lang="en-US" sz="3200" b="1" dirty="0" err="1">
                    <a:solidFill>
                      <a:schemeClr val="accent1"/>
                    </a:solidFill>
                    <a:latin typeface="Arial" panose="020B0604020202020204" pitchFamily="34" charset="0"/>
                    <a:cs typeface="Arial" panose="020B0604020202020204" pitchFamily="34" charset="0"/>
                  </a:rPr>
                  <a:t>yorug</a:t>
                </a:r>
                <a:r>
                  <a:rPr lang="ru-RU" sz="3200" b="1" dirty="0">
                    <a:solidFill>
                      <a:schemeClr val="accent1"/>
                    </a:solidFill>
                    <a:latin typeface="Arial" panose="020B0604020202020204" pitchFamily="34" charset="0"/>
                    <a:cs typeface="Arial" panose="020B0604020202020204" pitchFamily="34" charset="0"/>
                  </a:rPr>
                  <a:t>‘</a:t>
                </a:r>
                <a:r>
                  <a:rPr lang="en-US" sz="3200" b="1" dirty="0" err="1">
                    <a:solidFill>
                      <a:schemeClr val="accent1"/>
                    </a:solidFill>
                    <a:latin typeface="Arial" panose="020B0604020202020204" pitchFamily="34" charset="0"/>
                    <a:cs typeface="Arial" panose="020B0604020202020204" pitchFamily="34" charset="0"/>
                  </a:rPr>
                  <a:t>lik</a:t>
                </a:r>
                <a:r>
                  <a:rPr lang="en-US" sz="3200" b="1" dirty="0">
                    <a:solidFill>
                      <a:schemeClr val="accent1"/>
                    </a:solidFill>
                    <a:latin typeface="Arial" panose="020B0604020202020204" pitchFamily="34" charset="0"/>
                    <a:cs typeface="Arial" panose="020B0604020202020204" pitchFamily="34" charset="0"/>
                  </a:rPr>
                  <a:t> </a:t>
                </a:r>
                <a:r>
                  <a:rPr lang="en-US" sz="3200" b="1" dirty="0" err="1">
                    <a:solidFill>
                      <a:schemeClr val="accent1"/>
                    </a:solidFill>
                    <a:latin typeface="Arial" panose="020B0604020202020204" pitchFamily="34" charset="0"/>
                    <a:cs typeface="Arial" panose="020B0604020202020204" pitchFamily="34" charset="0"/>
                  </a:rPr>
                  <a:t>oqimiga</a:t>
                </a:r>
                <a:r>
                  <a:rPr lang="en-US" sz="3200" b="1" dirty="0">
                    <a:solidFill>
                      <a:schemeClr val="accent1"/>
                    </a:solidFill>
                    <a:latin typeface="Arial" panose="020B0604020202020204" pitchFamily="34" charset="0"/>
                    <a:cs typeface="Arial" panose="020B0604020202020204" pitchFamily="34" charset="0"/>
                  </a:rPr>
                  <a:t> </a:t>
                </a:r>
                <a:r>
                  <a:rPr lang="en-US" sz="3200" b="1" dirty="0" err="1">
                    <a:solidFill>
                      <a:schemeClr val="accent1"/>
                    </a:solidFill>
                    <a:latin typeface="Arial" panose="020B0604020202020204" pitchFamily="34" charset="0"/>
                    <a:cs typeface="Arial" panose="020B0604020202020204" pitchFamily="34" charset="0"/>
                  </a:rPr>
                  <a:t>bog‘liq</a:t>
                </a:r>
                <a:r>
                  <a:rPr lang="en-US" sz="3200" b="1" dirty="0">
                    <a:solidFill>
                      <a:schemeClr val="accent1"/>
                    </a:solidFill>
                    <a:latin typeface="Arial" panose="020B0604020202020204" pitchFamily="34" charset="0"/>
                    <a:cs typeface="Arial" panose="020B0604020202020204" pitchFamily="34" charset="0"/>
                  </a:rPr>
                  <a:t> </a:t>
                </a:r>
                <a:r>
                  <a:rPr lang="en-US" sz="3200" b="1" dirty="0" err="1">
                    <a:solidFill>
                      <a:schemeClr val="accent1"/>
                    </a:solidFill>
                    <a:latin typeface="Arial" panose="020B0604020202020204" pitchFamily="34" charset="0"/>
                    <a:cs typeface="Arial" panose="020B0604020202020204" pitchFamily="34" charset="0"/>
                  </a:rPr>
                  <a:t>emas</a:t>
                </a:r>
                <a:r>
                  <a:rPr lang="en-US" sz="3200" b="1" dirty="0">
                    <a:solidFill>
                      <a:schemeClr val="accent1"/>
                    </a:solidFill>
                    <a:latin typeface="Arial" panose="020B0604020202020204" pitchFamily="34" charset="0"/>
                    <a:cs typeface="Arial" panose="020B0604020202020204" pitchFamily="34" charset="0"/>
                  </a:rPr>
                  <a:t>.</a:t>
                </a:r>
              </a:p>
              <a:p>
                <a:pPr marL="0" indent="0" algn="just">
                  <a:lnSpc>
                    <a:spcPct val="100000"/>
                  </a:lnSpc>
                  <a:buNone/>
                </a:pPr>
                <a:endParaRPr lang="en-US" sz="3200" dirty="0">
                  <a:latin typeface="Arial" panose="020B0604020202020204" pitchFamily="34" charset="0"/>
                  <a:cs typeface="Arial" panose="020B0604020202020204" pitchFamily="34" charset="0"/>
                </a:endParaRPr>
              </a:p>
              <a:p>
                <a:pPr marL="0" indent="0" algn="just">
                  <a:lnSpc>
                    <a:spcPct val="100000"/>
                  </a:lnSpc>
                  <a:buNone/>
                </a:pPr>
                <a:endParaRPr lang="ru-RU" sz="3200" dirty="0">
                  <a:latin typeface="Arial" panose="020B0604020202020204" pitchFamily="34" charset="0"/>
                  <a:cs typeface="Arial" panose="020B0604020202020204" pitchFamily="34" charset="0"/>
                </a:endParaRPr>
              </a:p>
            </p:txBody>
          </p:sp>
        </mc:Choice>
        <mc:Fallback xmlns="">
          <p:sp>
            <p:nvSpPr>
              <p:cNvPr id="3" name="Объект 2">
                <a:extLst>
                  <a:ext uri="{FF2B5EF4-FFF2-40B4-BE49-F238E27FC236}">
                    <a16:creationId xmlns:a16="http://schemas.microsoft.com/office/drawing/2014/main" id="{F41453AA-A688-4882-ADDA-7711D879B345}"/>
                  </a:ext>
                </a:extLst>
              </p:cNvPr>
              <p:cNvSpPr>
                <a:spLocks noGrp="1" noRot="1" noChangeAspect="1" noMove="1" noResize="1" noEditPoints="1" noAdjustHandles="1" noChangeArrowheads="1" noChangeShapeType="1" noTextEdit="1"/>
              </p:cNvSpPr>
              <p:nvPr>
                <p:ph idx="1"/>
              </p:nvPr>
            </p:nvSpPr>
            <p:spPr>
              <a:xfrm>
                <a:off x="330200" y="1435100"/>
                <a:ext cx="11645900" cy="5130800"/>
              </a:xfrm>
              <a:blipFill>
                <a:blip r:embed="rId2"/>
                <a:stretch>
                  <a:fillRect l="-1308" r="-1308"/>
                </a:stretch>
              </a:blipFill>
            </p:spPr>
            <p:txBody>
              <a:bodyPr/>
              <a:lstStyle/>
              <a:p>
                <a:r>
                  <a:rPr lang="ru-RU">
                    <a:noFill/>
                  </a:rPr>
                  <a:t> </a:t>
                </a:r>
              </a:p>
            </p:txBody>
          </p:sp>
        </mc:Fallback>
      </mc:AlternateContent>
    </p:spTree>
    <p:extLst>
      <p:ext uri="{BB962C8B-B14F-4D97-AF65-F5344CB8AC3E}">
        <p14:creationId xmlns:p14="http://schemas.microsoft.com/office/powerpoint/2010/main" val="44326188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1000"/>
                                        <p:tgtEl>
                                          <p:spTgt spid="3">
                                            <p:txEl>
                                              <p:pRg st="3" end="3"/>
                                            </p:txEl>
                                          </p:spTgt>
                                        </p:tgtEl>
                                      </p:cBhvr>
                                    </p:animEffect>
                                    <p:anim calcmode="lin" valueType="num">
                                      <p:cBhvr>
                                        <p:cTn id="1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1000"/>
                                        <p:tgtEl>
                                          <p:spTgt spid="3">
                                            <p:txEl>
                                              <p:pRg st="4" end="4"/>
                                            </p:txEl>
                                          </p:spTgt>
                                        </p:tgtEl>
                                      </p:cBhvr>
                                    </p:animEffect>
                                    <p:anim calcmode="lin" valueType="num">
                                      <p:cBhvr>
                                        <p:cTn id="1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 calcmode="lin" valueType="num">
                                      <p:cBhvr additive="base">
                                        <p:cTn id="24"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a:extLst>
              <a:ext uri="{FF2B5EF4-FFF2-40B4-BE49-F238E27FC236}">
                <a16:creationId xmlns:a16="http://schemas.microsoft.com/office/drawing/2014/main" id="{BB088941-E81D-46B1-A6A4-A858DDAB4CD4}"/>
              </a:ext>
            </a:extLst>
          </p:cNvPr>
          <p:cNvSpPr>
            <a:spLocks noGrp="1"/>
          </p:cNvSpPr>
          <p:nvPr>
            <p:ph idx="1"/>
          </p:nvPr>
        </p:nvSpPr>
        <p:spPr>
          <a:xfrm>
            <a:off x="569843" y="1828800"/>
            <a:ext cx="11385723" cy="2375731"/>
          </a:xfrm>
        </p:spPr>
        <p:txBody>
          <a:bodyPr>
            <a:noAutofit/>
          </a:bodyPr>
          <a:lstStyle/>
          <a:p>
            <a:pPr marL="623888" indent="-623888" algn="just">
              <a:lnSpc>
                <a:spcPct val="100000"/>
              </a:lnSpc>
              <a:spcBef>
                <a:spcPts val="0"/>
              </a:spcBef>
              <a:spcAft>
                <a:spcPts val="1200"/>
              </a:spcAft>
              <a:buAutoNum type="arabicPeriod"/>
            </a:pPr>
            <a:r>
              <a:rPr lang="en-US" sz="4400" dirty="0" err="1">
                <a:latin typeface="Arial" panose="020B0604020202020204" pitchFamily="34" charset="0"/>
                <a:cs typeface="Arial" panose="020B0604020202020204" pitchFamily="34" charset="0"/>
              </a:rPr>
              <a:t>Mavzuni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o‘qish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mavzuga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oid</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savollarga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javob</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yozish</a:t>
            </a:r>
            <a:r>
              <a:rPr lang="en-US" sz="4400" dirty="0">
                <a:latin typeface="Arial" panose="020B0604020202020204" pitchFamily="34" charset="0"/>
                <a:cs typeface="Arial" panose="020B0604020202020204" pitchFamily="34" charset="0"/>
              </a:rPr>
              <a:t>. (145-bet)</a:t>
            </a:r>
          </a:p>
          <a:p>
            <a:pPr marL="623888" indent="-623888" algn="just">
              <a:lnSpc>
                <a:spcPct val="100000"/>
              </a:lnSpc>
              <a:spcBef>
                <a:spcPts val="0"/>
              </a:spcBef>
              <a:buAutoNum type="arabicPeriod"/>
            </a:pPr>
            <a:r>
              <a:rPr lang="en-US" sz="4400" dirty="0">
                <a:latin typeface="Arial" panose="020B0604020202020204" pitchFamily="34" charset="0"/>
                <a:cs typeface="Arial" panose="020B0604020202020204" pitchFamily="34" charset="0"/>
              </a:rPr>
              <a:t>147-bet  </a:t>
            </a:r>
            <a:r>
              <a:rPr lang="en-US" sz="4400" b="1" dirty="0">
                <a:latin typeface="Arial" panose="020B0604020202020204" pitchFamily="34" charset="0"/>
                <a:cs typeface="Arial" panose="020B0604020202020204" pitchFamily="34" charset="0"/>
              </a:rPr>
              <a:t>1, 3</a:t>
            </a:r>
            <a:r>
              <a:rPr lang="en-US" sz="4400" dirty="0">
                <a:latin typeface="Arial" panose="020B0604020202020204" pitchFamily="34" charset="0"/>
                <a:cs typeface="Arial" panose="020B0604020202020204" pitchFamily="34" charset="0"/>
              </a:rPr>
              <a:t>-testlarni </a:t>
            </a:r>
            <a:r>
              <a:rPr lang="en-US" sz="4400" dirty="0" err="1">
                <a:latin typeface="Arial" panose="020B0604020202020204" pitchFamily="34" charset="0"/>
                <a:cs typeface="Arial" panose="020B0604020202020204" pitchFamily="34" charset="0"/>
              </a:rPr>
              <a:t>yechish</a:t>
            </a:r>
            <a:r>
              <a:rPr lang="en-US" sz="4400" dirty="0">
                <a:latin typeface="Arial" panose="020B0604020202020204" pitchFamily="34" charset="0"/>
                <a:cs typeface="Arial" panose="020B0604020202020204" pitchFamily="34" charset="0"/>
              </a:rPr>
              <a:t>.</a:t>
            </a:r>
            <a:endParaRPr lang="uz-Latn-UZ" sz="4400" dirty="0">
              <a:latin typeface="Arial" panose="020B0604020202020204" pitchFamily="34" charset="0"/>
              <a:cs typeface="Arial" panose="020B0604020202020204" pitchFamily="34" charset="0"/>
            </a:endParaRPr>
          </a:p>
        </p:txBody>
      </p:sp>
      <p:sp>
        <p:nvSpPr>
          <p:cNvPr id="7" name="Заголовок 9">
            <a:extLst>
              <a:ext uri="{FF2B5EF4-FFF2-40B4-BE49-F238E27FC236}">
                <a16:creationId xmlns:a16="http://schemas.microsoft.com/office/drawing/2014/main" id="{39630581-0D87-4D41-AB71-C86D2496F91E}"/>
              </a:ext>
            </a:extLst>
          </p:cNvPr>
          <p:cNvSpPr>
            <a:spLocks noGrp="1"/>
          </p:cNvSpPr>
          <p:nvPr>
            <p:ph type="title"/>
          </p:nvPr>
        </p:nvSpPr>
        <p:spPr>
          <a:xfrm>
            <a:off x="0" y="1"/>
            <a:ext cx="12192000" cy="1086677"/>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uz-Latn-UZ" sz="4800" dirty="0">
                <a:latin typeface="Arial" panose="020B0604020202020204" pitchFamily="34" charset="0"/>
                <a:cs typeface="Arial" panose="020B0604020202020204" pitchFamily="34" charset="0"/>
              </a:rPr>
              <a:t>Mustaqil bajarish uchun topshiriqlar</a:t>
            </a:r>
            <a:endParaRPr lang="ru-RU" sz="4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289423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976D174-EC39-44E4-837A-553820D9479B}"/>
              </a:ext>
            </a:extLst>
          </p:cNvPr>
          <p:cNvSpPr>
            <a:spLocks noGrp="1"/>
          </p:cNvSpPr>
          <p:nvPr>
            <p:ph type="title"/>
          </p:nvPr>
        </p:nvSpPr>
        <p:spPr>
          <a:xfrm>
            <a:off x="0" y="1"/>
            <a:ext cx="12192000" cy="1232451"/>
          </a:xfrm>
        </p:spPr>
        <p:style>
          <a:lnRef idx="2">
            <a:schemeClr val="accent1">
              <a:shade val="50000"/>
            </a:schemeClr>
          </a:lnRef>
          <a:fillRef idx="1">
            <a:schemeClr val="accent1"/>
          </a:fillRef>
          <a:effectRef idx="0">
            <a:schemeClr val="accent1"/>
          </a:effectRef>
          <a:fontRef idx="minor">
            <a:schemeClr val="lt1"/>
          </a:fontRef>
        </p:style>
        <p:txBody>
          <a:bodyPr/>
          <a:lstStyle/>
          <a:p>
            <a:r>
              <a:rPr lang="en-US" dirty="0"/>
              <a:t>                             </a:t>
            </a:r>
            <a:r>
              <a:rPr lang="en-US" sz="4800" dirty="0" err="1">
                <a:latin typeface="Arial" panose="020B0604020202020204" pitchFamily="34" charset="0"/>
                <a:cs typeface="Arial" panose="020B0604020202020204" pitchFamily="34" charset="0"/>
              </a:rPr>
              <a:t>Yorug‘lik</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bosimi</a:t>
            </a:r>
            <a:endParaRPr lang="ru-RU" dirty="0"/>
          </a:p>
        </p:txBody>
      </p:sp>
      <mc:AlternateContent xmlns:mc="http://schemas.openxmlformats.org/markup-compatibility/2006" xmlns:a14="http://schemas.microsoft.com/office/drawing/2010/main">
        <mc:Choice Requires="a14">
          <p:sp>
            <p:nvSpPr>
              <p:cNvPr id="3" name="Объект 2">
                <a:extLst>
                  <a:ext uri="{FF2B5EF4-FFF2-40B4-BE49-F238E27FC236}">
                    <a16:creationId xmlns:a16="http://schemas.microsoft.com/office/drawing/2014/main" id="{529DC0F7-4BD8-4EDF-94DE-9A45558883D0}"/>
                  </a:ext>
                </a:extLst>
              </p:cNvPr>
              <p:cNvSpPr>
                <a:spLocks noGrp="1"/>
              </p:cNvSpPr>
              <p:nvPr>
                <p:ph idx="1"/>
              </p:nvPr>
            </p:nvSpPr>
            <p:spPr>
              <a:xfrm>
                <a:off x="344556" y="1444487"/>
                <a:ext cx="11339444" cy="5181600"/>
              </a:xfrm>
            </p:spPr>
            <p:txBody>
              <a:bodyPr>
                <a:normAutofit fontScale="92500" lnSpcReduction="10000"/>
              </a:bodyPr>
              <a:lstStyle/>
              <a:p>
                <a:pPr marL="0" indent="0" algn="just">
                  <a:buNone/>
                </a:pPr>
                <a:r>
                  <a:rPr lang="en-US" sz="3500" dirty="0">
                    <a:latin typeface="Arial" panose="020B0604020202020204" pitchFamily="34" charset="0"/>
                    <a:cs typeface="Arial" panose="020B0604020202020204" pitchFamily="34" charset="0"/>
                  </a:rPr>
                  <a:t>      </a:t>
                </a:r>
                <a:r>
                  <a:rPr lang="uz-Latn-UZ" sz="3500" dirty="0">
                    <a:latin typeface="Arial" panose="020B0604020202020204" pitchFamily="34" charset="0"/>
                    <a:cs typeface="Arial" panose="020B0604020202020204" pitchFamily="34" charset="0"/>
                  </a:rPr>
                  <a:t>Foton doimiy harakatda bo‘lganidan, u impulsga ega bo‘ladi. </a:t>
                </a:r>
              </a:p>
              <a:p>
                <a:pPr marL="0" indent="0" algn="ctr">
                  <a:buNone/>
                </a:pPr>
                <a14:m>
                  <m:oMath xmlns:m="http://schemas.openxmlformats.org/officeDocument/2006/math">
                    <m:r>
                      <a:rPr lang="uz-Latn-UZ" sz="3600" b="1" i="1" smtClean="0">
                        <a:solidFill>
                          <a:schemeClr val="tx1"/>
                        </a:solidFill>
                        <a:latin typeface="Cambria Math" panose="02040503050406030204" pitchFamily="18" charset="0"/>
                      </a:rPr>
                      <m:t>𝒑</m:t>
                    </m:r>
                    <m:r>
                      <a:rPr lang="uz-Latn-UZ" sz="3600" b="1" i="1" smtClean="0">
                        <a:solidFill>
                          <a:schemeClr val="tx1"/>
                        </a:solidFill>
                        <a:latin typeface="Cambria Math" panose="02040503050406030204" pitchFamily="18" charset="0"/>
                      </a:rPr>
                      <m:t>=</m:t>
                    </m:r>
                    <m:r>
                      <a:rPr lang="uz-Latn-UZ" sz="3600" b="1" i="1" smtClean="0">
                        <a:solidFill>
                          <a:schemeClr val="tx1"/>
                        </a:solidFill>
                        <a:latin typeface="Cambria Math" panose="02040503050406030204" pitchFamily="18" charset="0"/>
                      </a:rPr>
                      <m:t>𝒎𝒄</m:t>
                    </m:r>
                  </m:oMath>
                </a14:m>
                <a:r>
                  <a:rPr lang="uz-Latn-UZ" sz="3600" b="1" dirty="0">
                    <a:solidFill>
                      <a:schemeClr val="tx1"/>
                    </a:solidFill>
                    <a:latin typeface="Arial" panose="020B0604020202020204" pitchFamily="34" charset="0"/>
                    <a:cs typeface="Arial" panose="020B0604020202020204" pitchFamily="34" charset="0"/>
                  </a:rPr>
                  <a:t> </a:t>
                </a:r>
                <a:r>
                  <a:rPr lang="en-US" sz="3600" b="1" dirty="0">
                    <a:solidFill>
                      <a:schemeClr val="tx1"/>
                    </a:solidFill>
                    <a:latin typeface="Arial" panose="020B0604020202020204" pitchFamily="34" charset="0"/>
                    <a:cs typeface="Arial" panose="020B0604020202020204" pitchFamily="34" charset="0"/>
                  </a:rPr>
                  <a:t>             </a:t>
                </a:r>
                <a14:m>
                  <m:oMath xmlns:m="http://schemas.openxmlformats.org/officeDocument/2006/math">
                    <m:r>
                      <a:rPr lang="uz-Latn-UZ" sz="3600" b="1" i="1" dirty="0">
                        <a:solidFill>
                          <a:schemeClr val="tx1"/>
                        </a:solidFill>
                        <a:latin typeface="Cambria Math" panose="02040503050406030204" pitchFamily="18" charset="0"/>
                        <a:ea typeface="Cambria Math" panose="02040503050406030204" pitchFamily="18" charset="0"/>
                      </a:rPr>
                      <m:t>𝝀</m:t>
                    </m:r>
                    <m:r>
                      <a:rPr lang="uz-Latn-UZ" sz="3600" b="1" i="1" dirty="0">
                        <a:solidFill>
                          <a:schemeClr val="tx1"/>
                        </a:solidFill>
                        <a:latin typeface="Cambria Math" panose="02040503050406030204" pitchFamily="18" charset="0"/>
                        <a:ea typeface="Cambria Math" panose="02040503050406030204" pitchFamily="18" charset="0"/>
                      </a:rPr>
                      <m:t>=</m:t>
                    </m:r>
                    <m:f>
                      <m:fPr>
                        <m:ctrlPr>
                          <a:rPr lang="uz-Latn-UZ" sz="3600" b="1" i="1" dirty="0">
                            <a:solidFill>
                              <a:schemeClr val="tx1"/>
                            </a:solidFill>
                            <a:latin typeface="Cambria Math" panose="02040503050406030204" pitchFamily="18" charset="0"/>
                            <a:ea typeface="Cambria Math" panose="02040503050406030204" pitchFamily="18" charset="0"/>
                          </a:rPr>
                        </m:ctrlPr>
                      </m:fPr>
                      <m:num>
                        <m:r>
                          <a:rPr lang="uz-Latn-UZ" sz="3600" b="1" i="1" dirty="0">
                            <a:solidFill>
                              <a:schemeClr val="tx1"/>
                            </a:solidFill>
                            <a:latin typeface="Cambria Math" panose="02040503050406030204" pitchFamily="18" charset="0"/>
                            <a:ea typeface="Cambria Math" panose="02040503050406030204" pitchFamily="18" charset="0"/>
                          </a:rPr>
                          <m:t>𝒄</m:t>
                        </m:r>
                      </m:num>
                      <m:den>
                        <m:r>
                          <a:rPr lang="uz-Latn-UZ" sz="3600" b="1" i="1" dirty="0">
                            <a:solidFill>
                              <a:schemeClr val="tx1"/>
                            </a:solidFill>
                            <a:latin typeface="Cambria Math" panose="02040503050406030204" pitchFamily="18" charset="0"/>
                            <a:ea typeface="Cambria Math" panose="02040503050406030204" pitchFamily="18" charset="0"/>
                          </a:rPr>
                          <m:t>𝝂</m:t>
                        </m:r>
                      </m:den>
                    </m:f>
                  </m:oMath>
                </a14:m>
                <a:r>
                  <a:rPr lang="en-US" sz="3600" b="1" dirty="0">
                    <a:solidFill>
                      <a:schemeClr val="tx1"/>
                    </a:solidFill>
                    <a:latin typeface="Arial" panose="020B0604020202020204" pitchFamily="34" charset="0"/>
                    <a:cs typeface="Arial" panose="020B0604020202020204" pitchFamily="34" charset="0"/>
                  </a:rPr>
                  <a:t>                    </a:t>
                </a:r>
                <a14:m>
                  <m:oMath xmlns:m="http://schemas.openxmlformats.org/officeDocument/2006/math">
                    <m:r>
                      <a:rPr lang="en-US" sz="3600" b="1" i="1" dirty="0" smtClean="0">
                        <a:solidFill>
                          <a:schemeClr val="tx1"/>
                        </a:solidFill>
                        <a:latin typeface="Cambria Math" panose="02040503050406030204" pitchFamily="18" charset="0"/>
                        <a:cs typeface="Times New Roman" panose="02020603050405020304" pitchFamily="18" charset="0"/>
                      </a:rPr>
                      <m:t>𝒑</m:t>
                    </m:r>
                    <m:r>
                      <a:rPr lang="en-US" sz="3600" b="1" i="1" dirty="0" smtClean="0">
                        <a:solidFill>
                          <a:schemeClr val="tx1"/>
                        </a:solidFill>
                        <a:latin typeface="Cambria Math" panose="02040503050406030204" pitchFamily="18" charset="0"/>
                        <a:cs typeface="Times New Roman" panose="02020603050405020304" pitchFamily="18" charset="0"/>
                      </a:rPr>
                      <m:t>=</m:t>
                    </m:r>
                    <m:f>
                      <m:fPr>
                        <m:ctrlPr>
                          <a:rPr lang="en-US" sz="3600" b="1" i="1" dirty="0" smtClean="0">
                            <a:solidFill>
                              <a:schemeClr val="tx1"/>
                            </a:solidFill>
                            <a:latin typeface="Cambria Math" panose="02040503050406030204" pitchFamily="18" charset="0"/>
                            <a:cs typeface="Times New Roman" panose="02020603050405020304" pitchFamily="18" charset="0"/>
                          </a:rPr>
                        </m:ctrlPr>
                      </m:fPr>
                      <m:num>
                        <m:r>
                          <a:rPr lang="en-US" sz="3600" b="1" i="1" dirty="0" smtClean="0">
                            <a:solidFill>
                              <a:schemeClr val="tx1"/>
                            </a:solidFill>
                            <a:latin typeface="Cambria Math" panose="02040503050406030204" pitchFamily="18" charset="0"/>
                            <a:cs typeface="Times New Roman" panose="02020603050405020304" pitchFamily="18" charset="0"/>
                          </a:rPr>
                          <m:t>𝒉</m:t>
                        </m:r>
                        <m:r>
                          <a:rPr lang="en-US" sz="3600" b="1" i="1" dirty="0"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𝝂</m:t>
                        </m:r>
                      </m:num>
                      <m:den>
                        <m:r>
                          <a:rPr lang="en-US" sz="3600" b="1" i="1" dirty="0" smtClean="0">
                            <a:solidFill>
                              <a:schemeClr val="tx1"/>
                            </a:solidFill>
                            <a:latin typeface="Cambria Math" panose="02040503050406030204" pitchFamily="18" charset="0"/>
                            <a:cs typeface="Times New Roman" panose="02020603050405020304" pitchFamily="18" charset="0"/>
                          </a:rPr>
                          <m:t>𝒄</m:t>
                        </m:r>
                      </m:den>
                    </m:f>
                  </m:oMath>
                </a14:m>
                <a:endParaRPr lang="en-US" sz="3600" b="1" dirty="0">
                  <a:solidFill>
                    <a:schemeClr val="tx1"/>
                  </a:solidFill>
                  <a:latin typeface="Arial" panose="020B0604020202020204" pitchFamily="34" charset="0"/>
                  <a:cs typeface="Arial" panose="020B0604020202020204" pitchFamily="34" charset="0"/>
                </a:endParaRPr>
              </a:p>
              <a:p>
                <a:pPr marL="0" indent="0">
                  <a:buNone/>
                </a:pPr>
                <a:endParaRPr lang="en-US" sz="3600" b="1" i="1" dirty="0">
                  <a:solidFill>
                    <a:schemeClr val="tx1"/>
                  </a:solidFill>
                  <a:latin typeface="Arial" panose="020B0604020202020204" pitchFamily="34" charset="0"/>
                  <a:cs typeface="Arial" panose="020B0604020202020204" pitchFamily="34" charset="0"/>
                </a:endParaRPr>
              </a:p>
              <a:p>
                <a:pPr marL="0" indent="0">
                  <a:buNone/>
                </a:pPr>
                <a14:m>
                  <m:oMath xmlns:m="http://schemas.openxmlformats.org/officeDocument/2006/math">
                    <m:r>
                      <a:rPr lang="en-US" sz="3600" b="1" i="1" smtClean="0">
                        <a:solidFill>
                          <a:schemeClr val="tx1"/>
                        </a:solidFill>
                        <a:latin typeface="Cambria Math" panose="02040503050406030204" pitchFamily="18" charset="0"/>
                      </a:rPr>
                      <m:t>                    </m:t>
                    </m:r>
                    <m:r>
                      <a:rPr lang="uz-Latn-UZ" sz="3600" b="1" i="1">
                        <a:solidFill>
                          <a:schemeClr val="tx1"/>
                        </a:solidFill>
                        <a:latin typeface="Cambria Math" panose="02040503050406030204" pitchFamily="18" charset="0"/>
                      </a:rPr>
                      <m:t>𝑬</m:t>
                    </m:r>
                    <m:r>
                      <a:rPr lang="uz-Latn-UZ" sz="3600" b="1" i="1">
                        <a:solidFill>
                          <a:schemeClr val="tx1"/>
                        </a:solidFill>
                        <a:latin typeface="Cambria Math" panose="02040503050406030204" pitchFamily="18" charset="0"/>
                      </a:rPr>
                      <m:t>=</m:t>
                    </m:r>
                    <m:r>
                      <a:rPr lang="uz-Latn-UZ" sz="3600" b="1" i="1">
                        <a:solidFill>
                          <a:schemeClr val="tx1"/>
                        </a:solidFill>
                        <a:latin typeface="Cambria Math" panose="02040503050406030204" pitchFamily="18" charset="0"/>
                      </a:rPr>
                      <m:t>𝒎</m:t>
                    </m:r>
                    <m:sSup>
                      <m:sSupPr>
                        <m:ctrlPr>
                          <a:rPr lang="uz-Latn-UZ" sz="3600" b="1" i="1">
                            <a:solidFill>
                              <a:schemeClr val="tx1"/>
                            </a:solidFill>
                            <a:latin typeface="Cambria Math" panose="02040503050406030204" pitchFamily="18" charset="0"/>
                          </a:rPr>
                        </m:ctrlPr>
                      </m:sSupPr>
                      <m:e>
                        <m:r>
                          <a:rPr lang="uz-Latn-UZ" sz="3600" b="1" i="1">
                            <a:solidFill>
                              <a:schemeClr val="tx1"/>
                            </a:solidFill>
                            <a:latin typeface="Cambria Math" panose="02040503050406030204" pitchFamily="18" charset="0"/>
                          </a:rPr>
                          <m:t>𝒄</m:t>
                        </m:r>
                      </m:e>
                      <m:sup>
                        <m:r>
                          <a:rPr lang="uz-Latn-UZ" sz="3600" b="1" i="1">
                            <a:solidFill>
                              <a:schemeClr val="tx1"/>
                            </a:solidFill>
                            <a:latin typeface="Cambria Math" panose="02040503050406030204" pitchFamily="18" charset="0"/>
                          </a:rPr>
                          <m:t>𝟐</m:t>
                        </m:r>
                      </m:sup>
                    </m:sSup>
                    <m:r>
                      <a:rPr lang="uz-Latn-UZ" sz="3600" b="1" i="1">
                        <a:solidFill>
                          <a:schemeClr val="tx1"/>
                        </a:solidFill>
                        <a:latin typeface="Cambria Math" panose="02040503050406030204" pitchFamily="18" charset="0"/>
                      </a:rPr>
                      <m:t>=</m:t>
                    </m:r>
                    <m:r>
                      <a:rPr lang="uz-Latn-UZ" sz="3600" b="1" i="1">
                        <a:solidFill>
                          <a:schemeClr val="tx1"/>
                        </a:solidFill>
                        <a:latin typeface="Cambria Math" panose="02040503050406030204" pitchFamily="18" charset="0"/>
                      </a:rPr>
                      <m:t>𝒉</m:t>
                    </m:r>
                    <m:r>
                      <a:rPr lang="uz-Latn-UZ" sz="3600" b="1" i="1">
                        <a:solidFill>
                          <a:schemeClr val="tx1"/>
                        </a:solidFill>
                        <a:latin typeface="Cambria Math" panose="02040503050406030204" pitchFamily="18" charset="0"/>
                        <a:ea typeface="Cambria Math" panose="02040503050406030204" pitchFamily="18" charset="0"/>
                      </a:rPr>
                      <m:t>𝝂</m:t>
                    </m:r>
                    <m:r>
                      <a:rPr lang="uz-Latn-UZ" sz="3600" b="1" i="1">
                        <a:solidFill>
                          <a:schemeClr val="tx1"/>
                        </a:solidFill>
                        <a:latin typeface="Cambria Math" panose="02040503050406030204" pitchFamily="18" charset="0"/>
                        <a:ea typeface="Cambria Math" panose="02040503050406030204" pitchFamily="18" charset="0"/>
                      </a:rPr>
                      <m:t>=</m:t>
                    </m:r>
                    <m:r>
                      <a:rPr lang="uz-Latn-UZ" sz="3600" b="1" i="1">
                        <a:solidFill>
                          <a:schemeClr val="tx1"/>
                        </a:solidFill>
                        <a:latin typeface="Cambria Math" panose="02040503050406030204" pitchFamily="18" charset="0"/>
                        <a:ea typeface="Cambria Math" panose="02040503050406030204" pitchFamily="18" charset="0"/>
                      </a:rPr>
                      <m:t>𝒑𝒄</m:t>
                    </m:r>
                  </m:oMath>
                </a14:m>
                <a:r>
                  <a:rPr lang="uz-Latn-UZ" sz="3600" b="1" dirty="0">
                    <a:solidFill>
                      <a:schemeClr val="tx1"/>
                    </a:solidFill>
                    <a:latin typeface="Arial" panose="020B0604020202020204" pitchFamily="34" charset="0"/>
                    <a:cs typeface="Arial" panose="020B0604020202020204" pitchFamily="34" charset="0"/>
                  </a:rPr>
                  <a:t> </a:t>
                </a:r>
                <a14:m>
                  <m:oMath xmlns:m="http://schemas.openxmlformats.org/officeDocument/2006/math">
                    <m:r>
                      <a:rPr lang="en-US" sz="3600" b="1" i="0" smtClean="0">
                        <a:solidFill>
                          <a:schemeClr val="tx1"/>
                        </a:solidFill>
                        <a:latin typeface="Cambria Math" panose="02040503050406030204" pitchFamily="18" charset="0"/>
                      </a:rPr>
                      <m:t>               </m:t>
                    </m:r>
                    <m:r>
                      <a:rPr lang="uz-Latn-UZ" sz="3600" b="1" i="1">
                        <a:solidFill>
                          <a:schemeClr val="tx1"/>
                        </a:solidFill>
                        <a:latin typeface="Cambria Math" panose="02040503050406030204" pitchFamily="18" charset="0"/>
                      </a:rPr>
                      <m:t>𝒑</m:t>
                    </m:r>
                    <m:r>
                      <a:rPr lang="uz-Latn-UZ" sz="3600" b="1" i="1">
                        <a:solidFill>
                          <a:schemeClr val="tx1"/>
                        </a:solidFill>
                        <a:latin typeface="Cambria Math" panose="02040503050406030204" pitchFamily="18" charset="0"/>
                      </a:rPr>
                      <m:t>=</m:t>
                    </m:r>
                    <m:f>
                      <m:fPr>
                        <m:ctrlPr>
                          <a:rPr lang="uz-Latn-UZ" sz="3600" b="1" i="1">
                            <a:solidFill>
                              <a:schemeClr val="tx1"/>
                            </a:solidFill>
                            <a:latin typeface="Cambria Math" panose="02040503050406030204" pitchFamily="18" charset="0"/>
                          </a:rPr>
                        </m:ctrlPr>
                      </m:fPr>
                      <m:num>
                        <m:r>
                          <a:rPr lang="uz-Latn-UZ" sz="3600" b="1" i="1">
                            <a:solidFill>
                              <a:schemeClr val="tx1"/>
                            </a:solidFill>
                            <a:latin typeface="Cambria Math" panose="02040503050406030204" pitchFamily="18" charset="0"/>
                          </a:rPr>
                          <m:t>𝒉</m:t>
                        </m:r>
                        <m:r>
                          <a:rPr lang="uz-Latn-UZ" sz="3600" b="1" i="1">
                            <a:solidFill>
                              <a:schemeClr val="tx1"/>
                            </a:solidFill>
                            <a:latin typeface="Cambria Math" panose="02040503050406030204" pitchFamily="18" charset="0"/>
                            <a:ea typeface="Cambria Math" panose="02040503050406030204" pitchFamily="18" charset="0"/>
                          </a:rPr>
                          <m:t>𝝂</m:t>
                        </m:r>
                      </m:num>
                      <m:den>
                        <m:r>
                          <a:rPr lang="uz-Latn-UZ" sz="3600" b="1" i="1">
                            <a:solidFill>
                              <a:schemeClr val="tx1"/>
                            </a:solidFill>
                            <a:latin typeface="Cambria Math" panose="02040503050406030204" pitchFamily="18" charset="0"/>
                          </a:rPr>
                          <m:t>𝒄</m:t>
                        </m:r>
                      </m:den>
                    </m:f>
                    <m:r>
                      <a:rPr lang="uz-Latn-UZ" sz="3600" b="1" i="1">
                        <a:solidFill>
                          <a:schemeClr val="tx1"/>
                        </a:solidFill>
                        <a:latin typeface="Cambria Math" panose="02040503050406030204" pitchFamily="18" charset="0"/>
                      </a:rPr>
                      <m:t>=</m:t>
                    </m:r>
                    <m:f>
                      <m:fPr>
                        <m:ctrlPr>
                          <a:rPr lang="uz-Latn-UZ" sz="3600" b="1" i="1">
                            <a:solidFill>
                              <a:schemeClr val="tx1"/>
                            </a:solidFill>
                            <a:latin typeface="Cambria Math" panose="02040503050406030204" pitchFamily="18" charset="0"/>
                          </a:rPr>
                        </m:ctrlPr>
                      </m:fPr>
                      <m:num>
                        <m:r>
                          <a:rPr lang="uz-Latn-UZ" sz="3600" b="1" i="1">
                            <a:solidFill>
                              <a:schemeClr val="tx1"/>
                            </a:solidFill>
                            <a:latin typeface="Cambria Math" panose="02040503050406030204" pitchFamily="18" charset="0"/>
                          </a:rPr>
                          <m:t>𝒉</m:t>
                        </m:r>
                      </m:num>
                      <m:den>
                        <m:r>
                          <a:rPr lang="uz-Latn-UZ" sz="3600" b="1" i="1">
                            <a:solidFill>
                              <a:schemeClr val="tx1"/>
                            </a:solidFill>
                            <a:latin typeface="Cambria Math" panose="02040503050406030204" pitchFamily="18" charset="0"/>
                            <a:ea typeface="Cambria Math" panose="02040503050406030204" pitchFamily="18" charset="0"/>
                          </a:rPr>
                          <m:t>𝝀</m:t>
                        </m:r>
                      </m:den>
                    </m:f>
                  </m:oMath>
                </a14:m>
                <a:endParaRPr lang="uz-Latn-UZ" sz="3600" b="1" dirty="0">
                  <a:solidFill>
                    <a:schemeClr val="tx1"/>
                  </a:solidFill>
                  <a:latin typeface="Arial" panose="020B0604020202020204" pitchFamily="34" charset="0"/>
                  <a:cs typeface="Arial" panose="020B0604020202020204" pitchFamily="34" charset="0"/>
                </a:endParaRPr>
              </a:p>
              <a:p>
                <a:pPr marL="0" indent="0" algn="just">
                  <a:buNone/>
                </a:pPr>
                <a:endParaRPr lang="en-US" sz="3200" b="1" dirty="0">
                  <a:solidFill>
                    <a:schemeClr val="tx1"/>
                  </a:solidFill>
                  <a:latin typeface="Arial" panose="020B0604020202020204" pitchFamily="34" charset="0"/>
                  <a:cs typeface="Arial" panose="020B0604020202020204" pitchFamily="34" charset="0"/>
                </a:endParaRPr>
              </a:p>
              <a:p>
                <a:pPr marL="0" indent="0" algn="just">
                  <a:lnSpc>
                    <a:spcPct val="100000"/>
                  </a:lnSpc>
                  <a:buNone/>
                </a:pPr>
                <a:r>
                  <a:rPr lang="en-US" sz="3500" dirty="0">
                    <a:latin typeface="Arial" panose="020B0604020202020204" pitchFamily="34" charset="0"/>
                    <a:cs typeface="Arial" panose="020B0604020202020204" pitchFamily="34" charset="0"/>
                  </a:rPr>
                  <a:t>     </a:t>
                </a:r>
                <a:r>
                  <a:rPr lang="uz-Latn-UZ" sz="3500" dirty="0">
                    <a:latin typeface="Arial" panose="020B0604020202020204" pitchFamily="34" charset="0"/>
                    <a:cs typeface="Arial" panose="020B0604020202020204" pitchFamily="34" charset="0"/>
                  </a:rPr>
                  <a:t>Agar, jism yuzasiga fotonlar oqimi tushayotgan bo‘lsa, u holda fotonlar shu yuzaga impuls beradi va yorug‘lik bosimini vujudga keltiradi.</a:t>
                </a:r>
                <a:endParaRPr lang="ru-RU" sz="3200" dirty="0">
                  <a:latin typeface="Arial" panose="020B0604020202020204" pitchFamily="34" charset="0"/>
                  <a:cs typeface="Arial" panose="020B0604020202020204" pitchFamily="34" charset="0"/>
                </a:endParaRPr>
              </a:p>
            </p:txBody>
          </p:sp>
        </mc:Choice>
        <mc:Fallback xmlns="">
          <p:sp>
            <p:nvSpPr>
              <p:cNvPr id="3" name="Объект 2">
                <a:extLst>
                  <a:ext uri="{FF2B5EF4-FFF2-40B4-BE49-F238E27FC236}">
                    <a16:creationId xmlns:a16="http://schemas.microsoft.com/office/drawing/2014/main" id="{529DC0F7-4BD8-4EDF-94DE-9A45558883D0}"/>
                  </a:ext>
                </a:extLst>
              </p:cNvPr>
              <p:cNvSpPr>
                <a:spLocks noGrp="1" noRot="1" noChangeAspect="1" noMove="1" noResize="1" noEditPoints="1" noAdjustHandles="1" noChangeArrowheads="1" noChangeShapeType="1" noTextEdit="1"/>
              </p:cNvSpPr>
              <p:nvPr>
                <p:ph idx="1"/>
              </p:nvPr>
            </p:nvSpPr>
            <p:spPr>
              <a:xfrm>
                <a:off x="344556" y="1444487"/>
                <a:ext cx="11339444" cy="5181600"/>
              </a:xfrm>
              <a:blipFill>
                <a:blip r:embed="rId2"/>
                <a:stretch>
                  <a:fillRect l="-1398" t="-3412" r="-1344"/>
                </a:stretch>
              </a:blipFill>
            </p:spPr>
            <p:txBody>
              <a:bodyPr/>
              <a:lstStyle/>
              <a:p>
                <a:r>
                  <a:rPr lang="ru-RU">
                    <a:noFill/>
                  </a:rPr>
                  <a:t> </a:t>
                </a:r>
              </a:p>
            </p:txBody>
          </p:sp>
        </mc:Fallback>
      </mc:AlternateContent>
    </p:spTree>
    <p:extLst>
      <p:ext uri="{BB962C8B-B14F-4D97-AF65-F5344CB8AC3E}">
        <p14:creationId xmlns:p14="http://schemas.microsoft.com/office/powerpoint/2010/main" val="1588320318"/>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AB39C249-2D07-406C-838C-2257A64DA0EA}"/>
              </a:ext>
            </a:extLst>
          </p:cNvPr>
          <p:cNvSpPr>
            <a:spLocks noGrp="1"/>
          </p:cNvSpPr>
          <p:nvPr>
            <p:ph idx="1"/>
          </p:nvPr>
        </p:nvSpPr>
        <p:spPr>
          <a:xfrm>
            <a:off x="393700" y="368300"/>
            <a:ext cx="11366500" cy="6248400"/>
          </a:xfrm>
        </p:spPr>
        <p:txBody>
          <a:bodyPr>
            <a:normAutofit/>
          </a:bodyPr>
          <a:lstStyle/>
          <a:p>
            <a:pPr marL="0" indent="358775" algn="just">
              <a:lnSpc>
                <a:spcPct val="100000"/>
              </a:lnSpc>
              <a:buNone/>
            </a:pPr>
            <a:r>
              <a:rPr lang="en-US" sz="3600" dirty="0">
                <a:latin typeface="Arial" panose="020B0604020202020204" pitchFamily="34" charset="0"/>
                <a:cs typeface="Arial" panose="020B0604020202020204" pitchFamily="34" charset="0"/>
              </a:rPr>
              <a:t>1900-yilda </a:t>
            </a:r>
            <a:r>
              <a:rPr lang="en-US" sz="3600" dirty="0" err="1">
                <a:latin typeface="Arial" panose="020B0604020202020204" pitchFamily="34" charset="0"/>
                <a:cs typeface="Arial" panose="020B0604020202020204" pitchFamily="34" charset="0"/>
              </a:rPr>
              <a:t>rus</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olimi</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P.N.Lebedev</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yorug‘lik</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bosimini</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talribada</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o‘lchadi</a:t>
            </a:r>
            <a:r>
              <a:rPr lang="en-US" sz="3600" dirty="0">
                <a:latin typeface="Arial" panose="020B0604020202020204" pitchFamily="34" charset="0"/>
                <a:cs typeface="Arial" panose="020B0604020202020204" pitchFamily="34" charset="0"/>
              </a:rPr>
              <a:t>.</a:t>
            </a:r>
            <a:endParaRPr lang="ru-RU" sz="3600" dirty="0"/>
          </a:p>
        </p:txBody>
      </p:sp>
      <p:pic>
        <p:nvPicPr>
          <p:cNvPr id="4" name="Рисунок 3">
            <a:extLst>
              <a:ext uri="{FF2B5EF4-FFF2-40B4-BE49-F238E27FC236}">
                <a16:creationId xmlns:a16="http://schemas.microsoft.com/office/drawing/2014/main" id="{F50FEB80-094A-4C8E-96C6-E48FF57315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1800" y="1854200"/>
            <a:ext cx="3530600" cy="4445000"/>
          </a:xfrm>
          <a:prstGeom prst="rect">
            <a:avLst/>
          </a:prstGeom>
        </p:spPr>
      </p:pic>
      <p:sp>
        <p:nvSpPr>
          <p:cNvPr id="5" name="Прямоугольник 4">
            <a:extLst>
              <a:ext uri="{FF2B5EF4-FFF2-40B4-BE49-F238E27FC236}">
                <a16:creationId xmlns:a16="http://schemas.microsoft.com/office/drawing/2014/main" id="{A5478124-ED44-437D-A57B-C061A623118A}"/>
              </a:ext>
            </a:extLst>
          </p:cNvPr>
          <p:cNvSpPr/>
          <p:nvPr/>
        </p:nvSpPr>
        <p:spPr>
          <a:xfrm>
            <a:off x="4597400" y="2781300"/>
            <a:ext cx="1155700" cy="431800"/>
          </a:xfrm>
          <a:prstGeom prst="rect">
            <a:avLst/>
          </a:prstGeom>
          <a:solidFill>
            <a:srgbClr val="F6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chemeClr val="tx1"/>
                </a:solidFill>
              </a:rPr>
              <a:t>nasosga</a:t>
            </a:r>
            <a:endParaRPr lang="ru-RU" dirty="0">
              <a:solidFill>
                <a:schemeClr val="tx1"/>
              </a:solidFill>
            </a:endParaRPr>
          </a:p>
        </p:txBody>
      </p:sp>
      <p:sp>
        <p:nvSpPr>
          <p:cNvPr id="6" name="Прямоугольник 5">
            <a:extLst>
              <a:ext uri="{FF2B5EF4-FFF2-40B4-BE49-F238E27FC236}">
                <a16:creationId xmlns:a16="http://schemas.microsoft.com/office/drawing/2014/main" id="{A47D408D-FC97-44E2-91F6-F7E6A649D91F}"/>
              </a:ext>
            </a:extLst>
          </p:cNvPr>
          <p:cNvSpPr/>
          <p:nvPr/>
        </p:nvSpPr>
        <p:spPr>
          <a:xfrm>
            <a:off x="4292600" y="4140200"/>
            <a:ext cx="1041400" cy="24130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chemeClr val="tx1"/>
                </a:solidFill>
              </a:rPr>
              <a:t>yorug</a:t>
            </a:r>
            <a:r>
              <a:rPr lang="en-US" dirty="0" err="1">
                <a:solidFill>
                  <a:schemeClr val="tx1"/>
                </a:solidFill>
                <a:latin typeface="Arial" panose="020B0604020202020204" pitchFamily="34" charset="0"/>
                <a:cs typeface="Arial" panose="020B0604020202020204" pitchFamily="34" charset="0"/>
              </a:rPr>
              <a:t>‘lik</a:t>
            </a:r>
            <a:endParaRPr lang="ru-RU" dirty="0">
              <a:solidFill>
                <a:schemeClr val="tx1"/>
              </a:solidFill>
            </a:endParaRPr>
          </a:p>
        </p:txBody>
      </p:sp>
    </p:spTree>
    <p:extLst>
      <p:ext uri="{BB962C8B-B14F-4D97-AF65-F5344CB8AC3E}">
        <p14:creationId xmlns:p14="http://schemas.microsoft.com/office/powerpoint/2010/main" val="7776367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a:extLst>
                  <a:ext uri="{FF2B5EF4-FFF2-40B4-BE49-F238E27FC236}">
                    <a16:creationId xmlns:a16="http://schemas.microsoft.com/office/drawing/2014/main" id="{B9E96F1C-DDC6-4EC4-9C36-7BCFD9C8DE2C}"/>
                  </a:ext>
                </a:extLst>
              </p:cNvPr>
              <p:cNvSpPr>
                <a:spLocks noGrp="1"/>
              </p:cNvSpPr>
              <p:nvPr>
                <p:ph idx="1"/>
              </p:nvPr>
            </p:nvSpPr>
            <p:spPr>
              <a:xfrm>
                <a:off x="1219199" y="1168400"/>
                <a:ext cx="10223223" cy="5270499"/>
              </a:xfrm>
            </p:spPr>
            <p:txBody>
              <a:bodyPr>
                <a:normAutofit/>
              </a:bodyPr>
              <a:lstStyle/>
              <a:p>
                <a:pPr marL="0" indent="0" algn="just">
                  <a:lnSpc>
                    <a:spcPct val="100000"/>
                  </a:lnSpc>
                  <a:buNone/>
                </a:pPr>
                <a:r>
                  <a:rPr lang="en-US" sz="3200" dirty="0">
                    <a:latin typeface="Arial" panose="020B0604020202020204" pitchFamily="34" charset="0"/>
                    <a:cs typeface="Arial" panose="020B0604020202020204" pitchFamily="34" charset="0"/>
                  </a:rPr>
                  <a:t>     </a:t>
                </a:r>
                <a:r>
                  <a:rPr lang="uz-Latn-UZ" sz="3200" dirty="0">
                    <a:latin typeface="Arial" panose="020B0604020202020204" pitchFamily="34" charset="0"/>
                    <a:cs typeface="Arial" panose="020B0604020202020204" pitchFamily="34" charset="0"/>
                  </a:rPr>
                  <a:t>Fotonning yuzaga urilish natijasidagi ta’sir kuchi </a:t>
                </a:r>
                <a:endParaRPr lang="en-US" sz="3200" dirty="0">
                  <a:latin typeface="Arial" panose="020B0604020202020204" pitchFamily="34" charset="0"/>
                  <a:cs typeface="Arial" panose="020B0604020202020204" pitchFamily="34" charset="0"/>
                </a:endParaRPr>
              </a:p>
              <a:p>
                <a:pPr marL="0" indent="0" algn="just">
                  <a:lnSpc>
                    <a:spcPct val="100000"/>
                  </a:lnSpc>
                  <a:buNone/>
                </a:pPr>
                <a:r>
                  <a:rPr lang="en-US" sz="3200" b="1" dirty="0">
                    <a:solidFill>
                      <a:schemeClr val="tx1"/>
                    </a:solidFill>
                  </a:rPr>
                  <a:t>                                       </a:t>
                </a:r>
                <a14:m>
                  <m:oMath xmlns:m="http://schemas.openxmlformats.org/officeDocument/2006/math">
                    <m:sSub>
                      <m:sSubPr>
                        <m:ctrlPr>
                          <a:rPr lang="uz-Latn-UZ" sz="3200" b="1" i="1">
                            <a:solidFill>
                              <a:schemeClr val="tx1"/>
                            </a:solidFill>
                            <a:latin typeface="Cambria Math" panose="02040503050406030204" pitchFamily="18" charset="0"/>
                          </a:rPr>
                        </m:ctrlPr>
                      </m:sSubPr>
                      <m:e>
                        <m:r>
                          <a:rPr lang="uz-Latn-UZ" sz="3200" b="1" i="1">
                            <a:solidFill>
                              <a:schemeClr val="tx1"/>
                            </a:solidFill>
                            <a:latin typeface="Cambria Math" panose="02040503050406030204" pitchFamily="18" charset="0"/>
                          </a:rPr>
                          <m:t>𝑭</m:t>
                        </m:r>
                      </m:e>
                      <m:sub>
                        <m:r>
                          <a:rPr lang="uz-Latn-UZ" sz="3200" b="1" i="1">
                            <a:solidFill>
                              <a:schemeClr val="tx1"/>
                            </a:solidFill>
                            <a:latin typeface="Cambria Math" panose="02040503050406030204" pitchFamily="18" charset="0"/>
                          </a:rPr>
                          <m:t>𝟏</m:t>
                        </m:r>
                      </m:sub>
                    </m:sSub>
                    <m:r>
                      <a:rPr lang="uz-Latn-UZ" sz="3200" b="1" i="1">
                        <a:solidFill>
                          <a:schemeClr val="tx1"/>
                        </a:solidFill>
                        <a:latin typeface="Cambria Math" panose="02040503050406030204" pitchFamily="18" charset="0"/>
                      </a:rPr>
                      <m:t>=</m:t>
                    </m:r>
                    <m:f>
                      <m:fPr>
                        <m:ctrlPr>
                          <a:rPr lang="uz-Latn-UZ" sz="3200" b="1" i="1">
                            <a:solidFill>
                              <a:schemeClr val="tx1"/>
                            </a:solidFill>
                            <a:latin typeface="Cambria Math" panose="02040503050406030204" pitchFamily="18" charset="0"/>
                          </a:rPr>
                        </m:ctrlPr>
                      </m:fPr>
                      <m:num>
                        <m:r>
                          <a:rPr lang="uz-Latn-UZ" sz="3200" b="1" i="1">
                            <a:solidFill>
                              <a:schemeClr val="tx1"/>
                            </a:solidFill>
                            <a:latin typeface="Cambria Math" panose="02040503050406030204" pitchFamily="18" charset="0"/>
                            <a:ea typeface="Cambria Math" panose="02040503050406030204" pitchFamily="18" charset="0"/>
                          </a:rPr>
                          <m:t>∆(</m:t>
                        </m:r>
                        <m:r>
                          <a:rPr lang="uz-Latn-UZ" sz="3200" b="1" i="1">
                            <a:solidFill>
                              <a:schemeClr val="tx1"/>
                            </a:solidFill>
                            <a:latin typeface="Cambria Math" panose="02040503050406030204" pitchFamily="18" charset="0"/>
                            <a:ea typeface="Cambria Math" panose="02040503050406030204" pitchFamily="18" charset="0"/>
                          </a:rPr>
                          <m:t>𝒎𝒄</m:t>
                        </m:r>
                        <m:r>
                          <a:rPr lang="uz-Latn-UZ" sz="3200" b="1" i="1">
                            <a:solidFill>
                              <a:schemeClr val="tx1"/>
                            </a:solidFill>
                            <a:latin typeface="Cambria Math" panose="02040503050406030204" pitchFamily="18" charset="0"/>
                            <a:ea typeface="Cambria Math" panose="02040503050406030204" pitchFamily="18" charset="0"/>
                          </a:rPr>
                          <m:t>)</m:t>
                        </m:r>
                      </m:num>
                      <m:den>
                        <m:r>
                          <a:rPr lang="uz-Latn-UZ" sz="3200" b="1" i="1">
                            <a:solidFill>
                              <a:schemeClr val="tx1"/>
                            </a:solidFill>
                            <a:latin typeface="Cambria Math" panose="02040503050406030204" pitchFamily="18" charset="0"/>
                            <a:ea typeface="Cambria Math" panose="02040503050406030204" pitchFamily="18" charset="0"/>
                          </a:rPr>
                          <m:t>∆</m:t>
                        </m:r>
                        <m:r>
                          <a:rPr lang="uz-Latn-UZ" sz="3200" b="1" i="1">
                            <a:solidFill>
                              <a:schemeClr val="tx1"/>
                            </a:solidFill>
                            <a:latin typeface="Cambria Math" panose="02040503050406030204" pitchFamily="18" charset="0"/>
                            <a:ea typeface="Cambria Math" panose="02040503050406030204" pitchFamily="18" charset="0"/>
                          </a:rPr>
                          <m:t>𝒕</m:t>
                        </m:r>
                      </m:den>
                    </m:f>
                  </m:oMath>
                </a14:m>
                <a:endParaRPr lang="uz-Latn-UZ" sz="3200" b="1" dirty="0">
                  <a:latin typeface="Arial" panose="020B0604020202020204" pitchFamily="34" charset="0"/>
                  <a:cs typeface="Arial" panose="020B0604020202020204" pitchFamily="34" charset="0"/>
                </a:endParaRPr>
              </a:p>
              <a:p>
                <a:pPr marL="0" indent="0" algn="just">
                  <a:lnSpc>
                    <a:spcPct val="100000"/>
                  </a:lnSpc>
                  <a:buNone/>
                </a:pPr>
                <a:r>
                  <a:rPr lang="en-US" sz="3200" dirty="0">
                    <a:latin typeface="Arial" panose="020B0604020202020204" pitchFamily="34" charset="0"/>
                    <a:cs typeface="Arial" panose="020B0604020202020204" pitchFamily="34" charset="0"/>
                  </a:rPr>
                  <a:t>  </a:t>
                </a:r>
                <a:r>
                  <a:rPr lang="uz-Latn-UZ" sz="3200" dirty="0">
                    <a:latin typeface="Arial" panose="020B0604020202020204" pitchFamily="34" charset="0"/>
                    <a:cs typeface="Arial" panose="020B0604020202020204" pitchFamily="34" charset="0"/>
                  </a:rPr>
                  <a:t>Agar N ta foton urilsa, </a:t>
                </a:r>
                <a14:m>
                  <m:oMath xmlns:m="http://schemas.openxmlformats.org/officeDocument/2006/math">
                    <m:sSub>
                      <m:sSubPr>
                        <m:ctrlPr>
                          <a:rPr lang="uz-Latn-UZ" sz="3200" b="1" i="1" smtClean="0">
                            <a:solidFill>
                              <a:schemeClr val="tx1"/>
                            </a:solidFill>
                            <a:latin typeface="Cambria Math" panose="02040503050406030204" pitchFamily="18" charset="0"/>
                          </a:rPr>
                        </m:ctrlPr>
                      </m:sSubPr>
                      <m:e>
                        <m:r>
                          <a:rPr lang="en-US" sz="3200" b="1" i="1" smtClean="0">
                            <a:solidFill>
                              <a:schemeClr val="tx1"/>
                            </a:solidFill>
                            <a:latin typeface="Cambria Math" panose="02040503050406030204" pitchFamily="18" charset="0"/>
                          </a:rPr>
                          <m:t>        </m:t>
                        </m:r>
                        <m:r>
                          <a:rPr lang="uz-Latn-UZ" sz="3200" b="1" i="1">
                            <a:solidFill>
                              <a:schemeClr val="tx1"/>
                            </a:solidFill>
                            <a:latin typeface="Cambria Math" panose="02040503050406030204" pitchFamily="18" charset="0"/>
                          </a:rPr>
                          <m:t>𝑭</m:t>
                        </m:r>
                      </m:e>
                      <m:sub>
                        <m:r>
                          <a:rPr lang="en-US" sz="3200" b="1" i="1" smtClean="0">
                            <a:solidFill>
                              <a:schemeClr val="tx1"/>
                            </a:solidFill>
                            <a:latin typeface="Cambria Math" panose="02040503050406030204" pitchFamily="18" charset="0"/>
                          </a:rPr>
                          <m:t>𝒌</m:t>
                        </m:r>
                      </m:sub>
                    </m:sSub>
                    <m:r>
                      <a:rPr lang="uz-Latn-UZ" sz="3200" b="1" i="1">
                        <a:solidFill>
                          <a:schemeClr val="tx1"/>
                        </a:solidFill>
                        <a:latin typeface="Cambria Math" panose="02040503050406030204" pitchFamily="18" charset="0"/>
                      </a:rPr>
                      <m:t>=</m:t>
                    </m:r>
                    <m:r>
                      <a:rPr lang="uz-Latn-UZ" sz="3200" b="1" i="1">
                        <a:solidFill>
                          <a:schemeClr val="tx1"/>
                        </a:solidFill>
                        <a:latin typeface="Cambria Math" panose="02040503050406030204" pitchFamily="18" charset="0"/>
                      </a:rPr>
                      <m:t>𝑵</m:t>
                    </m:r>
                    <m:sSub>
                      <m:sSubPr>
                        <m:ctrlPr>
                          <a:rPr lang="uz-Latn-UZ" sz="3200" b="1" i="1">
                            <a:solidFill>
                              <a:schemeClr val="tx1"/>
                            </a:solidFill>
                            <a:latin typeface="Cambria Math" panose="02040503050406030204" pitchFamily="18" charset="0"/>
                          </a:rPr>
                        </m:ctrlPr>
                      </m:sSubPr>
                      <m:e>
                        <m:r>
                          <a:rPr lang="uz-Latn-UZ" sz="3200" b="1" i="1">
                            <a:solidFill>
                              <a:schemeClr val="tx1"/>
                            </a:solidFill>
                            <a:latin typeface="Cambria Math" panose="02040503050406030204" pitchFamily="18" charset="0"/>
                          </a:rPr>
                          <m:t>𝑭</m:t>
                        </m:r>
                      </m:e>
                      <m:sub>
                        <m:r>
                          <a:rPr lang="uz-Latn-UZ" sz="3200" b="1" i="1">
                            <a:solidFill>
                              <a:schemeClr val="tx1"/>
                            </a:solidFill>
                            <a:latin typeface="Cambria Math" panose="02040503050406030204" pitchFamily="18" charset="0"/>
                          </a:rPr>
                          <m:t>𝟏</m:t>
                        </m:r>
                      </m:sub>
                    </m:sSub>
                    <m:r>
                      <a:rPr lang="uz-Latn-UZ" sz="3200" b="1" i="1">
                        <a:solidFill>
                          <a:schemeClr val="tx1"/>
                        </a:solidFill>
                        <a:latin typeface="Cambria Math" panose="02040503050406030204" pitchFamily="18" charset="0"/>
                      </a:rPr>
                      <m:t>=</m:t>
                    </m:r>
                    <m:f>
                      <m:fPr>
                        <m:ctrlPr>
                          <a:rPr lang="uz-Latn-UZ" sz="3200" b="1" i="1">
                            <a:solidFill>
                              <a:schemeClr val="tx1"/>
                            </a:solidFill>
                            <a:latin typeface="Cambria Math" panose="02040503050406030204" pitchFamily="18" charset="0"/>
                          </a:rPr>
                        </m:ctrlPr>
                      </m:fPr>
                      <m:num>
                        <m:r>
                          <a:rPr lang="uz-Latn-UZ" sz="3200" b="1" i="1">
                            <a:solidFill>
                              <a:schemeClr val="tx1"/>
                            </a:solidFill>
                            <a:latin typeface="Cambria Math" panose="02040503050406030204" pitchFamily="18" charset="0"/>
                          </a:rPr>
                          <m:t>𝑵</m:t>
                        </m:r>
                        <m:r>
                          <a:rPr lang="uz-Latn-UZ" sz="3200" b="1" i="1">
                            <a:solidFill>
                              <a:schemeClr val="tx1"/>
                            </a:solidFill>
                            <a:latin typeface="Cambria Math" panose="02040503050406030204" pitchFamily="18" charset="0"/>
                            <a:ea typeface="Cambria Math" panose="02040503050406030204" pitchFamily="18" charset="0"/>
                          </a:rPr>
                          <m:t>∆(</m:t>
                        </m:r>
                        <m:r>
                          <a:rPr lang="uz-Latn-UZ" sz="3200" b="1" i="1">
                            <a:solidFill>
                              <a:schemeClr val="tx1"/>
                            </a:solidFill>
                            <a:latin typeface="Cambria Math" panose="02040503050406030204" pitchFamily="18" charset="0"/>
                            <a:ea typeface="Cambria Math" panose="02040503050406030204" pitchFamily="18" charset="0"/>
                          </a:rPr>
                          <m:t>𝒎𝒄</m:t>
                        </m:r>
                        <m:r>
                          <a:rPr lang="uz-Latn-UZ" sz="3200" b="1" i="1">
                            <a:solidFill>
                              <a:schemeClr val="tx1"/>
                            </a:solidFill>
                            <a:latin typeface="Cambria Math" panose="02040503050406030204" pitchFamily="18" charset="0"/>
                            <a:ea typeface="Cambria Math" panose="02040503050406030204" pitchFamily="18" charset="0"/>
                          </a:rPr>
                          <m:t>)</m:t>
                        </m:r>
                      </m:num>
                      <m:den>
                        <m:r>
                          <a:rPr lang="uz-Latn-UZ" sz="3200" b="1" i="1">
                            <a:solidFill>
                              <a:schemeClr val="tx1"/>
                            </a:solidFill>
                            <a:latin typeface="Cambria Math" panose="02040503050406030204" pitchFamily="18" charset="0"/>
                            <a:ea typeface="Cambria Math" panose="02040503050406030204" pitchFamily="18" charset="0"/>
                          </a:rPr>
                          <m:t>∆</m:t>
                        </m:r>
                        <m:r>
                          <a:rPr lang="uz-Latn-UZ" sz="3200" b="1" i="1">
                            <a:solidFill>
                              <a:schemeClr val="tx1"/>
                            </a:solidFill>
                            <a:latin typeface="Cambria Math" panose="02040503050406030204" pitchFamily="18" charset="0"/>
                            <a:ea typeface="Cambria Math" panose="02040503050406030204" pitchFamily="18" charset="0"/>
                          </a:rPr>
                          <m:t>𝒕</m:t>
                        </m:r>
                      </m:den>
                    </m:f>
                  </m:oMath>
                </a14:m>
                <a:endParaRPr lang="uz-Latn-UZ" sz="3200" b="1" dirty="0">
                  <a:latin typeface="Arial" panose="020B0604020202020204" pitchFamily="34" charset="0"/>
                  <a:cs typeface="Arial" panose="020B0604020202020204" pitchFamily="34" charset="0"/>
                </a:endParaRPr>
              </a:p>
              <a:p>
                <a:pPr marL="0" indent="0" algn="just">
                  <a:lnSpc>
                    <a:spcPct val="100000"/>
                  </a:lnSpc>
                  <a:buNone/>
                </a:pPr>
                <a:r>
                  <a:rPr lang="en-US" sz="3200" dirty="0">
                    <a:latin typeface="Arial" panose="020B0604020202020204" pitchFamily="34" charset="0"/>
                    <a:cs typeface="Arial" panose="020B0604020202020204" pitchFamily="34" charset="0"/>
                  </a:rPr>
                  <a:t>  </a:t>
                </a:r>
                <a:r>
                  <a:rPr lang="uz-Latn-UZ" sz="3200" dirty="0">
                    <a:latin typeface="Arial" panose="020B0604020202020204" pitchFamily="34" charset="0"/>
                    <a:cs typeface="Arial" panose="020B0604020202020204" pitchFamily="34" charset="0"/>
                  </a:rPr>
                  <a:t>Bu yerda </a:t>
                </a:r>
                <a14:m>
                  <m:oMath xmlns:m="http://schemas.openxmlformats.org/officeDocument/2006/math">
                    <m:r>
                      <a:rPr lang="uz-Latn-UZ" sz="3200" b="1" i="1">
                        <a:latin typeface="Cambria Math" panose="02040503050406030204" pitchFamily="18" charset="0"/>
                        <a:ea typeface="Cambria Math" panose="02040503050406030204" pitchFamily="18" charset="0"/>
                      </a:rPr>
                      <m:t>∆(</m:t>
                    </m:r>
                    <m:r>
                      <a:rPr lang="uz-Latn-UZ" sz="3200" b="1" i="1">
                        <a:latin typeface="Cambria Math" panose="02040503050406030204" pitchFamily="18" charset="0"/>
                        <a:ea typeface="Cambria Math" panose="02040503050406030204" pitchFamily="18" charset="0"/>
                      </a:rPr>
                      <m:t>𝒎𝒄</m:t>
                    </m:r>
                    <m:r>
                      <a:rPr lang="uz-Latn-UZ" sz="3200" b="1" i="1">
                        <a:latin typeface="Cambria Math" panose="02040503050406030204" pitchFamily="18" charset="0"/>
                        <a:ea typeface="Cambria Math" panose="02040503050406030204" pitchFamily="18" charset="0"/>
                      </a:rPr>
                      <m:t>)</m:t>
                    </m:r>
                  </m:oMath>
                </a14:m>
                <a:r>
                  <a:rPr lang="uz-Latn-UZ" sz="3200" b="1" dirty="0">
                    <a:latin typeface="Arial" panose="020B0604020202020204" pitchFamily="34" charset="0"/>
                    <a:cs typeface="Arial" panose="020B0604020202020204" pitchFamily="34" charset="0"/>
                  </a:rPr>
                  <a:t>- </a:t>
                </a:r>
                <a:r>
                  <a:rPr lang="uz-Latn-UZ" sz="3200" dirty="0">
                    <a:latin typeface="Arial" panose="020B0604020202020204" pitchFamily="34" charset="0"/>
                    <a:cs typeface="Arial" panose="020B0604020202020204" pitchFamily="34" charset="0"/>
                  </a:rPr>
                  <a:t>foton impulsining o‘zgarishi. </a:t>
                </a:r>
                <a:endParaRPr lang="en-US" sz="3200" dirty="0">
                  <a:latin typeface="Arial" panose="020B0604020202020204" pitchFamily="34" charset="0"/>
                  <a:cs typeface="Arial" panose="020B0604020202020204" pitchFamily="34" charset="0"/>
                </a:endParaRPr>
              </a:p>
              <a:p>
                <a:pPr marL="0" indent="0" algn="just">
                  <a:lnSpc>
                    <a:spcPct val="100000"/>
                  </a:lnSpc>
                  <a:buNone/>
                </a:pPr>
                <a:r>
                  <a:rPr lang="en-US" sz="3200" dirty="0">
                    <a:latin typeface="Arial" panose="020B0604020202020204" pitchFamily="34" charset="0"/>
                    <a:cs typeface="Arial" panose="020B0604020202020204" pitchFamily="34" charset="0"/>
                  </a:rPr>
                  <a:t>  </a:t>
                </a:r>
                <a:r>
                  <a:rPr lang="uz-Latn-UZ" sz="3200" dirty="0">
                    <a:latin typeface="Arial" panose="020B0604020202020204" pitchFamily="34" charset="0"/>
                    <a:cs typeface="Arial" panose="020B0604020202020204" pitchFamily="34" charset="0"/>
                  </a:rPr>
                  <a:t>Agar yuza ideal yaltiroq bo‘lsa, </a:t>
                </a:r>
                <a:r>
                  <a:rPr lang="en-US" sz="3200" dirty="0">
                    <a:latin typeface="Arial" panose="020B0604020202020204" pitchFamily="34" charset="0"/>
                    <a:cs typeface="Arial" panose="020B0604020202020204" pitchFamily="34" charset="0"/>
                  </a:rPr>
                  <a:t>   </a:t>
                </a:r>
                <a14:m>
                  <m:oMath xmlns:m="http://schemas.openxmlformats.org/officeDocument/2006/math">
                    <m:r>
                      <a:rPr lang="uz-Latn-UZ" sz="3200" b="1" i="1">
                        <a:latin typeface="Cambria Math" panose="02040503050406030204" pitchFamily="18" charset="0"/>
                        <a:ea typeface="Cambria Math" panose="02040503050406030204" pitchFamily="18" charset="0"/>
                      </a:rPr>
                      <m:t>∆</m:t>
                    </m:r>
                    <m:d>
                      <m:dPr>
                        <m:ctrlPr>
                          <a:rPr lang="uz-Latn-UZ" sz="3200" b="1" i="1">
                            <a:latin typeface="Cambria Math" panose="02040503050406030204" pitchFamily="18" charset="0"/>
                            <a:ea typeface="Cambria Math" panose="02040503050406030204" pitchFamily="18" charset="0"/>
                          </a:rPr>
                        </m:ctrlPr>
                      </m:dPr>
                      <m:e>
                        <m:r>
                          <a:rPr lang="uz-Latn-UZ" sz="3200" b="1" i="1">
                            <a:latin typeface="Cambria Math" panose="02040503050406030204" pitchFamily="18" charset="0"/>
                            <a:ea typeface="Cambria Math" panose="02040503050406030204" pitchFamily="18" charset="0"/>
                          </a:rPr>
                          <m:t>𝒎𝒄</m:t>
                        </m:r>
                      </m:e>
                    </m:d>
                    <m:r>
                      <a:rPr lang="uz-Latn-UZ" sz="3200" b="1" i="1">
                        <a:latin typeface="Cambria Math" panose="02040503050406030204" pitchFamily="18" charset="0"/>
                        <a:ea typeface="Cambria Math" panose="02040503050406030204" pitchFamily="18" charset="0"/>
                      </a:rPr>
                      <m:t>=</m:t>
                    </m:r>
                    <m:r>
                      <a:rPr lang="uz-Latn-UZ" sz="3200" b="1" i="1">
                        <a:latin typeface="Cambria Math" panose="02040503050406030204" pitchFamily="18" charset="0"/>
                        <a:ea typeface="Cambria Math" panose="02040503050406030204" pitchFamily="18" charset="0"/>
                      </a:rPr>
                      <m:t>𝟐</m:t>
                    </m:r>
                    <m:r>
                      <a:rPr lang="uz-Latn-UZ" sz="3200" b="1" i="1">
                        <a:latin typeface="Cambria Math" panose="02040503050406030204" pitchFamily="18" charset="0"/>
                        <a:ea typeface="Cambria Math" panose="02040503050406030204" pitchFamily="18" charset="0"/>
                      </a:rPr>
                      <m:t>𝒎𝒄</m:t>
                    </m:r>
                  </m:oMath>
                </a14:m>
                <a:endParaRPr lang="en-US" sz="3200" b="1" dirty="0">
                  <a:latin typeface="Arial" panose="020B0604020202020204" pitchFamily="34" charset="0"/>
                  <a:cs typeface="Arial" panose="020B0604020202020204" pitchFamily="34" charset="0"/>
                </a:endParaRPr>
              </a:p>
              <a:p>
                <a:pPr marL="0" indent="0" algn="just">
                  <a:lnSpc>
                    <a:spcPct val="100000"/>
                  </a:lnSpc>
                  <a:buNone/>
                </a:pPr>
                <a:r>
                  <a:rPr lang="en-US" sz="3200" dirty="0">
                    <a:latin typeface="Arial" panose="020B0604020202020204" pitchFamily="34" charset="0"/>
                    <a:cs typeface="Arial" panose="020B0604020202020204" pitchFamily="34" charset="0"/>
                  </a:rPr>
                  <a:t>  </a:t>
                </a:r>
                <a:r>
                  <a:rPr lang="uz-Latn-UZ" sz="3200" dirty="0">
                    <a:latin typeface="Arial" panose="020B0604020202020204" pitchFamily="34" charset="0"/>
                    <a:cs typeface="Arial" panose="020B0604020202020204" pitchFamily="34" charset="0"/>
                  </a:rPr>
                  <a:t>absol</a:t>
                </a:r>
                <a:r>
                  <a:rPr lang="en-US" sz="3200" dirty="0">
                    <a:latin typeface="Arial" panose="020B0604020202020204" pitchFamily="34" charset="0"/>
                    <a:cs typeface="Arial" panose="020B0604020202020204" pitchFamily="34" charset="0"/>
                  </a:rPr>
                  <a:t>y</a:t>
                </a:r>
                <a:r>
                  <a:rPr lang="uz-Latn-UZ" sz="3200" dirty="0">
                    <a:latin typeface="Arial" panose="020B0604020202020204" pitchFamily="34" charset="0"/>
                    <a:cs typeface="Arial" panose="020B0604020202020204" pitchFamily="34" charset="0"/>
                  </a:rPr>
                  <a:t>ut qora bo‘lsa, </a:t>
                </a:r>
                <a14:m>
                  <m:oMath xmlns:m="http://schemas.openxmlformats.org/officeDocument/2006/math">
                    <m:r>
                      <a:rPr lang="uz-Latn-UZ" sz="3200" b="1" i="1">
                        <a:latin typeface="Cambria Math" panose="02040503050406030204" pitchFamily="18" charset="0"/>
                        <a:ea typeface="Cambria Math" panose="02040503050406030204" pitchFamily="18" charset="0"/>
                      </a:rPr>
                      <m:t>∆</m:t>
                    </m:r>
                    <m:d>
                      <m:dPr>
                        <m:ctrlPr>
                          <a:rPr lang="uz-Latn-UZ" sz="3200" b="1" i="1">
                            <a:latin typeface="Cambria Math" panose="02040503050406030204" pitchFamily="18" charset="0"/>
                            <a:ea typeface="Cambria Math" panose="02040503050406030204" pitchFamily="18" charset="0"/>
                          </a:rPr>
                        </m:ctrlPr>
                      </m:dPr>
                      <m:e>
                        <m:r>
                          <a:rPr lang="uz-Latn-UZ" sz="3200" b="1" i="1">
                            <a:latin typeface="Cambria Math" panose="02040503050406030204" pitchFamily="18" charset="0"/>
                            <a:ea typeface="Cambria Math" panose="02040503050406030204" pitchFamily="18" charset="0"/>
                          </a:rPr>
                          <m:t>𝒎𝒄</m:t>
                        </m:r>
                      </m:e>
                    </m:d>
                    <m:r>
                      <a:rPr lang="uz-Latn-UZ" sz="3200" b="1">
                        <a:latin typeface="Cambria Math" panose="02040503050406030204" pitchFamily="18" charset="0"/>
                        <a:ea typeface="Cambria Math" panose="02040503050406030204" pitchFamily="18" charset="0"/>
                      </a:rPr>
                      <m:t>=</m:t>
                    </m:r>
                    <m:r>
                      <a:rPr lang="uz-Latn-UZ" sz="3200" b="1" i="1">
                        <a:latin typeface="Cambria Math" panose="02040503050406030204" pitchFamily="18" charset="0"/>
                        <a:ea typeface="Cambria Math" panose="02040503050406030204" pitchFamily="18" charset="0"/>
                      </a:rPr>
                      <m:t>𝒎𝒄</m:t>
                    </m:r>
                  </m:oMath>
                </a14:m>
                <a:r>
                  <a:rPr lang="uz-Latn-UZ" sz="3200" dirty="0">
                    <a:latin typeface="Arial" panose="020B0604020202020204" pitchFamily="34" charset="0"/>
                    <a:cs typeface="Arial" panose="020B0604020202020204" pitchFamily="34" charset="0"/>
                  </a:rPr>
                  <a:t> ga teng.</a:t>
                </a:r>
                <a:endParaRPr lang="ru-RU" sz="3200" dirty="0">
                  <a:latin typeface="Arial" panose="020B0604020202020204" pitchFamily="34" charset="0"/>
                  <a:cs typeface="Arial" panose="020B0604020202020204" pitchFamily="34" charset="0"/>
                </a:endParaRPr>
              </a:p>
            </p:txBody>
          </p:sp>
        </mc:Choice>
        <mc:Fallback xmlns="">
          <p:sp>
            <p:nvSpPr>
              <p:cNvPr id="3" name="Объект 2">
                <a:extLst>
                  <a:ext uri="{FF2B5EF4-FFF2-40B4-BE49-F238E27FC236}">
                    <a16:creationId xmlns:a16="http://schemas.microsoft.com/office/drawing/2014/main" id="{B9E96F1C-DDC6-4EC4-9C36-7BCFD9C8DE2C}"/>
                  </a:ext>
                </a:extLst>
              </p:cNvPr>
              <p:cNvSpPr>
                <a:spLocks noGrp="1" noRot="1" noChangeAspect="1" noMove="1" noResize="1" noEditPoints="1" noAdjustHandles="1" noChangeArrowheads="1" noChangeShapeType="1" noTextEdit="1"/>
              </p:cNvSpPr>
              <p:nvPr>
                <p:ph idx="1"/>
              </p:nvPr>
            </p:nvSpPr>
            <p:spPr>
              <a:xfrm>
                <a:off x="1219199" y="1168400"/>
                <a:ext cx="10223223" cy="5270499"/>
              </a:xfrm>
              <a:blipFill>
                <a:blip r:embed="rId2"/>
                <a:stretch>
                  <a:fillRect t="-1505"/>
                </a:stretch>
              </a:blipFill>
            </p:spPr>
            <p:txBody>
              <a:bodyPr/>
              <a:lstStyle/>
              <a:p>
                <a:r>
                  <a:rPr lang="ru-RU">
                    <a:noFill/>
                  </a:rPr>
                  <a:t> </a:t>
                </a:r>
              </a:p>
            </p:txBody>
          </p:sp>
        </mc:Fallback>
      </mc:AlternateContent>
      <p:sp>
        <p:nvSpPr>
          <p:cNvPr id="4" name="Прямоугольник 3">
            <a:extLst>
              <a:ext uri="{FF2B5EF4-FFF2-40B4-BE49-F238E27FC236}">
                <a16:creationId xmlns:a16="http://schemas.microsoft.com/office/drawing/2014/main" id="{6FBBE442-C444-4D4D-A9BD-C378518F3637}"/>
              </a:ext>
            </a:extLst>
          </p:cNvPr>
          <p:cNvSpPr/>
          <p:nvPr/>
        </p:nvSpPr>
        <p:spPr>
          <a:xfrm>
            <a:off x="3048000" y="2423340"/>
            <a:ext cx="6096000" cy="369332"/>
          </a:xfrm>
          <a:prstGeom prst="rect">
            <a:avLst/>
          </a:prstGeom>
        </p:spPr>
        <p:txBody>
          <a:bodyPr>
            <a:spAutoFit/>
          </a:bodyPr>
          <a:lstStyle/>
          <a:p>
            <a:pPr algn="ctr"/>
            <a:endParaRPr lang="uz-Latn-U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0045919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a:extLst>
                  <a:ext uri="{FF2B5EF4-FFF2-40B4-BE49-F238E27FC236}">
                    <a16:creationId xmlns:a16="http://schemas.microsoft.com/office/drawing/2014/main" id="{71BCC1F7-7DC3-4EA0-9465-9A19D8E64A3E}"/>
                  </a:ext>
                </a:extLst>
              </p:cNvPr>
              <p:cNvSpPr>
                <a:spLocks noGrp="1"/>
              </p:cNvSpPr>
              <p:nvPr>
                <p:ph idx="1"/>
              </p:nvPr>
            </p:nvSpPr>
            <p:spPr>
              <a:xfrm>
                <a:off x="609600" y="444500"/>
                <a:ext cx="11061700" cy="5969000"/>
              </a:xfrm>
            </p:spPr>
            <p:txBody>
              <a:bodyPr>
                <a:normAutofit/>
              </a:bodyPr>
              <a:lstStyle/>
              <a:p>
                <a:pPr marL="0" indent="0" algn="just">
                  <a:lnSpc>
                    <a:spcPct val="100000"/>
                  </a:lnSpc>
                  <a:buNone/>
                </a:pPr>
                <a:r>
                  <a:rPr lang="uz-Latn-UZ" sz="3200" dirty="0">
                    <a:latin typeface="Arial" panose="020B0604020202020204" pitchFamily="34" charset="0"/>
                    <a:cs typeface="Arial" panose="020B0604020202020204" pitchFamily="34" charset="0"/>
                  </a:rPr>
                  <a:t>Unda absol</a:t>
                </a:r>
                <a:r>
                  <a:rPr lang="en-US" sz="3200" dirty="0">
                    <a:latin typeface="Arial" panose="020B0604020202020204" pitchFamily="34" charset="0"/>
                    <a:cs typeface="Arial" panose="020B0604020202020204" pitchFamily="34" charset="0"/>
                  </a:rPr>
                  <a:t>y</a:t>
                </a:r>
                <a:r>
                  <a:rPr lang="uz-Latn-UZ" sz="3200" dirty="0">
                    <a:latin typeface="Arial" panose="020B0604020202020204" pitchFamily="34" charset="0"/>
                    <a:cs typeface="Arial" panose="020B0604020202020204" pitchFamily="34" charset="0"/>
                  </a:rPr>
                  <a:t>ut qora yuzaga berilgan bosim</a:t>
                </a:r>
                <a:r>
                  <a:rPr lang="en-US" sz="3200" dirty="0">
                    <a:latin typeface="Arial" panose="020B0604020202020204" pitchFamily="34" charset="0"/>
                    <a:cs typeface="Arial" panose="020B0604020202020204" pitchFamily="34" charset="0"/>
                  </a:rPr>
                  <a:t> </a:t>
                </a:r>
              </a:p>
              <a:p>
                <a:pPr marL="0" indent="0" algn="just">
                  <a:lnSpc>
                    <a:spcPct val="100000"/>
                  </a:lnSpc>
                  <a:buNone/>
                </a:pPr>
                <a14:m>
                  <m:oMathPara xmlns:m="http://schemas.openxmlformats.org/officeDocument/2006/math">
                    <m:oMathParaPr>
                      <m:jc m:val="centerGroup"/>
                    </m:oMathParaPr>
                    <m:oMath xmlns:m="http://schemas.openxmlformats.org/officeDocument/2006/math">
                      <m:sSub>
                        <m:sSubPr>
                          <m:ctrlPr>
                            <a:rPr lang="uz-Latn-UZ" sz="3200" b="1" i="1" smtClean="0">
                              <a:solidFill>
                                <a:schemeClr val="tx1"/>
                              </a:solidFill>
                              <a:latin typeface="Cambria Math" panose="02040503050406030204" pitchFamily="18" charset="0"/>
                            </a:rPr>
                          </m:ctrlPr>
                        </m:sSubPr>
                        <m:e>
                          <m:r>
                            <a:rPr lang="uz-Latn-UZ" sz="3200" b="1" i="1">
                              <a:solidFill>
                                <a:schemeClr val="tx1"/>
                              </a:solidFill>
                              <a:latin typeface="Cambria Math" panose="02040503050406030204" pitchFamily="18" charset="0"/>
                            </a:rPr>
                            <m:t>𝒑</m:t>
                          </m:r>
                        </m:e>
                        <m:sub>
                          <m:r>
                            <a:rPr lang="uz-Latn-UZ" sz="3200" b="1" i="1">
                              <a:solidFill>
                                <a:schemeClr val="tx1"/>
                              </a:solidFill>
                              <a:latin typeface="Cambria Math" panose="02040503050406030204" pitchFamily="18" charset="0"/>
                            </a:rPr>
                            <m:t>𝟏</m:t>
                          </m:r>
                        </m:sub>
                      </m:sSub>
                      <m:r>
                        <a:rPr lang="uz-Latn-UZ" sz="3200" b="1" i="1">
                          <a:solidFill>
                            <a:schemeClr val="tx1"/>
                          </a:solidFill>
                          <a:latin typeface="Cambria Math" panose="02040503050406030204" pitchFamily="18" charset="0"/>
                        </a:rPr>
                        <m:t>=</m:t>
                      </m:r>
                      <m:f>
                        <m:fPr>
                          <m:ctrlPr>
                            <a:rPr lang="uz-Latn-UZ" sz="3200" b="1" i="1">
                              <a:solidFill>
                                <a:schemeClr val="tx1"/>
                              </a:solidFill>
                              <a:latin typeface="Cambria Math" panose="02040503050406030204" pitchFamily="18" charset="0"/>
                            </a:rPr>
                          </m:ctrlPr>
                        </m:fPr>
                        <m:num>
                          <m:r>
                            <a:rPr lang="uz-Latn-UZ" sz="3200" b="1" i="1">
                              <a:solidFill>
                                <a:schemeClr val="tx1"/>
                              </a:solidFill>
                              <a:latin typeface="Cambria Math" panose="02040503050406030204" pitchFamily="18" charset="0"/>
                            </a:rPr>
                            <m:t>𝑭</m:t>
                          </m:r>
                        </m:num>
                        <m:den>
                          <m:r>
                            <a:rPr lang="uz-Latn-UZ" sz="3200" b="1" i="1">
                              <a:solidFill>
                                <a:schemeClr val="tx1"/>
                              </a:solidFill>
                              <a:latin typeface="Cambria Math" panose="02040503050406030204" pitchFamily="18" charset="0"/>
                            </a:rPr>
                            <m:t>𝑺</m:t>
                          </m:r>
                        </m:den>
                      </m:f>
                      <m:r>
                        <a:rPr lang="uz-Latn-UZ" sz="3200" b="1" i="1">
                          <a:solidFill>
                            <a:schemeClr val="tx1"/>
                          </a:solidFill>
                          <a:latin typeface="Cambria Math" panose="02040503050406030204" pitchFamily="18" charset="0"/>
                        </a:rPr>
                        <m:t>=</m:t>
                      </m:r>
                      <m:f>
                        <m:fPr>
                          <m:ctrlPr>
                            <a:rPr lang="uz-Latn-UZ" sz="3200" b="1" i="1" smtClean="0">
                              <a:solidFill>
                                <a:schemeClr val="tx1"/>
                              </a:solidFill>
                              <a:latin typeface="Cambria Math" panose="02040503050406030204" pitchFamily="18" charset="0"/>
                            </a:rPr>
                          </m:ctrlPr>
                        </m:fPr>
                        <m:num>
                          <m:r>
                            <a:rPr lang="uz-Latn-UZ" sz="3200" b="1" i="1">
                              <a:solidFill>
                                <a:schemeClr val="tx1"/>
                              </a:solidFill>
                              <a:latin typeface="Cambria Math" panose="02040503050406030204" pitchFamily="18" charset="0"/>
                            </a:rPr>
                            <m:t>𝑵</m:t>
                          </m:r>
                          <m:r>
                            <a:rPr lang="en-US" sz="3200" b="1" i="1" smtClean="0">
                              <a:solidFill>
                                <a:schemeClr val="tx1"/>
                              </a:solidFill>
                              <a:latin typeface="Cambria Math" panose="02040503050406030204" pitchFamily="18" charset="0"/>
                            </a:rPr>
                            <m:t> </m:t>
                          </m:r>
                          <m:r>
                            <a:rPr lang="en-US" sz="3200" b="1" i="1" smtClean="0">
                              <a:solidFill>
                                <a:schemeClr val="tx1"/>
                              </a:solidFill>
                              <a:latin typeface="Cambria Math" panose="02040503050406030204" pitchFamily="18" charset="0"/>
                              <a:ea typeface="Cambria Math" panose="02040503050406030204" pitchFamily="18" charset="0"/>
                            </a:rPr>
                            <m:t>∆(</m:t>
                          </m:r>
                          <m:r>
                            <a:rPr lang="uz-Latn-UZ" sz="3200" b="1" i="1">
                              <a:solidFill>
                                <a:schemeClr val="tx1"/>
                              </a:solidFill>
                              <a:latin typeface="Cambria Math" panose="02040503050406030204" pitchFamily="18" charset="0"/>
                              <a:ea typeface="Cambria Math" panose="02040503050406030204" pitchFamily="18" charset="0"/>
                            </a:rPr>
                            <m:t>𝒎𝒄</m:t>
                          </m:r>
                          <m:r>
                            <a:rPr lang="en-US" sz="3200" b="1" i="1" smtClean="0">
                              <a:solidFill>
                                <a:schemeClr val="tx1"/>
                              </a:solidFill>
                              <a:latin typeface="Cambria Math" panose="02040503050406030204" pitchFamily="18" charset="0"/>
                              <a:ea typeface="Cambria Math" panose="02040503050406030204" pitchFamily="18" charset="0"/>
                            </a:rPr>
                            <m:t>)</m:t>
                          </m:r>
                        </m:num>
                        <m:den>
                          <m:r>
                            <a:rPr lang="uz-Latn-UZ" sz="3200" b="1" i="1">
                              <a:solidFill>
                                <a:schemeClr val="tx1"/>
                              </a:solidFill>
                              <a:latin typeface="Cambria Math" panose="02040503050406030204" pitchFamily="18" charset="0"/>
                            </a:rPr>
                            <m:t>𝑺</m:t>
                          </m:r>
                          <m:r>
                            <a:rPr lang="uz-Latn-UZ" sz="3200" b="1" i="1">
                              <a:solidFill>
                                <a:schemeClr val="tx1"/>
                              </a:solidFill>
                              <a:latin typeface="Cambria Math" panose="02040503050406030204" pitchFamily="18" charset="0"/>
                              <a:ea typeface="Cambria Math" panose="02040503050406030204" pitchFamily="18" charset="0"/>
                            </a:rPr>
                            <m:t>∆</m:t>
                          </m:r>
                          <m:r>
                            <a:rPr lang="uz-Latn-UZ" sz="3200" b="1" i="1">
                              <a:solidFill>
                                <a:schemeClr val="tx1"/>
                              </a:solidFill>
                              <a:latin typeface="Cambria Math" panose="02040503050406030204" pitchFamily="18" charset="0"/>
                              <a:ea typeface="Cambria Math" panose="02040503050406030204" pitchFamily="18" charset="0"/>
                            </a:rPr>
                            <m:t>𝒕</m:t>
                          </m:r>
                        </m:den>
                      </m:f>
                    </m:oMath>
                  </m:oMathPara>
                </a14:m>
                <a:endParaRPr lang="uz-Latn-UZ" sz="3200" b="1" dirty="0">
                  <a:latin typeface="Arial" panose="020B0604020202020204" pitchFamily="34" charset="0"/>
                  <a:cs typeface="Arial" panose="020B0604020202020204" pitchFamily="34" charset="0"/>
                </a:endParaRPr>
              </a:p>
              <a:p>
                <a:pPr marL="0" indent="0" algn="just">
                  <a:lnSpc>
                    <a:spcPct val="100000"/>
                  </a:lnSpc>
                  <a:buNone/>
                </a:pPr>
                <a:r>
                  <a:rPr lang="uz-Latn-UZ" sz="3200" dirty="0">
                    <a:latin typeface="Arial" panose="020B0604020202020204" pitchFamily="34" charset="0"/>
                    <a:cs typeface="Arial" panose="020B0604020202020204" pitchFamily="34" charset="0"/>
                  </a:rPr>
                  <a:t>Agar yuza yaltiroq bo‘lsa</a:t>
                </a:r>
                <a:r>
                  <a:rPr lang="en-US" sz="3200" dirty="0">
                    <a:latin typeface="Arial" panose="020B0604020202020204" pitchFamily="34" charset="0"/>
                    <a:cs typeface="Arial" panose="020B0604020202020204" pitchFamily="34" charset="0"/>
                  </a:rPr>
                  <a:t>,</a:t>
                </a:r>
                <a:r>
                  <a:rPr lang="uz-Latn-UZ" sz="3200" dirty="0">
                    <a:latin typeface="Arial" panose="020B0604020202020204" pitchFamily="34" charset="0"/>
                    <a:cs typeface="Arial" panose="020B0604020202020204" pitchFamily="34" charset="0"/>
                  </a:rPr>
                  <a:t>      </a:t>
                </a:r>
                <a:r>
                  <a:rPr lang="en-US" sz="3200" dirty="0">
                    <a:latin typeface="Arial" panose="020B0604020202020204" pitchFamily="34" charset="0"/>
                    <a:cs typeface="Arial" panose="020B0604020202020204" pitchFamily="34" charset="0"/>
                  </a:rPr>
                  <a:t>                                   </a:t>
                </a:r>
                <a:r>
                  <a:rPr lang="uz-Latn-UZ" sz="3200" dirty="0">
                    <a:latin typeface="Arial" panose="020B0604020202020204" pitchFamily="34" charset="0"/>
                    <a:cs typeface="Arial" panose="020B0604020202020204" pitchFamily="34" charset="0"/>
                  </a:rPr>
                  <a:t>  </a:t>
                </a:r>
                <a:endParaRPr lang="en-US" sz="3200" dirty="0">
                  <a:latin typeface="Arial" panose="020B0604020202020204" pitchFamily="34" charset="0"/>
                  <a:cs typeface="Arial" panose="020B0604020202020204" pitchFamily="34" charset="0"/>
                </a:endParaRPr>
              </a:p>
              <a:p>
                <a:pPr marL="0" indent="0" algn="just">
                  <a:lnSpc>
                    <a:spcPct val="100000"/>
                  </a:lnSpc>
                  <a:buNone/>
                </a:pPr>
                <a:r>
                  <a:rPr lang="en-US" sz="3200" dirty="0">
                    <a:latin typeface="Arial" panose="020B0604020202020204" pitchFamily="34" charset="0"/>
                    <a:cs typeface="Arial" panose="020B0604020202020204" pitchFamily="34" charset="0"/>
                  </a:rPr>
                  <a:t>                                    </a:t>
                </a:r>
                <a:r>
                  <a:rPr lang="uz-Latn-UZ" sz="3200" dirty="0">
                    <a:latin typeface="Arial" panose="020B0604020202020204" pitchFamily="34" charset="0"/>
                    <a:cs typeface="Arial" panose="020B0604020202020204" pitchFamily="34" charset="0"/>
                  </a:rPr>
                  <a:t> </a:t>
                </a:r>
                <a14:m>
                  <m:oMath xmlns:m="http://schemas.openxmlformats.org/officeDocument/2006/math">
                    <m:sSub>
                      <m:sSubPr>
                        <m:ctrlPr>
                          <a:rPr lang="uz-Latn-UZ" sz="3200" b="1" i="1" smtClean="0">
                            <a:solidFill>
                              <a:schemeClr val="tx1"/>
                            </a:solidFill>
                            <a:latin typeface="Cambria Math" panose="02040503050406030204" pitchFamily="18" charset="0"/>
                          </a:rPr>
                        </m:ctrlPr>
                      </m:sSubPr>
                      <m:e>
                        <m:r>
                          <a:rPr lang="uz-Latn-UZ" sz="3200" b="1" i="1">
                            <a:solidFill>
                              <a:schemeClr val="tx1"/>
                            </a:solidFill>
                            <a:latin typeface="Cambria Math" panose="02040503050406030204" pitchFamily="18" charset="0"/>
                          </a:rPr>
                          <m:t>𝒑</m:t>
                        </m:r>
                      </m:e>
                      <m:sub>
                        <m:r>
                          <a:rPr lang="uz-Latn-UZ" sz="3200" b="1" i="1">
                            <a:solidFill>
                              <a:schemeClr val="tx1"/>
                            </a:solidFill>
                            <a:latin typeface="Cambria Math" panose="02040503050406030204" pitchFamily="18" charset="0"/>
                          </a:rPr>
                          <m:t>𝟏</m:t>
                        </m:r>
                      </m:sub>
                    </m:sSub>
                    <m:r>
                      <a:rPr lang="uz-Latn-UZ" sz="3200" b="1" i="1">
                        <a:solidFill>
                          <a:schemeClr val="tx1"/>
                        </a:solidFill>
                        <a:latin typeface="Cambria Math" panose="02040503050406030204" pitchFamily="18" charset="0"/>
                      </a:rPr>
                      <m:t>=</m:t>
                    </m:r>
                    <m:f>
                      <m:fPr>
                        <m:ctrlPr>
                          <a:rPr lang="uz-Latn-UZ" sz="3200" b="1" i="1">
                            <a:solidFill>
                              <a:schemeClr val="tx1"/>
                            </a:solidFill>
                            <a:latin typeface="Cambria Math" panose="02040503050406030204" pitchFamily="18" charset="0"/>
                          </a:rPr>
                        </m:ctrlPr>
                      </m:fPr>
                      <m:num>
                        <m:r>
                          <a:rPr lang="uz-Latn-UZ" sz="3200" b="1" i="1">
                            <a:solidFill>
                              <a:schemeClr val="tx1"/>
                            </a:solidFill>
                            <a:latin typeface="Cambria Math" panose="02040503050406030204" pitchFamily="18" charset="0"/>
                          </a:rPr>
                          <m:t>𝑵</m:t>
                        </m:r>
                        <m:r>
                          <a:rPr lang="uz-Latn-UZ" sz="3200" b="1" i="1">
                            <a:solidFill>
                              <a:schemeClr val="tx1"/>
                            </a:solidFill>
                            <a:latin typeface="Cambria Math" panose="02040503050406030204" pitchFamily="18" charset="0"/>
                          </a:rPr>
                          <m:t>𝟐</m:t>
                        </m:r>
                        <m:r>
                          <a:rPr lang="uz-Latn-UZ" sz="3200" b="1" i="1">
                            <a:solidFill>
                              <a:schemeClr val="tx1"/>
                            </a:solidFill>
                            <a:latin typeface="Cambria Math" panose="02040503050406030204" pitchFamily="18" charset="0"/>
                            <a:ea typeface="Cambria Math" panose="02040503050406030204" pitchFamily="18" charset="0"/>
                          </a:rPr>
                          <m:t>𝒎𝒄</m:t>
                        </m:r>
                      </m:num>
                      <m:den>
                        <m:r>
                          <a:rPr lang="uz-Latn-UZ" sz="3200" b="1" i="1">
                            <a:solidFill>
                              <a:schemeClr val="tx1"/>
                            </a:solidFill>
                            <a:latin typeface="Cambria Math" panose="02040503050406030204" pitchFamily="18" charset="0"/>
                          </a:rPr>
                          <m:t>𝑺</m:t>
                        </m:r>
                        <m:r>
                          <a:rPr lang="uz-Latn-UZ" sz="3200" b="1" i="1">
                            <a:solidFill>
                              <a:schemeClr val="tx1"/>
                            </a:solidFill>
                            <a:latin typeface="Cambria Math" panose="02040503050406030204" pitchFamily="18" charset="0"/>
                            <a:ea typeface="Cambria Math" panose="02040503050406030204" pitchFamily="18" charset="0"/>
                          </a:rPr>
                          <m:t>∆</m:t>
                        </m:r>
                        <m:r>
                          <a:rPr lang="uz-Latn-UZ" sz="3200" b="1" i="1">
                            <a:solidFill>
                              <a:schemeClr val="tx1"/>
                            </a:solidFill>
                            <a:latin typeface="Cambria Math" panose="02040503050406030204" pitchFamily="18" charset="0"/>
                            <a:ea typeface="Cambria Math" panose="02040503050406030204" pitchFamily="18" charset="0"/>
                          </a:rPr>
                          <m:t>𝒕</m:t>
                        </m:r>
                      </m:den>
                    </m:f>
                  </m:oMath>
                </a14:m>
                <a:endParaRPr lang="uz-Latn-UZ" sz="3200" b="1" dirty="0">
                  <a:solidFill>
                    <a:schemeClr val="tx1"/>
                  </a:solidFill>
                  <a:latin typeface="Arial" panose="020B0604020202020204" pitchFamily="34" charset="0"/>
                  <a:cs typeface="Arial" panose="020B0604020202020204" pitchFamily="34" charset="0"/>
                </a:endParaRPr>
              </a:p>
              <a:p>
                <a:pPr marL="0" indent="0" algn="just">
                  <a:lnSpc>
                    <a:spcPct val="100000"/>
                  </a:lnSpc>
                  <a:buNone/>
                </a:pPr>
                <a14:m>
                  <m:oMath xmlns:m="http://schemas.openxmlformats.org/officeDocument/2006/math">
                    <m:r>
                      <a:rPr lang="en-US" sz="3200" b="1" i="1" smtClean="0">
                        <a:solidFill>
                          <a:schemeClr val="tx1"/>
                        </a:solidFill>
                        <a:latin typeface="Cambria Math" panose="02040503050406030204" pitchFamily="18" charset="0"/>
                      </a:rPr>
                      <m:t>                   </m:t>
                    </m:r>
                    <m:r>
                      <a:rPr lang="uz-Latn-UZ" sz="3200" b="1" i="1">
                        <a:solidFill>
                          <a:schemeClr val="tx1"/>
                        </a:solidFill>
                        <a:latin typeface="Cambria Math" panose="02040503050406030204" pitchFamily="18" charset="0"/>
                      </a:rPr>
                      <m:t>𝑬</m:t>
                    </m:r>
                    <m:r>
                      <a:rPr lang="uz-Latn-UZ" sz="3200" b="1" i="1">
                        <a:solidFill>
                          <a:schemeClr val="tx1"/>
                        </a:solidFill>
                        <a:latin typeface="Cambria Math" panose="02040503050406030204" pitchFamily="18" charset="0"/>
                      </a:rPr>
                      <m:t>=</m:t>
                    </m:r>
                    <m:r>
                      <a:rPr lang="uz-Latn-UZ" sz="3200" b="1" i="1">
                        <a:solidFill>
                          <a:schemeClr val="tx1"/>
                        </a:solidFill>
                        <a:latin typeface="Cambria Math" panose="02040503050406030204" pitchFamily="18" charset="0"/>
                      </a:rPr>
                      <m:t>𝒎</m:t>
                    </m:r>
                    <m:sSup>
                      <m:sSupPr>
                        <m:ctrlPr>
                          <a:rPr lang="uz-Latn-UZ" sz="3200" b="1" i="1">
                            <a:solidFill>
                              <a:schemeClr val="tx1"/>
                            </a:solidFill>
                            <a:latin typeface="Cambria Math" panose="02040503050406030204" pitchFamily="18" charset="0"/>
                          </a:rPr>
                        </m:ctrlPr>
                      </m:sSupPr>
                      <m:e>
                        <m:r>
                          <a:rPr lang="uz-Latn-UZ" sz="3200" b="1" i="1">
                            <a:solidFill>
                              <a:schemeClr val="tx1"/>
                            </a:solidFill>
                            <a:latin typeface="Cambria Math" panose="02040503050406030204" pitchFamily="18" charset="0"/>
                          </a:rPr>
                          <m:t>𝒄</m:t>
                        </m:r>
                      </m:e>
                      <m:sup>
                        <m:r>
                          <a:rPr lang="uz-Latn-UZ" sz="3200" b="1" i="1">
                            <a:solidFill>
                              <a:schemeClr val="tx1"/>
                            </a:solidFill>
                            <a:latin typeface="Cambria Math" panose="02040503050406030204" pitchFamily="18" charset="0"/>
                          </a:rPr>
                          <m:t>𝟐</m:t>
                        </m:r>
                      </m:sup>
                    </m:sSup>
                  </m:oMath>
                </a14:m>
                <a:r>
                  <a:rPr lang="uz-Latn-UZ" sz="3200" b="1" dirty="0">
                    <a:solidFill>
                      <a:schemeClr val="tx1"/>
                    </a:solidFill>
                    <a:latin typeface="Arial" panose="020B0604020202020204" pitchFamily="34" charset="0"/>
                    <a:cs typeface="Arial" panose="020B0604020202020204" pitchFamily="34" charset="0"/>
                  </a:rPr>
                  <a:t> </a:t>
                </a:r>
                <a:r>
                  <a:rPr lang="en-US" sz="3200" b="1" dirty="0">
                    <a:solidFill>
                      <a:schemeClr val="tx1"/>
                    </a:solidFill>
                    <a:latin typeface="Arial" panose="020B0604020202020204" pitchFamily="34" charset="0"/>
                    <a:cs typeface="Arial" panose="020B0604020202020204" pitchFamily="34" charset="0"/>
                  </a:rPr>
                  <a:t>;     </a:t>
                </a:r>
                <a:r>
                  <a:rPr lang="uz-Latn-UZ" sz="3200" b="1" dirty="0">
                    <a:solidFill>
                      <a:schemeClr val="tx1"/>
                    </a:solidFill>
                    <a:latin typeface="Arial" panose="020B0604020202020204" pitchFamily="34" charset="0"/>
                    <a:cs typeface="Arial" panose="020B0604020202020204" pitchFamily="34" charset="0"/>
                  </a:rPr>
                  <a:t> </a:t>
                </a:r>
                <a14:m>
                  <m:oMath xmlns:m="http://schemas.openxmlformats.org/officeDocument/2006/math">
                    <m:r>
                      <a:rPr lang="uz-Latn-UZ" sz="3200" b="1" i="1">
                        <a:solidFill>
                          <a:schemeClr val="tx1"/>
                        </a:solidFill>
                        <a:latin typeface="Cambria Math" panose="02040503050406030204" pitchFamily="18" charset="0"/>
                      </a:rPr>
                      <m:t>𝒎𝒄</m:t>
                    </m:r>
                    <m:r>
                      <a:rPr lang="uz-Latn-UZ" sz="3200" b="1" i="1">
                        <a:solidFill>
                          <a:schemeClr val="tx1"/>
                        </a:solidFill>
                        <a:latin typeface="Cambria Math" panose="02040503050406030204" pitchFamily="18" charset="0"/>
                      </a:rPr>
                      <m:t>=</m:t>
                    </m:r>
                    <m:f>
                      <m:fPr>
                        <m:ctrlPr>
                          <a:rPr lang="uz-Latn-UZ" sz="3200" b="1" i="1">
                            <a:solidFill>
                              <a:schemeClr val="tx1"/>
                            </a:solidFill>
                            <a:latin typeface="Cambria Math" panose="02040503050406030204" pitchFamily="18" charset="0"/>
                          </a:rPr>
                        </m:ctrlPr>
                      </m:fPr>
                      <m:num>
                        <m:r>
                          <a:rPr lang="uz-Latn-UZ" sz="3200" b="1" i="1">
                            <a:solidFill>
                              <a:schemeClr val="tx1"/>
                            </a:solidFill>
                            <a:latin typeface="Cambria Math" panose="02040503050406030204" pitchFamily="18" charset="0"/>
                          </a:rPr>
                          <m:t>𝑬</m:t>
                        </m:r>
                      </m:num>
                      <m:den>
                        <m:r>
                          <a:rPr lang="uz-Latn-UZ" sz="3200" b="1" i="1">
                            <a:solidFill>
                              <a:schemeClr val="tx1"/>
                            </a:solidFill>
                            <a:latin typeface="Cambria Math" panose="02040503050406030204" pitchFamily="18" charset="0"/>
                          </a:rPr>
                          <m:t>𝒄</m:t>
                        </m:r>
                      </m:den>
                    </m:f>
                  </m:oMath>
                </a14:m>
                <a:r>
                  <a:rPr lang="uz-Latn-UZ" sz="3200" b="1" dirty="0">
                    <a:solidFill>
                      <a:schemeClr val="tx1"/>
                    </a:solidFill>
                    <a:latin typeface="Arial" panose="020B0604020202020204" pitchFamily="34" charset="0"/>
                    <a:cs typeface="Arial" panose="020B0604020202020204" pitchFamily="34" charset="0"/>
                  </a:rPr>
                  <a:t> </a:t>
                </a:r>
                <a:r>
                  <a:rPr lang="en-US" sz="3200" b="1" dirty="0">
                    <a:solidFill>
                      <a:schemeClr val="tx1"/>
                    </a:solidFill>
                    <a:latin typeface="Arial" panose="020B0604020202020204" pitchFamily="34" charset="0"/>
                    <a:cs typeface="Arial" panose="020B0604020202020204" pitchFamily="34" charset="0"/>
                  </a:rPr>
                  <a:t>;    </a:t>
                </a:r>
                <a:r>
                  <a:rPr lang="uz-Latn-UZ" sz="3200" b="1" dirty="0">
                    <a:solidFill>
                      <a:schemeClr val="tx1"/>
                    </a:solidFill>
                    <a:latin typeface="Arial" panose="020B0604020202020204" pitchFamily="34" charset="0"/>
                    <a:cs typeface="Arial" panose="020B0604020202020204" pitchFamily="34" charset="0"/>
                  </a:rPr>
                  <a:t> </a:t>
                </a:r>
                <a:r>
                  <a:rPr lang="en-US" sz="3200" b="1" dirty="0">
                    <a:solidFill>
                      <a:schemeClr val="tx1"/>
                    </a:solidFill>
                    <a:latin typeface="Arial" panose="020B0604020202020204" pitchFamily="34" charset="0"/>
                    <a:cs typeface="Arial" panose="020B0604020202020204" pitchFamily="34" charset="0"/>
                  </a:rPr>
                  <a:t>        </a:t>
                </a:r>
                <a14:m>
                  <m:oMath xmlns:m="http://schemas.openxmlformats.org/officeDocument/2006/math">
                    <m:r>
                      <a:rPr lang="uz-Latn-UZ" sz="3200" b="1" i="1">
                        <a:solidFill>
                          <a:schemeClr val="tx1"/>
                        </a:solidFill>
                        <a:latin typeface="Cambria Math" panose="02040503050406030204" pitchFamily="18" charset="0"/>
                      </a:rPr>
                      <m:t>𝒑</m:t>
                    </m:r>
                    <m:r>
                      <a:rPr lang="uz-Latn-UZ" sz="3200" b="1" i="1">
                        <a:solidFill>
                          <a:schemeClr val="tx1"/>
                        </a:solidFill>
                        <a:latin typeface="Cambria Math" panose="02040503050406030204" pitchFamily="18" charset="0"/>
                      </a:rPr>
                      <m:t>=</m:t>
                    </m:r>
                    <m:f>
                      <m:fPr>
                        <m:ctrlPr>
                          <a:rPr lang="uz-Latn-UZ" sz="3200" b="1" i="1">
                            <a:solidFill>
                              <a:schemeClr val="tx1"/>
                            </a:solidFill>
                            <a:latin typeface="Cambria Math" panose="02040503050406030204" pitchFamily="18" charset="0"/>
                          </a:rPr>
                        </m:ctrlPr>
                      </m:fPr>
                      <m:num>
                        <m:r>
                          <a:rPr lang="uz-Latn-UZ" sz="3200" b="1" i="1">
                            <a:solidFill>
                              <a:schemeClr val="tx1"/>
                            </a:solidFill>
                            <a:latin typeface="Cambria Math" panose="02040503050406030204" pitchFamily="18" charset="0"/>
                          </a:rPr>
                          <m:t>𝑵𝑬</m:t>
                        </m:r>
                      </m:num>
                      <m:den>
                        <m:r>
                          <a:rPr lang="uz-Latn-UZ" sz="3200" b="1" i="1">
                            <a:solidFill>
                              <a:schemeClr val="tx1"/>
                            </a:solidFill>
                            <a:latin typeface="Cambria Math" panose="02040503050406030204" pitchFamily="18" charset="0"/>
                          </a:rPr>
                          <m:t>𝒄𝑺</m:t>
                        </m:r>
                        <m:r>
                          <a:rPr lang="uz-Latn-UZ" sz="3200" b="1" i="1">
                            <a:solidFill>
                              <a:schemeClr val="tx1"/>
                            </a:solidFill>
                            <a:latin typeface="Cambria Math" panose="02040503050406030204" pitchFamily="18" charset="0"/>
                            <a:ea typeface="Cambria Math" panose="02040503050406030204" pitchFamily="18" charset="0"/>
                          </a:rPr>
                          <m:t>∆</m:t>
                        </m:r>
                        <m:r>
                          <a:rPr lang="uz-Latn-UZ" sz="3200" b="1" i="1">
                            <a:solidFill>
                              <a:schemeClr val="tx1"/>
                            </a:solidFill>
                            <a:latin typeface="Cambria Math" panose="02040503050406030204" pitchFamily="18" charset="0"/>
                            <a:ea typeface="Cambria Math" panose="02040503050406030204" pitchFamily="18" charset="0"/>
                          </a:rPr>
                          <m:t>𝒕</m:t>
                        </m:r>
                      </m:den>
                    </m:f>
                  </m:oMath>
                </a14:m>
                <a:endParaRPr lang="uz-Latn-UZ" sz="3200" b="1" dirty="0">
                  <a:latin typeface="Arial" panose="020B0604020202020204" pitchFamily="34" charset="0"/>
                  <a:cs typeface="Arial" panose="020B0604020202020204" pitchFamily="34" charset="0"/>
                </a:endParaRPr>
              </a:p>
              <a:p>
                <a:pPr marL="0" indent="0" algn="just">
                  <a:lnSpc>
                    <a:spcPct val="100000"/>
                  </a:lnSpc>
                  <a:buNone/>
                </a:pPr>
                <a:r>
                  <a:rPr lang="en-US" sz="3200" dirty="0">
                    <a:latin typeface="Arial" panose="020B0604020202020204" pitchFamily="34" charset="0"/>
                    <a:cs typeface="Arial" panose="020B0604020202020204" pitchFamily="34" charset="0"/>
                  </a:rPr>
                  <a:t>   </a:t>
                </a:r>
                <a:r>
                  <a:rPr lang="uz-Latn-UZ" sz="3200" dirty="0">
                    <a:latin typeface="Arial" panose="020B0604020202020204" pitchFamily="34" charset="0"/>
                    <a:cs typeface="Arial" panose="020B0604020202020204" pitchFamily="34" charset="0"/>
                  </a:rPr>
                  <a:t>Bu yerda </a:t>
                </a:r>
                <a14:m>
                  <m:oMath xmlns:m="http://schemas.openxmlformats.org/officeDocument/2006/math">
                    <m:f>
                      <m:fPr>
                        <m:ctrlPr>
                          <a:rPr lang="uz-Latn-UZ" sz="3200" b="1" i="1" smtClean="0">
                            <a:solidFill>
                              <a:schemeClr val="tx1"/>
                            </a:solidFill>
                            <a:latin typeface="Cambria Math" panose="02040503050406030204" pitchFamily="18" charset="0"/>
                          </a:rPr>
                        </m:ctrlPr>
                      </m:fPr>
                      <m:num>
                        <m:r>
                          <a:rPr lang="uz-Latn-UZ" sz="3200" b="1" i="1">
                            <a:solidFill>
                              <a:schemeClr val="tx1"/>
                            </a:solidFill>
                            <a:latin typeface="Cambria Math" panose="02040503050406030204" pitchFamily="18" charset="0"/>
                          </a:rPr>
                          <m:t>𝑵𝑬</m:t>
                        </m:r>
                      </m:num>
                      <m:den>
                        <m:r>
                          <a:rPr lang="uz-Latn-UZ" sz="3200" b="1" i="1">
                            <a:solidFill>
                              <a:schemeClr val="tx1"/>
                            </a:solidFill>
                            <a:latin typeface="Cambria Math" panose="02040503050406030204" pitchFamily="18" charset="0"/>
                          </a:rPr>
                          <m:t>𝑺</m:t>
                        </m:r>
                        <m:r>
                          <a:rPr lang="uz-Latn-UZ" sz="3200" b="1" i="1">
                            <a:solidFill>
                              <a:schemeClr val="tx1"/>
                            </a:solidFill>
                            <a:latin typeface="Cambria Math" panose="02040503050406030204" pitchFamily="18" charset="0"/>
                            <a:ea typeface="Cambria Math" panose="02040503050406030204" pitchFamily="18" charset="0"/>
                          </a:rPr>
                          <m:t>∆</m:t>
                        </m:r>
                        <m:r>
                          <a:rPr lang="uz-Latn-UZ" sz="3200" b="1" i="1">
                            <a:solidFill>
                              <a:schemeClr val="tx1"/>
                            </a:solidFill>
                            <a:latin typeface="Cambria Math" panose="02040503050406030204" pitchFamily="18" charset="0"/>
                            <a:ea typeface="Cambria Math" panose="02040503050406030204" pitchFamily="18" charset="0"/>
                          </a:rPr>
                          <m:t>𝒕</m:t>
                        </m:r>
                      </m:den>
                    </m:f>
                    <m:r>
                      <a:rPr lang="uz-Latn-UZ" sz="3200" b="1" i="1">
                        <a:solidFill>
                          <a:schemeClr val="tx1"/>
                        </a:solidFill>
                        <a:latin typeface="Cambria Math" panose="02040503050406030204" pitchFamily="18" charset="0"/>
                      </a:rPr>
                      <m:t>=</m:t>
                    </m:r>
                    <m:r>
                      <a:rPr lang="uz-Latn-UZ" sz="3200" b="1" i="1">
                        <a:solidFill>
                          <a:schemeClr val="tx1"/>
                        </a:solidFill>
                        <a:latin typeface="Cambria Math" panose="02040503050406030204" pitchFamily="18" charset="0"/>
                      </a:rPr>
                      <m:t>𝑰</m:t>
                    </m:r>
                    <m:r>
                      <a:rPr lang="uz-Latn-UZ" sz="3200" i="1">
                        <a:latin typeface="Cambria Math" panose="02040503050406030204" pitchFamily="18" charset="0"/>
                      </a:rPr>
                      <m:t>−</m:t>
                    </m:r>
                  </m:oMath>
                </a14:m>
                <a:r>
                  <a:rPr lang="uz-Latn-UZ" sz="3200" dirty="0">
                    <a:latin typeface="Arial" panose="020B0604020202020204" pitchFamily="34" charset="0"/>
                    <a:cs typeface="Arial" panose="020B0604020202020204" pitchFamily="34" charset="0"/>
                  </a:rPr>
                  <a:t> yuza birligiga vaqt birligida tushuvchi yorug‘lik</a:t>
                </a:r>
                <a:r>
                  <a:rPr lang="en-US" sz="3200" dirty="0">
                    <a:latin typeface="Arial" panose="020B0604020202020204" pitchFamily="34" charset="0"/>
                    <a:cs typeface="Arial" panose="020B0604020202020204" pitchFamily="34" charset="0"/>
                  </a:rPr>
                  <a:t> </a:t>
                </a:r>
                <a:r>
                  <a:rPr lang="uz-Latn-UZ" sz="3200" dirty="0">
                    <a:latin typeface="Arial" panose="020B0604020202020204" pitchFamily="34" charset="0"/>
                    <a:cs typeface="Arial" panose="020B0604020202020204" pitchFamily="34" charset="0"/>
                  </a:rPr>
                  <a:t>(to‘lqin) energiyasi yorug‘lik</a:t>
                </a:r>
                <a:r>
                  <a:rPr lang="en-US" sz="3200" dirty="0">
                    <a:latin typeface="Arial" panose="020B0604020202020204" pitchFamily="34" charset="0"/>
                    <a:cs typeface="Arial" panose="020B0604020202020204" pitchFamily="34" charset="0"/>
                  </a:rPr>
                  <a:t> </a:t>
                </a:r>
                <a:r>
                  <a:rPr lang="uz-Latn-UZ" sz="3200" dirty="0">
                    <a:latin typeface="Arial" panose="020B0604020202020204" pitchFamily="34" charset="0"/>
                    <a:cs typeface="Arial" panose="020B0604020202020204" pitchFamily="34" charset="0"/>
                  </a:rPr>
                  <a:t>(to‘lqin)</a:t>
                </a:r>
                <a:r>
                  <a:rPr lang="en-US" sz="3200" dirty="0">
                    <a:latin typeface="Arial" panose="020B0604020202020204" pitchFamily="34" charset="0"/>
                    <a:cs typeface="Arial" panose="020B0604020202020204" pitchFamily="34" charset="0"/>
                  </a:rPr>
                  <a:t> </a:t>
                </a:r>
                <a:r>
                  <a:rPr lang="uz-Latn-UZ" sz="3200" dirty="0">
                    <a:latin typeface="Arial" panose="020B0604020202020204" pitchFamily="34" charset="0"/>
                    <a:cs typeface="Arial" panose="020B0604020202020204" pitchFamily="34" charset="0"/>
                  </a:rPr>
                  <a:t>intensivligi deyiladi</a:t>
                </a:r>
                <a:r>
                  <a:rPr lang="en-US" sz="3200" dirty="0">
                    <a:latin typeface="Arial" panose="020B0604020202020204" pitchFamily="34" charset="0"/>
                    <a:cs typeface="Arial" panose="020B0604020202020204" pitchFamily="34" charset="0"/>
                  </a:rPr>
                  <a:t>.    </a:t>
                </a:r>
                <a14:m>
                  <m:oMath xmlns:m="http://schemas.openxmlformats.org/officeDocument/2006/math">
                    <m:r>
                      <a:rPr lang="en-US" sz="3200" b="1" i="1" smtClean="0">
                        <a:latin typeface="Cambria Math" panose="02040503050406030204" pitchFamily="18" charset="0"/>
                        <a:cs typeface="Arial" panose="020B0604020202020204" pitchFamily="34" charset="0"/>
                      </a:rPr>
                      <m:t>𝒑</m:t>
                    </m:r>
                    <m:r>
                      <a:rPr lang="en-US" sz="3200" b="1" i="1" smtClean="0">
                        <a:latin typeface="Cambria Math" panose="02040503050406030204" pitchFamily="18" charset="0"/>
                        <a:cs typeface="Arial" panose="020B0604020202020204" pitchFamily="34" charset="0"/>
                      </a:rPr>
                      <m:t>=</m:t>
                    </m:r>
                    <m:f>
                      <m:fPr>
                        <m:ctrlPr>
                          <a:rPr lang="en-US" sz="3200" b="1" i="1" smtClean="0">
                            <a:latin typeface="Cambria Math" panose="02040503050406030204" pitchFamily="18" charset="0"/>
                            <a:cs typeface="Arial" panose="020B0604020202020204" pitchFamily="34" charset="0"/>
                          </a:rPr>
                        </m:ctrlPr>
                      </m:fPr>
                      <m:num>
                        <m:r>
                          <a:rPr lang="en-US" sz="3200" b="1" i="1" smtClean="0">
                            <a:latin typeface="Cambria Math" panose="02040503050406030204" pitchFamily="18" charset="0"/>
                            <a:cs typeface="Arial" panose="020B0604020202020204" pitchFamily="34" charset="0"/>
                          </a:rPr>
                          <m:t>𝑰</m:t>
                        </m:r>
                      </m:num>
                      <m:den>
                        <m:r>
                          <a:rPr lang="en-US" sz="3200" b="1" i="1" smtClean="0">
                            <a:latin typeface="Cambria Math" panose="02040503050406030204" pitchFamily="18" charset="0"/>
                            <a:cs typeface="Arial" panose="020B0604020202020204" pitchFamily="34" charset="0"/>
                          </a:rPr>
                          <m:t>𝒄</m:t>
                        </m:r>
                      </m:den>
                    </m:f>
                  </m:oMath>
                </a14:m>
                <a:r>
                  <a:rPr lang="en-US" sz="3200" b="1" dirty="0">
                    <a:latin typeface="Arial" panose="020B0604020202020204" pitchFamily="34" charset="0"/>
                    <a:cs typeface="Arial" panose="020B0604020202020204" pitchFamily="34" charset="0"/>
                  </a:rPr>
                  <a:t>  </a:t>
                </a:r>
                <a:r>
                  <a:rPr lang="en-US" sz="3200" dirty="0">
                    <a:latin typeface="Arial" panose="020B0604020202020204" pitchFamily="34" charset="0"/>
                    <a:cs typeface="Arial" panose="020B0604020202020204" pitchFamily="34" charset="0"/>
                  </a:rPr>
                  <a:t>Maksvell </a:t>
                </a:r>
                <a:r>
                  <a:rPr lang="en-US" sz="3200" dirty="0" err="1">
                    <a:latin typeface="Arial" panose="020B0604020202020204" pitchFamily="34" charset="0"/>
                    <a:cs typeface="Arial" panose="020B0604020202020204" pitchFamily="34" charset="0"/>
                  </a:rPr>
                  <a:t>formulasi</a:t>
                </a:r>
                <a:r>
                  <a:rPr lang="en-US" sz="3200" dirty="0">
                    <a:latin typeface="Arial" panose="020B0604020202020204" pitchFamily="34" charset="0"/>
                    <a:cs typeface="Arial" panose="020B0604020202020204" pitchFamily="34" charset="0"/>
                  </a:rPr>
                  <a:t>.</a:t>
                </a:r>
                <a:endParaRPr lang="ru-RU" sz="3200" dirty="0">
                  <a:latin typeface="Arial" panose="020B0604020202020204" pitchFamily="34" charset="0"/>
                  <a:cs typeface="Arial" panose="020B0604020202020204" pitchFamily="34" charset="0"/>
                </a:endParaRPr>
              </a:p>
              <a:p>
                <a:pPr marL="0" indent="0">
                  <a:buNone/>
                </a:pPr>
                <a:endParaRPr lang="ru-RU" dirty="0"/>
              </a:p>
            </p:txBody>
          </p:sp>
        </mc:Choice>
        <mc:Fallback xmlns="">
          <p:sp>
            <p:nvSpPr>
              <p:cNvPr id="3" name="Объект 2">
                <a:extLst>
                  <a:ext uri="{FF2B5EF4-FFF2-40B4-BE49-F238E27FC236}">
                    <a16:creationId xmlns:a16="http://schemas.microsoft.com/office/drawing/2014/main" id="{71BCC1F7-7DC3-4EA0-9465-9A19D8E64A3E}"/>
                  </a:ext>
                </a:extLst>
              </p:cNvPr>
              <p:cNvSpPr>
                <a:spLocks noGrp="1" noRot="1" noChangeAspect="1" noMove="1" noResize="1" noEditPoints="1" noAdjustHandles="1" noChangeArrowheads="1" noChangeShapeType="1" noTextEdit="1"/>
              </p:cNvSpPr>
              <p:nvPr>
                <p:ph idx="1"/>
              </p:nvPr>
            </p:nvSpPr>
            <p:spPr>
              <a:xfrm>
                <a:off x="609600" y="444500"/>
                <a:ext cx="11061700" cy="5969000"/>
              </a:xfrm>
              <a:blipFill>
                <a:blip r:embed="rId2"/>
                <a:stretch>
                  <a:fillRect l="-1377" t="-1328" r="-1322"/>
                </a:stretch>
              </a:blipFill>
            </p:spPr>
            <p:txBody>
              <a:bodyPr/>
              <a:lstStyle/>
              <a:p>
                <a:r>
                  <a:rPr lang="ru-RU">
                    <a:noFill/>
                  </a:rPr>
                  <a:t> </a:t>
                </a:r>
              </a:p>
            </p:txBody>
          </p:sp>
        </mc:Fallback>
      </mc:AlternateContent>
    </p:spTree>
    <p:extLst>
      <p:ext uri="{BB962C8B-B14F-4D97-AF65-F5344CB8AC3E}">
        <p14:creationId xmlns:p14="http://schemas.microsoft.com/office/powerpoint/2010/main" val="408741482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39424A4-090B-41EA-9FDA-FF914A3796AE}"/>
              </a:ext>
            </a:extLst>
          </p:cNvPr>
          <p:cNvSpPr>
            <a:spLocks noGrp="1"/>
          </p:cNvSpPr>
          <p:nvPr>
            <p:ph type="title"/>
          </p:nvPr>
        </p:nvSpPr>
        <p:spPr>
          <a:xfrm>
            <a:off x="0" y="1"/>
            <a:ext cx="12192000" cy="1298712"/>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en-US" sz="3600" b="1" dirty="0">
                <a:latin typeface="Arial" panose="020B0604020202020204" pitchFamily="34" charset="0"/>
                <a:cs typeface="Arial" panose="020B0604020202020204" pitchFamily="34" charset="0"/>
              </a:rPr>
              <a:t>                 </a:t>
            </a:r>
            <a:r>
              <a:rPr lang="en-US" sz="4800" b="1" dirty="0" err="1">
                <a:latin typeface="Arial" panose="020B0604020202020204" pitchFamily="34" charset="0"/>
                <a:cs typeface="Arial" panose="020B0604020202020204" pitchFamily="34" charset="0"/>
              </a:rPr>
              <a:t>Fotoeffektning</a:t>
            </a:r>
            <a:r>
              <a:rPr lang="en-US" sz="4800" b="1" dirty="0">
                <a:latin typeface="Arial" panose="020B0604020202020204" pitchFamily="34" charset="0"/>
                <a:cs typeface="Arial" panose="020B0604020202020204" pitchFamily="34" charset="0"/>
              </a:rPr>
              <a:t> </a:t>
            </a:r>
            <a:r>
              <a:rPr lang="en-US" sz="4800" b="1" dirty="0" err="1">
                <a:latin typeface="Arial" panose="020B0604020202020204" pitchFamily="34" charset="0"/>
                <a:cs typeface="Arial" panose="020B0604020202020204" pitchFamily="34" charset="0"/>
              </a:rPr>
              <a:t>qo‘llanilishi</a:t>
            </a:r>
            <a:endParaRPr lang="ru-RU" sz="4800" b="1" dirty="0">
              <a:latin typeface="Arial" panose="020B0604020202020204" pitchFamily="34" charset="0"/>
              <a:cs typeface="Arial" panose="020B0604020202020204" pitchFamily="34" charset="0"/>
            </a:endParaRPr>
          </a:p>
        </p:txBody>
      </p:sp>
      <p:sp>
        <p:nvSpPr>
          <p:cNvPr id="3" name="Объект 2">
            <a:extLst>
              <a:ext uri="{FF2B5EF4-FFF2-40B4-BE49-F238E27FC236}">
                <a16:creationId xmlns:a16="http://schemas.microsoft.com/office/drawing/2014/main" id="{E6CACAD0-34BE-4B55-9170-BB23E9AF78A6}"/>
              </a:ext>
            </a:extLst>
          </p:cNvPr>
          <p:cNvSpPr>
            <a:spLocks noGrp="1"/>
          </p:cNvSpPr>
          <p:nvPr>
            <p:ph idx="1"/>
          </p:nvPr>
        </p:nvSpPr>
        <p:spPr>
          <a:xfrm>
            <a:off x="437322" y="1536700"/>
            <a:ext cx="11195878" cy="5049629"/>
          </a:xfrm>
        </p:spPr>
        <p:txBody>
          <a:bodyPr/>
          <a:lstStyle/>
          <a:p>
            <a:pPr marL="0" indent="0" algn="just">
              <a:lnSpc>
                <a:spcPct val="100000"/>
              </a:lnSpc>
              <a:buNone/>
            </a:pPr>
            <a:r>
              <a:rPr lang="en-US" sz="3200" dirty="0">
                <a:latin typeface="Arial" panose="020B0604020202020204" pitchFamily="34" charset="0"/>
                <a:cs typeface="Arial" panose="020B0604020202020204" pitchFamily="34" charset="0"/>
              </a:rPr>
              <a:t>     </a:t>
            </a:r>
            <a:r>
              <a:rPr lang="uz-Latn-UZ" sz="3200" dirty="0">
                <a:latin typeface="Arial" panose="020B0604020202020204" pitchFamily="34" charset="0"/>
                <a:cs typeface="Arial" panose="020B0604020202020204" pitchFamily="34" charset="0"/>
              </a:rPr>
              <a:t>Fotoqarshilik – qarshiligi unga tushayotgan yorug‘lik intensivligiga bog‘liq bo‘lgan qurilma. Fotoqarshilik tovushli kinoda, televedeniyada, telemexanikada, avtomexanikada signal (xabar) beruvchi vosita sifatida ishlatiladi. Uning sxemtik ko‘rinishi va shartli belgisi quyidagicha: </a:t>
            </a:r>
            <a:r>
              <a:rPr lang="en-US" dirty="0">
                <a:latin typeface="Times New Roman" panose="02020603050405020304" pitchFamily="18" charset="0"/>
                <a:cs typeface="Times New Roman" panose="02020603050405020304" pitchFamily="18" charset="0"/>
              </a:rPr>
              <a:t> </a:t>
            </a:r>
          </a:p>
          <a:p>
            <a:pPr marL="0" indent="0" algn="just">
              <a:lnSpc>
                <a:spcPct val="100000"/>
              </a:lnSpc>
              <a:buNone/>
            </a:pPr>
            <a:r>
              <a:rPr lang="en-US" sz="2400" dirty="0">
                <a:latin typeface="Times New Roman" panose="02020603050405020304" pitchFamily="18" charset="0"/>
                <a:cs typeface="Times New Roman" panose="02020603050405020304" pitchFamily="18" charset="0"/>
              </a:rPr>
              <a:t>                          </a:t>
            </a:r>
            <a:r>
              <a:rPr lang="en-US" sz="2400" dirty="0" err="1">
                <a:latin typeface="Arial" panose="020B0604020202020204" pitchFamily="34" charset="0"/>
                <a:cs typeface="Arial" panose="020B0604020202020204" pitchFamily="34" charset="0"/>
              </a:rPr>
              <a:t>yorug‘lik</a:t>
            </a:r>
            <a:r>
              <a:rPr lang="en-US" sz="2400" dirty="0">
                <a:latin typeface="Arial" panose="020B0604020202020204" pitchFamily="34" charset="0"/>
                <a:cs typeface="Arial" panose="020B0604020202020204" pitchFamily="34" charset="0"/>
              </a:rPr>
              <a:t>                              </a:t>
            </a:r>
          </a:p>
          <a:p>
            <a:pPr marL="0" indent="0" algn="just">
              <a:lnSpc>
                <a:spcPct val="100000"/>
              </a:lnSpc>
              <a:buNone/>
            </a:pPr>
            <a:endParaRPr lang="en-US" dirty="0">
              <a:latin typeface="Times New Roman" panose="02020603050405020304" pitchFamily="18" charset="0"/>
              <a:cs typeface="Times New Roman" panose="02020603050405020304" pitchFamily="18" charset="0"/>
            </a:endParaRPr>
          </a:p>
          <a:p>
            <a:pPr marL="0" indent="0" algn="just">
              <a:lnSpc>
                <a:spcPct val="100000"/>
              </a:lnSpc>
              <a:buNone/>
            </a:pPr>
            <a:r>
              <a:rPr lang="en-US" dirty="0">
                <a:latin typeface="Times New Roman" panose="02020603050405020304" pitchFamily="18" charset="0"/>
                <a:cs typeface="Times New Roman" panose="02020603050405020304" pitchFamily="18" charset="0"/>
              </a:rPr>
              <a:t>                                                     </a:t>
            </a:r>
          </a:p>
          <a:p>
            <a:pPr marL="0" indent="0" algn="just">
              <a:lnSpc>
                <a:spcPct val="100000"/>
              </a:lnSpc>
              <a:buNone/>
            </a:pPr>
            <a:r>
              <a:rPr lang="en-US" dirty="0">
                <a:latin typeface="Times New Roman" panose="02020603050405020304" pitchFamily="18" charset="0"/>
                <a:cs typeface="Times New Roman" panose="02020603050405020304" pitchFamily="18" charset="0"/>
              </a:rPr>
              <a:t>                                                      </a:t>
            </a:r>
            <a:r>
              <a:rPr lang="en-US" sz="2400" dirty="0" err="1">
                <a:latin typeface="Arial" panose="020B0604020202020204" pitchFamily="34" charset="0"/>
                <a:cs typeface="Arial" panose="020B0604020202020204" pitchFamily="34" charset="0"/>
              </a:rPr>
              <a:t>iste’molchi</a:t>
            </a:r>
            <a:endParaRPr lang="uz-Latn-UZ" sz="2400" dirty="0">
              <a:latin typeface="Arial" panose="020B0604020202020204" pitchFamily="34" charset="0"/>
              <a:cs typeface="Arial" panose="020B0604020202020204" pitchFamily="34" charset="0"/>
            </a:endParaRPr>
          </a:p>
          <a:p>
            <a:pPr marL="0" indent="0" algn="just">
              <a:lnSpc>
                <a:spcPct val="100000"/>
              </a:lnSpc>
              <a:buNone/>
            </a:pPr>
            <a:endParaRPr lang="ru-RU" dirty="0"/>
          </a:p>
        </p:txBody>
      </p:sp>
      <p:pic>
        <p:nvPicPr>
          <p:cNvPr id="6" name="Picture 17569">
            <a:extLst>
              <a:ext uri="{FF2B5EF4-FFF2-40B4-BE49-F238E27FC236}">
                <a16:creationId xmlns:a16="http://schemas.microsoft.com/office/drawing/2014/main" id="{475152A2-FE10-45CE-A136-38EFC71748CE}"/>
              </a:ext>
            </a:extLst>
          </p:cNvPr>
          <p:cNvPicPr/>
          <p:nvPr/>
        </p:nvPicPr>
        <p:blipFill>
          <a:blip r:embed="rId2"/>
          <a:stretch>
            <a:fillRect/>
          </a:stretch>
        </p:blipFill>
        <p:spPr>
          <a:xfrm>
            <a:off x="1378261" y="4866711"/>
            <a:ext cx="3739487" cy="1719618"/>
          </a:xfrm>
          <a:prstGeom prst="rect">
            <a:avLst/>
          </a:prstGeom>
        </p:spPr>
      </p:pic>
      <p:pic>
        <p:nvPicPr>
          <p:cNvPr id="5" name="Picture 17559">
            <a:extLst>
              <a:ext uri="{FF2B5EF4-FFF2-40B4-BE49-F238E27FC236}">
                <a16:creationId xmlns:a16="http://schemas.microsoft.com/office/drawing/2014/main" id="{3FFCAD31-562E-47C9-9461-EE1C9512C3A4}"/>
              </a:ext>
            </a:extLst>
          </p:cNvPr>
          <p:cNvPicPr/>
          <p:nvPr/>
        </p:nvPicPr>
        <p:blipFill>
          <a:blip r:embed="rId3"/>
          <a:stretch>
            <a:fillRect/>
          </a:stretch>
        </p:blipFill>
        <p:spPr>
          <a:xfrm>
            <a:off x="8644970" y="4388868"/>
            <a:ext cx="2277029" cy="1864863"/>
          </a:xfrm>
          <a:prstGeom prst="rect">
            <a:avLst/>
          </a:prstGeom>
        </p:spPr>
      </p:pic>
    </p:spTree>
    <p:extLst>
      <p:ext uri="{BB962C8B-B14F-4D97-AF65-F5344CB8AC3E}">
        <p14:creationId xmlns:p14="http://schemas.microsoft.com/office/powerpoint/2010/main" val="4037652024"/>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fotorez">
            <a:hlinkClick r:id="" action="ppaction://media"/>
            <a:extLst>
              <a:ext uri="{FF2B5EF4-FFF2-40B4-BE49-F238E27FC236}">
                <a16:creationId xmlns:a16="http://schemas.microsoft.com/office/drawing/2014/main" id="{CCAD8E4A-F702-4F22-BF5E-72B6932BB1D7}"/>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p:spPr>
      </p:pic>
      <p:sp>
        <p:nvSpPr>
          <p:cNvPr id="2" name="Прямоугольник 1">
            <a:extLst>
              <a:ext uri="{FF2B5EF4-FFF2-40B4-BE49-F238E27FC236}">
                <a16:creationId xmlns:a16="http://schemas.microsoft.com/office/drawing/2014/main" id="{56E06979-1022-4CFB-A94E-0008C1BDBA13}"/>
              </a:ext>
            </a:extLst>
          </p:cNvPr>
          <p:cNvSpPr/>
          <p:nvPr/>
        </p:nvSpPr>
        <p:spPr>
          <a:xfrm>
            <a:off x="6248400" y="6235700"/>
            <a:ext cx="5397500" cy="457200"/>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62548671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88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75A9E6E-D83E-4684-9323-FEBFFF17D4DE}"/>
              </a:ext>
            </a:extLst>
          </p:cNvPr>
          <p:cNvSpPr>
            <a:spLocks noGrp="1"/>
          </p:cNvSpPr>
          <p:nvPr>
            <p:ph type="title"/>
          </p:nvPr>
        </p:nvSpPr>
        <p:spPr>
          <a:xfrm>
            <a:off x="0" y="1"/>
            <a:ext cx="12192000" cy="1298712"/>
          </a:xfrm>
        </p:spPr>
        <p:style>
          <a:lnRef idx="2">
            <a:schemeClr val="accent1">
              <a:shade val="50000"/>
            </a:schemeClr>
          </a:lnRef>
          <a:fillRef idx="1">
            <a:schemeClr val="accent1"/>
          </a:fillRef>
          <a:effectRef idx="0">
            <a:schemeClr val="accent1"/>
          </a:effectRef>
          <a:fontRef idx="minor">
            <a:schemeClr val="lt1"/>
          </a:fontRef>
        </p:style>
        <p:txBody>
          <a:bodyPr/>
          <a:lstStyle/>
          <a:p>
            <a:pPr algn="ctr"/>
            <a:r>
              <a:rPr lang="en-US" sz="5400" dirty="0" err="1">
                <a:latin typeface="Arial" panose="020B0604020202020204" pitchFamily="34" charset="0"/>
                <a:cs typeface="Arial" panose="020B0604020202020204" pitchFamily="34" charset="0"/>
              </a:rPr>
              <a:t>Quyosh</a:t>
            </a:r>
            <a:r>
              <a:rPr lang="en-US" sz="5400" dirty="0">
                <a:latin typeface="Arial" panose="020B0604020202020204" pitchFamily="34" charset="0"/>
                <a:cs typeface="Arial" panose="020B0604020202020204" pitchFamily="34" charset="0"/>
              </a:rPr>
              <a:t> </a:t>
            </a:r>
            <a:r>
              <a:rPr lang="en-US" sz="5400" dirty="0" err="1">
                <a:latin typeface="Arial" panose="020B0604020202020204" pitchFamily="34" charset="0"/>
                <a:cs typeface="Arial" panose="020B0604020202020204" pitchFamily="34" charset="0"/>
              </a:rPr>
              <a:t>batareyalari</a:t>
            </a:r>
            <a:endParaRPr lang="ru-RU" sz="5400" dirty="0">
              <a:latin typeface="Arial" panose="020B0604020202020204" pitchFamily="34" charset="0"/>
              <a:cs typeface="Arial" panose="020B0604020202020204" pitchFamily="34" charset="0"/>
            </a:endParaRPr>
          </a:p>
        </p:txBody>
      </p:sp>
      <p:sp>
        <p:nvSpPr>
          <p:cNvPr id="3" name="Объект 2">
            <a:extLst>
              <a:ext uri="{FF2B5EF4-FFF2-40B4-BE49-F238E27FC236}">
                <a16:creationId xmlns:a16="http://schemas.microsoft.com/office/drawing/2014/main" id="{FF9F6E43-4F8A-4248-AB1E-6B787B3C81B4}"/>
              </a:ext>
            </a:extLst>
          </p:cNvPr>
          <p:cNvSpPr>
            <a:spLocks noGrp="1"/>
          </p:cNvSpPr>
          <p:nvPr>
            <p:ph idx="1"/>
          </p:nvPr>
        </p:nvSpPr>
        <p:spPr>
          <a:xfrm>
            <a:off x="384313" y="1524000"/>
            <a:ext cx="11476383" cy="5062330"/>
          </a:xfrm>
        </p:spPr>
        <p:txBody>
          <a:bodyPr/>
          <a:lstStyle/>
          <a:p>
            <a:pPr marL="0" indent="0" algn="just">
              <a:lnSpc>
                <a:spcPct val="100000"/>
              </a:lnSpc>
              <a:buNone/>
            </a:pPr>
            <a:r>
              <a:rPr lang="en-US" dirty="0"/>
              <a:t>        </a:t>
            </a:r>
            <a:r>
              <a:rPr lang="en-US" sz="3200" dirty="0" err="1">
                <a:latin typeface="Arial" panose="020B0604020202020204" pitchFamily="34" charset="0"/>
                <a:cs typeface="Arial" panose="020B0604020202020204" pitchFamily="34" charset="0"/>
              </a:rPr>
              <a:t>Ichki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fotoeffektga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asoslangan</a:t>
            </a:r>
            <a:r>
              <a:rPr lang="en-US" sz="3200" dirty="0">
                <a:latin typeface="Arial" panose="020B0604020202020204" pitchFamily="34" charset="0"/>
                <a:cs typeface="Arial" panose="020B0604020202020204" pitchFamily="34" charset="0"/>
              </a:rPr>
              <a:t> </a:t>
            </a:r>
            <a:r>
              <a:rPr lang="en-US" sz="3200" b="1" i="1" dirty="0">
                <a:latin typeface="Arial" panose="020B0604020202020204" pitchFamily="34" charset="0"/>
                <a:cs typeface="Arial" panose="020B0604020202020204" pitchFamily="34" charset="0"/>
              </a:rPr>
              <a:t>p-n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o‘tishli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yarimo‘tkazgichli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fotoelementlar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yorug‘lik</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energiyasini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elektr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energiyasiga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aylantirishda</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qo‘llaniladi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Ular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Quyosh</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batareyalari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nomini</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olgan</a:t>
            </a:r>
            <a:r>
              <a:rPr lang="en-US" sz="3200" dirty="0">
                <a:latin typeface="Arial" panose="020B0604020202020204" pitchFamily="34" charset="0"/>
                <a:cs typeface="Arial" panose="020B0604020202020204" pitchFamily="34" charset="0"/>
              </a:rPr>
              <a:t>.</a:t>
            </a:r>
            <a:endParaRPr lang="ru-RU" dirty="0"/>
          </a:p>
        </p:txBody>
      </p:sp>
      <p:pic>
        <p:nvPicPr>
          <p:cNvPr id="5" name="Рисунок 4">
            <a:extLst>
              <a:ext uri="{FF2B5EF4-FFF2-40B4-BE49-F238E27FC236}">
                <a16:creationId xmlns:a16="http://schemas.microsoft.com/office/drawing/2014/main" id="{F49F95A1-3B2C-4F26-96E7-E51B4AA5C0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8150" y="3864664"/>
            <a:ext cx="3695699" cy="2294835"/>
          </a:xfrm>
          <a:prstGeom prst="rect">
            <a:avLst/>
          </a:prstGeom>
        </p:spPr>
      </p:pic>
    </p:spTree>
    <p:extLst>
      <p:ext uri="{BB962C8B-B14F-4D97-AF65-F5344CB8AC3E}">
        <p14:creationId xmlns:p14="http://schemas.microsoft.com/office/powerpoint/2010/main" val="151290293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a:extLst>
                  <a:ext uri="{FF2B5EF4-FFF2-40B4-BE49-F238E27FC236}">
                    <a16:creationId xmlns:a16="http://schemas.microsoft.com/office/drawing/2014/main" id="{3B137208-CED4-4379-AFE3-A708BFF6223B}"/>
                  </a:ext>
                </a:extLst>
              </p:cNvPr>
              <p:cNvSpPr>
                <a:spLocks noGrp="1"/>
              </p:cNvSpPr>
              <p:nvPr>
                <p:ph idx="1"/>
              </p:nvPr>
            </p:nvSpPr>
            <p:spPr>
              <a:xfrm>
                <a:off x="520700" y="419100"/>
                <a:ext cx="11277600" cy="6096000"/>
              </a:xfrm>
            </p:spPr>
            <p:txBody>
              <a:bodyPr>
                <a:normAutofit lnSpcReduction="10000"/>
              </a:bodyPr>
              <a:lstStyle/>
              <a:p>
                <a:pPr marL="0" indent="0" algn="just">
                  <a:lnSpc>
                    <a:spcPct val="100000"/>
                  </a:lnSpc>
                  <a:buNone/>
                </a:pPr>
                <a:r>
                  <a:rPr lang="en-US" sz="3200" dirty="0">
                    <a:latin typeface="Arial" panose="020B0604020202020204" pitchFamily="34" charset="0"/>
                    <a:cs typeface="Arial" panose="020B0604020202020204" pitchFamily="34" charset="0"/>
                  </a:rPr>
                  <a:t>     </a:t>
                </a:r>
                <a:r>
                  <a:rPr lang="uz-Latn-UZ" sz="3200" dirty="0">
                    <a:latin typeface="Arial" panose="020B0604020202020204" pitchFamily="34" charset="0"/>
                    <a:cs typeface="Arial" panose="020B0604020202020204" pitchFamily="34" charset="0"/>
                  </a:rPr>
                  <a:t>Fotoeffekt hodisasiga asoslanib ishlovchi qurilmalar</a:t>
                </a:r>
                <a14:m>
                  <m:oMath xmlns:m="http://schemas.openxmlformats.org/officeDocument/2006/math">
                    <m:r>
                      <a:rPr lang="uz-Latn-UZ" sz="3200" i="1">
                        <a:latin typeface="Cambria Math" panose="02040503050406030204" pitchFamily="18" charset="0"/>
                      </a:rPr>
                      <m:t>−</m:t>
                    </m:r>
                  </m:oMath>
                </a14:m>
                <a:r>
                  <a:rPr lang="uz-Latn-UZ" sz="3200" dirty="0">
                    <a:latin typeface="Arial" panose="020B0604020202020204" pitchFamily="34" charset="0"/>
                    <a:cs typeface="Arial" panose="020B0604020202020204" pitchFamily="34" charset="0"/>
                  </a:rPr>
                  <a:t> </a:t>
                </a:r>
                <a:r>
                  <a:rPr lang="uz-Latn-UZ" sz="3200" b="1" i="1" dirty="0">
                    <a:latin typeface="Arial" panose="020B0604020202020204" pitchFamily="34" charset="0"/>
                    <a:cs typeface="Arial" panose="020B0604020202020204" pitchFamily="34" charset="0"/>
                  </a:rPr>
                  <a:t>fotoelementlar</a:t>
                </a:r>
                <a:r>
                  <a:rPr lang="uz-Latn-UZ" sz="3200" dirty="0">
                    <a:latin typeface="Arial" panose="020B0604020202020204" pitchFamily="34" charset="0"/>
                    <a:cs typeface="Arial" panose="020B0604020202020204" pitchFamily="34" charset="0"/>
                  </a:rPr>
                  <a:t> deyiladi va texnikada juda keng qo‘llaniladi.</a:t>
                </a:r>
                <a:endParaRPr lang="en-US" sz="3200" dirty="0">
                  <a:latin typeface="Arial" panose="020B0604020202020204" pitchFamily="34" charset="0"/>
                  <a:cs typeface="Arial" panose="020B0604020202020204" pitchFamily="34" charset="0"/>
                </a:endParaRPr>
              </a:p>
              <a:p>
                <a:pPr marL="0" indent="0" algn="just">
                  <a:lnSpc>
                    <a:spcPct val="100000"/>
                  </a:lnSpc>
                  <a:buNone/>
                </a:pPr>
                <a:endParaRPr lang="en-US" sz="3200" dirty="0">
                  <a:latin typeface="Arial" panose="020B0604020202020204" pitchFamily="34" charset="0"/>
                  <a:cs typeface="Arial" panose="020B0604020202020204" pitchFamily="34" charset="0"/>
                </a:endParaRPr>
              </a:p>
              <a:p>
                <a:pPr marL="0" indent="0" algn="just">
                  <a:lnSpc>
                    <a:spcPct val="100000"/>
                  </a:lnSpc>
                  <a:buNone/>
                </a:pPr>
                <a:endParaRPr lang="en-US" sz="3200" dirty="0">
                  <a:latin typeface="Arial" panose="020B0604020202020204" pitchFamily="34" charset="0"/>
                  <a:cs typeface="Arial" panose="020B0604020202020204" pitchFamily="34" charset="0"/>
                </a:endParaRPr>
              </a:p>
              <a:p>
                <a:pPr marL="0" indent="0" algn="just">
                  <a:lnSpc>
                    <a:spcPct val="100000"/>
                  </a:lnSpc>
                  <a:buNone/>
                </a:pPr>
                <a:endParaRPr lang="en-US" sz="3200" dirty="0">
                  <a:latin typeface="Arial" panose="020B0604020202020204" pitchFamily="34" charset="0"/>
                  <a:cs typeface="Arial" panose="020B0604020202020204" pitchFamily="34" charset="0"/>
                </a:endParaRPr>
              </a:p>
              <a:p>
                <a:pPr marL="0" indent="0" algn="just">
                  <a:lnSpc>
                    <a:spcPct val="100000"/>
                  </a:lnSpc>
                  <a:buNone/>
                </a:pPr>
                <a:endParaRPr lang="en-US" sz="3200" dirty="0">
                  <a:latin typeface="Arial" panose="020B0604020202020204" pitchFamily="34" charset="0"/>
                  <a:cs typeface="Arial" panose="020B0604020202020204" pitchFamily="34" charset="0"/>
                </a:endParaRPr>
              </a:p>
              <a:p>
                <a:pPr marL="0" indent="0" algn="just">
                  <a:lnSpc>
                    <a:spcPct val="100000"/>
                  </a:lnSpc>
                  <a:buNone/>
                </a:pPr>
                <a:endParaRPr lang="en-US" sz="3200" dirty="0">
                  <a:latin typeface="Arial" panose="020B0604020202020204" pitchFamily="34" charset="0"/>
                  <a:cs typeface="Arial" panose="020B0604020202020204" pitchFamily="34" charset="0"/>
                </a:endParaRPr>
              </a:p>
              <a:p>
                <a:pPr marL="0" indent="0" algn="just">
                  <a:lnSpc>
                    <a:spcPct val="100000"/>
                  </a:lnSpc>
                  <a:buNone/>
                </a:pPr>
                <a:endParaRPr lang="en-US" sz="3200" dirty="0">
                  <a:latin typeface="Arial" panose="020B0604020202020204" pitchFamily="34" charset="0"/>
                  <a:cs typeface="Arial" panose="020B0604020202020204" pitchFamily="34" charset="0"/>
                </a:endParaRPr>
              </a:p>
              <a:p>
                <a:pPr marL="0" indent="0" algn="just">
                  <a:lnSpc>
                    <a:spcPct val="110000"/>
                  </a:lnSpc>
                  <a:buNone/>
                </a:pPr>
                <a:r>
                  <a:rPr lang="en-US" sz="3200" dirty="0">
                    <a:latin typeface="Arial" panose="020B0604020202020204" pitchFamily="34" charset="0"/>
                    <a:cs typeface="Arial" panose="020B0604020202020204" pitchFamily="34" charset="0"/>
                  </a:rPr>
                  <a:t>    </a:t>
                </a:r>
                <a:r>
                  <a:rPr lang="uz-Latn-UZ" sz="3200" dirty="0">
                    <a:latin typeface="Arial" panose="020B0604020202020204" pitchFamily="34" charset="0"/>
                    <a:cs typeface="Arial" panose="020B0604020202020204" pitchFamily="34" charset="0"/>
                  </a:rPr>
                  <a:t>Tokni kuchaytirish, ya’ni fotoelementning  sezgirligini oshirish uchun unga ozroq gaz kiritiladi va uni </a:t>
                </a:r>
                <a:r>
                  <a:rPr lang="uz-Latn-UZ" sz="3200" b="1" i="1" dirty="0">
                    <a:latin typeface="Arial" panose="020B0604020202020204" pitchFamily="34" charset="0"/>
                    <a:cs typeface="Arial" panose="020B0604020202020204" pitchFamily="34" charset="0"/>
                  </a:rPr>
                  <a:t>gazli fotoelement </a:t>
                </a:r>
                <a:r>
                  <a:rPr lang="uz-Latn-UZ" sz="3200" dirty="0">
                    <a:latin typeface="Arial" panose="020B0604020202020204" pitchFamily="34" charset="0"/>
                    <a:cs typeface="Arial" panose="020B0604020202020204" pitchFamily="34" charset="0"/>
                  </a:rPr>
                  <a:t>deyiladi.</a:t>
                </a:r>
                <a:endParaRPr lang="ru-RU" sz="3200" dirty="0">
                  <a:latin typeface="Arial" panose="020B0604020202020204" pitchFamily="34" charset="0"/>
                  <a:cs typeface="Arial" panose="020B0604020202020204" pitchFamily="34" charset="0"/>
                </a:endParaRPr>
              </a:p>
              <a:p>
                <a:pPr marL="0" indent="0" algn="just">
                  <a:lnSpc>
                    <a:spcPct val="110000"/>
                  </a:lnSpc>
                  <a:buNone/>
                </a:pPr>
                <a:endParaRPr lang="ru-RU" sz="3200" dirty="0">
                  <a:latin typeface="Arial" panose="020B0604020202020204" pitchFamily="34" charset="0"/>
                  <a:cs typeface="Arial" panose="020B0604020202020204" pitchFamily="34" charset="0"/>
                </a:endParaRPr>
              </a:p>
              <a:p>
                <a:pPr marL="0" indent="0">
                  <a:buNone/>
                </a:pPr>
                <a:endParaRPr lang="ru-RU" dirty="0"/>
              </a:p>
            </p:txBody>
          </p:sp>
        </mc:Choice>
        <mc:Fallback xmlns="">
          <p:sp>
            <p:nvSpPr>
              <p:cNvPr id="3" name="Объект 2">
                <a:extLst>
                  <a:ext uri="{FF2B5EF4-FFF2-40B4-BE49-F238E27FC236}">
                    <a16:creationId xmlns:a16="http://schemas.microsoft.com/office/drawing/2014/main" id="{3B137208-CED4-4379-AFE3-A708BFF6223B}"/>
                  </a:ext>
                </a:extLst>
              </p:cNvPr>
              <p:cNvSpPr>
                <a:spLocks noGrp="1" noRot="1" noChangeAspect="1" noMove="1" noResize="1" noEditPoints="1" noAdjustHandles="1" noChangeArrowheads="1" noChangeShapeType="1" noTextEdit="1"/>
              </p:cNvSpPr>
              <p:nvPr>
                <p:ph idx="1"/>
              </p:nvPr>
            </p:nvSpPr>
            <p:spPr>
              <a:xfrm>
                <a:off x="520700" y="419100"/>
                <a:ext cx="11277600" cy="6096000"/>
              </a:xfrm>
              <a:blipFill>
                <a:blip r:embed="rId3"/>
                <a:stretch>
                  <a:fillRect l="-1351" t="-2100" r="-1405" b="-1000"/>
                </a:stretch>
              </a:blipFill>
            </p:spPr>
            <p:txBody>
              <a:bodyPr/>
              <a:lstStyle/>
              <a:p>
                <a:r>
                  <a:rPr lang="ru-RU">
                    <a:noFill/>
                  </a:rPr>
                  <a:t> </a:t>
                </a:r>
              </a:p>
            </p:txBody>
          </p:sp>
        </mc:Fallback>
      </mc:AlternateContent>
      <p:graphicFrame>
        <p:nvGraphicFramePr>
          <p:cNvPr id="4" name="Объект 3">
            <a:extLst>
              <a:ext uri="{FF2B5EF4-FFF2-40B4-BE49-F238E27FC236}">
                <a16:creationId xmlns:a16="http://schemas.microsoft.com/office/drawing/2014/main" id="{944A24E4-FC01-483C-A8F7-12A7ADC4C954}"/>
              </a:ext>
            </a:extLst>
          </p:cNvPr>
          <p:cNvGraphicFramePr>
            <a:graphicFrameLocks noChangeAspect="1"/>
          </p:cNvGraphicFramePr>
          <p:nvPr>
            <p:extLst>
              <p:ext uri="{D42A27DB-BD31-4B8C-83A1-F6EECF244321}">
                <p14:modId xmlns:p14="http://schemas.microsoft.com/office/powerpoint/2010/main" val="3415668744"/>
              </p:ext>
            </p:extLst>
          </p:nvPr>
        </p:nvGraphicFramePr>
        <p:xfrm>
          <a:off x="2596391" y="1873336"/>
          <a:ext cx="1118985" cy="3111327"/>
        </p:xfrm>
        <a:graphic>
          <a:graphicData uri="http://schemas.openxmlformats.org/presentationml/2006/ole">
            <mc:AlternateContent xmlns:mc="http://schemas.openxmlformats.org/markup-compatibility/2006">
              <mc:Choice xmlns:v="urn:schemas-microsoft-com:vml" Requires="v">
                <p:oleObj spid="_x0000_s1073" name="PHOTO-PAINT" r:id="rId4" imgW="3632040" imgH="8940600" progId="CorelPHOTOPAINT.Image.19">
                  <p:embed/>
                </p:oleObj>
              </mc:Choice>
              <mc:Fallback>
                <p:oleObj name="PHOTO-PAINT" r:id="rId4" imgW="3632040" imgH="8940600" progId="CorelPHOTOPAINT.Image.19">
                  <p:embed/>
                  <p:pic>
                    <p:nvPicPr>
                      <p:cNvPr id="4" name="Объект 3"/>
                      <p:cNvPicPr/>
                      <p:nvPr/>
                    </p:nvPicPr>
                    <p:blipFill>
                      <a:blip r:embed="rId5"/>
                      <a:stretch>
                        <a:fillRect/>
                      </a:stretch>
                    </p:blipFill>
                    <p:spPr>
                      <a:xfrm>
                        <a:off x="2596391" y="1873336"/>
                        <a:ext cx="1118985" cy="3111327"/>
                      </a:xfrm>
                      <a:prstGeom prst="rect">
                        <a:avLst/>
                      </a:prstGeom>
                    </p:spPr>
                  </p:pic>
                </p:oleObj>
              </mc:Fallback>
            </mc:AlternateContent>
          </a:graphicData>
        </a:graphic>
      </p:graphicFrame>
      <p:graphicFrame>
        <p:nvGraphicFramePr>
          <p:cNvPr id="5" name="Объект 4">
            <a:extLst>
              <a:ext uri="{FF2B5EF4-FFF2-40B4-BE49-F238E27FC236}">
                <a16:creationId xmlns:a16="http://schemas.microsoft.com/office/drawing/2014/main" id="{E78E10C5-F19A-4DFD-9B9C-1F2EC58CE3E1}"/>
              </a:ext>
            </a:extLst>
          </p:cNvPr>
          <p:cNvGraphicFramePr>
            <a:graphicFrameLocks noChangeAspect="1"/>
          </p:cNvGraphicFramePr>
          <p:nvPr>
            <p:extLst>
              <p:ext uri="{D42A27DB-BD31-4B8C-83A1-F6EECF244321}">
                <p14:modId xmlns:p14="http://schemas.microsoft.com/office/powerpoint/2010/main" val="2321775669"/>
              </p:ext>
            </p:extLst>
          </p:nvPr>
        </p:nvGraphicFramePr>
        <p:xfrm>
          <a:off x="6096000" y="2231315"/>
          <a:ext cx="4275786" cy="2753348"/>
        </p:xfrm>
        <a:graphic>
          <a:graphicData uri="http://schemas.openxmlformats.org/presentationml/2006/ole">
            <mc:AlternateContent xmlns:mc="http://schemas.openxmlformats.org/markup-compatibility/2006">
              <mc:Choice xmlns:v="urn:schemas-microsoft-com:vml" Requires="v">
                <p:oleObj spid="_x0000_s1074" name="PHOTO-PAINT" r:id="rId6" imgW="9143640" imgH="5346360" progId="CorelPHOTOPAINT.Image.19">
                  <p:embed/>
                </p:oleObj>
              </mc:Choice>
              <mc:Fallback>
                <p:oleObj name="PHOTO-PAINT" r:id="rId6" imgW="9143640" imgH="5346360" progId="CorelPHOTOPAINT.Image.19">
                  <p:embed/>
                  <p:pic>
                    <p:nvPicPr>
                      <p:cNvPr id="2" name="Объект 1"/>
                      <p:cNvPicPr/>
                      <p:nvPr/>
                    </p:nvPicPr>
                    <p:blipFill>
                      <a:blip r:embed="rId7"/>
                      <a:stretch>
                        <a:fillRect/>
                      </a:stretch>
                    </p:blipFill>
                    <p:spPr>
                      <a:xfrm>
                        <a:off x="6096000" y="2231315"/>
                        <a:ext cx="4275786" cy="2753348"/>
                      </a:xfrm>
                      <a:prstGeom prst="rect">
                        <a:avLst/>
                      </a:prstGeom>
                    </p:spPr>
                  </p:pic>
                </p:oleObj>
              </mc:Fallback>
            </mc:AlternateContent>
          </a:graphicData>
        </a:graphic>
      </p:graphicFrame>
    </p:spTree>
    <p:extLst>
      <p:ext uri="{BB962C8B-B14F-4D97-AF65-F5344CB8AC3E}">
        <p14:creationId xmlns:p14="http://schemas.microsoft.com/office/powerpoint/2010/main" val="3122452083"/>
      </p:ext>
    </p:extLst>
  </p:cSld>
  <p:clrMapOvr>
    <a:masterClrMapping/>
  </p:clrMapOvr>
  <p:transition spd="slow">
    <p:push dir="u"/>
  </p:transition>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765</TotalTime>
  <Words>734</Words>
  <Application>Microsoft Office PowerPoint</Application>
  <PresentationFormat>Широкоэкранный</PresentationFormat>
  <Paragraphs>67</Paragraphs>
  <Slides>14</Slides>
  <Notes>0</Notes>
  <HiddenSlides>0</HiddenSlides>
  <MMClips>1</MMClips>
  <ScaleCrop>false</ScaleCrop>
  <HeadingPairs>
    <vt:vector size="8" baseType="variant">
      <vt:variant>
        <vt:lpstr>Использованные шрифты</vt:lpstr>
      </vt:variant>
      <vt:variant>
        <vt:i4>5</vt:i4>
      </vt:variant>
      <vt:variant>
        <vt:lpstr>Тема</vt:lpstr>
      </vt:variant>
      <vt:variant>
        <vt:i4>1</vt:i4>
      </vt:variant>
      <vt:variant>
        <vt:lpstr>Внедренные серверы OLE</vt:lpstr>
      </vt:variant>
      <vt:variant>
        <vt:i4>1</vt:i4>
      </vt:variant>
      <vt:variant>
        <vt:lpstr>Заголовки слайдов</vt:lpstr>
      </vt:variant>
      <vt:variant>
        <vt:i4>14</vt:i4>
      </vt:variant>
    </vt:vector>
  </HeadingPairs>
  <TitlesOfParts>
    <vt:vector size="21" baseType="lpstr">
      <vt:lpstr>Arial</vt:lpstr>
      <vt:lpstr>Calibri</vt:lpstr>
      <vt:lpstr>Calibri Light</vt:lpstr>
      <vt:lpstr>Cambria Math</vt:lpstr>
      <vt:lpstr>Times New Roman</vt:lpstr>
      <vt:lpstr>Тема Office</vt:lpstr>
      <vt:lpstr>PHOTO-PAINT</vt:lpstr>
      <vt:lpstr>Презентация PowerPoint</vt:lpstr>
      <vt:lpstr>                             Yorug‘lik bosimi</vt:lpstr>
      <vt:lpstr>Презентация PowerPoint</vt:lpstr>
      <vt:lpstr>Презентация PowerPoint</vt:lpstr>
      <vt:lpstr>Презентация PowerPoint</vt:lpstr>
      <vt:lpstr>                 Fotoeffektning qo‘llanilishi</vt:lpstr>
      <vt:lpstr>Презентация PowerPoint</vt:lpstr>
      <vt:lpstr>Quyosh batareyalari</vt:lpstr>
      <vt:lpstr>Презентация PowerPoint</vt:lpstr>
      <vt:lpstr>Презентация PowerPoint</vt:lpstr>
      <vt:lpstr>Презентация PowerPoint</vt:lpstr>
      <vt:lpstr>                               147-bet 1-test</vt:lpstr>
      <vt:lpstr>                          147-bet  4-test</vt:lpstr>
      <vt:lpstr>Mustaqil bajarish uchun topshiriqlar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Davronbek Salimbekov</dc:creator>
  <cp:lastModifiedBy>hp</cp:lastModifiedBy>
  <cp:revision>203</cp:revision>
  <dcterms:created xsi:type="dcterms:W3CDTF">2020-11-20T09:11:53Z</dcterms:created>
  <dcterms:modified xsi:type="dcterms:W3CDTF">2021-03-31T11:01:43Z</dcterms:modified>
</cp:coreProperties>
</file>